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7"/>
  </p:notesMasterIdLst>
  <p:handoutMasterIdLst>
    <p:handoutMasterId r:id="rId28"/>
  </p:handoutMasterIdLst>
  <p:sldIdLst>
    <p:sldId id="413" r:id="rId2"/>
    <p:sldId id="415" r:id="rId3"/>
    <p:sldId id="449" r:id="rId4"/>
    <p:sldId id="465" r:id="rId5"/>
    <p:sldId id="466" r:id="rId6"/>
    <p:sldId id="467" r:id="rId7"/>
    <p:sldId id="471" r:id="rId8"/>
    <p:sldId id="479" r:id="rId9"/>
    <p:sldId id="468" r:id="rId10"/>
    <p:sldId id="476" r:id="rId11"/>
    <p:sldId id="470" r:id="rId12"/>
    <p:sldId id="478" r:id="rId13"/>
    <p:sldId id="443" r:id="rId14"/>
    <p:sldId id="477" r:id="rId15"/>
    <p:sldId id="441" r:id="rId16"/>
    <p:sldId id="442" r:id="rId17"/>
    <p:sldId id="451" r:id="rId18"/>
    <p:sldId id="452" r:id="rId19"/>
    <p:sldId id="455" r:id="rId20"/>
    <p:sldId id="454" r:id="rId21"/>
    <p:sldId id="456" r:id="rId22"/>
    <p:sldId id="459" r:id="rId23"/>
    <p:sldId id="461" r:id="rId24"/>
    <p:sldId id="462" r:id="rId25"/>
    <p:sldId id="463" r:id="rId2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85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9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35643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A04F8-5D12-CF4A-B929-A5ADEC2A6E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8A8AD-F232-AF4B-836A-E8CBE5DEAC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7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BC8B2-F025-C44C-A3FE-F0894F89E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33184-522B-C24D-8F00-10ED702B0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C446D-7855-274A-96CA-3EAA59746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6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16A80-C867-C946-A5FB-C0FF6BEF5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D3E6D-261F-8547-93AA-E7B809B34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AFA34-E30D-2249-A98B-466D390E22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6009F-AAA9-794A-965C-EA619D336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7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F032-4C52-654B-AC73-4E9F612DF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CFC70-3E69-2043-A682-DF64242D6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F541CB-204E-454C-BB4E-CEFF5671DB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Proofs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32947AA-3829-284E-BD61-F4ED74A98CEF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Review…Simple </a:t>
            </a:r>
            <a:r>
              <a:rPr lang="en-US" dirty="0">
                <a:latin typeface="Calibri" charset="0"/>
              </a:rPr>
              <a:t>Propositional Inference Rules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 dirty="0">
                <a:latin typeface="Calibri" charset="0"/>
              </a:rPr>
              <a:t>Excluded middle plus two inference rules per binary connective, one to eliminate it and one to introduce 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DAEBB31-6F52-AD42-B8A8-0F96BB0D7B7A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600200" y="2743200"/>
            <a:ext cx="1428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 </a:t>
            </a:r>
            <a:r>
              <a:rPr lang="en-US" sz="3200" u="sng">
                <a:latin typeface="Calibri" charset="0"/>
                <a:sym typeface="Symbol" charset="0"/>
              </a:rPr>
              <a:t> q</a:t>
            </a:r>
            <a:r>
              <a:rPr lang="en-US" sz="3200" u="sng">
                <a:latin typeface="Calibri" charset="0"/>
              </a:rPr>
              <a:t>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p, q</a:t>
            </a: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4114800" y="2743200"/>
            <a:ext cx="1568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p, q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 </a:t>
            </a:r>
            <a:r>
              <a:rPr lang="en-US" sz="3200" dirty="0">
                <a:latin typeface="Calibri" charset="0"/>
                <a:sym typeface="Symbol" charset="0"/>
              </a:rPr>
              <a:t> q </a:t>
            </a:r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4230675" y="3962400"/>
            <a:ext cx="25394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p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p  q, </a:t>
            </a:r>
            <a:r>
              <a:rPr lang="en-US" sz="3200" dirty="0" smtClean="0">
                <a:latin typeface="Calibri" charset="0"/>
                <a:sym typeface="Symbol" charset="0"/>
              </a:rPr>
              <a:t>q </a:t>
            </a:r>
            <a:r>
              <a:rPr lang="en-US" sz="3200" dirty="0">
                <a:latin typeface="Calibri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sym typeface="Symbol" charset="0"/>
              </a:rPr>
              <a:t>p 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1447800" y="4038600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  <a:sym typeface="Symbol" charset="0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q</a:t>
            </a:r>
          </a:p>
        </p:txBody>
      </p:sp>
      <p:sp>
        <p:nvSpPr>
          <p:cNvPr id="5131" name="TextBox 10"/>
          <p:cNvSpPr txBox="1">
            <a:spLocks noChangeArrowheads="1"/>
          </p:cNvSpPr>
          <p:nvPr/>
        </p:nvSpPr>
        <p:spPr bwMode="auto">
          <a:xfrm>
            <a:off x="1676400" y="52578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p, p</a:t>
            </a:r>
            <a:r>
              <a:rPr lang="en-US" sz="3200" u="sng">
                <a:latin typeface="Calibri" charset="0"/>
                <a:sym typeface="Symbol" charset="0"/>
              </a:rPr>
              <a:t>q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 q</a:t>
            </a:r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4648200" y="5181600"/>
            <a:ext cx="1487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</a:t>
            </a:r>
            <a:r>
              <a:rPr lang="en-US" sz="3200" u="sng">
                <a:latin typeface="Calibri" charset="0"/>
                <a:sym typeface="Symbol" charset="0"/>
              </a:rPr>
              <a:t>q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</a:t>
            </a:r>
            <a:r>
              <a:rPr lang="en-US" sz="3200">
                <a:latin typeface="Calibri" charset="0"/>
                <a:sym typeface="Symbol" charset="0"/>
              </a:rPr>
              <a:t>q</a:t>
            </a:r>
          </a:p>
        </p:txBody>
      </p:sp>
      <p:sp>
        <p:nvSpPr>
          <p:cNvPr id="5135" name="TextBox 7"/>
          <p:cNvSpPr txBox="1">
            <a:spLocks noChangeArrowheads="1"/>
          </p:cNvSpPr>
          <p:nvPr/>
        </p:nvSpPr>
        <p:spPr bwMode="auto">
          <a:xfrm>
            <a:off x="6837363" y="27432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p </a:t>
            </a:r>
            <a:r>
              <a:rPr lang="en-US" sz="3200" dirty="0">
                <a:latin typeface="Symbol" charset="0"/>
                <a:sym typeface="Symbol" charset="0"/>
              </a:rPr>
              <a:t></a:t>
            </a:r>
            <a:r>
              <a:rPr lang="en-US" sz="3200" dirty="0">
                <a:latin typeface="Calibri" charset="0"/>
                <a:sym typeface="Symbol" charset="0"/>
              </a:rPr>
              <a:t>p </a:t>
            </a:r>
          </a:p>
        </p:txBody>
      </p:sp>
      <p:sp>
        <p:nvSpPr>
          <p:cNvPr id="16" name="Freeform 15"/>
          <p:cNvSpPr/>
          <p:nvPr/>
        </p:nvSpPr>
        <p:spPr>
          <a:xfrm>
            <a:off x="4557713" y="5157788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00800" y="5257800"/>
            <a:ext cx="2692714" cy="12618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  <a:ea typeface="ＭＳ Ｐゴシック" pitchFamily="-111" charset="-128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Not like other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rules!</a:t>
            </a:r>
            <a:b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</a:b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See next slide…</a:t>
            </a:r>
            <a:endParaRPr lang="en-US" sz="2400" dirty="0">
              <a:solidFill>
                <a:srgbClr val="FF0000"/>
              </a:solidFill>
              <a:latin typeface="+mj-lt"/>
              <a:ea typeface="ＭＳ Ｐゴシック" pitchFamily="-111" charset="-128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010400" y="32004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8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Direct Proof of an Implication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q</a:t>
            </a:r>
            <a:r>
              <a:rPr lang="en-US" dirty="0">
                <a:latin typeface="Calibri" charset="0"/>
                <a:sym typeface="Symbol" charset="0"/>
              </a:rPr>
              <a:t> denotes a proof of q given p as an </a:t>
            </a:r>
            <a:r>
              <a:rPr lang="en-US" dirty="0" smtClean="0">
                <a:latin typeface="Calibri" charset="0"/>
                <a:sym typeface="Symbol" charset="0"/>
              </a:rPr>
              <a:t>assumption. 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Don’t confuse with </a:t>
            </a:r>
            <a:r>
              <a:rPr lang="en-US" dirty="0" err="1" smtClean="0">
                <a:solidFill>
                  <a:srgbClr val="FF0000"/>
                </a:solidFill>
                <a:latin typeface="Calibri" charset="0"/>
                <a:sym typeface="Symbol" charset="0"/>
              </a:rPr>
              <a:t>pq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.</a:t>
            </a:r>
            <a:endParaRPr lang="en-US" dirty="0">
              <a:solidFill>
                <a:srgbClr val="FF0000"/>
              </a:solidFill>
              <a:latin typeface="Calibri" charset="0"/>
              <a:sym typeface="Symbol" charset="0"/>
            </a:endParaRPr>
          </a:p>
          <a:p>
            <a:r>
              <a:rPr lang="en-US" dirty="0">
                <a:latin typeface="Calibri" charset="0"/>
              </a:rPr>
              <a:t>The direct proof rule</a:t>
            </a:r>
          </a:p>
          <a:p>
            <a:pPr lvl="1"/>
            <a:r>
              <a:rPr lang="en-US" dirty="0">
                <a:latin typeface="Calibri" charset="0"/>
              </a:rPr>
              <a:t>if you have such a proof then you can conclude that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>
                <a:latin typeface="Calibri" charset="0"/>
                <a:sym typeface="Symbol" charset="0"/>
              </a:rPr>
              <a:t> is true</a:t>
            </a:r>
          </a:p>
          <a:p>
            <a:r>
              <a:rPr lang="en-US" dirty="0">
                <a:latin typeface="Calibri" charset="0"/>
                <a:sym typeface="Symbol" charset="0"/>
              </a:rPr>
              <a:t>E.g.  </a:t>
            </a:r>
            <a:r>
              <a:rPr lang="en-US" dirty="0" smtClean="0">
                <a:latin typeface="Calibri" charset="0"/>
                <a:sym typeface="Symbol" charset="0"/>
              </a:rPr>
              <a:t>Let’s </a:t>
            </a:r>
            <a:r>
              <a:rPr lang="en-US" dirty="0">
                <a:latin typeface="Calibri" charset="0"/>
                <a:sym typeface="Symbol" charset="0"/>
              </a:rPr>
              <a:t>prove p  (p  q</a:t>
            </a:r>
            <a:r>
              <a:rPr lang="en-US" dirty="0" smtClean="0">
                <a:latin typeface="Calibri" charset="0"/>
                <a:sym typeface="Symbol" charset="0"/>
              </a:rPr>
              <a:t>)</a:t>
            </a:r>
            <a:br>
              <a:rPr lang="en-US" dirty="0" smtClean="0">
                <a:latin typeface="Calibri" charset="0"/>
                <a:sym typeface="Symbol" charset="0"/>
              </a:rPr>
            </a:br>
            <a:r>
              <a:rPr lang="en-US" dirty="0" smtClean="0">
                <a:latin typeface="Calibri" charset="0"/>
                <a:sym typeface="Symbol" charset="0"/>
              </a:rPr>
              <a:t>      </a:t>
            </a:r>
            <a:r>
              <a:rPr lang="en-US" dirty="0">
                <a:latin typeface="Calibri" charset="0"/>
                <a:sym typeface="Symbol" charset="0"/>
              </a:rPr>
              <a:t>1.    p            Assumption                               </a:t>
            </a:r>
            <a:r>
              <a:rPr lang="en-US" dirty="0" smtClean="0">
                <a:latin typeface="Calibri" charset="0"/>
                <a:sym typeface="Symbol" charset="0"/>
              </a:rPr>
              <a:t>	2</a:t>
            </a:r>
            <a:r>
              <a:rPr lang="en-US" dirty="0">
                <a:latin typeface="Calibri" charset="0"/>
                <a:sym typeface="Symbol" charset="0"/>
              </a:rPr>
              <a:t>.   p  q      Intro for  from 1                             </a:t>
            </a:r>
            <a:r>
              <a:rPr lang="en-US" dirty="0" smtClean="0">
                <a:latin typeface="Calibri" charset="0"/>
                <a:sym typeface="Symbol" charset="0"/>
              </a:rPr>
              <a:t>3</a:t>
            </a:r>
            <a:r>
              <a:rPr lang="en-US" dirty="0">
                <a:latin typeface="Calibri" charset="0"/>
                <a:sym typeface="Symbol" charset="0"/>
              </a:rPr>
              <a:t>.     p  (p  q)     Direct proof rule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518A9-83F7-BE45-94A9-97DF666F1AC0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219200" y="4648200"/>
            <a:ext cx="5415695" cy="1171341"/>
          </a:xfrm>
          <a:custGeom>
            <a:avLst/>
            <a:gdLst>
              <a:gd name="connsiteX0" fmla="*/ 150115 w 4881994"/>
              <a:gd name="connsiteY0" fmla="*/ 161271 h 1238956"/>
              <a:gd name="connsiteX1" fmla="*/ 41258 w 4881994"/>
              <a:gd name="connsiteY1" fmla="*/ 966813 h 1238956"/>
              <a:gd name="connsiteX2" fmla="*/ 759715 w 4881994"/>
              <a:gd name="connsiteY2" fmla="*/ 1238956 h 1238956"/>
              <a:gd name="connsiteX3" fmla="*/ 4275801 w 4881994"/>
              <a:gd name="connsiteY3" fmla="*/ 1130099 h 1238956"/>
              <a:gd name="connsiteX4" fmla="*/ 4482629 w 4881994"/>
              <a:gd name="connsiteY4" fmla="*/ 74185 h 1238956"/>
              <a:gd name="connsiteX5" fmla="*/ 204543 w 4881994"/>
              <a:gd name="connsiteY5" fmla="*/ 172156 h 1238956"/>
              <a:gd name="connsiteX0" fmla="*/ 150115 w 4513777"/>
              <a:gd name="connsiteY0" fmla="*/ 112636 h 1190321"/>
              <a:gd name="connsiteX1" fmla="*/ 41258 w 4513777"/>
              <a:gd name="connsiteY1" fmla="*/ 918178 h 1190321"/>
              <a:gd name="connsiteX2" fmla="*/ 759715 w 4513777"/>
              <a:gd name="connsiteY2" fmla="*/ 1190321 h 1190321"/>
              <a:gd name="connsiteX3" fmla="*/ 4275801 w 4513777"/>
              <a:gd name="connsiteY3" fmla="*/ 1081464 h 1190321"/>
              <a:gd name="connsiteX4" fmla="*/ 3505253 w 4513777"/>
              <a:gd name="connsiteY4" fmla="*/ 97249 h 1190321"/>
              <a:gd name="connsiteX5" fmla="*/ 204543 w 4513777"/>
              <a:gd name="connsiteY5" fmla="*/ 123521 h 1190321"/>
              <a:gd name="connsiteX0" fmla="*/ 150115 w 4688833"/>
              <a:gd name="connsiteY0" fmla="*/ 112636 h 1190321"/>
              <a:gd name="connsiteX1" fmla="*/ 41258 w 4688833"/>
              <a:gd name="connsiteY1" fmla="*/ 918178 h 1190321"/>
              <a:gd name="connsiteX2" fmla="*/ 759715 w 4688833"/>
              <a:gd name="connsiteY2" fmla="*/ 1190321 h 1190321"/>
              <a:gd name="connsiteX3" fmla="*/ 4483493 w 4688833"/>
              <a:gd name="connsiteY3" fmla="*/ 1110144 h 1190321"/>
              <a:gd name="connsiteX4" fmla="*/ 3505253 w 4688833"/>
              <a:gd name="connsiteY4" fmla="*/ 97249 h 1190321"/>
              <a:gd name="connsiteX5" fmla="*/ 204543 w 4688833"/>
              <a:gd name="connsiteY5" fmla="*/ 123521 h 119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8833" h="1190321">
                <a:moveTo>
                  <a:pt x="150115" y="112636"/>
                </a:moveTo>
                <a:cubicBezTo>
                  <a:pt x="44886" y="425600"/>
                  <a:pt x="-60342" y="738564"/>
                  <a:pt x="41258" y="918178"/>
                </a:cubicBezTo>
                <a:cubicBezTo>
                  <a:pt x="142858" y="1097792"/>
                  <a:pt x="53958" y="1163107"/>
                  <a:pt x="759715" y="1190321"/>
                </a:cubicBezTo>
                <a:lnTo>
                  <a:pt x="4483493" y="1110144"/>
                </a:lnTo>
                <a:cubicBezTo>
                  <a:pt x="5103979" y="916016"/>
                  <a:pt x="4183796" y="256906"/>
                  <a:pt x="3505253" y="97249"/>
                </a:cubicBezTo>
                <a:cubicBezTo>
                  <a:pt x="2826710" y="-62408"/>
                  <a:pt x="2004314" y="-5293"/>
                  <a:pt x="204543" y="12352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4953000"/>
            <a:ext cx="20666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Proof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subroutine</a:t>
            </a:r>
            <a:b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</a:b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  <a:cs typeface="+mn-cs"/>
              </a:rPr>
              <a:t>for p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 (p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sym typeface="Symbol" charset="0"/>
              </a:rPr>
              <a:t>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sym typeface="Symbol" charset="0"/>
              </a:rPr>
              <a:t>q)</a:t>
            </a:r>
            <a:endParaRPr lang="en-US" sz="2000" dirty="0">
              <a:solidFill>
                <a:srgbClr val="FF0000"/>
              </a:solidFill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using Direct Proof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Show that </a:t>
            </a:r>
            <a:r>
              <a:rPr lang="en-US" dirty="0" err="1"/>
              <a:t>p</a:t>
            </a:r>
            <a:r>
              <a:rPr lang="en-US" dirty="0" err="1" smtClean="0">
                <a:sym typeface="Symbol"/>
              </a:rPr>
              <a:t></a:t>
            </a:r>
            <a:r>
              <a:rPr lang="en-US" dirty="0" err="1" smtClean="0"/>
              <a:t>r</a:t>
            </a:r>
            <a:r>
              <a:rPr lang="en-US" dirty="0" smtClean="0"/>
              <a:t> follows from q and (p</a:t>
            </a:r>
            <a:r>
              <a:rPr lang="en-US" dirty="0">
                <a:solidFill>
                  <a:prstClr val="black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 smtClean="0"/>
              <a:t>q</a:t>
            </a:r>
            <a:r>
              <a:rPr lang="en-US" dirty="0" smtClean="0">
                <a:sym typeface="Symbol"/>
              </a:rPr>
              <a:t>)r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 q       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/>
              <a:t>(p</a:t>
            </a:r>
            <a:r>
              <a:rPr lang="en-US" dirty="0">
                <a:solidFill>
                  <a:prstClr val="black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/>
              <a:t>q</a:t>
            </a:r>
            <a:r>
              <a:rPr lang="en-US" dirty="0" smtClean="0">
                <a:sym typeface="Symbol"/>
              </a:rPr>
              <a:t>)</a:t>
            </a:r>
            <a:r>
              <a:rPr lang="en-US" dirty="0">
                <a:sym typeface="Symbol"/>
              </a:rPr>
              <a:t>r     </a:t>
            </a:r>
            <a:r>
              <a:rPr lang="en-US" dirty="0" smtClean="0">
                <a:sym typeface="Symbol"/>
              </a:rPr>
              <a:t>Given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3.   p </a:t>
            </a:r>
            <a:r>
              <a:rPr lang="en-US" dirty="0" smtClean="0">
                <a:sym typeface="Symbol"/>
              </a:rPr>
              <a:t>            Assumption</a:t>
            </a:r>
            <a:endParaRPr lang="en-US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                 4.   </a:t>
            </a:r>
            <a:r>
              <a:rPr lang="en-US" dirty="0" smtClean="0"/>
              <a:t>p</a:t>
            </a:r>
            <a:r>
              <a:rPr lang="en-US" dirty="0" smtClean="0">
                <a:solidFill>
                  <a:prstClr val="black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/>
              <a:t>q</a:t>
            </a:r>
            <a:r>
              <a:rPr lang="en-US" dirty="0" smtClean="0">
                <a:sym typeface="Symbol"/>
              </a:rPr>
              <a:t>      From 1 and 3 via Intro </a:t>
            </a:r>
            <a:r>
              <a:rPr lang="en-US" dirty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 smtClean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rule    	            5.   r             </a:t>
            </a:r>
            <a:r>
              <a:rPr lang="en-US" dirty="0" smtClean="0">
                <a:sym typeface="Symbol"/>
              </a:rPr>
              <a:t>Modus Ponens from 2 and 4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6.    </a:t>
            </a:r>
            <a:r>
              <a:rPr lang="en-US" dirty="0" err="1" smtClean="0"/>
              <a:t>p</a:t>
            </a:r>
            <a:r>
              <a:rPr lang="en-US" dirty="0" err="1">
                <a:sym typeface="Symbol"/>
              </a:rPr>
              <a:t></a:t>
            </a:r>
            <a:r>
              <a:rPr lang="en-US" dirty="0" err="1" smtClean="0"/>
              <a:t>r</a:t>
            </a:r>
            <a:r>
              <a:rPr lang="en-US" dirty="0" smtClean="0"/>
              <a:t>              Direct Proof rule</a:t>
            </a:r>
            <a:endParaRPr lang="en-US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0A82C-E5F4-47F0-9D96-B3D1F58079B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Prove ((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)(</a:t>
            </a:r>
            <a:r>
              <a:rPr lang="en-US" dirty="0" err="1" smtClean="0">
                <a:ea typeface="+mn-ea"/>
                <a:sym typeface="Symbol"/>
              </a:rPr>
              <a:t>qr</a:t>
            </a:r>
            <a:r>
              <a:rPr lang="en-US" dirty="0" smtClean="0">
                <a:ea typeface="+mn-ea"/>
                <a:sym typeface="Symbol"/>
              </a:rPr>
              <a:t>))(</a:t>
            </a:r>
            <a:r>
              <a:rPr lang="en-US" dirty="0" err="1" smtClean="0">
                <a:ea typeface="+mn-ea"/>
                <a:sym typeface="Symbol"/>
              </a:rPr>
              <a:t>pr</a:t>
            </a:r>
            <a:r>
              <a:rPr lang="en-US" dirty="0" smtClean="0">
                <a:ea typeface="+mn-ea"/>
                <a:sym typeface="Symbol"/>
              </a:rPr>
              <a:t>)</a:t>
            </a: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4727B85-F402-894C-9243-54636156DCC3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General Proof Strategy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Look at the rules for introducing connectives to see how you would build up the formula you want to prove from pieces of what is given</a:t>
            </a:r>
          </a:p>
          <a:p>
            <a:pPr marL="1771650" lvl="3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Use the rules for eliminating connectives to break down the given formulas so that you get the pieces you need to do 1.</a:t>
            </a:r>
          </a:p>
          <a:p>
            <a:pPr marL="1771650" lvl="3" indent="-514350">
              <a:buFont typeface="Calibri" pitchFamily="34" charset="0"/>
              <a:buAutoNum type="alphaU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Write the proof beginning with what you figured out for 2 followed by </a:t>
            </a:r>
            <a:r>
              <a:rPr lang="en-US" sz="2800" dirty="0"/>
              <a:t>1</a:t>
            </a:r>
            <a:r>
              <a:rPr lang="en-US" sz="28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D8DA-8AA1-4DC9-9F3C-B3EE162F20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Inference Rules for Quantifiers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7843AF0-A394-E747-8E8B-D9400E9FC2FA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143000" y="1447800"/>
            <a:ext cx="2935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P(c) for some c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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029200" y="1447800"/>
            <a:ext cx="2876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</a:t>
            </a:r>
            <a:r>
              <a:rPr lang="en-US" sz="3200" u="sng">
                <a:latin typeface="Symbol" charset="0"/>
                <a:sym typeface="Symbol" charset="0"/>
              </a:rPr>
              <a:t></a:t>
            </a:r>
            <a:r>
              <a:rPr lang="en-US" sz="3200" u="sng">
                <a:latin typeface="Calibri" charset="0"/>
                <a:sym typeface="Symbol" charset="0"/>
              </a:rPr>
              <a:t>x P(x)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P(a) for any a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04775" y="3505200"/>
            <a:ext cx="4619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</a:t>
            </a:r>
            <a:r>
              <a:rPr lang="ja-JP" altLang="en-US" sz="3200" u="sng">
                <a:latin typeface="Calibri" charset="0"/>
              </a:rPr>
              <a:t>“</a:t>
            </a:r>
            <a:r>
              <a:rPr lang="en-US" sz="3200" u="sng">
                <a:latin typeface="Calibri" charset="0"/>
              </a:rPr>
              <a:t>Let a be anything</a:t>
            </a:r>
            <a:r>
              <a:rPr lang="en-US" sz="2800" u="sng">
                <a:cs typeface="Arial" charset="0"/>
              </a:rPr>
              <a:t>*</a:t>
            </a:r>
            <a:r>
              <a:rPr lang="ja-JP" altLang="en-US" sz="3200" u="sng">
                <a:latin typeface="Calibri" charset="0"/>
              </a:rPr>
              <a:t>”</a:t>
            </a:r>
            <a:r>
              <a:rPr lang="en-US" sz="3200" u="sng">
                <a:latin typeface="Calibri" charset="0"/>
              </a:rPr>
              <a:t>...P(a)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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754563" y="3505200"/>
            <a:ext cx="4389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</a:t>
            </a:r>
            <a:r>
              <a:rPr lang="en-US" sz="3200" u="sng">
                <a:latin typeface="Symbol" charset="0"/>
                <a:sym typeface="Symbol" charset="0"/>
              </a:rPr>
              <a:t></a:t>
            </a:r>
            <a:r>
              <a:rPr lang="en-US" sz="3200" u="sng">
                <a:latin typeface="Calibri" charset="0"/>
                <a:sym typeface="Symbol" charset="0"/>
              </a:rPr>
              <a:t>x P(x)       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P(c) for some special c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0" y="5638800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 using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latin typeface="Calibri" charset="0"/>
              </a:rPr>
              <a:t>“</a:t>
            </a:r>
            <a:r>
              <a:rPr lang="en-US" dirty="0">
                <a:latin typeface="Calibri" charset="0"/>
              </a:rPr>
              <a:t>There exists an even prime number</a:t>
            </a:r>
            <a:r>
              <a:rPr lang="ja-JP" altLang="en-US" dirty="0">
                <a:latin typeface="Calibri" charset="0"/>
              </a:rPr>
              <a:t>”</a:t>
            </a: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55A3F46-AE29-B94C-B087-633BBB48DB92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0" y="5638800"/>
            <a:ext cx="7680325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Prime(</a:t>
            </a:r>
            <a:r>
              <a:rPr lang="en-US" i="1" dirty="0">
                <a:ea typeface="ＭＳ Ｐゴシック" pitchFamily="-111" charset="-128"/>
                <a:cs typeface="+mn-cs"/>
              </a:rPr>
              <a:t>x</a:t>
            </a:r>
            <a:r>
              <a:rPr lang="en-US" dirty="0">
                <a:ea typeface="ＭＳ Ｐゴシック" pitchFamily="-111" charset="-128"/>
                <a:cs typeface="+mn-cs"/>
              </a:rPr>
              <a:t>): x is an integer &gt; 1 and x is not a multiple of any integer strictly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between 1 and 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even number is even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Formal proof of: x (Even(x)Even(x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6F91027-3C81-8748-BA3A-F153090C10C2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odd number is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 of: x (Odd(x)Odd(x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5773D5-F048-014C-93AC-8982AEF458C3}" type="slidenum">
              <a:rPr 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Proof by Contradiction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: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One way to prove </a:t>
            </a:r>
            <a:r>
              <a:rPr lang="en-US">
                <a:latin typeface="Calibri" charset="0"/>
                <a:sym typeface="Symbol" charset="0"/>
              </a:rPr>
              <a:t>p</a:t>
            </a:r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If we assume p and derive False (a contradiction) then we have proved </a:t>
            </a:r>
            <a:r>
              <a:rPr lang="en-US" dirty="0" smtClean="0">
                <a:ea typeface="+mn-ea"/>
                <a:sym typeface="Symbol"/>
              </a:rPr>
              <a:t>p.</a:t>
            </a:r>
            <a:endParaRPr lang="en-US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1.  p   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3.  </a:t>
            </a:r>
            <a:r>
              <a:rPr lang="en-US" b="1" dirty="0" smtClean="0"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4.   p </a:t>
            </a:r>
            <a:r>
              <a:rPr lang="en-US" b="1" dirty="0" smtClean="0">
                <a:ea typeface="+mn-ea"/>
                <a:sym typeface="Symbol"/>
              </a:rPr>
              <a:t>F</a:t>
            </a:r>
            <a:r>
              <a:rPr lang="en-US" dirty="0" smtClean="0">
                <a:ea typeface="+mn-ea"/>
                <a:sym typeface="Symbol"/>
              </a:rPr>
              <a:t>         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5.   p  </a:t>
            </a:r>
            <a:r>
              <a:rPr lang="en-US" b="1" dirty="0" smtClean="0">
                <a:ea typeface="+mn-ea"/>
                <a:sym typeface="Symbol"/>
              </a:rPr>
              <a:t>F       </a:t>
            </a:r>
            <a:r>
              <a:rPr lang="en-US" dirty="0" smtClean="0">
                <a:ea typeface="+mn-ea"/>
                <a:sym typeface="Symbol"/>
              </a:rPr>
              <a:t>Equivalence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6.   p              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880FD79-7F42-8C42-9D96-0DCD70068A75}" type="slidenum">
              <a:rPr 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Logical Inference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1.6, 1.7           7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1.5, 1.6           6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Graded HW 1 available starting in Tuesday’s office hours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HW 2 due Wednesday</a:t>
            </a: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8503C34-A362-154D-AF31-21B06DADA245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No number is both even and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proof:  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                          x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Let x be any integer and suppose that it is both even and odd.   Then x=2k for some integer k and x=2n+1 for some integer n.   Therefore 2k=2n+1 and hence k=n+½.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contradiction.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4304490-41E5-7541-8454-6FA64C38EB9F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198FD65-C08B-644A-A1BC-107084C317FA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1447800" y="4495800"/>
            <a:ext cx="70659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x y ((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Rational(y))Rational(</a:t>
            </a:r>
            <a:r>
              <a:rPr lang="en-US" sz="2800" dirty="0" err="1">
                <a:latin typeface="+mj-lt"/>
                <a:ea typeface="ＭＳ Ｐゴシック" pitchFamily="-111" charset="-128"/>
                <a:cs typeface="+mn-cs"/>
                <a:sym typeface="Symbol"/>
              </a:rPr>
              <a:t>xy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))</a:t>
            </a: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0" y="5867400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20F345-EB64-D04D-9C8D-BC5E1AD5064B}" type="slidenum">
              <a:rPr lang="en-US">
                <a:solidFill>
                  <a:srgbClr val="898989"/>
                </a:solidFill>
              </a:rPr>
              <a:pPr eaLnBrk="1" hangingPunct="1"/>
              <a:t>22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x/y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DB5B3F1-EB05-0C46-8DDF-5B34AA2AAE88}" type="slidenum">
              <a:rPr 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Counterexamples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To </a:t>
            </a:r>
            <a:r>
              <a:rPr lang="en-US" i="1">
                <a:latin typeface="Calibri" charset="0"/>
              </a:rPr>
              <a:t>disprove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Calibri" charset="0"/>
                <a:sym typeface="Symbol" charset="0"/>
              </a:rPr>
              <a:t>x P(x) find a </a:t>
            </a:r>
            <a:r>
              <a:rPr lang="en-US" i="1">
                <a:latin typeface="Calibri" charset="0"/>
                <a:sym typeface="Symbol" charset="0"/>
              </a:rPr>
              <a:t>counterexample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some c such that P(c)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works because this implies x P(x) which is equivalent to x P(x)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7A34BA-3B05-8047-AB81-4AC13AC20E82}" type="slidenum">
              <a:rPr lang="en-US">
                <a:solidFill>
                  <a:srgbClr val="898989"/>
                </a:solidFill>
              </a:rPr>
              <a:pPr eaLnBrk="1" hangingPunct="1"/>
              <a:t>24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In the same way that code should be easy to execute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Easily checkable in principle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FC62F4A-1EF5-D94B-A44F-8B33D6991438}" type="slidenum">
              <a:rPr lang="en-US">
                <a:solidFill>
                  <a:srgbClr val="898989"/>
                </a:solidFill>
              </a:rPr>
              <a:pPr eaLnBrk="1" hangingPunct="1"/>
              <a:t>25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Highlights from last lecture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10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458200" cy="4530725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>
                    <a:latin typeface="Calibri" charset="0"/>
                  </a:rPr>
                  <a:t>Predicate logic,  intricacies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</m:oMath>
                </a14:m>
                <a:r>
                  <a:rPr lang="en-US" dirty="0" smtClean="0">
                    <a:latin typeface="Calibri" charset="0"/>
                    <a:sym typeface="Symbol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 charset="0"/>
                      </a:rPr>
                      <m:t>∃</m:t>
                    </m:r>
                  </m:oMath>
                </a14:m>
                <a:endParaRPr lang="en-US" dirty="0">
                  <a:latin typeface="Calibri" charset="0"/>
                  <a:sym typeface="Symbol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dirty="0" smtClean="0">
                    <a:latin typeface="Calibri" charset="0"/>
                    <a:sym typeface="Symbol" charset="0"/>
                  </a:rPr>
                  <a:t>Introduction to inference…</a:t>
                </a:r>
                <a:endParaRPr lang="en-US" dirty="0">
                  <a:latin typeface="Calibri" charset="0"/>
                  <a:sym typeface="Symbol" charset="0"/>
                </a:endParaRPr>
              </a:p>
              <a:p>
                <a:pPr lvl="1">
                  <a:lnSpc>
                    <a:spcPct val="90000"/>
                  </a:lnSpc>
                </a:pPr>
                <a:endParaRPr lang="en-US" dirty="0"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  <a:buFont typeface="Arial" charset="0"/>
                  <a:buNone/>
                </a:pPr>
                <a:endParaRPr lang="en-US" dirty="0">
                  <a:solidFill>
                    <a:srgbClr val="000000"/>
                  </a:solidFill>
                  <a:latin typeface="Calibri" charset="0"/>
                </a:endParaRPr>
              </a:p>
              <a:p>
                <a:pPr lvl="2">
                  <a:lnSpc>
                    <a:spcPct val="90000"/>
                  </a:lnSpc>
                </a:pP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4099" name="Rectangle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30725"/>
              </a:xfrm>
              <a:blipFill rotWithShape="1">
                <a:blip r:embed="rId3"/>
                <a:stretch>
                  <a:fillRect l="-1585" t="-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DBF23C5-A8AB-AB4F-8C88-FE5C7BD64DA3}" type="slidenum">
              <a:rPr lang="en-US" sz="800"/>
              <a:pPr eaLnBrk="1" hangingPunct="1"/>
              <a:t>3</a:t>
            </a:fld>
            <a:endParaRPr lang="en-US" sz="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Highlights…Proofs</a:t>
            </a:r>
            <a:endParaRPr lang="en-US" dirty="0">
              <a:latin typeface="Calibri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Start with hypotheses and facts</a:t>
            </a:r>
          </a:p>
          <a:p>
            <a:r>
              <a:rPr lang="en-US" dirty="0">
                <a:latin typeface="Calibri" charset="0"/>
              </a:rPr>
              <a:t>Use rules of inference to extend set of facts</a:t>
            </a:r>
          </a:p>
          <a:p>
            <a:r>
              <a:rPr lang="en-US" dirty="0">
                <a:latin typeface="Calibri" charset="0"/>
              </a:rPr>
              <a:t>Result is proved when it is included in the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8CD9-E1B1-EA48-9649-1D6B7A0447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95400" y="3854164"/>
            <a:ext cx="28194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493286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2026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5654" y="56388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Hypothesis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20236" y="5151967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Hypothesis 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4133" y="458893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Hypothesis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21667" y="508480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903" y="41148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516306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21015" y="3822130"/>
            <a:ext cx="4812985" cy="2731069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" y="3810000"/>
            <a:ext cx="6553200" cy="2819400"/>
          </a:xfrm>
          <a:prstGeom prst="roundRect">
            <a:avLst>
              <a:gd name="adj" fmla="val 50000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52400" y="3657600"/>
            <a:ext cx="7544291" cy="3124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Review…An </a:t>
            </a:r>
            <a:r>
              <a:rPr lang="en-US" dirty="0">
                <a:latin typeface="Calibri" charset="0"/>
              </a:rPr>
              <a:t>inference rule:  </a:t>
            </a:r>
            <a:r>
              <a:rPr lang="en-US" i="1" dirty="0">
                <a:latin typeface="Calibri" charset="0"/>
              </a:rPr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If p and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are both true then q must be true</a:t>
            </a:r>
          </a:p>
          <a:p>
            <a:pPr>
              <a:defRPr/>
            </a:pP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Write this rule as</a:t>
            </a:r>
          </a:p>
          <a:p>
            <a:pPr lvl="4">
              <a:defRPr/>
            </a:pPr>
            <a:endParaRPr lang="en-US" dirty="0">
              <a:ea typeface="+mn-ea"/>
              <a:sym typeface="Symbol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If it is Monday then you have 311 homework due today.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It is Monday.</a:t>
            </a:r>
          </a:p>
          <a:p>
            <a:pPr>
              <a:defRPr/>
            </a:pPr>
            <a:r>
              <a:rPr lang="en-US" dirty="0" smtClean="0">
                <a:ea typeface="+mn-ea"/>
                <a:sym typeface="Symbol"/>
              </a:rPr>
              <a:t>Therefore, by Modus Ponens:  </a:t>
            </a:r>
          </a:p>
          <a:p>
            <a:pPr lvl="1">
              <a:defRPr/>
            </a:pPr>
            <a:r>
              <a:rPr lang="en-US" dirty="0" smtClean="0">
                <a:ea typeface="+mn-ea"/>
                <a:sym typeface="Symbol"/>
              </a:rPr>
              <a:t>You have 311 homework due today.</a:t>
            </a:r>
            <a:endParaRPr lang="en-US" dirty="0">
              <a:ea typeface="+mn-ea"/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34E787-A983-DA41-9524-D5EE98E621B5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4191000" y="24384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p, </a:t>
            </a:r>
            <a:r>
              <a:rPr lang="en-US" sz="3200" u="sng" dirty="0" err="1">
                <a:latin typeface="Calibri" charset="0"/>
              </a:rPr>
              <a:t>p</a:t>
            </a:r>
            <a:r>
              <a:rPr lang="en-US" sz="3200" u="sng" dirty="0" err="1">
                <a:latin typeface="Calibri" charset="0"/>
                <a:sym typeface="Symbol" charset="0"/>
              </a:rPr>
              <a:t>q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q</a:t>
            </a:r>
          </a:p>
        </p:txBody>
      </p:sp>
    </p:spTree>
    <p:extLst>
      <p:ext uri="{BB962C8B-B14F-4D97-AF65-F5344CB8AC3E}">
        <p14:creationId xmlns:p14="http://schemas.microsoft.com/office/powerpoint/2010/main" val="42445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Review…Proofs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Show that r follows from p ,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, and </a:t>
            </a:r>
            <a:r>
              <a:rPr lang="en-US" dirty="0" err="1" smtClean="0">
                <a:ea typeface="+mn-ea"/>
              </a:rPr>
              <a:t>q</a:t>
            </a:r>
            <a:r>
              <a:rPr lang="en-US" dirty="0" err="1" smtClean="0">
                <a:ea typeface="+mn-ea"/>
                <a:sym typeface="Symbol"/>
              </a:rPr>
              <a:t>r</a:t>
            </a: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endParaRPr lang="en-US" dirty="0">
              <a:ea typeface="+mn-ea"/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  <a:sym typeface="Symbol"/>
              </a:rPr>
              <a:t>1.   p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</a:rPr>
              <a:t>q</a:t>
            </a:r>
            <a:r>
              <a:rPr lang="en-US" dirty="0" smtClean="0">
                <a:ea typeface="+mn-ea"/>
                <a:sym typeface="Symbol"/>
              </a:rPr>
              <a:t> r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q            Modus Ponens from 1 and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r             Modus Ponens from 3 and 4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03BD06-75A0-8049-A778-7381D63CB6B2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Review…Proofs </a:t>
            </a:r>
            <a:r>
              <a:rPr lang="en-US" dirty="0">
                <a:latin typeface="Calibri" charset="0"/>
              </a:rPr>
              <a:t>can use Equivalences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Show that </a:t>
            </a:r>
            <a:r>
              <a:rPr lang="en-US" dirty="0" smtClean="0">
                <a:ea typeface="+mn-ea"/>
                <a:sym typeface="Symbol"/>
              </a:rPr>
              <a:t>p follows from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and q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>
              <a:ea typeface="+mn-ea"/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ea typeface="+mn-ea"/>
                <a:sym typeface="Symbol"/>
              </a:rPr>
              <a:t>1.   </a:t>
            </a:r>
            <a:r>
              <a:rPr lang="en-US" dirty="0" err="1" smtClean="0">
                <a:ea typeface="+mn-ea"/>
              </a:rPr>
              <a:t>p</a:t>
            </a:r>
            <a:r>
              <a:rPr lang="en-US" dirty="0" err="1" smtClean="0">
                <a:ea typeface="+mn-ea"/>
                <a:sym typeface="Symbol"/>
              </a:rPr>
              <a:t>q</a:t>
            </a:r>
            <a:r>
              <a:rPr lang="en-US" dirty="0" smtClean="0">
                <a:ea typeface="+mn-ea"/>
                <a:sym typeface="Symbol"/>
              </a:rPr>
              <a:t>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q   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</a:t>
            </a:r>
            <a:r>
              <a:rPr lang="en-US" dirty="0" smtClean="0">
                <a:ea typeface="+mn-ea"/>
              </a:rPr>
              <a:t>q</a:t>
            </a:r>
            <a:r>
              <a:rPr lang="en-US" dirty="0" smtClean="0">
                <a:ea typeface="+mn-ea"/>
                <a:sym typeface="Symbol"/>
              </a:rPr>
              <a:t>  </a:t>
            </a:r>
            <a:r>
              <a:rPr lang="en-US" dirty="0">
                <a:ea typeface="+mn-ea"/>
                <a:sym typeface="Symbol"/>
              </a:rPr>
              <a:t>p</a:t>
            </a:r>
            <a:r>
              <a:rPr lang="en-US" dirty="0" smtClean="0">
                <a:ea typeface="+mn-ea"/>
                <a:sym typeface="Symbol"/>
              </a:rPr>
              <a:t>     Contrapositive of 1 </a:t>
            </a:r>
            <a:r>
              <a:rPr lang="en-US" smtClean="0">
                <a:ea typeface="+mn-ea"/>
                <a:sym typeface="Symbol"/>
              </a:rPr>
              <a:t>(Equivalence!)</a:t>
            </a:r>
            <a:endParaRPr lang="en-US" dirty="0" smtClean="0">
              <a:ea typeface="+mn-ea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ea typeface="+mn-ea"/>
                <a:sym typeface="Symbol"/>
              </a:rPr>
              <a:t>p                 Modus Ponens from 2 and 3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  <a:sym typeface="Symbol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019701-E27B-A54E-B4C2-C89E148F2F75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Review…Important</a:t>
            </a:r>
            <a:r>
              <a:rPr lang="en-US" dirty="0" smtClean="0"/>
              <a:t>: Applications of 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equivalences to make substitutions of any </a:t>
            </a:r>
            <a:r>
              <a:rPr lang="en-US" dirty="0" err="1" smtClean="0"/>
              <a:t>subformula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e.g.  1.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 smtClean="0">
                <a:sym typeface="Symbol"/>
              </a:rPr>
              <a:t>                      Given</a:t>
            </a:r>
          </a:p>
          <a:p>
            <a:pPr marL="0" indent="0">
              <a:buNone/>
              <a:defRPr/>
            </a:pPr>
            <a:r>
              <a:rPr lang="en-US" dirty="0" smtClean="0">
                <a:sym typeface="Symbol"/>
              </a:rPr>
              <a:t>             2. (</a:t>
            </a:r>
            <a:r>
              <a:rPr lang="en-US" dirty="0" smtClean="0">
                <a:latin typeface="Calibri" charset="0"/>
                <a:sym typeface="Symbol" charset="0"/>
              </a:rPr>
              <a:t>p </a:t>
            </a:r>
            <a:r>
              <a:rPr lang="en-US" dirty="0">
                <a:latin typeface="Calibri" charset="0"/>
                <a:sym typeface="Symbol" charset="0"/>
              </a:rPr>
              <a:t> r</a:t>
            </a:r>
            <a:r>
              <a:rPr lang="en-US" dirty="0" smtClean="0">
                <a:latin typeface="Calibri" charset="0"/>
                <a:sym typeface="Symbol" charset="0"/>
              </a:rPr>
              <a:t>) q           Intro  from 1.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184-522B-C24D-8F00-10ED702B0E80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770967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5000" y="4800600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9082" y="5638800"/>
            <a:ext cx="535723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Does not follow! </a:t>
            </a:r>
            <a:r>
              <a:rPr lang="en-US" sz="2800" dirty="0" err="1" smtClean="0">
                <a:latin typeface="+mn-lt"/>
              </a:rPr>
              <a:t>e.g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p=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q=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r=</a:t>
            </a:r>
            <a:r>
              <a:rPr lang="en-US" sz="3200" b="1" dirty="0" smtClean="0">
                <a:latin typeface="+mn-lt"/>
              </a:rPr>
              <a:t>T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185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Review…Inference </a:t>
            </a:r>
            <a:r>
              <a:rPr lang="en-US" dirty="0">
                <a:latin typeface="Calibri" charset="0"/>
              </a:rPr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Each </a:t>
            </a:r>
            <a:r>
              <a:rPr lang="en-US" i="1">
                <a:latin typeface="Calibri" charset="0"/>
              </a:rPr>
              <a:t>inference rule</a:t>
            </a:r>
            <a:r>
              <a:rPr lang="en-US">
                <a:latin typeface="Calibri" charset="0"/>
              </a:rPr>
              <a:t> is written as                     which means that if both A                                 and B are true then you can infer C and you can infer D.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For rule to be correct  (A </a:t>
            </a:r>
            <a:r>
              <a:rPr lang="en-US">
                <a:latin typeface="Calibri" charset="0"/>
                <a:sym typeface="Symbol" charset="0"/>
              </a:rPr>
              <a:t> B)  C  and </a:t>
            </a:r>
            <a:r>
              <a:rPr lang="en-US">
                <a:latin typeface="Calibri" charset="0"/>
              </a:rPr>
              <a:t> (A </a:t>
            </a:r>
            <a:r>
              <a:rPr lang="en-US">
                <a:latin typeface="Calibri" charset="0"/>
                <a:sym typeface="Symbol" charset="0"/>
              </a:rPr>
              <a:t> B)  D  must be a tautologies</a:t>
            </a: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Sometimes rules don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t need anything to start with.  These rules are called </a:t>
            </a:r>
            <a:r>
              <a:rPr lang="en-US" i="1">
                <a:latin typeface="Calibri" charset="0"/>
              </a:rPr>
              <a:t>axioms</a:t>
            </a:r>
            <a:r>
              <a:rPr lang="en-US">
                <a:latin typeface="Calibri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e.g. </a:t>
            </a:r>
            <a:r>
              <a:rPr lang="en-US" i="1">
                <a:latin typeface="Calibri" charset="0"/>
              </a:rPr>
              <a:t>Excluded Middle Axiom</a:t>
            </a:r>
            <a:r>
              <a:rPr lang="en-US">
                <a:latin typeface="Calibri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4499A8-01DE-FB40-AC3B-E39630F4A248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6553200" y="1447800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A, B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C,D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5486400" y="51816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 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 p </a:t>
            </a:r>
            <a:r>
              <a:rPr lang="en-US" sz="3200">
                <a:latin typeface="Symbol" charset="0"/>
                <a:sym typeface="Symbol" charset="0"/>
              </a:rPr>
              <a:t></a:t>
            </a:r>
            <a:r>
              <a:rPr lang="en-US" sz="3200">
                <a:latin typeface="Calibri" charset="0"/>
                <a:sym typeface="Symbol" charset="0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3744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1417</Words>
  <Application>Microsoft Office PowerPoint</Application>
  <PresentationFormat>On-screen Show (4:3)</PresentationFormat>
  <Paragraphs>228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  Foundations of Computing I</vt:lpstr>
      <vt:lpstr>Announcements</vt:lpstr>
      <vt:lpstr>Highlights from last lecture</vt:lpstr>
      <vt:lpstr>Highlights…Proofs</vt:lpstr>
      <vt:lpstr>Review…An inference rule:  Modus Ponens</vt:lpstr>
      <vt:lpstr>Review…Proofs</vt:lpstr>
      <vt:lpstr>Review…Proofs can use Equivalences too</vt:lpstr>
      <vt:lpstr>Review…Important: Applications of Inference Rules</vt:lpstr>
      <vt:lpstr>Review…Inference Rules</vt:lpstr>
      <vt:lpstr>Review…Simple Propositional Inference Rules</vt:lpstr>
      <vt:lpstr>Direct Proof of an Implication</vt:lpstr>
      <vt:lpstr>Proofs using Direct Proof Rule</vt:lpstr>
      <vt:lpstr>Example</vt:lpstr>
      <vt:lpstr>One General Proof Strategy</vt:lpstr>
      <vt:lpstr>Inference Rules for Quantifiers</vt:lpstr>
      <vt:lpstr>Proofs using Quantifiers</vt:lpstr>
      <vt:lpstr>Even and Odd</vt:lpstr>
      <vt:lpstr>Even and Odd</vt:lpstr>
      <vt:lpstr>“Proof by Contradiction”: One way to prove p</vt:lpstr>
      <vt:lpstr>Even and Odd</vt:lpstr>
      <vt:lpstr>Rational Numbers</vt:lpstr>
      <vt:lpstr>Rational Numbers</vt:lpstr>
      <vt:lpstr>Rational Numbers</vt:lpstr>
      <vt:lpstr>Counterexamples</vt:lpstr>
      <vt:lpstr>Proofs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2013-04-19T17:28:14Z</dcterms:modified>
</cp:coreProperties>
</file>