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5"/>
  </p:notesMasterIdLst>
  <p:handoutMasterIdLst>
    <p:handoutMasterId r:id="rId26"/>
  </p:handoutMasterIdLst>
  <p:sldIdLst>
    <p:sldId id="413" r:id="rId2"/>
    <p:sldId id="432" r:id="rId3"/>
    <p:sldId id="446" r:id="rId4"/>
    <p:sldId id="429" r:id="rId5"/>
    <p:sldId id="424" r:id="rId6"/>
    <p:sldId id="425" r:id="rId7"/>
    <p:sldId id="427" r:id="rId8"/>
    <p:sldId id="428" r:id="rId9"/>
    <p:sldId id="431" r:id="rId10"/>
    <p:sldId id="433" r:id="rId11"/>
    <p:sldId id="434" r:id="rId12"/>
    <p:sldId id="435" r:id="rId13"/>
    <p:sldId id="436" r:id="rId14"/>
    <p:sldId id="437" r:id="rId15"/>
    <p:sldId id="441" r:id="rId16"/>
    <p:sldId id="438" r:id="rId17"/>
    <p:sldId id="447" r:id="rId18"/>
    <p:sldId id="439" r:id="rId19"/>
    <p:sldId id="440" r:id="rId20"/>
    <p:sldId id="442" r:id="rId21"/>
    <p:sldId id="443" r:id="rId22"/>
    <p:sldId id="444" r:id="rId23"/>
    <p:sldId id="445" r:id="rId2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00"/>
    <a:srgbClr val="CC99FF"/>
    <a:srgbClr val="FFCC99"/>
    <a:srgbClr val="00CCFF"/>
    <a:srgbClr val="9999FF"/>
    <a:srgbClr val="6699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85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395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81714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ED75-A705-4ADC-887B-0F64DC98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F1C6-65A6-45EF-A8D6-04DAFAF2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886F-ED71-42FA-91A0-DB154EA1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A6C3-C11D-465B-A70D-EF24EB6B1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BAEC-9B06-4BAD-B77B-12B12D2D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8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F2E3-F9D0-4C05-B820-9F19AD7C4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6FD9-B9F8-49AA-B6A9-22CBA2AA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A94F-F8D7-4C65-8E0D-E09F4474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889F-D3F7-4AA7-9B40-9A7495E22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EC3B-362E-4406-B811-6E5F0DBC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8F5D-97FC-4EEF-80F6-D5665AE5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47FF497-9F33-49B4-9F65-5DDA6E90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Lecture 6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Predicate Logic, Logical Inference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874A-2208-4D9B-8123-213FEA61263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So far we’ve considered</a:t>
            </a:r>
          </a:p>
          <a:p>
            <a:pPr lvl="1">
              <a:defRPr/>
            </a:pPr>
            <a:r>
              <a:rPr lang="en-US" dirty="0" smtClean="0"/>
              <a:t>How to understand and </a:t>
            </a:r>
            <a:r>
              <a:rPr lang="en-US" i="1" dirty="0" smtClean="0"/>
              <a:t>express</a:t>
            </a:r>
            <a:r>
              <a:rPr lang="en-US" dirty="0" smtClean="0"/>
              <a:t> things using propositional and predicate logic</a:t>
            </a:r>
          </a:p>
          <a:p>
            <a:pPr lvl="1">
              <a:defRPr/>
            </a:pPr>
            <a:r>
              <a:rPr lang="en-US" dirty="0" smtClean="0"/>
              <a:t>How to </a:t>
            </a:r>
            <a:r>
              <a:rPr lang="en-US" i="1" dirty="0" smtClean="0"/>
              <a:t>compute</a:t>
            </a:r>
            <a:r>
              <a:rPr lang="en-US" dirty="0" smtClean="0"/>
              <a:t> using Boolean (propositional) logic</a:t>
            </a:r>
          </a:p>
          <a:p>
            <a:pPr lvl="1">
              <a:defRPr/>
            </a:pPr>
            <a:r>
              <a:rPr lang="en-US" dirty="0" smtClean="0"/>
              <a:t>How to show that different ways of expressing or computing them are </a:t>
            </a:r>
            <a:r>
              <a:rPr lang="en-US" i="1" dirty="0" smtClean="0"/>
              <a:t>equivalent</a:t>
            </a:r>
            <a:r>
              <a:rPr lang="en-US" dirty="0" smtClean="0"/>
              <a:t> to each other</a:t>
            </a:r>
          </a:p>
          <a:p>
            <a:pPr>
              <a:defRPr/>
            </a:pPr>
            <a:r>
              <a:rPr lang="en-US" dirty="0" smtClean="0"/>
              <a:t>Logic also has methods that let us </a:t>
            </a:r>
            <a:r>
              <a:rPr lang="en-US" i="1" dirty="0" smtClean="0"/>
              <a:t>infer</a:t>
            </a:r>
            <a:r>
              <a:rPr lang="en-US" dirty="0" smtClean="0"/>
              <a:t> implied properties from ones that we know</a:t>
            </a:r>
          </a:p>
          <a:p>
            <a:pPr lvl="1">
              <a:defRPr/>
            </a:pPr>
            <a:r>
              <a:rPr lang="en-US" dirty="0" smtClean="0"/>
              <a:t>Equivalence is a small part of this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07A41-94D8-4E29-9DD2-CC142E7572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 of Logical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Software Engineering</a:t>
            </a:r>
          </a:p>
          <a:p>
            <a:pPr lvl="1">
              <a:defRPr/>
            </a:pPr>
            <a:r>
              <a:rPr lang="en-US" dirty="0" smtClean="0"/>
              <a:t>Express desired properties of program as set of logical constraints</a:t>
            </a:r>
          </a:p>
          <a:p>
            <a:pPr lvl="1">
              <a:defRPr/>
            </a:pPr>
            <a:r>
              <a:rPr lang="en-US" dirty="0" smtClean="0"/>
              <a:t>Use inference rules to show that program implies that those constraints are satisfied</a:t>
            </a:r>
          </a:p>
          <a:p>
            <a:pPr>
              <a:defRPr/>
            </a:pPr>
            <a:r>
              <a:rPr lang="en-US" dirty="0" smtClean="0"/>
              <a:t>AI</a:t>
            </a:r>
          </a:p>
          <a:p>
            <a:pPr lvl="1">
              <a:defRPr/>
            </a:pPr>
            <a:r>
              <a:rPr lang="en-US" dirty="0" smtClean="0"/>
              <a:t>Automated reasoning </a:t>
            </a:r>
          </a:p>
          <a:p>
            <a:pPr>
              <a:defRPr/>
            </a:pPr>
            <a:r>
              <a:rPr lang="en-US" dirty="0" smtClean="0"/>
              <a:t>Algorithm design and analysis</a:t>
            </a:r>
          </a:p>
          <a:p>
            <a:pPr lvl="1">
              <a:defRPr/>
            </a:pPr>
            <a:r>
              <a:rPr lang="en-US" dirty="0" smtClean="0"/>
              <a:t>e.g.,  Correctness, Loop invariants.</a:t>
            </a:r>
          </a:p>
          <a:p>
            <a:pPr>
              <a:defRPr/>
            </a:pPr>
            <a:r>
              <a:rPr lang="en-US" dirty="0" smtClean="0"/>
              <a:t>Logic Programming, e.g. Prolog</a:t>
            </a:r>
          </a:p>
          <a:p>
            <a:pPr lvl="1">
              <a:defRPr/>
            </a:pPr>
            <a:r>
              <a:rPr lang="en-US" dirty="0" smtClean="0"/>
              <a:t>Express desired outcome as set of constraints</a:t>
            </a:r>
          </a:p>
          <a:p>
            <a:pPr lvl="1">
              <a:defRPr/>
            </a:pPr>
            <a:r>
              <a:rPr lang="en-US" dirty="0" smtClean="0"/>
              <a:t>Automatically apply logic inference to derive solution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FF04D-24B3-4753-A21D-52C1FEC423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Start with hypotheses and facts</a:t>
            </a:r>
          </a:p>
          <a:p>
            <a:r>
              <a:rPr lang="en-US" smtClean="0"/>
              <a:t>Use rules of inference to extend set of facts</a:t>
            </a:r>
          </a:p>
          <a:p>
            <a:r>
              <a:rPr lang="en-US" smtClean="0"/>
              <a:t>Result is proved when it is included in the 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inference rule:  </a:t>
            </a:r>
            <a:r>
              <a:rPr lang="en-US" i="1" smtClean="0"/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If p and 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q</a:t>
            </a:r>
            <a:r>
              <a:rPr lang="en-US" dirty="0" smtClean="0">
                <a:sym typeface="Symbol"/>
              </a:rPr>
              <a:t> are both true then q must be true</a:t>
            </a:r>
          </a:p>
          <a:p>
            <a:pPr>
              <a:defRPr/>
            </a:pPr>
            <a:endParaRPr lang="en-US" dirty="0" smtClean="0">
              <a:sym typeface="Symbol"/>
            </a:endParaRPr>
          </a:p>
          <a:p>
            <a:pPr>
              <a:defRPr/>
            </a:pPr>
            <a:r>
              <a:rPr lang="en-US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dirty="0">
              <a:sym typeface="Symbol"/>
            </a:endParaRPr>
          </a:p>
          <a:p>
            <a:pPr>
              <a:defRPr/>
            </a:pPr>
            <a:r>
              <a:rPr lang="en-US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If it is Friday then you have a 311 class today. 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It is Friday.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Therefore, by Modus Ponens:  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You have a 311 class today</a:t>
            </a:r>
            <a:endParaRPr lang="en-US" dirty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576A-D478-4343-B62F-FFF719145C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4191000" y="24384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p, p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q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Show that r follows from p , 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q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err="1" smtClean="0"/>
              <a:t>q</a:t>
            </a:r>
            <a:r>
              <a:rPr lang="en-US" dirty="0" err="1" smtClean="0">
                <a:sym typeface="Symbol"/>
              </a:rPr>
              <a:t>r</a:t>
            </a:r>
            <a:endParaRPr lang="en-US" dirty="0" smtClean="0">
              <a:sym typeface="Symbol"/>
            </a:endParaRP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p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q</a:t>
            </a:r>
            <a:r>
              <a:rPr lang="en-US" dirty="0" smtClean="0">
                <a:sym typeface="Symbol"/>
              </a:rPr>
              <a:t>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/>
              <a:t>q</a:t>
            </a:r>
            <a:r>
              <a:rPr lang="en-US" dirty="0" smtClean="0">
                <a:sym typeface="Symbol"/>
              </a:rPr>
              <a:t> r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q            Modus Ponens from 1 and 2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r             Modus Ponens from 3 and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0A82C-E5F4-47F0-9D96-B3D1F58079B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Proofs can use Equivalences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en-US" dirty="0" smtClean="0"/>
              <a:t>Show that </a:t>
            </a:r>
            <a:r>
              <a:rPr lang="en-US" dirty="0" smtClean="0">
                <a:sym typeface="Symbol"/>
              </a:rPr>
              <a:t>p follows from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q</a:t>
            </a:r>
            <a:r>
              <a:rPr lang="en-US" dirty="0" smtClean="0">
                <a:sym typeface="Symbol"/>
              </a:rPr>
              <a:t> and q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q</a:t>
            </a:r>
            <a:r>
              <a:rPr lang="en-US" dirty="0" smtClean="0">
                <a:sym typeface="Symbol"/>
              </a:rPr>
              <a:t>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q                 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q</a:t>
            </a:r>
            <a:r>
              <a:rPr lang="en-US" dirty="0" smtClean="0">
                <a:sym typeface="Symbol"/>
              </a:rPr>
              <a:t>  </a:t>
            </a:r>
            <a:r>
              <a:rPr lang="en-US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    Contrapositive of 1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>
                <a:sym typeface="Symbol"/>
              </a:rPr>
              <a:t>p                 Modus Ponens from 2 and 3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16EA-5B7D-4AEE-A89A-E1021680C77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Each </a:t>
            </a:r>
            <a:r>
              <a:rPr lang="en-US" i="1" dirty="0" smtClean="0"/>
              <a:t>inference rule</a:t>
            </a:r>
            <a:r>
              <a:rPr lang="en-US" dirty="0" smtClean="0"/>
              <a:t> is written as                     which means that if both A                                 and B are true then you can infer C and you can infer D.</a:t>
            </a:r>
          </a:p>
          <a:p>
            <a:pPr lvl="1">
              <a:defRPr/>
            </a:pPr>
            <a:r>
              <a:rPr lang="en-US" dirty="0" smtClean="0"/>
              <a:t>For rule to be correct  (A </a:t>
            </a:r>
            <a:r>
              <a:rPr lang="en-US" dirty="0" smtClean="0">
                <a:sym typeface="Symbol"/>
              </a:rPr>
              <a:t> B)  C  and 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 B)  D  must be a tautologies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Sometimes rules don’t need anything to start with.  These rules are called </a:t>
            </a:r>
            <a:r>
              <a:rPr lang="en-US" i="1" dirty="0" smtClean="0"/>
              <a:t>axioms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e.g. </a:t>
            </a:r>
            <a:r>
              <a:rPr lang="en-US" i="1" dirty="0" smtClean="0"/>
              <a:t>Excluded Middle Axiom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ED098-1CAB-4D2E-83E7-DCC9DB5958C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553200" y="1447800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A, B  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486400" y="5181600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                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equivalences to make substitutions of any </a:t>
            </a:r>
            <a:r>
              <a:rPr lang="en-US" dirty="0" err="1" smtClean="0"/>
              <a:t>subformula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e.g.  1.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 smtClean="0">
                <a:sym typeface="Symbol"/>
              </a:rPr>
              <a:t>                      Given</a:t>
            </a:r>
          </a:p>
          <a:p>
            <a:pPr marL="0" indent="0">
              <a:buNone/>
              <a:defRPr/>
            </a:pPr>
            <a:r>
              <a:rPr lang="en-US" dirty="0" smtClean="0">
                <a:sym typeface="Symbol"/>
              </a:rPr>
              <a:t>             2. (</a:t>
            </a:r>
            <a:r>
              <a:rPr lang="en-US" dirty="0" smtClean="0">
                <a:latin typeface="Calibri" charset="0"/>
                <a:sym typeface="Symbol" charset="0"/>
              </a:rPr>
              <a:t>p </a:t>
            </a:r>
            <a:r>
              <a:rPr lang="en-US" dirty="0">
                <a:latin typeface="Calibri" charset="0"/>
                <a:sym typeface="Symbol" charset="0"/>
              </a:rPr>
              <a:t> r</a:t>
            </a:r>
            <a:r>
              <a:rPr lang="en-US" dirty="0" smtClean="0">
                <a:latin typeface="Calibri" charset="0"/>
                <a:sym typeface="Symbol" charset="0"/>
              </a:rPr>
              <a:t>) q           Intro  from 1.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184-522B-C24D-8F00-10ED702B0E80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770967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4800600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9082" y="5638800"/>
            <a:ext cx="53572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Does not follow! </a:t>
            </a:r>
            <a:r>
              <a:rPr lang="en-US" sz="2800" dirty="0" err="1" smtClean="0">
                <a:latin typeface="+mn-lt"/>
              </a:rPr>
              <a:t>e.g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p=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q=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r=</a:t>
            </a:r>
            <a:r>
              <a:rPr lang="en-US" sz="3200" b="1" dirty="0" smtClean="0">
                <a:latin typeface="+mn-lt"/>
              </a:rPr>
              <a:t>T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857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Propositional Inference Rules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smtClean="0"/>
              <a:t>Excluded middle plus two inference rules per binary connective, one to eliminate it and one to introduce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8F0FE-974D-4D54-9F5A-4057CDA8F48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600200" y="2743200"/>
            <a:ext cx="1428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p 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>
                <a:latin typeface="Calibri" pitchFamily="34" charset="0"/>
              </a:rPr>
              <a:t> 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114800" y="2743200"/>
            <a:ext cx="15684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  p, q   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Calibri" pitchFamily="34" charset="0"/>
              </a:rPr>
              <a:t>p </a:t>
            </a:r>
            <a:r>
              <a:rPr lang="en-US" sz="320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114800" y="3962400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         p           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447800" y="4038600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676400" y="5257800"/>
            <a:ext cx="1435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p, p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q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4648200" y="5181600"/>
            <a:ext cx="1487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p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q  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Calibri" pitchFamily="34" charset="0"/>
              </a:rPr>
              <a:t>p</a:t>
            </a:r>
            <a:r>
              <a:rPr lang="en-US" sz="3200">
                <a:latin typeface="Calibri" pitchFamily="34" charset="0"/>
                <a:sym typeface="Symbol" pitchFamily="18" charset="2"/>
              </a:rPr>
              <a:t>q</a:t>
            </a:r>
          </a:p>
        </p:txBody>
      </p:sp>
      <p:sp>
        <p:nvSpPr>
          <p:cNvPr id="14" name="Freeform 13"/>
          <p:cNvSpPr/>
          <p:nvPr/>
        </p:nvSpPr>
        <p:spPr>
          <a:xfrm>
            <a:off x="4557713" y="5157788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84938" y="5257800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+mj-lt"/>
              </a:rPr>
              <a:t>Not like other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Proof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</a:t>
            </a:r>
            <a:r>
              <a:rPr lang="en-US" smtClean="0">
                <a:sym typeface="Symbol" pitchFamily="18" charset="2"/>
              </a:rPr>
              <a:t>q denotes a proof of q given p as an assumption</a:t>
            </a:r>
          </a:p>
          <a:p>
            <a:r>
              <a:rPr lang="en-US" smtClean="0"/>
              <a:t>The direct proof rule</a:t>
            </a:r>
          </a:p>
          <a:p>
            <a:pPr lvl="1"/>
            <a:r>
              <a:rPr lang="en-US" smtClean="0"/>
              <a:t>if you have such a proof then you can conclude that p</a:t>
            </a:r>
            <a:r>
              <a:rPr lang="en-US" smtClean="0">
                <a:sym typeface="Symbol" pitchFamily="18" charset="2"/>
              </a:rPr>
              <a:t>q is true</a:t>
            </a:r>
          </a:p>
          <a:p>
            <a:r>
              <a:rPr lang="en-US" smtClean="0">
                <a:sym typeface="Symbol" pitchFamily="18" charset="2"/>
              </a:rPr>
              <a:t>E.g.           1.    p            Assumption                               	            2.   p  q      Intro for  from 1                             	3.     p  (p  q)     Direct proof rule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79A83-F8DD-4184-91C0-A5DD11E6FC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09800" y="4114800"/>
            <a:ext cx="5638800" cy="1219200"/>
          </a:xfrm>
          <a:custGeom>
            <a:avLst/>
            <a:gdLst>
              <a:gd name="connsiteX0" fmla="*/ 150115 w 4881994"/>
              <a:gd name="connsiteY0" fmla="*/ 161271 h 1238956"/>
              <a:gd name="connsiteX1" fmla="*/ 41258 w 4881994"/>
              <a:gd name="connsiteY1" fmla="*/ 966813 h 1238956"/>
              <a:gd name="connsiteX2" fmla="*/ 759715 w 4881994"/>
              <a:gd name="connsiteY2" fmla="*/ 1238956 h 1238956"/>
              <a:gd name="connsiteX3" fmla="*/ 4275801 w 4881994"/>
              <a:gd name="connsiteY3" fmla="*/ 1130099 h 1238956"/>
              <a:gd name="connsiteX4" fmla="*/ 4482629 w 4881994"/>
              <a:gd name="connsiteY4" fmla="*/ 74185 h 1238956"/>
              <a:gd name="connsiteX5" fmla="*/ 204543 w 4881994"/>
              <a:gd name="connsiteY5" fmla="*/ 172156 h 12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1994" h="1238956">
                <a:moveTo>
                  <a:pt x="150115" y="161271"/>
                </a:moveTo>
                <a:cubicBezTo>
                  <a:pt x="44886" y="474235"/>
                  <a:pt x="-60342" y="787199"/>
                  <a:pt x="41258" y="966813"/>
                </a:cubicBezTo>
                <a:cubicBezTo>
                  <a:pt x="142858" y="1146427"/>
                  <a:pt x="53958" y="1211742"/>
                  <a:pt x="759715" y="1238956"/>
                </a:cubicBezTo>
                <a:lnTo>
                  <a:pt x="4275801" y="1130099"/>
                </a:lnTo>
                <a:cubicBezTo>
                  <a:pt x="4896287" y="935971"/>
                  <a:pt x="5161172" y="233842"/>
                  <a:pt x="4482629" y="74185"/>
                </a:cubicBezTo>
                <a:cubicBezTo>
                  <a:pt x="3804086" y="-85472"/>
                  <a:pt x="2004314" y="43342"/>
                  <a:pt x="204543" y="172156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3810000"/>
            <a:ext cx="2065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Proof subroutine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Logical Inference</a:t>
            </a:r>
          </a:p>
          <a:p>
            <a:pPr lvl="2" eaLnBrk="1" hangingPunct="1">
              <a:defRPr/>
            </a:pPr>
            <a:r>
              <a:rPr lang="en-US" dirty="0" smtClean="0"/>
              <a:t>1.6, 1.7           7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>
              <a:defRPr/>
            </a:pPr>
            <a:r>
              <a:rPr lang="en-US" dirty="0" smtClean="0"/>
              <a:t>1.5, 1.6, 1.7   6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5B2AC-416B-4D4E-873B-8828273C25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Inference Rules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466C9-C84F-4D78-AC4B-FD553104BF0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1143000" y="1447800"/>
            <a:ext cx="29352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P(c) for some c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>
                <a:latin typeface="Calibri" pitchFamily="34" charset="0"/>
                <a:sym typeface="Symbol" pitchFamily="18" charset="2"/>
              </a:rPr>
              <a:t>x P(x)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5029200" y="1447800"/>
            <a:ext cx="287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    </a:t>
            </a:r>
            <a:r>
              <a:rPr lang="en-US" sz="3200" u="sng"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 x P(x)        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Calibri" pitchFamily="34" charset="0"/>
              </a:rPr>
              <a:t>P(a) for any a</a:t>
            </a:r>
            <a:endParaRPr lang="en-US" sz="32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152400" y="3505200"/>
            <a:ext cx="4524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“Let a be anything”...P(a)</a:t>
            </a:r>
            <a:endParaRPr lang="en-US" sz="3200" u="sng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 </a:t>
            </a:r>
            <a:r>
              <a:rPr lang="en-US" sz="3200">
                <a:latin typeface="Calibri" pitchFamily="34" charset="0"/>
                <a:sym typeface="Symbol" pitchFamily="18" charset="2"/>
              </a:rPr>
              <a:t>x P(x)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4754563" y="3505200"/>
            <a:ext cx="4389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</a:rPr>
              <a:t>                 </a:t>
            </a:r>
            <a:r>
              <a:rPr lang="en-US" sz="3200" u="sng"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u="sng">
                <a:latin typeface="Calibri" pitchFamily="34" charset="0"/>
                <a:sym typeface="Symbol" pitchFamily="18" charset="2"/>
              </a:rPr>
              <a:t> x P(x)               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>
                <a:latin typeface="Calibri" pitchFamily="34" charset="0"/>
              </a:rPr>
              <a:t>P(c) for some special c</a:t>
            </a:r>
            <a:endParaRPr lang="en-US" sz="320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Show that “</a:t>
            </a:r>
            <a:r>
              <a:rPr lang="en-US" dirty="0" err="1" smtClean="0"/>
              <a:t>Simba</a:t>
            </a:r>
            <a:r>
              <a:rPr lang="en-US" dirty="0" smtClean="0"/>
              <a:t> is a cat” follows from “All lions are cats” and  “</a:t>
            </a:r>
            <a:r>
              <a:rPr lang="en-US" dirty="0" err="1" smtClean="0"/>
              <a:t>Simba</a:t>
            </a:r>
            <a:r>
              <a:rPr lang="en-US" dirty="0" smtClean="0"/>
              <a:t> is a lion” (using the domain of all animals)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E994-85AD-483A-951F-64C4C07EF6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Proofs using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“There exists an even prime number”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25A28-78B2-4020-B354-A7F8FB24E34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Proof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dirty="0" smtClean="0"/>
              <a:t>Look at the rules for introducing connectives to see how you would build up the formula you want to prove from pieces of what is given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dirty="0" smtClean="0"/>
              <a:t>Use the rules for eliminating connectives to break down the given formulas so that you get the pieces you need to do A.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dirty="0" smtClean="0"/>
              <a:t>Write the proof beginning with what you figured out for B followed by 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D8DA-8AA1-4DC9-9F3C-B3EE162F20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Predicates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Cat(x),  Prime(x), </a:t>
            </a:r>
            <a:r>
              <a:rPr lang="en-US" dirty="0" err="1" smtClean="0">
                <a:solidFill>
                  <a:srgbClr val="000000"/>
                </a:solidFill>
                <a:ea typeface="+mn-ea"/>
              </a:rPr>
              <a:t>HasTaken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+mn-ea"/>
              </a:rPr>
              <a:t>s,c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Quantifiers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(Even(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latin typeface="Symbol"/>
                <a:sym typeface="Symbol"/>
              </a:rPr>
              <a:t></a:t>
            </a:r>
            <a:r>
              <a:rPr lang="en-US" dirty="0"/>
              <a:t> Odd(</a:t>
            </a:r>
            <a:r>
              <a:rPr lang="en-US" i="1" dirty="0"/>
              <a:t>x</a:t>
            </a:r>
            <a:r>
              <a:rPr lang="en-US" dirty="0" smtClean="0"/>
              <a:t>)), </a:t>
            </a:r>
            <a:r>
              <a:rPr lang="en-US" dirty="0">
                <a:latin typeface="Symbol"/>
                <a:sym typeface="Symbol"/>
              </a:rPr>
              <a:t>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smtClean="0"/>
              <a:t>(Cat(x)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dirty="0" err="1" smtClean="0"/>
              <a:t>LikesTofu</a:t>
            </a:r>
            <a:r>
              <a:rPr lang="en-US" dirty="0" smtClean="0"/>
              <a:t>(x))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</a:rPr>
              <a:t>Correspondence between </a:t>
            </a:r>
            <a:r>
              <a:rPr lang="en-US" dirty="0" smtClean="0">
                <a:solidFill>
                  <a:srgbClr val="0000FF"/>
                </a:solidFill>
              </a:rPr>
              <a:t>English </a:t>
            </a:r>
            <a:r>
              <a:rPr lang="en-US" dirty="0">
                <a:solidFill>
                  <a:srgbClr val="0000FF"/>
                </a:solidFill>
              </a:rPr>
              <a:t>and logic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“Red cats like tofu”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>
                <a:sym typeface="Symbol"/>
              </a:rPr>
              <a:t> x ((Cat(x)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/>
              <a:t> Red(x)) → </a:t>
            </a:r>
            <a:r>
              <a:rPr lang="en-US" dirty="0" err="1"/>
              <a:t>LikesTofu</a:t>
            </a:r>
            <a:r>
              <a:rPr lang="en-US" dirty="0"/>
              <a:t>(x))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FF"/>
                </a:solidFill>
              </a:rPr>
              <a:t>Nested quantifiers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Symbol"/>
                <a:sym typeface="Symbol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"/>
                <a:sym typeface="Symbol"/>
              </a:rPr>
              <a:t>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Greater (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endParaRPr lang="en-US" dirty="0"/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  <a:ea typeface="+mn-ea"/>
            </a:endParaRPr>
          </a:p>
          <a:p>
            <a:pPr lvl="2">
              <a:lnSpc>
                <a:spcPct val="90000"/>
              </a:lnSpc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err="1" smtClean="0"/>
              <a:t>Notlargest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B050"/>
                </a:solidFill>
              </a:rPr>
              <a:t>x</a:t>
            </a:r>
            <a:r>
              <a:rPr lang="en-US" sz="3200" dirty="0" smtClean="0"/>
              <a:t>) </a:t>
            </a:r>
            <a:r>
              <a:rPr lang="en-US" sz="3200" dirty="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000000"/>
                </a:solidFill>
              </a:rPr>
              <a:t> Greater (</a:t>
            </a:r>
            <a:r>
              <a:rPr lang="en-US" sz="3200" i="1" dirty="0" smtClean="0">
                <a:solidFill>
                  <a:srgbClr val="FF0000"/>
                </a:solidFill>
              </a:rPr>
              <a:t>y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</a:rPr>
              <a:t>x</a:t>
            </a:r>
            <a:r>
              <a:rPr lang="en-US" sz="3200" dirty="0" smtClean="0">
                <a:solidFill>
                  <a:srgbClr val="000000"/>
                </a:solidFill>
              </a:rPr>
              <a:t>)                            	                  </a:t>
            </a:r>
            <a:r>
              <a:rPr lang="en-US" sz="3200" dirty="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z</a:t>
            </a:r>
            <a:r>
              <a:rPr lang="en-US" sz="3200" dirty="0" smtClean="0">
                <a:solidFill>
                  <a:srgbClr val="000000"/>
                </a:solidFill>
              </a:rPr>
              <a:t> Greater (</a:t>
            </a:r>
            <a:r>
              <a:rPr lang="en-US" sz="3200" i="1" dirty="0" smtClean="0">
                <a:solidFill>
                  <a:srgbClr val="FF0000"/>
                </a:solidFill>
              </a:rPr>
              <a:t>z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i="1" dirty="0" smtClean="0">
                <a:solidFill>
                  <a:srgbClr val="00B050"/>
                </a:solidFill>
              </a:rPr>
              <a:t>x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800100" lvl="3" indent="-342900"/>
            <a:r>
              <a:rPr lang="en-US" sz="2800" dirty="0" smtClean="0">
                <a:solidFill>
                  <a:srgbClr val="000000"/>
                </a:solidFill>
              </a:rPr>
              <a:t>Value doesn’t depend on 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000000"/>
                </a:solidFill>
              </a:rPr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000000"/>
                </a:solidFill>
              </a:rPr>
              <a:t>  “bound variables”</a:t>
            </a:r>
          </a:p>
          <a:p>
            <a:pPr marL="800100" lvl="3" indent="-342900"/>
            <a:r>
              <a:rPr lang="en-US" sz="2800" dirty="0" smtClean="0">
                <a:solidFill>
                  <a:srgbClr val="000000"/>
                </a:solidFill>
              </a:rPr>
              <a:t>Value does depend on </a:t>
            </a:r>
            <a:r>
              <a:rPr lang="en-US" sz="2800" dirty="0" smtClean="0">
                <a:solidFill>
                  <a:srgbClr val="00B050"/>
                </a:solidFill>
              </a:rPr>
              <a:t>x</a:t>
            </a:r>
            <a:r>
              <a:rPr lang="en-US" sz="2800" dirty="0" smtClean="0">
                <a:solidFill>
                  <a:srgbClr val="000000"/>
                </a:solidFill>
              </a:rPr>
              <a:t>  “free variable”</a:t>
            </a:r>
          </a:p>
          <a:p>
            <a:pPr marL="800100" lvl="3" indent="-342900"/>
            <a:endParaRPr lang="en-US" sz="2800" dirty="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3200" dirty="0" smtClean="0">
                <a:solidFill>
                  <a:srgbClr val="000000"/>
                </a:solidFill>
              </a:rPr>
              <a:t>Quantifiers only act on free variables of the formula they quantify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x (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y (P(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x Q(y, x)))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FEEF-6983-465E-B8B2-831FF019CD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Bound variable name doesn’t matter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x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y P(x, y)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a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b P(a, 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Positions of quantifiers can sometimes change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x (Q(x)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y P(x, y))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x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y (Q(x)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/>
              <a:t> P(x, y))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BUT:   Order is important...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09600" y="1295400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true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false</a:t>
                      </a:r>
                      <a:endParaRPr lang="en-US" sz="3200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5A94F-F8D7-4C65-8E0D-E09F44746E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Some positive integer is not prime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Prime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Every positive integer is not prime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5D729-220F-4049-82C8-9BF7E20306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F3633-4D59-431E-A922-5903AEDC80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5844A-47EB-4660-A140-DF1EBDF830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352800"/>
            <a:ext cx="3757613" cy="212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     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200">
                <a:latin typeface="Symbol" pitchFamily="18" charset="2"/>
                <a:sym typeface="Symbol" pitchFamily="18" charset="2"/>
              </a:rPr>
              <a:t> 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</a:t>
            </a:r>
            <a:r>
              <a:rPr lang="en-US" sz="320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( </a:t>
            </a:r>
            <a:r>
              <a:rPr lang="en-US" sz="320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1219200" y="2895600"/>
            <a:ext cx="460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“There is no largest integer”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1371600" y="5486400"/>
            <a:ext cx="694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“For every integer there is a larger integer”</a:t>
            </a:r>
          </a:p>
        </p:txBody>
      </p:sp>
      <p:sp>
        <p:nvSpPr>
          <p:cNvPr id="14345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1109</Words>
  <Application>Microsoft Office PowerPoint</Application>
  <PresentationFormat>On-screen Show (4:3)</PresentationFormat>
  <Paragraphs>196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  Foundations of Computing I</vt:lpstr>
      <vt:lpstr>Announcements</vt:lpstr>
      <vt:lpstr>Highlights from last lecture</vt:lpstr>
      <vt:lpstr>Highlights from Last Lecture Scope of Quantifiers</vt:lpstr>
      <vt:lpstr>Nested Quantifiers</vt:lpstr>
      <vt:lpstr>Quantification with two variables</vt:lpstr>
      <vt:lpstr>Negations of Quantifiers</vt:lpstr>
      <vt:lpstr>De Morgan’s Laws for Quantifiers</vt:lpstr>
      <vt:lpstr>De Morgan’s Laws for Quantifiers</vt:lpstr>
      <vt:lpstr>Logical Inference</vt:lpstr>
      <vt:lpstr>Applications of Logical Inference</vt:lpstr>
      <vt:lpstr>Proofs</vt:lpstr>
      <vt:lpstr>An inference rule:  Modus Ponens</vt:lpstr>
      <vt:lpstr>Proofs</vt:lpstr>
      <vt:lpstr>Proofs can use Equivalences too</vt:lpstr>
      <vt:lpstr>Inference Rules</vt:lpstr>
      <vt:lpstr>Important: Applications of Inference Rules</vt:lpstr>
      <vt:lpstr>Simple Propositional Inference Rules</vt:lpstr>
      <vt:lpstr>Direct Proof of an Implication</vt:lpstr>
      <vt:lpstr>Inference Rules for Quantifiers</vt:lpstr>
      <vt:lpstr>Proofs using Quantifiers</vt:lpstr>
      <vt:lpstr>Proofs using Quantifiers</vt:lpstr>
      <vt:lpstr>General Proof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2013-04-19T17:29:29Z</dcterms:modified>
</cp:coreProperties>
</file>