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706" r:id="rId1"/>
  </p:sldMasterIdLst>
  <p:notesMasterIdLst>
    <p:notesMasterId r:id="rId21"/>
  </p:notesMasterIdLst>
  <p:handoutMasterIdLst>
    <p:handoutMasterId r:id="rId22"/>
  </p:handoutMasterIdLst>
  <p:sldIdLst>
    <p:sldId id="413" r:id="rId2"/>
    <p:sldId id="415" r:id="rId3"/>
    <p:sldId id="442" r:id="rId4"/>
    <p:sldId id="443" r:id="rId5"/>
    <p:sldId id="444" r:id="rId6"/>
    <p:sldId id="436" r:id="rId7"/>
    <p:sldId id="437" r:id="rId8"/>
    <p:sldId id="438" r:id="rId9"/>
    <p:sldId id="439" r:id="rId10"/>
    <p:sldId id="440" r:id="rId11"/>
    <p:sldId id="426" r:id="rId12"/>
    <p:sldId id="441" r:id="rId13"/>
    <p:sldId id="429" r:id="rId14"/>
    <p:sldId id="430" r:id="rId15"/>
    <p:sldId id="424" r:id="rId16"/>
    <p:sldId id="425" r:id="rId17"/>
    <p:sldId id="427" r:id="rId18"/>
    <p:sldId id="428" r:id="rId19"/>
    <p:sldId id="431" r:id="rId20"/>
  </p:sldIdLst>
  <p:sldSz cx="9144000" cy="6858000" type="screen4x3"/>
  <p:notesSz cx="7315200" cy="960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CC99FF"/>
    <a:srgbClr val="FFCC99"/>
    <a:srgbClr val="00CCFF"/>
    <a:srgbClr val="9999FF"/>
    <a:srgbClr val="6699FF"/>
    <a:srgbClr val="4D4D4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72" autoAdjust="0"/>
  </p:normalViewPr>
  <p:slideViewPr>
    <p:cSldViewPr>
      <p:cViewPr>
        <p:scale>
          <a:sx n="113" d="100"/>
          <a:sy n="113" d="100"/>
        </p:scale>
        <p:origin x="-158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23958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6093" tIns="47205" rIns="96093" bIns="472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1945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5075" y="727075"/>
            <a:ext cx="4845050" cy="36337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2817144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ＭＳ Ｐゴシック" pitchFamily="-111" charset="-128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11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45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67587" name="Rectangle 3"/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ED75-A705-4ADC-887B-0F64DC98D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7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AF1C6-65A6-45EF-A8D6-04DAFAF21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8886F-ED71-42FA-91A0-DB154EA1A4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3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AA6C3-C11D-465B-A70D-EF24EB6B13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3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CBAEC-9B06-4BAD-B77B-12B12D2D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8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0F2E3-F9D0-4C05-B820-9F19AD7C4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86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66FD9-B9F8-49AA-B6A9-22CBA2AAA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55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5A94F-F8D7-4C65-8E0D-E09F44746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62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8889F-D3F7-4AA7-9B40-9A7495E22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1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EC3B-362E-4406-B811-6E5F0DBC5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2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F8F5D-97FC-4EEF-80F6-D5665AE5F4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9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 smtClean="0"/>
              <a:t>Autumn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r>
              <a:rPr lang="en-US"/>
              <a:t>CSE 311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ＭＳ Ｐゴシック" pitchFamily="-111" charset="-128"/>
              </a:defRPr>
            </a:lvl1pPr>
          </a:lstStyle>
          <a:p>
            <a:pPr>
              <a:defRPr/>
            </a:pPr>
            <a:fld id="{247FF497-9F33-49B4-9F65-5DDA6E90F8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CSE 311  Foundations of Computing 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Lecture 5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Predicate Logic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Spring 2013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D874A-2208-4D9B-8123-213FEA612637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Statements with quantifiers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400" dirty="0" smtClean="0"/>
              <a:t>“There is an odd prime”</a:t>
            </a:r>
          </a:p>
          <a:p>
            <a:endParaRPr lang="en-US" sz="2400" dirty="0" smtClean="0"/>
          </a:p>
          <a:p>
            <a:r>
              <a:rPr lang="en-US" sz="2400" dirty="0" smtClean="0"/>
              <a:t>“If x is greater than two, x is not an even prime”</a:t>
            </a:r>
          </a:p>
          <a:p>
            <a:endParaRPr lang="en-US" sz="2400" dirty="0" smtClean="0"/>
          </a:p>
          <a:p>
            <a:r>
              <a:rPr lang="en-US" sz="2400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i="1" dirty="0" err="1" smtClean="0"/>
              <a:t>x</a:t>
            </a:r>
            <a:r>
              <a:rPr lang="en-US" sz="2400" dirty="0" err="1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i="1" dirty="0" err="1" smtClean="0"/>
              <a:t>y</a:t>
            </a:r>
            <a:r>
              <a:rPr lang="en-US" sz="2400" dirty="0" err="1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z="2400" i="1" dirty="0" err="1" smtClean="0"/>
              <a:t>z</a:t>
            </a:r>
            <a:r>
              <a:rPr lang="en-US" sz="2400" dirty="0" smtClean="0"/>
              <a:t> ((Sum(x, y, z)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z="2400" dirty="0" smtClean="0"/>
              <a:t> Odd(</a:t>
            </a:r>
            <a:r>
              <a:rPr lang="en-US" sz="2400" i="1" dirty="0" smtClean="0"/>
              <a:t>x</a:t>
            </a:r>
            <a:r>
              <a:rPr lang="en-US" sz="2400" dirty="0" smtClean="0"/>
              <a:t>) 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z="2400" dirty="0" smtClean="0"/>
              <a:t> Odd(</a:t>
            </a:r>
            <a:r>
              <a:rPr lang="en-US" sz="2400" i="1" dirty="0" smtClean="0"/>
              <a:t>y</a:t>
            </a:r>
            <a:r>
              <a:rPr lang="en-US" sz="2400" dirty="0" smtClean="0"/>
              <a:t>))</a:t>
            </a:r>
            <a:r>
              <a:rPr lang="en-US" sz="2400" dirty="0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sz="2400" dirty="0" smtClean="0"/>
              <a:t> Even(</a:t>
            </a:r>
            <a:r>
              <a:rPr lang="en-US" sz="2400" i="1" dirty="0" smtClean="0"/>
              <a:t>z</a:t>
            </a:r>
            <a:r>
              <a:rPr lang="en-US" sz="2400" dirty="0" smtClean="0"/>
              <a:t>))</a:t>
            </a:r>
          </a:p>
          <a:p>
            <a:endParaRPr lang="en-US" sz="2400" dirty="0" smtClean="0"/>
          </a:p>
          <a:p>
            <a:r>
              <a:rPr lang="en-US" sz="2400" dirty="0" smtClean="0"/>
              <a:t>“There exists an odd integer that is the sum of two primes”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543800" y="1219200"/>
            <a:ext cx="141605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Even(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Odd(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Prime(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Greater(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pitchFamily="-111" charset="-128"/>
              </a:rPr>
              <a:t>Sum(</a:t>
            </a:r>
            <a:r>
              <a:rPr lang="en-US" dirty="0" err="1" smtClean="0">
                <a:latin typeface="Arial" charset="0"/>
                <a:ea typeface="ＭＳ Ｐゴシック" pitchFamily="-111" charset="-128"/>
              </a:rPr>
              <a:t>x,y,z</a:t>
            </a:r>
            <a:r>
              <a:rPr lang="en-US" dirty="0" smtClean="0">
                <a:latin typeface="Arial" charset="0"/>
                <a:ea typeface="ＭＳ Ｐゴシック" pitchFamily="-111" charset="-128"/>
              </a:rPr>
              <a:t>)</a:t>
            </a:r>
            <a:endParaRPr lang="en-US" dirty="0">
              <a:latin typeface="Arial" charset="0"/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53340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7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5934075"/>
            <a:ext cx="1600200" cy="9239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Cat(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Red(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 err="1">
                <a:latin typeface="Arial" charset="0"/>
                <a:ea typeface="ＭＳ Ｐゴシック" pitchFamily="-111" charset="-128"/>
              </a:rPr>
              <a:t>LikesTofu</a:t>
            </a:r>
            <a:r>
              <a:rPr lang="en-US" dirty="0">
                <a:latin typeface="Arial" charset="0"/>
                <a:ea typeface="ＭＳ Ｐゴシック" pitchFamily="-111" charset="-128"/>
              </a:rPr>
              <a:t>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</p:txBody>
      </p:sp>
      <p:sp>
        <p:nvSpPr>
          <p:cNvPr id="6146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English to Predicate Calculus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“Red cats like tofu” </a:t>
            </a:r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 lvl="1">
              <a:buFont typeface="Arial" charset="0"/>
              <a:buChar char="–"/>
              <a:defRPr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>
            <p:custDataLst>
              <p:tags r:id="rId1"/>
            </p:custDataLst>
          </p:nvPr>
        </p:nvSpPr>
        <p:spPr>
          <a:xfrm>
            <a:off x="0" y="6211888"/>
            <a:ext cx="1890713" cy="64611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  <p:sp>
        <p:nvSpPr>
          <p:cNvPr id="1945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Goldbach’s Conjecture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Every even integer greater than two can be expressed as the sum of two primes</a:t>
            </a:r>
          </a:p>
        </p:txBody>
      </p:sp>
      <p:sp>
        <p:nvSpPr>
          <p:cNvPr id="4" name="TextBox 3"/>
          <p:cNvSpPr txBox="1"/>
          <p:nvPr>
            <p:custDataLst>
              <p:tags r:id="rId4"/>
            </p:custDataLst>
          </p:nvPr>
        </p:nvSpPr>
        <p:spPr>
          <a:xfrm>
            <a:off x="0" y="4419600"/>
            <a:ext cx="141605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Even(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Odd(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Prime(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Greater(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Equal(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</p:txBody>
      </p:sp>
      <p:sp>
        <p:nvSpPr>
          <p:cNvPr id="19462" name="TextBox 5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209800" y="6096000"/>
            <a:ext cx="5562600" cy="6461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>
              <a:buFont typeface="Symbol" pitchFamily="18" charset="2"/>
              <a:buChar char="&quot;"/>
            </a:pPr>
            <a:r>
              <a:rPr lang="en-US">
                <a:cs typeface="Arial" pitchFamily="34" charset="0"/>
              </a:rPr>
              <a:t>x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y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z ((Greater(x, 2)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Even(x))                                 	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</a:t>
            </a:r>
            <a:r>
              <a:rPr lang="en-US">
                <a:cs typeface="Arial" pitchFamily="34" charset="0"/>
              </a:rPr>
              <a:t> (Equal(x, y+z)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Prime(y)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Prime(z))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0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of Quantifiers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smtClean="0"/>
              <a:t>Notlargest(x) </a:t>
            </a:r>
            <a:r>
              <a:rPr lang="en-US" sz="3200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</a:t>
            </a:r>
            <a:r>
              <a:rPr lang="en-US" sz="3200" smtClean="0">
                <a:solidFill>
                  <a:srgbClr val="000000"/>
                </a:solidFill>
              </a:rPr>
              <a:t> </a:t>
            </a:r>
            <a:r>
              <a:rPr lang="en-US" sz="3200" i="1" smtClean="0">
                <a:solidFill>
                  <a:srgbClr val="000000"/>
                </a:solidFill>
              </a:rPr>
              <a:t>y</a:t>
            </a:r>
            <a:r>
              <a:rPr lang="en-US" sz="3200" smtClean="0">
                <a:solidFill>
                  <a:srgbClr val="000000"/>
                </a:solidFill>
              </a:rPr>
              <a:t> Greater (</a:t>
            </a:r>
            <a:r>
              <a:rPr lang="en-US" sz="3200" i="1" smtClean="0">
                <a:solidFill>
                  <a:srgbClr val="000000"/>
                </a:solidFill>
              </a:rPr>
              <a:t>y</a:t>
            </a:r>
            <a:r>
              <a:rPr lang="en-US" sz="3200" smtClean="0">
                <a:solidFill>
                  <a:srgbClr val="000000"/>
                </a:solidFill>
              </a:rPr>
              <a:t>, </a:t>
            </a:r>
            <a:r>
              <a:rPr lang="en-US" sz="3200" i="1" smtClean="0">
                <a:solidFill>
                  <a:srgbClr val="000000"/>
                </a:solidFill>
              </a:rPr>
              <a:t>x</a:t>
            </a:r>
            <a:r>
              <a:rPr lang="en-US" sz="3200" smtClean="0">
                <a:solidFill>
                  <a:srgbClr val="000000"/>
                </a:solidFill>
              </a:rPr>
              <a:t>)                            	                  </a:t>
            </a:r>
            <a:r>
              <a:rPr lang="en-US" sz="3200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z="3200" smtClean="0"/>
              <a:t> </a:t>
            </a:r>
            <a:r>
              <a:rPr lang="en-US" sz="3200" smtClean="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</a:t>
            </a:r>
            <a:r>
              <a:rPr lang="en-US" sz="3200" smtClean="0">
                <a:solidFill>
                  <a:srgbClr val="000000"/>
                </a:solidFill>
              </a:rPr>
              <a:t> </a:t>
            </a:r>
            <a:r>
              <a:rPr lang="en-US" sz="3200" i="1" smtClean="0">
                <a:solidFill>
                  <a:srgbClr val="000000"/>
                </a:solidFill>
              </a:rPr>
              <a:t>z</a:t>
            </a:r>
            <a:r>
              <a:rPr lang="en-US" sz="3200" smtClean="0">
                <a:solidFill>
                  <a:srgbClr val="000000"/>
                </a:solidFill>
              </a:rPr>
              <a:t> Greater (</a:t>
            </a:r>
            <a:r>
              <a:rPr lang="en-US" sz="3200" i="1" smtClean="0">
                <a:solidFill>
                  <a:srgbClr val="000000"/>
                </a:solidFill>
              </a:rPr>
              <a:t>z</a:t>
            </a:r>
            <a:r>
              <a:rPr lang="en-US" sz="3200" smtClean="0">
                <a:solidFill>
                  <a:srgbClr val="000000"/>
                </a:solidFill>
              </a:rPr>
              <a:t>, </a:t>
            </a:r>
            <a:r>
              <a:rPr lang="en-US" sz="3200" i="1" smtClean="0">
                <a:solidFill>
                  <a:srgbClr val="000000"/>
                </a:solidFill>
              </a:rPr>
              <a:t>x</a:t>
            </a:r>
            <a:r>
              <a:rPr lang="en-US" sz="3200" smtClean="0">
                <a:solidFill>
                  <a:srgbClr val="000000"/>
                </a:solidFill>
              </a:rPr>
              <a:t>)</a:t>
            </a:r>
            <a:endParaRPr lang="en-US" sz="2800" smtClean="0">
              <a:solidFill>
                <a:srgbClr val="000000"/>
              </a:solidFill>
            </a:endParaRPr>
          </a:p>
          <a:p>
            <a:pPr marL="800100" lvl="3" indent="-342900"/>
            <a:r>
              <a:rPr lang="en-US" sz="2800" smtClean="0">
                <a:solidFill>
                  <a:srgbClr val="000000"/>
                </a:solidFill>
              </a:rPr>
              <a:t>Value doesn’t depend on y or z  “bound variables”</a:t>
            </a:r>
          </a:p>
          <a:p>
            <a:pPr marL="800100" lvl="3" indent="-342900"/>
            <a:r>
              <a:rPr lang="en-US" sz="2800" smtClean="0">
                <a:solidFill>
                  <a:srgbClr val="000000"/>
                </a:solidFill>
              </a:rPr>
              <a:t>Value does depend on x  “free variable”</a:t>
            </a:r>
          </a:p>
          <a:p>
            <a:pPr marL="800100" lvl="3" indent="-342900"/>
            <a:endParaRPr lang="en-US" sz="2800" smtClean="0">
              <a:solidFill>
                <a:srgbClr val="000000"/>
              </a:solidFill>
            </a:endParaRPr>
          </a:p>
          <a:p>
            <a:pPr marL="342900" lvl="2" indent="-342900"/>
            <a:r>
              <a:rPr lang="en-US" sz="3200" smtClean="0">
                <a:solidFill>
                  <a:srgbClr val="000000"/>
                </a:solidFill>
              </a:rPr>
              <a:t>Quantifiers only act on free variables of the formula they quantify</a:t>
            </a:r>
          </a:p>
          <a:p>
            <a:pPr lvl="1"/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(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(P(x,y)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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Q(y, x)))</a:t>
            </a:r>
          </a:p>
          <a:p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11FEEF-6983-465E-B8B2-831FF019CDC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3600" dirty="0" smtClean="0">
                <a:solidFill>
                  <a:prstClr val="black"/>
                </a:solidFill>
                <a:latin typeface="Symbol"/>
                <a:sym typeface="Symbol"/>
              </a:rPr>
              <a:t>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  (P(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) </a:t>
            </a:r>
            <a:r>
              <a:rPr lang="en-US" sz="3600" b="1" dirty="0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z="3600" dirty="0" smtClean="0">
                <a:solidFill>
                  <a:prstClr val="black"/>
                </a:solidFill>
              </a:rPr>
              <a:t> Q(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))     </a:t>
            </a:r>
            <a:r>
              <a:rPr lang="en-US" sz="3600" dirty="0" err="1" smtClean="0">
                <a:solidFill>
                  <a:prstClr val="black"/>
                </a:solidFill>
              </a:rPr>
              <a:t>vs</a:t>
            </a:r>
            <a:r>
              <a:rPr lang="en-US" sz="3600" dirty="0" smtClean="0">
                <a:solidFill>
                  <a:prstClr val="black"/>
                </a:solidFill>
              </a:rPr>
              <a:t>   </a:t>
            </a:r>
            <a:r>
              <a:rPr lang="en-US" sz="3600" dirty="0" smtClean="0">
                <a:solidFill>
                  <a:prstClr val="black"/>
                </a:solidFill>
                <a:latin typeface="Symbol"/>
                <a:sym typeface="Symbol"/>
              </a:rPr>
              <a:t></a:t>
            </a:r>
            <a:r>
              <a:rPr lang="en-US" sz="3600" i="1" dirty="0" smtClean="0">
                <a:solidFill>
                  <a:prstClr val="black"/>
                </a:solidFill>
              </a:rPr>
              <a:t>x </a:t>
            </a:r>
            <a:r>
              <a:rPr lang="en-US" sz="3600" dirty="0" smtClean="0">
                <a:solidFill>
                  <a:prstClr val="black"/>
                </a:solidFill>
              </a:rPr>
              <a:t>P(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>
                <a:solidFill>
                  <a:prstClr val="black"/>
                </a:solidFill>
              </a:rPr>
              <a:t>) </a:t>
            </a:r>
            <a:r>
              <a:rPr lang="en-US" sz="3600" b="1" dirty="0">
                <a:solidFill>
                  <a:prstClr val="black"/>
                </a:solidFill>
                <a:latin typeface="Symbol" pitchFamily="18" charset="2"/>
                <a:sym typeface="Symbol" pitchFamily="18" charset="2"/>
              </a:rPr>
              <a:t></a:t>
            </a:r>
            <a:r>
              <a:rPr lang="en-US" sz="3600" dirty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  <a:latin typeface="Symbol"/>
                <a:sym typeface="Symbol"/>
              </a:rPr>
              <a:t></a:t>
            </a:r>
            <a:r>
              <a:rPr lang="en-US" sz="3600" i="1" dirty="0">
                <a:solidFill>
                  <a:prstClr val="black"/>
                </a:solidFill>
              </a:rPr>
              <a:t>x </a:t>
            </a:r>
            <a:r>
              <a:rPr lang="en-US" sz="3600" dirty="0" smtClean="0">
                <a:solidFill>
                  <a:prstClr val="black"/>
                </a:solidFill>
              </a:rPr>
              <a:t>Q(</a:t>
            </a:r>
            <a:r>
              <a:rPr lang="en-US" sz="3600" i="1" dirty="0" smtClean="0">
                <a:solidFill>
                  <a:prstClr val="black"/>
                </a:solidFill>
              </a:rPr>
              <a:t>x</a:t>
            </a:r>
            <a:r>
              <a:rPr lang="en-US" sz="3600" dirty="0" smtClean="0">
                <a:solidFill>
                  <a:prstClr val="black"/>
                </a:solidFill>
              </a:rPr>
              <a:t>)</a:t>
            </a:r>
          </a:p>
          <a:p>
            <a:pPr>
              <a:buFont typeface="Arial" charset="0"/>
              <a:buChar char="•"/>
              <a:defRPr/>
            </a:pPr>
            <a:endParaRPr lang="en-US" sz="3600" dirty="0">
              <a:solidFill>
                <a:prstClr val="black"/>
              </a:solidFill>
            </a:endParaRPr>
          </a:p>
          <a:p>
            <a:pPr marL="0" indent="0">
              <a:buFont typeface="Arial" charset="0"/>
              <a:buNone/>
              <a:defRPr/>
            </a:pP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6FBDBB-C5F1-4ADD-A250-E26424610FE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Nested Quantifiers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Bound variable name doesn’t matter</a:t>
            </a:r>
          </a:p>
          <a:p>
            <a:pPr lvl="1"/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P(x, y)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a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b P(a, b)</a:t>
            </a:r>
          </a:p>
          <a:p>
            <a:pPr lvl="1"/>
            <a:endParaRPr lang="en-US" smtClean="0"/>
          </a:p>
          <a:p>
            <a:r>
              <a:rPr lang="en-US" smtClean="0"/>
              <a:t>Positions of quantifiers can change</a:t>
            </a:r>
          </a:p>
          <a:p>
            <a:pPr lvl="1"/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(Q(x)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P(x, y))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</a:t>
            </a:r>
            <a:r>
              <a:rPr lang="en-US" smtClean="0"/>
              <a:t>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smtClean="0"/>
              <a:t> x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smtClean="0"/>
              <a:t> y (Q(x) </a:t>
            </a:r>
            <a:r>
              <a:rPr lang="en-US" smtClean="0">
                <a:latin typeface="Symbol" pitchFamily="18" charset="2"/>
                <a:sym typeface="Symbol" pitchFamily="18" charset="2"/>
              </a:rPr>
              <a:t></a:t>
            </a:r>
            <a:r>
              <a:rPr lang="en-US" smtClean="0"/>
              <a:t> P(x, y))</a:t>
            </a:r>
          </a:p>
          <a:p>
            <a:pPr lvl="1"/>
            <a:endParaRPr lang="en-US" smtClean="0"/>
          </a:p>
          <a:p>
            <a:r>
              <a:rPr lang="en-US" smtClean="0"/>
              <a:t>BUT:   Order is important...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Quantification with two variables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09600" y="1295400"/>
          <a:ext cx="8153400" cy="5410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38400"/>
                <a:gridCol w="2819400"/>
                <a:gridCol w="2895600"/>
              </a:tblGrid>
              <a:tr h="10820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Expression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When true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When false</a:t>
                      </a:r>
                      <a:endParaRPr lang="en-US" sz="3200" dirty="0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baseline="0" dirty="0" smtClean="0"/>
                        <a:t>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 </a:t>
                      </a:r>
                      <a:r>
                        <a:rPr lang="en-US" sz="2800" baseline="0" dirty="0" smtClean="0"/>
                        <a:t>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baseline="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82040">
                <a:tc>
                  <a:txBody>
                    <a:bodyPr/>
                    <a:lstStyle/>
                    <a:p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</a:t>
                      </a:r>
                      <a:r>
                        <a:rPr lang="en-US" sz="2800" dirty="0" smtClean="0"/>
                        <a:t> y </a:t>
                      </a:r>
                      <a:r>
                        <a:rPr lang="en-US" sz="2800" baseline="0" dirty="0" smtClean="0">
                          <a:latin typeface="Symbol"/>
                          <a:sym typeface="Symbol"/>
                        </a:rPr>
                        <a:t></a:t>
                      </a:r>
                      <a:r>
                        <a:rPr lang="en-US" sz="2800" dirty="0" smtClean="0"/>
                        <a:t> x P(x, 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D5A94F-F8D7-4C65-8E0D-E09F44746E7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Negations of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Not every positive integer is prime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Some positive integer is not prime</a:t>
            </a:r>
            <a:endParaRPr lang="en-US" dirty="0"/>
          </a:p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Prime numbers do not exist</a:t>
            </a:r>
          </a:p>
          <a:p>
            <a:pPr>
              <a:buFont typeface="Arial" charset="0"/>
              <a:buChar char="•"/>
              <a:defRPr/>
            </a:pPr>
            <a:endParaRPr lang="en-US" dirty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Every positive integer is not prime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75D729-220F-4049-82C8-9BF7E203067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 Morgan’s Laws for Quantifiers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DF3633-4D59-431E-A922-5903AEDC801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1905000" y="1524000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>
                <a:latin typeface="Symbol" pitchFamily="18" charset="2"/>
                <a:sym typeface="Symbol" pitchFamily="18" charset="2"/>
              </a:rPr>
              <a:t></a:t>
            </a:r>
            <a:r>
              <a:rPr lang="en-US" sz="3600"/>
              <a:t>x  P(x)</a:t>
            </a:r>
            <a:r>
              <a:rPr lang="en-US" sz="3600"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/>
              <a:t> </a:t>
            </a:r>
            <a:r>
              <a:rPr lang="en-US" sz="3600">
                <a:latin typeface="Symbol" pitchFamily="18" charset="2"/>
                <a:sym typeface="Symbol" pitchFamily="18" charset="2"/>
              </a:rPr>
              <a:t></a:t>
            </a:r>
            <a:r>
              <a:rPr lang="en-US" sz="3600"/>
              <a:t>x </a:t>
            </a:r>
            <a:r>
              <a:rPr lang="en-US" sz="3600"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/>
              <a:t>P(x)</a:t>
            </a:r>
          </a:p>
          <a:p>
            <a:pPr algn="ctr" eaLnBrk="1" hangingPunct="1"/>
            <a:r>
              <a:rPr lang="en-US">
                <a:latin typeface="Symbol" pitchFamily="18" charset="2"/>
                <a:sym typeface="Symbol" pitchFamily="18" charset="2"/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</a:t>
            </a:r>
            <a:r>
              <a:rPr lang="en-US" sz="3600">
                <a:solidFill>
                  <a:srgbClr val="000000"/>
                </a:solidFill>
              </a:rPr>
              <a:t>x P(x)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600">
                <a:solidFill>
                  <a:srgbClr val="000000"/>
                </a:solidFill>
              </a:rPr>
              <a:t>x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>
                <a:solidFill>
                  <a:srgbClr val="000000"/>
                </a:solidFill>
              </a:rPr>
              <a:t>P(x)</a:t>
            </a:r>
            <a:r>
              <a:rPr lang="en-US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 Morgan’s Laws for Quantifiers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95844A-47EB-4660-A140-DF1EBDF830E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3352800"/>
            <a:ext cx="3757613" cy="21240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>
                <a:latin typeface="Symbol" pitchFamily="18" charset="2"/>
                <a:sym typeface="Symbol" pitchFamily="18" charset="2"/>
              </a:rPr>
              <a:t>     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sz="3200">
                <a:latin typeface="Symbol" pitchFamily="18" charset="2"/>
                <a:sym typeface="Symbol" pitchFamily="18" charset="2"/>
              </a:rPr>
              <a:t>  </a:t>
            </a:r>
            <a:r>
              <a:rPr lang="en-US" sz="3200"/>
              <a:t>x </a:t>
            </a: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/>
              <a:t> 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>
                <a:latin typeface="Symbol" pitchFamily="18" charset="2"/>
                <a:sym typeface="Symbol" pitchFamily="18" charset="2"/>
              </a:rPr>
              <a:t> </a:t>
            </a:r>
            <a:r>
              <a:rPr lang="en-US" sz="3200"/>
              <a:t>x </a:t>
            </a: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</a:t>
            </a:r>
            <a:r>
              <a:rPr lang="en-US" sz="3200"/>
              <a:t>y  ( x ≥ y)</a:t>
            </a:r>
          </a:p>
          <a:p>
            <a:pPr>
              <a:buFont typeface="Symbol" pitchFamily="18" charset="2"/>
              <a:buChar char="º"/>
            </a:pP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>
                <a:latin typeface="Symbol" pitchFamily="18" charset="2"/>
                <a:sym typeface="Symbol" pitchFamily="18" charset="2"/>
              </a:rPr>
              <a:t> </a:t>
            </a:r>
            <a:r>
              <a:rPr lang="en-US" sz="3200"/>
              <a:t>x  </a:t>
            </a:r>
            <a:r>
              <a:rPr lang="en-US" sz="3200">
                <a:latin typeface="Symbol" pitchFamily="18" charset="2"/>
                <a:sym typeface="Symbol" pitchFamily="18" charset="2"/>
              </a:rPr>
              <a:t> </a:t>
            </a:r>
            <a:r>
              <a:rPr lang="en-US" sz="3200"/>
              <a:t>y </a:t>
            </a: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( </a:t>
            </a:r>
            <a:r>
              <a:rPr lang="en-US" sz="3200"/>
              <a:t>x ≥ y)</a:t>
            </a:r>
          </a:p>
          <a:p>
            <a:pPr>
              <a:buFont typeface="Symbol" pitchFamily="18" charset="2"/>
              <a:buChar char="º"/>
            </a:pPr>
            <a:r>
              <a:rPr lang="en-US" sz="32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200">
                <a:latin typeface="Symbol" pitchFamily="18" charset="2"/>
                <a:sym typeface="Symbol" pitchFamily="18" charset="2"/>
              </a:rPr>
              <a:t> </a:t>
            </a:r>
            <a:r>
              <a:rPr lang="en-US" sz="3200"/>
              <a:t>x  </a:t>
            </a:r>
            <a:r>
              <a:rPr lang="en-US" sz="3200">
                <a:latin typeface="Symbol" pitchFamily="18" charset="2"/>
                <a:sym typeface="Symbol" pitchFamily="18" charset="2"/>
              </a:rPr>
              <a:t> </a:t>
            </a:r>
            <a:r>
              <a:rPr lang="en-US" sz="3200"/>
              <a:t>y    (y &gt; x)</a:t>
            </a:r>
          </a:p>
        </p:txBody>
      </p:sp>
      <p:sp>
        <p:nvSpPr>
          <p:cNvPr id="14343" name="TextBox 2"/>
          <p:cNvSpPr txBox="1">
            <a:spLocks noChangeArrowheads="1"/>
          </p:cNvSpPr>
          <p:nvPr/>
        </p:nvSpPr>
        <p:spPr bwMode="auto">
          <a:xfrm>
            <a:off x="1219200" y="2895600"/>
            <a:ext cx="4605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/>
              <a:t>“There is no largest integer”</a:t>
            </a: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1371600" y="5486400"/>
            <a:ext cx="6946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2800"/>
              <a:t>“For every integer there is a larger integer”</a:t>
            </a:r>
          </a:p>
        </p:txBody>
      </p:sp>
      <p:sp>
        <p:nvSpPr>
          <p:cNvPr id="14345" name="TextBox 6"/>
          <p:cNvSpPr txBox="1">
            <a:spLocks noChangeArrowheads="1"/>
          </p:cNvSpPr>
          <p:nvPr/>
        </p:nvSpPr>
        <p:spPr bwMode="auto">
          <a:xfrm>
            <a:off x="1905000" y="1524000"/>
            <a:ext cx="4724400" cy="12001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3600">
                <a:latin typeface="Symbol" pitchFamily="18" charset="2"/>
                <a:sym typeface="Symbol" pitchFamily="18" charset="2"/>
              </a:rPr>
              <a:t></a:t>
            </a:r>
            <a:r>
              <a:rPr lang="en-US" sz="3600"/>
              <a:t>x  P(x)</a:t>
            </a:r>
            <a:r>
              <a:rPr lang="en-US" sz="3600"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/>
              <a:t> </a:t>
            </a:r>
            <a:r>
              <a:rPr lang="en-US" sz="3600">
                <a:latin typeface="Symbol" pitchFamily="18" charset="2"/>
                <a:sym typeface="Symbol" pitchFamily="18" charset="2"/>
              </a:rPr>
              <a:t></a:t>
            </a:r>
            <a:r>
              <a:rPr lang="en-US" sz="3600"/>
              <a:t>x </a:t>
            </a:r>
            <a:r>
              <a:rPr lang="en-US" sz="3600"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/>
              <a:t>P(x)</a:t>
            </a:r>
          </a:p>
          <a:p>
            <a:pPr algn="ctr" eaLnBrk="1" hangingPunct="1"/>
            <a:r>
              <a:rPr lang="en-US">
                <a:latin typeface="Symbol" pitchFamily="18" charset="2"/>
                <a:sym typeface="Symbol" pitchFamily="18" charset="2"/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 </a:t>
            </a:r>
            <a:r>
              <a:rPr lang="en-US" sz="3600">
                <a:solidFill>
                  <a:srgbClr val="000000"/>
                </a:solidFill>
              </a:rPr>
              <a:t>x P(x)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</a:t>
            </a:r>
            <a:r>
              <a:rPr lang="en-US" sz="3600">
                <a:solidFill>
                  <a:srgbClr val="000000"/>
                </a:solidFill>
              </a:rPr>
              <a:t>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</a:t>
            </a:r>
            <a:r>
              <a:rPr lang="en-US" sz="3600">
                <a:solidFill>
                  <a:srgbClr val="000000"/>
                </a:solidFill>
              </a:rPr>
              <a:t>x </a:t>
            </a:r>
            <a:r>
              <a:rPr lang="en-US" sz="3600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sz="3600">
                <a:solidFill>
                  <a:srgbClr val="000000"/>
                </a:solidFill>
              </a:rPr>
              <a:t>P(x)</a:t>
            </a:r>
            <a:r>
              <a:rPr lang="en-US">
                <a:solidFill>
                  <a:srgbClr val="000000"/>
                </a:solidFill>
                <a:latin typeface="Symbol" pitchFamily="18" charset="2"/>
                <a:sym typeface="Symbol" pitchFamily="18" charset="2"/>
              </a:rPr>
              <a:t> 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 assignments</a:t>
            </a:r>
          </a:p>
          <a:p>
            <a:pPr lvl="1" eaLnBrk="1" hangingPunct="1"/>
            <a:r>
              <a:rPr lang="en-US" dirty="0" smtClean="0"/>
              <a:t>Predicates and Quantifiers</a:t>
            </a:r>
          </a:p>
          <a:p>
            <a:pPr lvl="2" eaLnBrk="1" hangingPunct="1"/>
            <a:r>
              <a:rPr lang="en-US" dirty="0" smtClean="0"/>
              <a:t>1.4, 1.5  7</a:t>
            </a:r>
            <a:r>
              <a:rPr lang="en-US" baseline="30000" dirty="0" smtClean="0"/>
              <a:t>th</a:t>
            </a:r>
            <a:r>
              <a:rPr lang="en-US" dirty="0" smtClean="0"/>
              <a:t> Edition</a:t>
            </a:r>
          </a:p>
          <a:p>
            <a:pPr lvl="2" eaLnBrk="1" hangingPunct="1"/>
            <a:r>
              <a:rPr lang="en-US" dirty="0" smtClean="0"/>
              <a:t>1.3, 1.4  6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  <a:r>
              <a:rPr lang="en-US" dirty="0" smtClean="0"/>
              <a:t>Edition</a:t>
            </a:r>
          </a:p>
          <a:p>
            <a:pPr lvl="2" eaLnBrk="1" hangingPunct="1"/>
            <a:endParaRPr lang="en-US" dirty="0"/>
          </a:p>
          <a:p>
            <a:pPr eaLnBrk="1" hangingPunct="1"/>
            <a:r>
              <a:rPr lang="en-US" dirty="0" smtClean="0"/>
              <a:t>Hand in Homework 1 now</a:t>
            </a:r>
          </a:p>
          <a:p>
            <a:pPr lvl="1" eaLnBrk="1" hangingPunct="1"/>
            <a:r>
              <a:rPr lang="en-US" dirty="0" smtClean="0"/>
              <a:t>Homework 2 is available on the website</a:t>
            </a:r>
            <a:endParaRPr lang="en-US" dirty="0" smtClean="0"/>
          </a:p>
          <a:p>
            <a:pPr lvl="2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324798-DE25-4130-B916-DC303667917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5300" dirty="0" smtClean="0"/>
              <a:t>Highlights from Last Lecture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Sum-of-products </a:t>
            </a:r>
            <a:r>
              <a:rPr lang="en-US" sz="4000" dirty="0" smtClean="0"/>
              <a:t>canonical form</a:t>
            </a:r>
            <a:endParaRPr lang="en-US" sz="3600" dirty="0" smtClean="0"/>
          </a:p>
        </p:txBody>
      </p:sp>
      <p:sp>
        <p:nvSpPr>
          <p:cNvPr id="9219" name="Rectangle 26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Also known as Disjunctive Normal Form (DNF)</a:t>
            </a:r>
          </a:p>
          <a:p>
            <a:pPr eaLnBrk="1" hangingPunct="1"/>
            <a:r>
              <a:rPr lang="en-US" dirty="0" smtClean="0"/>
              <a:t>Also known as </a:t>
            </a:r>
            <a:r>
              <a:rPr lang="en-US" dirty="0" err="1" smtClean="0"/>
              <a:t>minterm</a:t>
            </a:r>
            <a:r>
              <a:rPr lang="en-US" dirty="0" smtClean="0"/>
              <a:t> expansion</a:t>
            </a:r>
          </a:p>
        </p:txBody>
      </p:sp>
      <p:grpSp>
        <p:nvGrpSpPr>
          <p:cNvPr id="9223" name="Group 12"/>
          <p:cNvGrpSpPr>
            <a:grpSpLocks/>
          </p:cNvGrpSpPr>
          <p:nvPr/>
        </p:nvGrpSpPr>
        <p:grpSpPr bwMode="auto">
          <a:xfrm>
            <a:off x="895350" y="3860800"/>
            <a:ext cx="2549525" cy="1931988"/>
            <a:chOff x="572" y="2000"/>
            <a:chExt cx="1628" cy="1232"/>
          </a:xfrm>
        </p:grpSpPr>
        <p:sp>
          <p:nvSpPr>
            <p:cNvPr id="9242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4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9224" name="Rectangle 13"/>
          <p:cNvSpPr>
            <a:spLocks noChangeArrowheads="1"/>
          </p:cNvSpPr>
          <p:nvPr/>
        </p:nvSpPr>
        <p:spPr bwMode="auto">
          <a:xfrm>
            <a:off x="4057650" y="3235325"/>
            <a:ext cx="5286375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sp>
        <p:nvSpPr>
          <p:cNvPr id="9225" name="Rectangle 14"/>
          <p:cNvSpPr>
            <a:spLocks noChangeArrowheads="1"/>
          </p:cNvSpPr>
          <p:nvPr/>
        </p:nvSpPr>
        <p:spPr bwMode="auto">
          <a:xfrm>
            <a:off x="4208463" y="5416550"/>
            <a:ext cx="321945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F’ = A’B’C’ + A’BC’ + AB’C’</a:t>
            </a:r>
          </a:p>
        </p:txBody>
      </p:sp>
      <p:sp>
        <p:nvSpPr>
          <p:cNvPr id="9226" name="Rectangle 37"/>
          <p:cNvSpPr>
            <a:spLocks noChangeArrowheads="1"/>
          </p:cNvSpPr>
          <p:nvPr/>
        </p:nvSpPr>
        <p:spPr bwMode="auto">
          <a:xfrm>
            <a:off x="3983038" y="2859088"/>
            <a:ext cx="39814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215" tIns="45107" rIns="90215" bIns="45107">
            <a:spAutoFit/>
          </a:bodyPr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001      011      101       110       111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endParaRPr lang="en-US" sz="1600">
              <a:solidFill>
                <a:srgbClr val="000000"/>
              </a:solidFill>
              <a:latin typeface="Tahoma" pitchFamily="-111" charset="0"/>
            </a:endParaRPr>
          </a:p>
        </p:txBody>
      </p:sp>
      <p:grpSp>
        <p:nvGrpSpPr>
          <p:cNvPr id="9227" name="Group 45"/>
          <p:cNvGrpSpPr>
            <a:grpSpLocks/>
          </p:cNvGrpSpPr>
          <p:nvPr/>
        </p:nvGrpSpPr>
        <p:grpSpPr bwMode="auto">
          <a:xfrm>
            <a:off x="2479675" y="3219450"/>
            <a:ext cx="3213100" cy="1595438"/>
            <a:chOff x="1584" y="2054"/>
            <a:chExt cx="2052" cy="1018"/>
          </a:xfrm>
        </p:grpSpPr>
        <p:sp>
          <p:nvSpPr>
            <p:cNvPr id="9240" name="Rectangle 33"/>
            <p:cNvSpPr>
              <a:spLocks noChangeArrowheads="1"/>
            </p:cNvSpPr>
            <p:nvPr/>
          </p:nvSpPr>
          <p:spPr bwMode="auto">
            <a:xfrm>
              <a:off x="3127" y="2054"/>
              <a:ext cx="509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A’BC</a:t>
              </a:r>
            </a:p>
          </p:txBody>
        </p:sp>
        <p:sp>
          <p:nvSpPr>
            <p:cNvPr id="9241" name="Line 39"/>
            <p:cNvSpPr>
              <a:spLocks noChangeShapeType="1"/>
            </p:cNvSpPr>
            <p:nvPr/>
          </p:nvSpPr>
          <p:spPr bwMode="auto">
            <a:xfrm flipV="1">
              <a:off x="1584" y="2304"/>
              <a:ext cx="1824" cy="7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8" name="Group 46"/>
          <p:cNvGrpSpPr>
            <a:grpSpLocks/>
          </p:cNvGrpSpPr>
          <p:nvPr/>
        </p:nvGrpSpPr>
        <p:grpSpPr bwMode="auto">
          <a:xfrm>
            <a:off x="2479675" y="3219450"/>
            <a:ext cx="3940175" cy="1971675"/>
            <a:chOff x="1584" y="2054"/>
            <a:chExt cx="2516" cy="1258"/>
          </a:xfrm>
        </p:grpSpPr>
        <p:sp>
          <p:nvSpPr>
            <p:cNvPr id="9238" name="Rectangle 34"/>
            <p:cNvSpPr>
              <a:spLocks noChangeArrowheads="1"/>
            </p:cNvSpPr>
            <p:nvPr/>
          </p:nvSpPr>
          <p:spPr bwMode="auto">
            <a:xfrm>
              <a:off x="3584" y="2054"/>
              <a:ext cx="516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AB’C</a:t>
              </a:r>
            </a:p>
          </p:txBody>
        </p:sp>
        <p:sp>
          <p:nvSpPr>
            <p:cNvPr id="9239" name="Line 40"/>
            <p:cNvSpPr>
              <a:spLocks noChangeShapeType="1"/>
            </p:cNvSpPr>
            <p:nvPr/>
          </p:nvSpPr>
          <p:spPr bwMode="auto">
            <a:xfrm flipV="1">
              <a:off x="1584" y="2304"/>
              <a:ext cx="2256" cy="100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29" name="Group 47"/>
          <p:cNvGrpSpPr>
            <a:grpSpLocks/>
          </p:cNvGrpSpPr>
          <p:nvPr/>
        </p:nvGrpSpPr>
        <p:grpSpPr bwMode="auto">
          <a:xfrm>
            <a:off x="2479675" y="3219450"/>
            <a:ext cx="4692650" cy="2197100"/>
            <a:chOff x="1584" y="2054"/>
            <a:chExt cx="2997" cy="1402"/>
          </a:xfrm>
        </p:grpSpPr>
        <p:sp>
          <p:nvSpPr>
            <p:cNvPr id="9236" name="Rectangle 35"/>
            <p:cNvSpPr>
              <a:spLocks noChangeArrowheads="1"/>
            </p:cNvSpPr>
            <p:nvPr/>
          </p:nvSpPr>
          <p:spPr bwMode="auto">
            <a:xfrm>
              <a:off x="4064" y="2054"/>
              <a:ext cx="51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ABC’</a:t>
              </a:r>
            </a:p>
          </p:txBody>
        </p:sp>
        <p:sp>
          <p:nvSpPr>
            <p:cNvPr id="9237" name="Line 41"/>
            <p:cNvSpPr>
              <a:spLocks noChangeShapeType="1"/>
            </p:cNvSpPr>
            <p:nvPr/>
          </p:nvSpPr>
          <p:spPr bwMode="auto">
            <a:xfrm flipV="1">
              <a:off x="1584" y="2304"/>
              <a:ext cx="2736" cy="1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0" name="Group 48"/>
          <p:cNvGrpSpPr>
            <a:grpSpLocks/>
          </p:cNvGrpSpPr>
          <p:nvPr/>
        </p:nvGrpSpPr>
        <p:grpSpPr bwMode="auto">
          <a:xfrm>
            <a:off x="2479675" y="3235325"/>
            <a:ext cx="5403850" cy="2406650"/>
            <a:chOff x="1584" y="2064"/>
            <a:chExt cx="3451" cy="1536"/>
          </a:xfrm>
        </p:grpSpPr>
        <p:sp>
          <p:nvSpPr>
            <p:cNvPr id="9234" name="Rectangle 36"/>
            <p:cNvSpPr>
              <a:spLocks noChangeArrowheads="1"/>
            </p:cNvSpPr>
            <p:nvPr/>
          </p:nvSpPr>
          <p:spPr bwMode="auto">
            <a:xfrm>
              <a:off x="4546" y="2064"/>
              <a:ext cx="489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+ ABC</a:t>
              </a:r>
            </a:p>
          </p:txBody>
        </p:sp>
        <p:sp>
          <p:nvSpPr>
            <p:cNvPr id="9235" name="Line 42"/>
            <p:cNvSpPr>
              <a:spLocks noChangeShapeType="1"/>
            </p:cNvSpPr>
            <p:nvPr/>
          </p:nvSpPr>
          <p:spPr bwMode="auto">
            <a:xfrm flipV="1">
              <a:off x="1584" y="2256"/>
              <a:ext cx="3216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31" name="Group 44"/>
          <p:cNvGrpSpPr>
            <a:grpSpLocks/>
          </p:cNvGrpSpPr>
          <p:nvPr/>
        </p:nvGrpSpPr>
        <p:grpSpPr bwMode="auto">
          <a:xfrm>
            <a:off x="2479675" y="3246438"/>
            <a:ext cx="2536825" cy="1116012"/>
            <a:chOff x="1584" y="2072"/>
            <a:chExt cx="1620" cy="712"/>
          </a:xfrm>
        </p:grpSpPr>
        <p:sp>
          <p:nvSpPr>
            <p:cNvPr id="9232" name="Line 38"/>
            <p:cNvSpPr>
              <a:spLocks noChangeShapeType="1"/>
            </p:cNvSpPr>
            <p:nvPr/>
          </p:nvSpPr>
          <p:spPr bwMode="auto">
            <a:xfrm flipV="1">
              <a:off x="1584" y="2304"/>
              <a:ext cx="1344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Rectangle 43"/>
            <p:cNvSpPr>
              <a:spLocks noChangeArrowheads="1"/>
            </p:cNvSpPr>
            <p:nvPr/>
          </p:nvSpPr>
          <p:spPr bwMode="auto">
            <a:xfrm>
              <a:off x="2804" y="2072"/>
              <a:ext cx="400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A’B’C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Highlights from Last Lecture</a:t>
            </a:r>
            <a:br>
              <a:rPr lang="en-US" sz="4800" dirty="0" smtClean="0"/>
            </a:br>
            <a:r>
              <a:rPr lang="en-US" sz="3600" dirty="0" smtClean="0"/>
              <a:t>Product-of-sums </a:t>
            </a:r>
            <a:r>
              <a:rPr lang="en-US" sz="3600" dirty="0" smtClean="0"/>
              <a:t>canonical form</a:t>
            </a:r>
          </a:p>
        </p:txBody>
      </p:sp>
      <p:sp>
        <p:nvSpPr>
          <p:cNvPr id="11267" name="Rectangle 22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Also known as Conjunctive Normal Form (CNF)</a:t>
            </a:r>
          </a:p>
          <a:p>
            <a:pPr eaLnBrk="1" hangingPunct="1"/>
            <a:r>
              <a:rPr lang="en-US" dirty="0" smtClean="0"/>
              <a:t>Also known as </a:t>
            </a:r>
            <a:r>
              <a:rPr lang="en-US" dirty="0" err="1" smtClean="0"/>
              <a:t>maxterm</a:t>
            </a:r>
            <a:r>
              <a:rPr lang="en-US" dirty="0" smtClean="0"/>
              <a:t> expansion</a:t>
            </a:r>
          </a:p>
        </p:txBody>
      </p:sp>
      <p:grpSp>
        <p:nvGrpSpPr>
          <p:cNvPr id="11271" name="Group 12"/>
          <p:cNvGrpSpPr>
            <a:grpSpLocks/>
          </p:cNvGrpSpPr>
          <p:nvPr/>
        </p:nvGrpSpPr>
        <p:grpSpPr bwMode="auto">
          <a:xfrm>
            <a:off x="895350" y="3560763"/>
            <a:ext cx="2549525" cy="1930400"/>
            <a:chOff x="572" y="2000"/>
            <a:chExt cx="1628" cy="1232"/>
          </a:xfrm>
        </p:grpSpPr>
        <p:sp>
          <p:nvSpPr>
            <p:cNvPr id="11283" name="Line 9"/>
            <p:cNvSpPr>
              <a:spLocks noChangeShapeType="1"/>
            </p:cNvSpPr>
            <p:nvPr/>
          </p:nvSpPr>
          <p:spPr bwMode="auto">
            <a:xfrm>
              <a:off x="572" y="2144"/>
              <a:ext cx="1392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Line 10"/>
            <p:cNvSpPr>
              <a:spLocks noChangeShapeType="1"/>
            </p:cNvSpPr>
            <p:nvPr/>
          </p:nvSpPr>
          <p:spPr bwMode="auto">
            <a:xfrm>
              <a:off x="1408" y="2004"/>
              <a:ext cx="0" cy="117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Rectangle 11"/>
            <p:cNvSpPr>
              <a:spLocks noChangeArrowheads="1"/>
            </p:cNvSpPr>
            <p:nvPr/>
          </p:nvSpPr>
          <p:spPr bwMode="auto">
            <a:xfrm>
              <a:off x="608" y="2000"/>
              <a:ext cx="1592" cy="12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A	B	C	F	F’</a:t>
              </a:r>
              <a:br>
                <a:rPr lang="en-US" sz="1600">
                  <a:solidFill>
                    <a:srgbClr val="000000"/>
                  </a:solidFill>
                  <a:latin typeface="Tahoma" pitchFamily="-111" charset="0"/>
                </a:rPr>
              </a:b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0	1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0	0	1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0	1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0	1	0</a:t>
              </a:r>
            </a:p>
            <a:p>
              <a:pPr eaLnBrk="0" hangingPunct="0">
                <a:lnSpc>
                  <a:spcPts val="1575"/>
                </a:lnSpc>
                <a:tabLst>
                  <a:tab pos="450850" algn="l"/>
                  <a:tab pos="901700" algn="l"/>
                  <a:tab pos="1352550" algn="l"/>
                  <a:tab pos="1803400" algn="l"/>
                  <a:tab pos="2705100" algn="l"/>
                </a:tabLs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1	1	1	1	0</a:t>
              </a:r>
            </a:p>
          </p:txBody>
        </p:sp>
      </p:grpSp>
      <p:sp>
        <p:nvSpPr>
          <p:cNvPr id="11272" name="Rectangle 13"/>
          <p:cNvSpPr>
            <a:spLocks noChangeArrowheads="1"/>
          </p:cNvSpPr>
          <p:nvPr/>
        </p:nvSpPr>
        <p:spPr bwMode="auto">
          <a:xfrm>
            <a:off x="3895725" y="2708275"/>
            <a:ext cx="528637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       </a:t>
            </a:r>
            <a:r>
              <a:rPr lang="en-US" sz="1600" i="1">
                <a:solidFill>
                  <a:srgbClr val="000000"/>
                </a:solidFill>
                <a:latin typeface="Tahoma" pitchFamily="-111" charset="0"/>
              </a:rPr>
              <a:t>000              010              100</a:t>
            </a: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/>
            </a:r>
            <a:br>
              <a:rPr lang="en-US" sz="1600">
                <a:solidFill>
                  <a:srgbClr val="000000"/>
                </a:solidFill>
                <a:latin typeface="Tahoma" pitchFamily="-111" charset="0"/>
              </a:rPr>
            </a:b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 =</a:t>
            </a:r>
          </a:p>
        </p:txBody>
      </p:sp>
      <p:sp>
        <p:nvSpPr>
          <p:cNvPr id="11273" name="Rectangle 14"/>
          <p:cNvSpPr>
            <a:spLocks noChangeArrowheads="1"/>
          </p:cNvSpPr>
          <p:nvPr/>
        </p:nvSpPr>
        <p:spPr bwMode="auto">
          <a:xfrm>
            <a:off x="2179638" y="5892800"/>
            <a:ext cx="661352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795" tIns="26626" rIns="18795" bIns="26626"/>
          <a:lstStyle/>
          <a:p>
            <a:pPr eaLnBrk="0" hangingPunct="0">
              <a:lnSpc>
                <a:spcPts val="2175"/>
              </a:lnSpc>
              <a:spcAft>
                <a:spcPts val="1975"/>
              </a:spcAft>
              <a:tabLst>
                <a:tab pos="450850" algn="l"/>
                <a:tab pos="901700" algn="l"/>
                <a:tab pos="1352550" algn="l"/>
              </a:tabLst>
            </a:pPr>
            <a:r>
              <a:rPr lang="en-US" sz="1600">
                <a:solidFill>
                  <a:srgbClr val="000000"/>
                </a:solidFill>
                <a:latin typeface="Tahoma" pitchFamily="-111" charset="0"/>
              </a:rPr>
              <a:t>F’ = (A + B + C’) (A + B’ + C’) (A’ + B + C’) (A’ + B’ + C) (A’ + B’ + C’)</a:t>
            </a:r>
          </a:p>
        </p:txBody>
      </p:sp>
      <p:grpSp>
        <p:nvGrpSpPr>
          <p:cNvPr id="11274" name="Group 31"/>
          <p:cNvGrpSpPr>
            <a:grpSpLocks/>
          </p:cNvGrpSpPr>
          <p:nvPr/>
        </p:nvGrpSpPr>
        <p:grpSpPr bwMode="auto">
          <a:xfrm>
            <a:off x="2482850" y="2965450"/>
            <a:ext cx="3032125" cy="922338"/>
            <a:chOff x="1586" y="1892"/>
            <a:chExt cx="1936" cy="589"/>
          </a:xfrm>
        </p:grpSpPr>
        <p:sp>
          <p:nvSpPr>
            <p:cNvPr id="11281" name="Rectangle 23"/>
            <p:cNvSpPr>
              <a:spLocks noChangeArrowheads="1"/>
            </p:cNvSpPr>
            <p:nvPr/>
          </p:nvSpPr>
          <p:spPr bwMode="auto">
            <a:xfrm>
              <a:off x="2715" y="1892"/>
              <a:ext cx="80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 + C)</a:t>
              </a:r>
            </a:p>
          </p:txBody>
        </p:sp>
        <p:sp>
          <p:nvSpPr>
            <p:cNvPr id="11282" name="Line 26"/>
            <p:cNvSpPr>
              <a:spLocks noChangeShapeType="1"/>
            </p:cNvSpPr>
            <p:nvPr/>
          </p:nvSpPr>
          <p:spPr bwMode="auto">
            <a:xfrm flipV="1">
              <a:off x="1586" y="2105"/>
              <a:ext cx="1485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5" name="Group 32"/>
          <p:cNvGrpSpPr>
            <a:grpSpLocks/>
          </p:cNvGrpSpPr>
          <p:nvPr/>
        </p:nvGrpSpPr>
        <p:grpSpPr bwMode="auto">
          <a:xfrm>
            <a:off x="2452688" y="2965450"/>
            <a:ext cx="4259262" cy="1320800"/>
            <a:chOff x="1566" y="1892"/>
            <a:chExt cx="2721" cy="843"/>
          </a:xfrm>
        </p:grpSpPr>
        <p:sp>
          <p:nvSpPr>
            <p:cNvPr id="11279" name="Rectangle 24"/>
            <p:cNvSpPr>
              <a:spLocks noChangeArrowheads="1"/>
            </p:cNvSpPr>
            <p:nvPr/>
          </p:nvSpPr>
          <p:spPr bwMode="auto">
            <a:xfrm>
              <a:off x="3452" y="1892"/>
              <a:ext cx="835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 + B’ + C)</a:t>
              </a:r>
            </a:p>
          </p:txBody>
        </p:sp>
        <p:sp>
          <p:nvSpPr>
            <p:cNvPr id="11280" name="Line 27"/>
            <p:cNvSpPr>
              <a:spLocks noChangeShapeType="1"/>
            </p:cNvSpPr>
            <p:nvPr/>
          </p:nvSpPr>
          <p:spPr bwMode="auto">
            <a:xfrm flipV="1">
              <a:off x="1566" y="2115"/>
              <a:ext cx="2278" cy="6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276" name="Group 33"/>
          <p:cNvGrpSpPr>
            <a:grpSpLocks/>
          </p:cNvGrpSpPr>
          <p:nvPr/>
        </p:nvGrpSpPr>
        <p:grpSpPr bwMode="auto">
          <a:xfrm>
            <a:off x="2466975" y="2959100"/>
            <a:ext cx="5432425" cy="1709738"/>
            <a:chOff x="1576" y="1888"/>
            <a:chExt cx="3469" cy="1091"/>
          </a:xfrm>
        </p:grpSpPr>
        <p:sp>
          <p:nvSpPr>
            <p:cNvPr id="11277" name="Rectangle 25"/>
            <p:cNvSpPr>
              <a:spLocks noChangeArrowheads="1"/>
            </p:cNvSpPr>
            <p:nvPr/>
          </p:nvSpPr>
          <p:spPr bwMode="auto">
            <a:xfrm>
              <a:off x="4218" y="1888"/>
              <a:ext cx="827" cy="2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lnSpc>
                  <a:spcPts val="2175"/>
                </a:lnSpc>
                <a:spcAft>
                  <a:spcPts val="1975"/>
                </a:spcAft>
              </a:pPr>
              <a:r>
                <a:rPr lang="en-US" sz="1600">
                  <a:solidFill>
                    <a:srgbClr val="000000"/>
                  </a:solidFill>
                  <a:latin typeface="Tahoma" pitchFamily="-111" charset="0"/>
                </a:rPr>
                <a:t>(A’ + B + C)</a:t>
              </a:r>
            </a:p>
          </p:txBody>
        </p:sp>
        <p:sp>
          <p:nvSpPr>
            <p:cNvPr id="11278" name="Line 28"/>
            <p:cNvSpPr>
              <a:spLocks noChangeShapeType="1"/>
            </p:cNvSpPr>
            <p:nvPr/>
          </p:nvSpPr>
          <p:spPr bwMode="auto">
            <a:xfrm flipV="1">
              <a:off x="1576" y="2115"/>
              <a:ext cx="3061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4E603-1289-3E4F-AE55-8DB7A6E784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9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300" dirty="0" smtClean="0"/>
              <a:t>Highlights from Last Lecture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S-o-P</a:t>
            </a:r>
            <a:r>
              <a:rPr lang="en-US" sz="4000" dirty="0" smtClean="0"/>
              <a:t>, P-o-S, and de Morgan’s theorem</a:t>
            </a:r>
          </a:p>
        </p:txBody>
      </p:sp>
      <p:sp>
        <p:nvSpPr>
          <p:cNvPr id="35846" name="Rectangle 10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10575" cy="44577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Complement of function in sum-of-products form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F’ = A’B’C’ + A’BC’ + AB’C’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Complement again and apply de Morgan’s and </a:t>
            </a:r>
            <a:br>
              <a:rPr lang="en-US" sz="2000" dirty="0" smtClean="0"/>
            </a:br>
            <a:r>
              <a:rPr lang="en-US" sz="2000" dirty="0" smtClean="0"/>
              <a:t>get the product-of-sums form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(F’)’ = (A’B’C’ + A’BC’ + AB’C’)’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F = (A + B + C) (A + B’ + C) (A’ + B + C)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Complement of function in product-of-sums form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F’ = (A + B + C’) (A + B’ + C’) (A’ + B + C’) (A’ + B’ + C) (A’ + B’ + C’)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smtClean="0"/>
              <a:t>Complement again and apply de Morgan’s and </a:t>
            </a:r>
            <a:br>
              <a:rPr lang="en-US" sz="2000" dirty="0" smtClean="0"/>
            </a:br>
            <a:r>
              <a:rPr lang="en-US" sz="2000" dirty="0" smtClean="0"/>
              <a:t>get the sum-of-product form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(F’)’ = ( (A + B + C’)(A + B’ + C’)(A’ + B + C’)(A’ + B’ + C)(A’ + B’ + C’) )’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1800" dirty="0" smtClean="0"/>
              <a:t>F = A’B’C + A’BC + AB’C + ABC’ + ABC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 smtClean="0"/>
              <a:t>Predicate</a:t>
            </a:r>
            <a:r>
              <a:rPr lang="en-US" dirty="0" smtClean="0"/>
              <a:t> or </a:t>
            </a:r>
            <a:r>
              <a:rPr lang="en-US" i="1" dirty="0" smtClean="0"/>
              <a:t>Propositional Function</a:t>
            </a:r>
          </a:p>
          <a:p>
            <a:pPr lvl="1"/>
            <a:r>
              <a:rPr lang="en-US" dirty="0" smtClean="0"/>
              <a:t>A function that returns a truth value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x</a:t>
            </a:r>
            <a:r>
              <a:rPr lang="en-US" dirty="0" smtClean="0"/>
              <a:t> is a cat”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x</a:t>
            </a:r>
            <a:r>
              <a:rPr lang="en-US" dirty="0" smtClean="0"/>
              <a:t> is prime”</a:t>
            </a:r>
          </a:p>
          <a:p>
            <a:r>
              <a:rPr lang="en-US" dirty="0" smtClean="0"/>
              <a:t>“student </a:t>
            </a:r>
            <a:r>
              <a:rPr lang="en-US" i="1" dirty="0" smtClean="0"/>
              <a:t>x</a:t>
            </a:r>
            <a:r>
              <a:rPr lang="en-US" dirty="0" smtClean="0"/>
              <a:t> has taken course </a:t>
            </a:r>
            <a:r>
              <a:rPr lang="en-US" i="1" dirty="0" smtClean="0"/>
              <a:t>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x</a:t>
            </a:r>
            <a:r>
              <a:rPr lang="en-US" dirty="0" smtClean="0"/>
              <a:t> &gt; </a:t>
            </a:r>
            <a:r>
              <a:rPr lang="en-US" i="1" dirty="0" smtClean="0"/>
              <a:t>y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“</a:t>
            </a:r>
            <a:r>
              <a:rPr lang="en-US" i="1" dirty="0" smtClean="0"/>
              <a:t>x</a:t>
            </a:r>
            <a:r>
              <a:rPr lang="en-US" dirty="0" smtClean="0"/>
              <a:t> + </a:t>
            </a:r>
            <a:r>
              <a:rPr lang="en-US" i="1" dirty="0" smtClean="0"/>
              <a:t>y</a:t>
            </a:r>
            <a:r>
              <a:rPr lang="en-US" dirty="0" smtClean="0"/>
              <a:t> = </a:t>
            </a:r>
            <a:r>
              <a:rPr lang="en-US" i="1" dirty="0" smtClean="0"/>
              <a:t>z</a:t>
            </a:r>
            <a:r>
              <a:rPr lang="en-US" dirty="0" smtClean="0"/>
              <a:t>” or Sum(x, y, z)</a:t>
            </a:r>
          </a:p>
          <a:p>
            <a:pPr marL="0" indent="0">
              <a:buNone/>
            </a:pPr>
            <a:r>
              <a:rPr lang="en-US" dirty="0" smtClean="0"/>
              <a:t>NOTE:  We will only use predicates with variables or constants as arguments.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Predicate </a:t>
            </a:r>
            <a:r>
              <a:rPr lang="en-US" dirty="0" smtClean="0"/>
              <a:t>Logic</a:t>
            </a:r>
            <a:endParaRPr lang="en-US" dirty="0" smtClean="0"/>
          </a:p>
        </p:txBody>
      </p:sp>
      <p:sp>
        <p:nvSpPr>
          <p:cNvPr id="14340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248400"/>
            <a:ext cx="1582738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Prime(65353)</a:t>
            </a:r>
          </a:p>
        </p:txBody>
      </p:sp>
    </p:spTree>
    <p:extLst>
      <p:ext uri="{BB962C8B-B14F-4D97-AF65-F5344CB8AC3E}">
        <p14:creationId xmlns:p14="http://schemas.microsoft.com/office/powerpoint/2010/main" val="69127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Quantifiers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 P(x) </a:t>
            </a:r>
            <a:r>
              <a:rPr lang="en-US" dirty="0" smtClean="0"/>
              <a:t>: </a:t>
            </a:r>
            <a:r>
              <a:rPr lang="en-US" i="1" dirty="0" smtClean="0"/>
              <a:t>P(x)</a:t>
            </a:r>
            <a:r>
              <a:rPr lang="en-US" dirty="0" smtClean="0"/>
              <a:t> is true for every </a:t>
            </a:r>
            <a:r>
              <a:rPr lang="en-US" i="1" dirty="0" smtClean="0"/>
              <a:t>x </a:t>
            </a:r>
            <a:r>
              <a:rPr lang="en-US" dirty="0" smtClean="0"/>
              <a:t>in the domain</a:t>
            </a:r>
            <a:endParaRPr lang="en-US" i="1" dirty="0" smtClean="0"/>
          </a:p>
          <a:p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  <a:sym typeface="Symbol" pitchFamily="18" charset="2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 P(x) </a:t>
            </a:r>
            <a:r>
              <a:rPr lang="en-US" dirty="0" smtClean="0"/>
              <a:t>: There is an </a:t>
            </a:r>
            <a:r>
              <a:rPr lang="en-US" i="1" dirty="0" smtClean="0"/>
              <a:t>x</a:t>
            </a:r>
            <a:r>
              <a:rPr lang="en-US" dirty="0" smtClean="0"/>
              <a:t> in the domain for which </a:t>
            </a:r>
            <a:r>
              <a:rPr lang="en-US" i="1" dirty="0" smtClean="0"/>
              <a:t>P(x)</a:t>
            </a:r>
            <a:r>
              <a:rPr lang="en-US" dirty="0" smtClean="0"/>
              <a:t> is true</a:t>
            </a:r>
          </a:p>
        </p:txBody>
      </p:sp>
      <p:sp>
        <p:nvSpPr>
          <p:cNvPr id="1536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5943600"/>
            <a:ext cx="2867025" cy="369888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>
                <a:cs typeface="Arial" pitchFamily="34" charset="0"/>
              </a:rPr>
              <a:t>Relate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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</a:t>
            </a:r>
            <a:r>
              <a:rPr lang="en-US">
                <a:cs typeface="Arial" pitchFamily="34" charset="0"/>
              </a:rPr>
              <a:t> to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</a:t>
            </a:r>
            <a:r>
              <a:rPr lang="en-US">
                <a:cs typeface="Arial" pitchFamily="34" charset="0"/>
              </a:rPr>
              <a:t> and </a:t>
            </a:r>
            <a:r>
              <a:rPr lang="en-US">
                <a:latin typeface="Symbol" pitchFamily="18" charset="2"/>
                <a:cs typeface="Arial" pitchFamily="34" charset="0"/>
                <a:sym typeface="Symbol" pitchFamily="18" charset="2"/>
              </a:rPr>
              <a:t></a:t>
            </a:r>
            <a:endParaRPr lang="en-US">
              <a:latin typeface="Symbol" pitchFamily="18" charset="2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95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Even(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(Even(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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(Even(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Greater(</a:t>
            </a:r>
            <a:r>
              <a:rPr lang="en-US" i="1" dirty="0" smtClean="0"/>
              <a:t>x+</a:t>
            </a:r>
            <a:r>
              <a:rPr lang="en-US" dirty="0" smtClean="0"/>
              <a:t>1, 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(Even(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086600" y="1981200"/>
            <a:ext cx="1416050" cy="14779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Even(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Odd(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Prime(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Greater(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Equal(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866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Statements with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Greater (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Greater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(Greater(</a:t>
            </a:r>
            <a:r>
              <a:rPr lang="en-US" i="1" dirty="0" smtClean="0"/>
              <a:t>y</a:t>
            </a:r>
            <a:r>
              <a:rPr lang="en-US" dirty="0" smtClean="0"/>
              <a:t>, 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y</a:t>
            </a:r>
            <a:r>
              <a:rPr lang="en-US" dirty="0" smtClean="0"/>
              <a:t>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Symbol"/>
                <a:sym typeface="Symbol"/>
              </a:rPr>
              <a:t>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(Prime(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</a:t>
            </a:r>
            <a:r>
              <a:rPr lang="en-US" dirty="0" smtClean="0"/>
              <a:t> (Equal(</a:t>
            </a:r>
            <a:r>
              <a:rPr lang="en-US" i="1" dirty="0" smtClean="0"/>
              <a:t>x</a:t>
            </a:r>
            <a:r>
              <a:rPr lang="en-US" dirty="0" smtClean="0"/>
              <a:t>, 2) </a:t>
            </a:r>
            <a:r>
              <a:rPr lang="en-US" dirty="0" smtClean="0">
                <a:latin typeface="Symbol"/>
                <a:sym typeface="Symbol"/>
              </a:rPr>
              <a:t></a:t>
            </a:r>
            <a:r>
              <a:rPr lang="en-US" dirty="0" smtClean="0"/>
              <a:t> Odd(</a:t>
            </a:r>
            <a:r>
              <a:rPr lang="en-US" i="1" dirty="0" smtClean="0"/>
              <a:t>x</a:t>
            </a:r>
            <a:r>
              <a:rPr lang="en-US" dirty="0" smtClean="0"/>
              <a:t>))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  <a:p>
            <a:pPr>
              <a:buFont typeface="Arial" charset="0"/>
              <a:buChar char="•"/>
              <a:defRPr/>
            </a:pP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x</a:t>
            </a:r>
            <a:r>
              <a:rPr lang="en-US" dirty="0" smtClean="0"/>
              <a:t> </a:t>
            </a:r>
            <a:r>
              <a:rPr lang="en-US" dirty="0" smtClean="0">
                <a:latin typeface="Symbol"/>
                <a:sym typeface="Symbol"/>
              </a:rPr>
              <a:t>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(Sum(</a:t>
            </a:r>
            <a:r>
              <a:rPr lang="en-US" i="1" dirty="0" smtClean="0"/>
              <a:t>x, 2, y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x</a:t>
            </a:r>
            <a:r>
              <a:rPr lang="en-US" dirty="0" smtClean="0"/>
              <a:t>) </a:t>
            </a:r>
            <a:r>
              <a:rPr lang="en-US" dirty="0" smtClean="0">
                <a:latin typeface="Symbol"/>
                <a:sym typeface="Symbol"/>
              </a:rPr>
              <a:t></a:t>
            </a:r>
            <a:r>
              <a:rPr lang="en-US" dirty="0" smtClean="0"/>
              <a:t> Prime(</a:t>
            </a:r>
            <a:r>
              <a:rPr lang="en-US" i="1" dirty="0" smtClean="0"/>
              <a:t>y</a:t>
            </a:r>
            <a:r>
              <a:rPr lang="en-US" dirty="0" smtClean="0"/>
              <a:t>)) </a:t>
            </a:r>
          </a:p>
          <a:p>
            <a:pPr>
              <a:buFont typeface="Arial" charset="0"/>
              <a:buChar char="•"/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7086600" y="1981200"/>
            <a:ext cx="1415772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Even(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Odd(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Prime(</a:t>
            </a:r>
            <a:r>
              <a:rPr lang="en-US" i="1" dirty="0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Greater(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Equal(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x</a:t>
            </a:r>
            <a:r>
              <a:rPr lang="en-US" dirty="0" err="1">
                <a:latin typeface="Arial" charset="0"/>
                <a:ea typeface="ＭＳ Ｐゴシック" pitchFamily="-111" charset="-128"/>
              </a:rPr>
              <a:t>,</a:t>
            </a:r>
            <a:r>
              <a:rPr lang="en-US" i="1" dirty="0" err="1">
                <a:latin typeface="Arial" charset="0"/>
                <a:ea typeface="ＭＳ Ｐゴシック" pitchFamily="-111" charset="-128"/>
              </a:rPr>
              <a:t>y</a:t>
            </a:r>
            <a:r>
              <a:rPr lang="en-US" dirty="0" smtClean="0">
                <a:latin typeface="Arial" charset="0"/>
                <a:ea typeface="ＭＳ Ｐゴシック" pitchFamily="-111" charset="-128"/>
              </a:rPr>
              <a:t>)</a:t>
            </a:r>
          </a:p>
          <a:p>
            <a:pPr>
              <a:defRPr/>
            </a:pPr>
            <a:r>
              <a:rPr lang="en-US" dirty="0" smtClean="0">
                <a:latin typeface="Arial" charset="0"/>
                <a:ea typeface="ＭＳ Ｐゴシック" pitchFamily="-111" charset="-128"/>
              </a:rPr>
              <a:t>Sum(</a:t>
            </a:r>
            <a:r>
              <a:rPr lang="en-US" dirty="0" err="1" smtClean="0">
                <a:latin typeface="Arial" charset="0"/>
                <a:ea typeface="ＭＳ Ｐゴシック" pitchFamily="-111" charset="-128"/>
              </a:rPr>
              <a:t>x,y,z</a:t>
            </a:r>
            <a:r>
              <a:rPr lang="en-US" dirty="0" smtClean="0">
                <a:latin typeface="Arial" charset="0"/>
                <a:ea typeface="ＭＳ Ｐゴシック" pitchFamily="-111" charset="-128"/>
              </a:rPr>
              <a:t>)</a:t>
            </a:r>
            <a:endParaRPr lang="en-US" dirty="0">
              <a:latin typeface="Arial" charset="0"/>
              <a:ea typeface="ＭＳ Ｐゴシック" pitchFamily="-111" charset="-128"/>
            </a:endParaRPr>
          </a:p>
        </p:txBody>
      </p:sp>
      <p:sp>
        <p:nvSpPr>
          <p:cNvPr id="5" name="TextBox 4"/>
          <p:cNvSpPr txBox="1"/>
          <p:nvPr>
            <p:custDataLst>
              <p:tags r:id="rId4"/>
            </p:custDataLst>
          </p:nvPr>
        </p:nvSpPr>
        <p:spPr>
          <a:xfrm>
            <a:off x="7086600" y="1219200"/>
            <a:ext cx="1890713" cy="64611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Domain:</a:t>
            </a:r>
          </a:p>
          <a:p>
            <a:pPr>
              <a:defRPr/>
            </a:pPr>
            <a:r>
              <a:rPr lang="en-US" dirty="0">
                <a:latin typeface="Arial" charset="0"/>
                <a:ea typeface="ＭＳ Ｐゴシック" pitchFamily="-111" charset="-128"/>
              </a:rPr>
              <a:t>Positive Integers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DAA6C3-C11D-465B-A70D-EF24EB6B137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38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888</Words>
  <Application>Microsoft Office PowerPoint</Application>
  <PresentationFormat>On-screen Show (4:3)</PresentationFormat>
  <Paragraphs>204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CSE 311  Foundations of Computing I</vt:lpstr>
      <vt:lpstr>Announcements</vt:lpstr>
      <vt:lpstr>Highlights from Last Lecture Sum-of-products canonical form</vt:lpstr>
      <vt:lpstr>Highlights from Last Lecture Product-of-sums canonical form</vt:lpstr>
      <vt:lpstr>Highlights from Last Lecture S-o-P, P-o-S, and de Morgan’s theorem</vt:lpstr>
      <vt:lpstr>Predicate Logic</vt:lpstr>
      <vt:lpstr>Quantifiers</vt:lpstr>
      <vt:lpstr>Statements with quantifiers</vt:lpstr>
      <vt:lpstr>Statements with quantifiers</vt:lpstr>
      <vt:lpstr>Statements with quantifiers</vt:lpstr>
      <vt:lpstr>English to Predicate Calculus</vt:lpstr>
      <vt:lpstr>Goldbach’s Conjecture </vt:lpstr>
      <vt:lpstr>Scope of Quantifiers</vt:lpstr>
      <vt:lpstr>Scope of Quantifiers</vt:lpstr>
      <vt:lpstr>Nested Quantifiers</vt:lpstr>
      <vt:lpstr>Quantification with two variables</vt:lpstr>
      <vt:lpstr>Negations of Quantifiers</vt:lpstr>
      <vt:lpstr>De Morgan’s Laws for Quantifiers</vt:lpstr>
      <vt:lpstr>De Morgan’s Laws for Quantifiers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CSE370: Introduction to Digital Design</dc:title>
  <dc:creator/>
  <cp:lastModifiedBy/>
  <cp:revision>5</cp:revision>
  <cp:lastPrinted>1901-01-01T07:00:00Z</cp:lastPrinted>
  <dcterms:created xsi:type="dcterms:W3CDTF">2010-01-04T17:42:51Z</dcterms:created>
  <dcterms:modified xsi:type="dcterms:W3CDTF">2013-04-12T00:07:30Z</dcterms:modified>
</cp:coreProperties>
</file>