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59" r:id="rId2"/>
    <p:sldId id="273" r:id="rId3"/>
    <p:sldId id="360" r:id="rId4"/>
    <p:sldId id="319" r:id="rId5"/>
    <p:sldId id="321" r:id="rId6"/>
    <p:sldId id="345" r:id="rId7"/>
    <p:sldId id="330" r:id="rId8"/>
    <p:sldId id="331" r:id="rId9"/>
    <p:sldId id="332" r:id="rId10"/>
    <p:sldId id="333" r:id="rId11"/>
    <p:sldId id="346" r:id="rId12"/>
    <p:sldId id="347" r:id="rId13"/>
    <p:sldId id="349" r:id="rId14"/>
    <p:sldId id="350" r:id="rId15"/>
    <p:sldId id="351" r:id="rId16"/>
    <p:sldId id="361" r:id="rId17"/>
    <p:sldId id="338" r:id="rId18"/>
    <p:sldId id="352" r:id="rId19"/>
    <p:sldId id="353" r:id="rId20"/>
    <p:sldId id="354" r:id="rId21"/>
    <p:sldId id="355" r:id="rId22"/>
    <p:sldId id="356" r:id="rId23"/>
    <p:sldId id="357" r:id="rId24"/>
    <p:sldId id="358" r:id="rId25"/>
  </p:sldIdLst>
  <p:sldSz cx="9144000" cy="6858000" type="screen4x3"/>
  <p:notesSz cx="7315200" cy="9601200"/>
  <p:embeddedFontLst>
    <p:embeddedFont>
      <p:font typeface="ＭＳ Ｐゴシック" pitchFamily="34" charset="-128"/>
      <p:regular r:id="rId28"/>
    </p:embeddedFont>
    <p:embeddedFont>
      <p:font typeface="Tahoma" pitchFamily="34" charset="0"/>
      <p:regular r:id="rId29"/>
      <p:bold r:id="rId30"/>
    </p:embeddedFont>
    <p:embeddedFont>
      <p:font typeface="Garamond" pitchFamily="18" charset="0"/>
      <p:regular r:id="rId31"/>
      <p:bold r:id="rId32"/>
      <p:italic r:id="rId33"/>
    </p:embeddedFont>
    <p:embeddedFont>
      <p:font typeface="Calibri" pitchFamily="34" charset="0"/>
      <p:regular r:id="rId34"/>
      <p:bold r:id="rId35"/>
      <p:italic r:id="rId36"/>
      <p:boldItalic r:id="rId37"/>
    </p:embeddedFont>
  </p:embeddedFontLst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2694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font" Target="fonts/font10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6B63CCF-171D-D445-A140-141B12636943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5749D90-A7F2-0048-8A18-861E01D91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226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5535F35F-31D7-4A40-828A-DFD36B965035}" type="datetimeFigureOut">
              <a:rPr lang="en-US"/>
              <a:pPr/>
              <a:t>4/8/2013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9B84DD9-199D-154D-8865-F2FF9BF185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04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62113" y="327025"/>
            <a:ext cx="4178300" cy="3133725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42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45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58938" y="327025"/>
            <a:ext cx="4175125" cy="3132138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60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71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81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91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83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49246C-4442-4513-A980-186431C6ED17}" type="datetime1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CEA9F-6B5F-374D-97DF-70F491F61A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2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08C783-C6C2-42E5-84F6-0AA9159D3089}" type="datetime1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E800C-2091-A647-A24B-2136EF24F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0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15E9EA-51F4-44B5-AFED-906E798232FF}" type="datetime1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89A07-EC1E-6F4B-A0F2-205DE61572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245888-5368-4B80-AD97-37B77FB63E98}" type="datetime1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4E603-1289-3E4F-AE55-8DB7A6E784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8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E5FB9E-9E69-42FD-BAE0-3B8C557D1543}" type="datetime1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C806B-7015-0F4E-A4AE-273E416013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5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19FD97-677D-4318-8A35-1CF71778E626}" type="datetime1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619A9-B4CC-A043-8262-9DE265F1FE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82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7910D2-6909-4BAE-9BCD-6D83D1926440}" type="datetime1">
              <a:rPr lang="en-US" smtClean="0"/>
              <a:t>4/8/2013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1077E-23D8-7249-BB07-1E82285FAE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5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46F561-C721-4AC3-B7D0-710A977AECB8}" type="datetime1">
              <a:rPr lang="en-US" smtClean="0"/>
              <a:t>4/8/2013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BE6DF-E14F-AC4C-8BD2-3504B12047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5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0F042F-D0CC-4B72-BA4E-BC95FA951A7F}" type="datetime1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67399-7F90-914C-B7A9-E5726B1B9D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1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89CB16-425D-475C-B719-14660D1DDAC2}" type="datetime1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01BC8-7AEA-B448-A965-D387B192A8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9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4DB79E-50CF-4703-9EC4-D6863EDB631F}" type="datetime1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D8DA0-08AF-F943-B3B5-F9552CE984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F78E5423-2346-4CF0-8E34-434F8DA6B570}" type="datetime1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BFBEAED-E509-5A4C-A148-D7BFDB71B3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hyperlink" Target="http://www.cs.washington.edu/311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Lecture 4,  Boolean Algebra and Circuits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Spring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3DC26-92DD-4AF2-8404-B03309601E9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1" name="Rectangle 19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Proving theorems (truth table)</a:t>
            </a:r>
          </a:p>
        </p:txBody>
      </p:sp>
      <p:sp>
        <p:nvSpPr>
          <p:cNvPr id="21507" name="Rectangle 2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Using complete truth table:</a:t>
            </a:r>
          </a:p>
          <a:p>
            <a:pPr lvl="1" eaLnBrk="1" hangingPunct="1"/>
            <a:r>
              <a:rPr lang="en-US" dirty="0" smtClean="0"/>
              <a:t>e.g., de Morgan’s:	</a:t>
            </a:r>
          </a:p>
        </p:txBody>
      </p:sp>
      <p:sp>
        <p:nvSpPr>
          <p:cNvPr id="21511" name="Rectangle 9"/>
          <p:cNvSpPr>
            <a:spLocks noChangeArrowheads="1"/>
          </p:cNvSpPr>
          <p:nvPr/>
        </p:nvSpPr>
        <p:spPr bwMode="auto">
          <a:xfrm>
            <a:off x="688975" y="2921000"/>
            <a:ext cx="31686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(X + Y)’ = X’ • Y’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NOR is equivalent to AND 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with inputs complemented</a:t>
            </a:r>
          </a:p>
        </p:txBody>
      </p:sp>
      <p:sp>
        <p:nvSpPr>
          <p:cNvPr id="21512" name="Rectangle 10"/>
          <p:cNvSpPr>
            <a:spLocks noChangeArrowheads="1"/>
          </p:cNvSpPr>
          <p:nvPr/>
        </p:nvSpPr>
        <p:spPr bwMode="auto">
          <a:xfrm>
            <a:off x="676275" y="4287838"/>
            <a:ext cx="31559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algn="ctr"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(X • Y)’ = X’ + Y’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NAND is equivalent to OR 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with inputs complemented</a:t>
            </a:r>
          </a:p>
        </p:txBody>
      </p:sp>
      <p:grpSp>
        <p:nvGrpSpPr>
          <p:cNvPr id="21513" name="Group 14"/>
          <p:cNvGrpSpPr>
            <a:grpSpLocks/>
          </p:cNvGrpSpPr>
          <p:nvPr/>
        </p:nvGrpSpPr>
        <p:grpSpPr bwMode="auto">
          <a:xfrm>
            <a:off x="4229100" y="2820988"/>
            <a:ext cx="4076700" cy="1128712"/>
            <a:chOff x="2748" y="1320"/>
            <a:chExt cx="2604" cy="720"/>
          </a:xfrm>
        </p:grpSpPr>
        <p:sp>
          <p:nvSpPr>
            <p:cNvPr id="21518" name="Line 11"/>
            <p:cNvSpPr>
              <a:spLocks noChangeShapeType="1"/>
            </p:cNvSpPr>
            <p:nvPr/>
          </p:nvSpPr>
          <p:spPr bwMode="auto">
            <a:xfrm>
              <a:off x="2748" y="1464"/>
              <a:ext cx="21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Line 12"/>
            <p:cNvSpPr>
              <a:spLocks noChangeShapeType="1"/>
            </p:cNvSpPr>
            <p:nvPr/>
          </p:nvSpPr>
          <p:spPr bwMode="auto">
            <a:xfrm>
              <a:off x="3880" y="1332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Rectangle 13"/>
            <p:cNvSpPr>
              <a:spLocks noChangeArrowheads="1"/>
            </p:cNvSpPr>
            <p:nvPr/>
          </p:nvSpPr>
          <p:spPr bwMode="auto">
            <a:xfrm>
              <a:off x="2784" y="1320"/>
              <a:ext cx="25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X	Y	X’	Y’	(X + Y)’	X’ • Y’</a:t>
              </a:r>
              <a:br>
                <a:rPr lang="en-US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0	0	1	1	         </a:t>
              </a:r>
              <a:br>
                <a:rPr lang="en-US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0	1	1	0	   	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1	0	0	1	 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pitchFamily="-111" charset="0"/>
                </a:rPr>
                <a:t>1	1	0	0	   </a:t>
              </a:r>
            </a:p>
          </p:txBody>
        </p:sp>
      </p:grpSp>
      <p:grpSp>
        <p:nvGrpSpPr>
          <p:cNvPr id="21514" name="Group 18"/>
          <p:cNvGrpSpPr>
            <a:grpSpLocks/>
          </p:cNvGrpSpPr>
          <p:nvPr/>
        </p:nvGrpSpPr>
        <p:grpSpPr bwMode="auto">
          <a:xfrm>
            <a:off x="4229100" y="4213225"/>
            <a:ext cx="4076700" cy="1127125"/>
            <a:chOff x="2748" y="2208"/>
            <a:chExt cx="2604" cy="720"/>
          </a:xfrm>
        </p:grpSpPr>
        <p:sp>
          <p:nvSpPr>
            <p:cNvPr id="21515" name="Line 15"/>
            <p:cNvSpPr>
              <a:spLocks noChangeShapeType="1"/>
            </p:cNvSpPr>
            <p:nvPr/>
          </p:nvSpPr>
          <p:spPr bwMode="auto">
            <a:xfrm>
              <a:off x="2748" y="2352"/>
              <a:ext cx="21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Line 16"/>
            <p:cNvSpPr>
              <a:spLocks noChangeShapeType="1"/>
            </p:cNvSpPr>
            <p:nvPr/>
          </p:nvSpPr>
          <p:spPr bwMode="auto">
            <a:xfrm>
              <a:off x="3880" y="2220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Rectangle 17"/>
            <p:cNvSpPr>
              <a:spLocks noChangeArrowheads="1"/>
            </p:cNvSpPr>
            <p:nvPr/>
          </p:nvSpPr>
          <p:spPr bwMode="auto">
            <a:xfrm>
              <a:off x="2784" y="2208"/>
              <a:ext cx="25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>
                  <a:solidFill>
                    <a:srgbClr val="000000"/>
                  </a:solidFill>
                  <a:latin typeface="Tahoma" pitchFamily="-111" charset="0"/>
                </a:rPr>
                <a:t>X	Y	X’	Y’	(X • Y)’	X’ + Y’</a:t>
              </a:r>
              <a:br>
                <a:rPr lang="en-US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>
                  <a:solidFill>
                    <a:srgbClr val="000000"/>
                  </a:solidFill>
                  <a:latin typeface="Tahoma" pitchFamily="-111" charset="0"/>
                </a:rPr>
                <a:t>0	0	1	1	 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>
                  <a:solidFill>
                    <a:srgbClr val="000000"/>
                  </a:solidFill>
                  <a:latin typeface="Tahoma" pitchFamily="-111" charset="0"/>
                </a:rPr>
                <a:t>0	1	1	0	   </a:t>
              </a:r>
              <a:br>
                <a:rPr lang="en-US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>
                  <a:solidFill>
                    <a:srgbClr val="000000"/>
                  </a:solidFill>
                  <a:latin typeface="Tahoma" pitchFamily="-111" charset="0"/>
                </a:rPr>
                <a:t>1	0	0	1	    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>
                  <a:solidFill>
                    <a:srgbClr val="000000"/>
                  </a:solidFill>
                  <a:latin typeface="Tahoma" pitchFamily="-111" charset="0"/>
                </a:rPr>
                <a:t>1	1	0	0	   </a:t>
              </a:r>
            </a:p>
          </p:txBody>
        </p:sp>
      </p:grpSp>
      <p:sp>
        <p:nvSpPr>
          <p:cNvPr id="1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454E603-1289-3E4F-AE55-8DB7A6E7845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simple example: 1-bit binary adder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Inputs: A, B, Carry-in</a:t>
            </a:r>
          </a:p>
          <a:p>
            <a:pPr eaLnBrk="1" hangingPunct="1"/>
            <a:r>
              <a:rPr lang="en-US" smtClean="0"/>
              <a:t>Outputs: Sum, Carry-out</a:t>
            </a:r>
            <a:endParaRPr lang="en-US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4523248" y="3303588"/>
            <a:ext cx="3699396" cy="969756"/>
            <a:chOff x="4523248" y="3303588"/>
            <a:chExt cx="3699396" cy="969756"/>
          </a:xfrm>
        </p:grpSpPr>
        <p:sp>
          <p:nvSpPr>
            <p:cNvPr id="23559" name="Rectangle 4"/>
            <p:cNvSpPr>
              <a:spLocks noChangeArrowheads="1"/>
            </p:cNvSpPr>
            <p:nvPr/>
          </p:nvSpPr>
          <p:spPr bwMode="auto">
            <a:xfrm>
              <a:off x="5618163" y="3303588"/>
              <a:ext cx="1352550" cy="90328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0" name="Line 5"/>
            <p:cNvSpPr>
              <a:spLocks noChangeShapeType="1"/>
            </p:cNvSpPr>
            <p:nvPr/>
          </p:nvSpPr>
          <p:spPr bwMode="auto">
            <a:xfrm>
              <a:off x="5016500" y="3454400"/>
              <a:ext cx="601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1" name="Line 6"/>
            <p:cNvSpPr>
              <a:spLocks noChangeShapeType="1"/>
            </p:cNvSpPr>
            <p:nvPr/>
          </p:nvSpPr>
          <p:spPr bwMode="auto">
            <a:xfrm>
              <a:off x="5016500" y="3754438"/>
              <a:ext cx="601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2" name="Line 7"/>
            <p:cNvSpPr>
              <a:spLocks noChangeShapeType="1"/>
            </p:cNvSpPr>
            <p:nvPr/>
          </p:nvSpPr>
          <p:spPr bwMode="auto">
            <a:xfrm>
              <a:off x="5016500" y="4056063"/>
              <a:ext cx="601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3" name="Line 8"/>
            <p:cNvSpPr>
              <a:spLocks noChangeShapeType="1"/>
            </p:cNvSpPr>
            <p:nvPr/>
          </p:nvSpPr>
          <p:spPr bwMode="auto">
            <a:xfrm>
              <a:off x="6970713" y="3605213"/>
              <a:ext cx="60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4" name="Line 9"/>
            <p:cNvSpPr>
              <a:spLocks noChangeShapeType="1"/>
            </p:cNvSpPr>
            <p:nvPr/>
          </p:nvSpPr>
          <p:spPr bwMode="auto">
            <a:xfrm>
              <a:off x="6970713" y="3905250"/>
              <a:ext cx="60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65" name="Text Box 10"/>
            <p:cNvSpPr txBox="1">
              <a:spLocks noChangeArrowheads="1"/>
            </p:cNvSpPr>
            <p:nvPr/>
          </p:nvSpPr>
          <p:spPr bwMode="auto">
            <a:xfrm>
              <a:off x="4698038" y="3303588"/>
              <a:ext cx="320050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r"/>
              <a:r>
                <a:rPr lang="en-US" dirty="0">
                  <a:latin typeface="Tahoma" pitchFamily="-111" charset="0"/>
                </a:rPr>
                <a:t>A</a:t>
              </a:r>
            </a:p>
          </p:txBody>
        </p:sp>
        <p:sp>
          <p:nvSpPr>
            <p:cNvPr id="23566" name="Text Box 11"/>
            <p:cNvSpPr txBox="1">
              <a:spLocks noChangeArrowheads="1"/>
            </p:cNvSpPr>
            <p:nvPr/>
          </p:nvSpPr>
          <p:spPr bwMode="auto">
            <a:xfrm>
              <a:off x="4696465" y="3605213"/>
              <a:ext cx="318448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r"/>
              <a:r>
                <a:rPr lang="en-US" dirty="0">
                  <a:latin typeface="Tahoma" pitchFamily="-111" charset="0"/>
                </a:rPr>
                <a:t>B</a:t>
              </a:r>
            </a:p>
          </p:txBody>
        </p:sp>
        <p:sp>
          <p:nvSpPr>
            <p:cNvPr id="23567" name="Text Box 12"/>
            <p:cNvSpPr txBox="1">
              <a:spLocks noChangeArrowheads="1"/>
            </p:cNvSpPr>
            <p:nvPr/>
          </p:nvSpPr>
          <p:spPr bwMode="auto">
            <a:xfrm>
              <a:off x="4523248" y="3905250"/>
              <a:ext cx="501190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r"/>
              <a:r>
                <a:rPr lang="en-US" dirty="0" err="1">
                  <a:latin typeface="Tahoma" pitchFamily="-111" charset="0"/>
                </a:rPr>
                <a:t>Cin</a:t>
              </a:r>
              <a:endParaRPr lang="en-US" dirty="0">
                <a:latin typeface="Tahoma" pitchFamily="-111" charset="0"/>
              </a:endParaRPr>
            </a:p>
          </p:txBody>
        </p:sp>
        <p:sp>
          <p:nvSpPr>
            <p:cNvPr id="23568" name="Text Box 13"/>
            <p:cNvSpPr txBox="1">
              <a:spLocks noChangeArrowheads="1"/>
            </p:cNvSpPr>
            <p:nvPr/>
          </p:nvSpPr>
          <p:spPr bwMode="auto">
            <a:xfrm>
              <a:off x="7572375" y="3754438"/>
              <a:ext cx="650269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dirty="0" err="1">
                  <a:latin typeface="Tahoma" pitchFamily="-111" charset="0"/>
                </a:rPr>
                <a:t>Cout</a:t>
              </a:r>
              <a:endParaRPr lang="en-US" dirty="0">
                <a:latin typeface="Tahoma" pitchFamily="-111" charset="0"/>
              </a:endParaRPr>
            </a:p>
          </p:txBody>
        </p:sp>
        <p:sp>
          <p:nvSpPr>
            <p:cNvPr id="23569" name="Text Box 14"/>
            <p:cNvSpPr txBox="1">
              <a:spLocks noChangeArrowheads="1"/>
            </p:cNvSpPr>
            <p:nvPr/>
          </p:nvSpPr>
          <p:spPr bwMode="auto">
            <a:xfrm>
              <a:off x="7572375" y="3422650"/>
              <a:ext cx="310432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dirty="0">
                  <a:latin typeface="Tahoma" pitchFamily="-111" charset="0"/>
                </a:rPr>
                <a:t>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27088" y="3686175"/>
            <a:ext cx="2619375" cy="2159000"/>
            <a:chOff x="827088" y="3686175"/>
            <a:chExt cx="2619375" cy="2159000"/>
          </a:xfrm>
        </p:grpSpPr>
        <p:sp>
          <p:nvSpPr>
            <p:cNvPr id="23571" name="Line 16"/>
            <p:cNvSpPr>
              <a:spLocks noChangeShapeType="1"/>
            </p:cNvSpPr>
            <p:nvPr/>
          </p:nvSpPr>
          <p:spPr bwMode="auto">
            <a:xfrm>
              <a:off x="2179638" y="3705225"/>
              <a:ext cx="0" cy="19145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827088" y="3686175"/>
              <a:ext cx="2619375" cy="2159000"/>
              <a:chOff x="827088" y="3686175"/>
              <a:chExt cx="2619375" cy="2159000"/>
            </a:xfrm>
          </p:grpSpPr>
          <p:sp>
            <p:nvSpPr>
              <p:cNvPr id="23570" name="Line 15"/>
              <p:cNvSpPr>
                <a:spLocks noChangeShapeType="1"/>
              </p:cNvSpPr>
              <p:nvPr/>
            </p:nvSpPr>
            <p:spPr bwMode="auto">
              <a:xfrm flipV="1">
                <a:off x="827088" y="3889375"/>
                <a:ext cx="2554287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215" tIns="45107" rIns="90215" bIns="45107" anchor="ctr"/>
              <a:lstStyle/>
              <a:p>
                <a:endParaRPr lang="en-US"/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906463" y="3686175"/>
                <a:ext cx="2540000" cy="2159000"/>
                <a:chOff x="906463" y="3686175"/>
                <a:chExt cx="2540000" cy="2159000"/>
              </a:xfrm>
            </p:grpSpPr>
            <p:sp>
              <p:nvSpPr>
                <p:cNvPr id="23572" name="Rectangle 17"/>
                <p:cNvSpPr>
                  <a:spLocks noChangeArrowheads="1"/>
                </p:cNvSpPr>
                <p:nvPr/>
              </p:nvSpPr>
              <p:spPr bwMode="auto">
                <a:xfrm>
                  <a:off x="906463" y="3686175"/>
                  <a:ext cx="2540000" cy="2159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18795" tIns="26626" rIns="18795" bIns="26626"/>
                <a:lstStyle/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920875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A	B	</a:t>
                  </a:r>
                  <a:r>
                    <a:rPr lang="en-US" dirty="0" err="1">
                      <a:solidFill>
                        <a:srgbClr val="000000"/>
                      </a:solidFill>
                      <a:latin typeface="Tahoma" pitchFamily="-111" charset="0"/>
                    </a:rPr>
                    <a:t>Cin</a:t>
                  </a: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	</a:t>
                  </a:r>
                  <a:r>
                    <a:rPr lang="en-US" dirty="0" err="1">
                      <a:solidFill>
                        <a:srgbClr val="000000"/>
                      </a:solidFill>
                      <a:latin typeface="Tahoma" pitchFamily="-111" charset="0"/>
                    </a:rPr>
                    <a:t>Cout</a:t>
                  </a: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	S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920875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	0	0	    </a:t>
                  </a:r>
                  <a:b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</a:b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	0	1	   	   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920875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	1	0	    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920875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	1	1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920875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	0	0	    </a:t>
                  </a:r>
                  <a:b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</a:b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	0	1	   	   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920875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	1	0	    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920875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	1	1		   </a:t>
                  </a:r>
                </a:p>
              </p:txBody>
            </p:sp>
            <p:sp>
              <p:nvSpPr>
                <p:cNvPr id="23573" name="Rectangle 18"/>
                <p:cNvSpPr>
                  <a:spLocks noChangeArrowheads="1"/>
                </p:cNvSpPr>
                <p:nvPr/>
              </p:nvSpPr>
              <p:spPr bwMode="auto">
                <a:xfrm>
                  <a:off x="2841625" y="3892550"/>
                  <a:ext cx="150813" cy="1655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18795" tIns="26626" rIns="18795" bIns="26626"/>
                <a:lstStyle/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</a:t>
                  </a:r>
                </a:p>
              </p:txBody>
            </p:sp>
            <p:sp>
              <p:nvSpPr>
                <p:cNvPr id="23574" name="Rectangle 19"/>
                <p:cNvSpPr>
                  <a:spLocks noChangeArrowheads="1"/>
                </p:cNvSpPr>
                <p:nvPr/>
              </p:nvSpPr>
              <p:spPr bwMode="auto">
                <a:xfrm>
                  <a:off x="2420938" y="3889375"/>
                  <a:ext cx="150812" cy="1655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18795" tIns="26626" rIns="18795" bIns="26626"/>
                <a:lstStyle/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</a:t>
                  </a:r>
                </a:p>
              </p:txBody>
            </p:sp>
          </p:grpSp>
        </p:grpSp>
      </p:grpSp>
      <p:sp>
        <p:nvSpPr>
          <p:cNvPr id="23575" name="Rectangle 20"/>
          <p:cNvSpPr>
            <a:spLocks noChangeArrowheads="1"/>
          </p:cNvSpPr>
          <p:nvPr/>
        </p:nvSpPr>
        <p:spPr bwMode="auto">
          <a:xfrm>
            <a:off x="3526781" y="5262332"/>
            <a:ext cx="5521795" cy="3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 sz="2000" dirty="0" err="1">
                <a:latin typeface="Tahoma" pitchFamily="-111" charset="0"/>
              </a:rPr>
              <a:t>Cout</a:t>
            </a:r>
            <a:r>
              <a:rPr lang="en-US" sz="2000" dirty="0">
                <a:latin typeface="Tahoma" pitchFamily="-111" charset="0"/>
              </a:rPr>
              <a:t> = A’ B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 + A B’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 + A B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’ + A B </a:t>
            </a:r>
            <a:r>
              <a:rPr lang="en-US" sz="2000" dirty="0" err="1">
                <a:latin typeface="Tahoma" pitchFamily="-111" charset="0"/>
              </a:rPr>
              <a:t>Cin</a:t>
            </a:r>
            <a:endParaRPr lang="en-US" sz="2000" dirty="0">
              <a:latin typeface="Tahoma" pitchFamily="-111" charset="0"/>
            </a:endParaRPr>
          </a:p>
        </p:txBody>
      </p:sp>
      <p:sp>
        <p:nvSpPr>
          <p:cNvPr id="23576" name="Rectangle 21"/>
          <p:cNvSpPr>
            <a:spLocks noChangeArrowheads="1"/>
          </p:cNvSpPr>
          <p:nvPr/>
        </p:nvSpPr>
        <p:spPr bwMode="auto">
          <a:xfrm>
            <a:off x="3642196" y="4662487"/>
            <a:ext cx="5290963" cy="3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 sz="2000" dirty="0">
                <a:latin typeface="Tahoma" pitchFamily="-111" charset="0"/>
              </a:rPr>
              <a:t>S = A’ B’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 + A’ B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’ + A B’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’ + A B </a:t>
            </a:r>
            <a:r>
              <a:rPr lang="en-US" sz="2000" dirty="0" err="1">
                <a:latin typeface="Tahoma" pitchFamily="-111" charset="0"/>
              </a:rPr>
              <a:t>Cin</a:t>
            </a:r>
            <a:endParaRPr lang="en-US" sz="2000" dirty="0">
              <a:latin typeface="Tahoma" pitchFamily="-111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148388" y="1281112"/>
            <a:ext cx="2101850" cy="1652587"/>
            <a:chOff x="5154613" y="1131888"/>
            <a:chExt cx="2101850" cy="1652587"/>
          </a:xfrm>
        </p:grpSpPr>
        <p:sp>
          <p:nvSpPr>
            <p:cNvPr id="23577" name="Line 22"/>
            <p:cNvSpPr>
              <a:spLocks noChangeShapeType="1"/>
            </p:cNvSpPr>
            <p:nvPr/>
          </p:nvSpPr>
          <p:spPr bwMode="auto">
            <a:xfrm>
              <a:off x="5154613" y="2355850"/>
              <a:ext cx="19796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215" tIns="45107" rIns="90215" bIns="45107"/>
            <a:lstStyle/>
            <a:p>
              <a:endParaRPr lang="en-US"/>
            </a:p>
          </p:txBody>
        </p:sp>
        <p:sp>
          <p:nvSpPr>
            <p:cNvPr id="23578" name="Text Box 23"/>
            <p:cNvSpPr txBox="1">
              <a:spLocks noChangeArrowheads="1"/>
            </p:cNvSpPr>
            <p:nvPr/>
          </p:nvSpPr>
          <p:spPr bwMode="auto">
            <a:xfrm>
              <a:off x="5324475" y="1728788"/>
              <a:ext cx="19319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 dirty="0">
                  <a:latin typeface="Tahoma" pitchFamily="-111" charset="0"/>
                </a:rPr>
                <a:t>A	A	A	A	A</a:t>
              </a:r>
            </a:p>
          </p:txBody>
        </p:sp>
        <p:sp>
          <p:nvSpPr>
            <p:cNvPr id="23579" name="Text Box 24"/>
            <p:cNvSpPr txBox="1">
              <a:spLocks noChangeArrowheads="1"/>
            </p:cNvSpPr>
            <p:nvPr/>
          </p:nvSpPr>
          <p:spPr bwMode="auto">
            <a:xfrm>
              <a:off x="5321300" y="2000250"/>
              <a:ext cx="19319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>
                  <a:latin typeface="Tahoma" pitchFamily="-111" charset="0"/>
                </a:rPr>
                <a:t>B	B	B	B	B</a:t>
              </a:r>
            </a:p>
          </p:txBody>
        </p:sp>
        <p:sp>
          <p:nvSpPr>
            <p:cNvPr id="23580" name="Text Box 25"/>
            <p:cNvSpPr txBox="1">
              <a:spLocks noChangeArrowheads="1"/>
            </p:cNvSpPr>
            <p:nvPr/>
          </p:nvSpPr>
          <p:spPr bwMode="auto">
            <a:xfrm>
              <a:off x="5318125" y="2336800"/>
              <a:ext cx="19319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>
                  <a:latin typeface="Tahoma" pitchFamily="-111" charset="0"/>
                </a:rPr>
                <a:t>S	S	S	S	S</a:t>
              </a:r>
            </a:p>
          </p:txBody>
        </p:sp>
        <p:sp>
          <p:nvSpPr>
            <p:cNvPr id="23581" name="Rectangle 26"/>
            <p:cNvSpPr>
              <a:spLocks noChangeArrowheads="1"/>
            </p:cNvSpPr>
            <p:nvPr/>
          </p:nvSpPr>
          <p:spPr bwMode="auto">
            <a:xfrm>
              <a:off x="6346825" y="1646238"/>
              <a:ext cx="293688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2" name="Rectangle 27"/>
            <p:cNvSpPr>
              <a:spLocks noChangeArrowheads="1"/>
            </p:cNvSpPr>
            <p:nvPr/>
          </p:nvSpPr>
          <p:spPr bwMode="auto">
            <a:xfrm>
              <a:off x="6003925" y="1643063"/>
              <a:ext cx="293688" cy="113665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3" name="Rectangle 28"/>
            <p:cNvSpPr>
              <a:spLocks noChangeArrowheads="1"/>
            </p:cNvSpPr>
            <p:nvPr/>
          </p:nvSpPr>
          <p:spPr bwMode="auto">
            <a:xfrm>
              <a:off x="5324475" y="1643063"/>
              <a:ext cx="293688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4" name="Rectangle 29"/>
            <p:cNvSpPr>
              <a:spLocks noChangeArrowheads="1"/>
            </p:cNvSpPr>
            <p:nvPr/>
          </p:nvSpPr>
          <p:spPr bwMode="auto">
            <a:xfrm>
              <a:off x="5657850" y="1647825"/>
              <a:ext cx="293688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23585" name="Rectangle 30"/>
            <p:cNvSpPr>
              <a:spLocks noChangeArrowheads="1"/>
            </p:cNvSpPr>
            <p:nvPr/>
          </p:nvSpPr>
          <p:spPr bwMode="auto">
            <a:xfrm>
              <a:off x="6686550" y="1647825"/>
              <a:ext cx="292100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cxnSp>
          <p:nvCxnSpPr>
            <p:cNvPr id="23586" name="AutoShape 31"/>
            <p:cNvCxnSpPr>
              <a:cxnSpLocks noChangeShapeType="1"/>
            </p:cNvCxnSpPr>
            <p:nvPr/>
          </p:nvCxnSpPr>
          <p:spPr bwMode="auto">
            <a:xfrm rot="5400000" flipH="1">
              <a:off x="6665119" y="1520031"/>
              <a:ext cx="1588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7" name="AutoShape 32"/>
            <p:cNvCxnSpPr>
              <a:cxnSpLocks noChangeShapeType="1"/>
            </p:cNvCxnSpPr>
            <p:nvPr/>
          </p:nvCxnSpPr>
          <p:spPr bwMode="auto">
            <a:xfrm rot="5400000" flipH="1">
              <a:off x="6323807" y="1518444"/>
              <a:ext cx="1587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8" name="AutoShape 33"/>
            <p:cNvCxnSpPr>
              <a:cxnSpLocks noChangeShapeType="1"/>
            </p:cNvCxnSpPr>
            <p:nvPr/>
          </p:nvCxnSpPr>
          <p:spPr bwMode="auto">
            <a:xfrm rot="5400000" flipH="1">
              <a:off x="5984082" y="1518444"/>
              <a:ext cx="1587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9" name="AutoShape 34"/>
            <p:cNvCxnSpPr>
              <a:cxnSpLocks noChangeShapeType="1"/>
            </p:cNvCxnSpPr>
            <p:nvPr/>
          </p:nvCxnSpPr>
          <p:spPr bwMode="auto">
            <a:xfrm rot="5400000" flipH="1">
              <a:off x="5633244" y="1518444"/>
              <a:ext cx="1587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0" name="AutoShape 35"/>
            <p:cNvCxnSpPr>
              <a:cxnSpLocks noChangeShapeType="1"/>
            </p:cNvCxnSpPr>
            <p:nvPr/>
          </p:nvCxnSpPr>
          <p:spPr bwMode="auto">
            <a:xfrm rot="5400000" flipH="1">
              <a:off x="5316538" y="1519238"/>
              <a:ext cx="1587" cy="249237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91" name="Text Box 36"/>
            <p:cNvSpPr txBox="1">
              <a:spLocks noChangeArrowheads="1"/>
            </p:cNvSpPr>
            <p:nvPr/>
          </p:nvSpPr>
          <p:spPr bwMode="auto">
            <a:xfrm>
              <a:off x="6126163" y="1131888"/>
              <a:ext cx="5603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>
                  <a:latin typeface="Tahoma" pitchFamily="-111" charset="0"/>
                </a:rPr>
                <a:t>Cin</a:t>
              </a:r>
            </a:p>
          </p:txBody>
        </p:sp>
        <p:sp>
          <p:nvSpPr>
            <p:cNvPr id="23592" name="Text Box 37"/>
            <p:cNvSpPr txBox="1">
              <a:spLocks noChangeArrowheads="1"/>
            </p:cNvSpPr>
            <p:nvPr/>
          </p:nvSpPr>
          <p:spPr bwMode="auto">
            <a:xfrm>
              <a:off x="5627688" y="1133475"/>
              <a:ext cx="6540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 dirty="0" err="1">
                  <a:latin typeface="Tahoma" pitchFamily="-111" charset="0"/>
                </a:rPr>
                <a:t>Cout</a:t>
              </a:r>
              <a:endParaRPr lang="en-US" sz="1600" dirty="0">
                <a:latin typeface="Tahoma" pitchFamily="-111" charset="0"/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2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>
                <a:latin typeface="Tahoma" pitchFamily="-111" charset="0"/>
              </a:rPr>
              <a:t>Cout</a:t>
            </a:r>
            <a:r>
              <a:rPr lang="en-US" sz="2800" dirty="0" smtClean="0">
                <a:latin typeface="Tahoma" pitchFamily="-111" charset="0"/>
              </a:rPr>
              <a:t> = A’ B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r>
              <a:rPr lang="en-US" sz="2800" dirty="0" smtClean="0">
                <a:latin typeface="Tahoma" pitchFamily="-111" charset="0"/>
              </a:rPr>
              <a:t> + A B’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r>
              <a:rPr lang="en-US" sz="2800" dirty="0" smtClean="0">
                <a:latin typeface="Tahoma" pitchFamily="-111" charset="0"/>
              </a:rPr>
              <a:t> + A B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r>
              <a:rPr lang="en-US" sz="2800" dirty="0" smtClean="0">
                <a:latin typeface="Tahoma" pitchFamily="-111" charset="0"/>
              </a:rPr>
              <a:t>’ + A B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701BD-C1DF-4A3F-88FE-C0F5CA4B49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2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Apply the theorems to simplify expressions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1225" cy="4530725"/>
          </a:xfrm>
        </p:spPr>
        <p:txBody>
          <a:bodyPr/>
          <a:lstStyle/>
          <a:p>
            <a:pPr eaLnBrk="1" hangingPunct="1"/>
            <a:r>
              <a:rPr lang="en-US" sz="2400" smtClean="0"/>
              <a:t>The theorems of Boolean algebra can simplify expressions</a:t>
            </a:r>
          </a:p>
          <a:p>
            <a:pPr marL="739775" lvl="1" indent="-284163" eaLnBrk="1" hangingPunct="1"/>
            <a:r>
              <a:rPr lang="en-US" sz="2400" smtClean="0"/>
              <a:t>e.g., full adder’s carry-out function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dirty="0" smtClean="0"/>
          </a:p>
        </p:txBody>
      </p:sp>
      <p:sp>
        <p:nvSpPr>
          <p:cNvPr id="24583" name="Rectangle 4"/>
          <p:cNvSpPr>
            <a:spLocks noChangeArrowheads="1"/>
          </p:cNvSpPr>
          <p:nvPr/>
        </p:nvSpPr>
        <p:spPr bwMode="auto">
          <a:xfrm>
            <a:off x="1008063" y="2865438"/>
            <a:ext cx="7064375" cy="341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 dirty="0" err="1">
                <a:latin typeface="Tahoma" pitchFamily="-111" charset="0"/>
              </a:rPr>
              <a:t>Cout</a:t>
            </a:r>
            <a:r>
              <a:rPr lang="en-US" dirty="0">
                <a:latin typeface="Tahoma" pitchFamily="-111" charset="0"/>
              </a:rPr>
              <a:t> 	=  A’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+ A B’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+ A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’ + A B </a:t>
            </a:r>
            <a:r>
              <a:rPr lang="en-US" dirty="0" err="1">
                <a:latin typeface="Tahoma" pitchFamily="-111" charset="0"/>
              </a:rPr>
              <a:t>Cin</a:t>
            </a:r>
            <a:endParaRPr lang="en-US" dirty="0">
              <a:latin typeface="Tahoma" pitchFamily="-111" charset="0"/>
            </a:endParaRPr>
          </a:p>
          <a:p>
            <a:pPr eaLnBrk="0" hangingPunct="0"/>
            <a:r>
              <a:rPr lang="en-US" dirty="0">
                <a:latin typeface="Tahoma" pitchFamily="-111" charset="0"/>
              </a:rPr>
              <a:t>	=  A’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B’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’  +  A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B </a:t>
            </a:r>
            <a:r>
              <a:rPr lang="en-US" dirty="0" err="1">
                <a:latin typeface="Tahoma" pitchFamily="-111" charset="0"/>
              </a:rPr>
              <a:t>Cin</a:t>
            </a:r>
            <a:endParaRPr lang="en-US" dirty="0">
              <a:latin typeface="Tahoma" pitchFamily="-111" charset="0"/>
            </a:endParaRPr>
          </a:p>
          <a:p>
            <a:pPr eaLnBrk="0" hangingPunct="0"/>
            <a:r>
              <a:rPr lang="en-US" dirty="0">
                <a:latin typeface="Tahoma" pitchFamily="-111" charset="0"/>
              </a:rPr>
              <a:t>	=  A’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B’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’  +  A B </a:t>
            </a:r>
            <a:r>
              <a:rPr lang="en-US" dirty="0" err="1">
                <a:latin typeface="Tahoma" pitchFamily="-111" charset="0"/>
              </a:rPr>
              <a:t>Cin</a:t>
            </a:r>
            <a:endParaRPr lang="en-US" dirty="0">
              <a:latin typeface="Tahoma" pitchFamily="-111" charset="0"/>
            </a:endParaRPr>
          </a:p>
          <a:p>
            <a:pPr eaLnBrk="0" hangingPunct="0"/>
            <a:r>
              <a:rPr lang="en-US" dirty="0">
                <a:latin typeface="Tahoma" pitchFamily="-111" charset="0"/>
              </a:rPr>
              <a:t>	=  (A’ + A)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B’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’  +  A B </a:t>
            </a:r>
            <a:r>
              <a:rPr lang="en-US" dirty="0" err="1">
                <a:latin typeface="Tahoma" pitchFamily="-111" charset="0"/>
              </a:rPr>
              <a:t>Cin</a:t>
            </a:r>
            <a:endParaRPr lang="en-US" dirty="0">
              <a:latin typeface="Tahoma" pitchFamily="-111" charset="0"/>
            </a:endParaRPr>
          </a:p>
          <a:p>
            <a:pPr eaLnBrk="0" hangingPunct="0"/>
            <a:r>
              <a:rPr lang="en-US" dirty="0">
                <a:latin typeface="Tahoma" pitchFamily="-111" charset="0"/>
              </a:rPr>
              <a:t>	=  (1)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B’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’  +  A B </a:t>
            </a:r>
            <a:r>
              <a:rPr lang="en-US" dirty="0" err="1">
                <a:latin typeface="Tahoma" pitchFamily="-111" charset="0"/>
              </a:rPr>
              <a:t>Cin</a:t>
            </a:r>
            <a:endParaRPr lang="en-US" dirty="0">
              <a:latin typeface="Tahoma" pitchFamily="-111" charset="0"/>
            </a:endParaRPr>
          </a:p>
          <a:p>
            <a:pPr eaLnBrk="0" hangingPunct="0"/>
            <a:r>
              <a:rPr lang="en-US" dirty="0">
                <a:latin typeface="Tahoma" pitchFamily="-111" charset="0"/>
              </a:rPr>
              <a:t>	= 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B’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A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’  +  A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B </a:t>
            </a:r>
            <a:r>
              <a:rPr lang="en-US" dirty="0" err="1">
                <a:latin typeface="Tahoma" pitchFamily="-111" charset="0"/>
              </a:rPr>
              <a:t>Cin</a:t>
            </a:r>
            <a:endParaRPr lang="en-US" dirty="0">
              <a:latin typeface="Tahoma" pitchFamily="-111" charset="0"/>
            </a:endParaRPr>
          </a:p>
          <a:p>
            <a:pPr eaLnBrk="0" hangingPunct="0"/>
            <a:r>
              <a:rPr lang="en-US" dirty="0">
                <a:latin typeface="Tahoma" pitchFamily="-111" charset="0"/>
              </a:rPr>
              <a:t>	= 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B’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’  +  A B </a:t>
            </a:r>
            <a:r>
              <a:rPr lang="en-US" dirty="0" err="1">
                <a:latin typeface="Tahoma" pitchFamily="-111" charset="0"/>
              </a:rPr>
              <a:t>Cin</a:t>
            </a:r>
            <a:endParaRPr lang="en-US" dirty="0">
              <a:latin typeface="Tahoma" pitchFamily="-111" charset="0"/>
            </a:endParaRPr>
          </a:p>
          <a:p>
            <a:pPr eaLnBrk="0" hangingPunct="0"/>
            <a:r>
              <a:rPr lang="en-US" dirty="0">
                <a:latin typeface="Tahoma" pitchFamily="-111" charset="0"/>
              </a:rPr>
              <a:t>	= 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(B’ + B)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’  +  A B </a:t>
            </a:r>
            <a:r>
              <a:rPr lang="en-US" dirty="0" err="1">
                <a:latin typeface="Tahoma" pitchFamily="-111" charset="0"/>
              </a:rPr>
              <a:t>Cin</a:t>
            </a:r>
            <a:endParaRPr lang="en-US" dirty="0">
              <a:latin typeface="Tahoma" pitchFamily="-111" charset="0"/>
            </a:endParaRPr>
          </a:p>
          <a:p>
            <a:pPr eaLnBrk="0" hangingPunct="0"/>
            <a:r>
              <a:rPr lang="en-US" dirty="0">
                <a:latin typeface="Tahoma" pitchFamily="-111" charset="0"/>
              </a:rPr>
              <a:t>	= 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(1)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’  +  A B </a:t>
            </a:r>
            <a:r>
              <a:rPr lang="en-US" dirty="0" err="1">
                <a:latin typeface="Tahoma" pitchFamily="-111" charset="0"/>
              </a:rPr>
              <a:t>Cin</a:t>
            </a:r>
            <a:endParaRPr lang="en-US" dirty="0">
              <a:latin typeface="Tahoma" pitchFamily="-111" charset="0"/>
            </a:endParaRPr>
          </a:p>
          <a:p>
            <a:pPr eaLnBrk="0" hangingPunct="0"/>
            <a:r>
              <a:rPr lang="en-US" dirty="0">
                <a:latin typeface="Tahoma" pitchFamily="-111" charset="0"/>
              </a:rPr>
              <a:t>	= 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B (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’ + 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)</a:t>
            </a:r>
          </a:p>
          <a:p>
            <a:pPr eaLnBrk="0" hangingPunct="0"/>
            <a:r>
              <a:rPr lang="en-US" dirty="0">
                <a:latin typeface="Tahoma" pitchFamily="-111" charset="0"/>
              </a:rPr>
              <a:t>	= 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B (1)</a:t>
            </a:r>
          </a:p>
          <a:p>
            <a:pPr eaLnBrk="0" hangingPunct="0"/>
            <a:r>
              <a:rPr lang="en-US" dirty="0">
                <a:latin typeface="Tahoma" pitchFamily="-111" charset="0"/>
              </a:rPr>
              <a:t>	=  B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</a:t>
            </a:r>
            <a:r>
              <a:rPr lang="en-US" dirty="0" err="1">
                <a:latin typeface="Tahoma" pitchFamily="-111" charset="0"/>
              </a:rPr>
              <a:t>Cin</a:t>
            </a:r>
            <a:r>
              <a:rPr lang="en-US" dirty="0">
                <a:latin typeface="Tahoma" pitchFamily="-111" charset="0"/>
              </a:rPr>
              <a:t>  +  A B </a:t>
            </a:r>
          </a:p>
        </p:txBody>
      </p:sp>
      <p:grpSp>
        <p:nvGrpSpPr>
          <p:cNvPr id="24584" name="Group 5"/>
          <p:cNvGrpSpPr>
            <a:grpSpLocks/>
          </p:cNvGrpSpPr>
          <p:nvPr/>
        </p:nvGrpSpPr>
        <p:grpSpPr bwMode="auto">
          <a:xfrm>
            <a:off x="5535613" y="3187700"/>
            <a:ext cx="3055937" cy="3525838"/>
            <a:chOff x="3535" y="1859"/>
            <a:chExt cx="1952" cy="2250"/>
          </a:xfrm>
        </p:grpSpPr>
        <p:sp>
          <p:nvSpPr>
            <p:cNvPr id="24585" name="Text Box 6"/>
            <p:cNvSpPr txBox="1">
              <a:spLocks noChangeArrowheads="1"/>
            </p:cNvSpPr>
            <p:nvPr/>
          </p:nvSpPr>
          <p:spPr bwMode="auto">
            <a:xfrm>
              <a:off x="3929" y="3520"/>
              <a:ext cx="1558" cy="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FF00FF"/>
                  </a:solidFill>
                  <a:latin typeface="Tahoma" pitchFamily="-111" charset="0"/>
                </a:rPr>
                <a:t>adding extra terms creates new factoring opportunities</a:t>
              </a:r>
            </a:p>
          </p:txBody>
        </p:sp>
        <p:sp>
          <p:nvSpPr>
            <p:cNvPr id="24586" name="Rectangle 7"/>
            <p:cNvSpPr>
              <a:spLocks noChangeArrowheads="1"/>
            </p:cNvSpPr>
            <p:nvPr/>
          </p:nvSpPr>
          <p:spPr bwMode="auto">
            <a:xfrm>
              <a:off x="3754" y="1859"/>
              <a:ext cx="1295" cy="175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8"/>
            <p:cNvSpPr>
              <a:spLocks noChangeArrowheads="1"/>
            </p:cNvSpPr>
            <p:nvPr/>
          </p:nvSpPr>
          <p:spPr bwMode="auto">
            <a:xfrm>
              <a:off x="3535" y="2550"/>
              <a:ext cx="1295" cy="175"/>
            </a:xfrm>
            <a:prstGeom prst="rect">
              <a:avLst/>
            </a:prstGeom>
            <a:noFill/>
            <a:ln w="127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588" name="AutoShape 9"/>
            <p:cNvCxnSpPr>
              <a:cxnSpLocks noChangeShapeType="1"/>
              <a:stCxn id="24585" idx="0"/>
              <a:endCxn id="24587" idx="3"/>
            </p:cNvCxnSpPr>
            <p:nvPr/>
          </p:nvCxnSpPr>
          <p:spPr bwMode="auto">
            <a:xfrm rot="5400000" flipH="1" flipV="1">
              <a:off x="4328" y="3018"/>
              <a:ext cx="882" cy="122"/>
            </a:xfrm>
            <a:prstGeom prst="curvedConnector4">
              <a:avLst>
                <a:gd name="adj1" fmla="val 45042"/>
                <a:gd name="adj2" fmla="val 219671"/>
              </a:avLst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9" name="AutoShape 10"/>
            <p:cNvCxnSpPr>
              <a:cxnSpLocks noChangeShapeType="1"/>
              <a:stCxn id="24585" idx="0"/>
              <a:endCxn id="24586" idx="3"/>
            </p:cNvCxnSpPr>
            <p:nvPr/>
          </p:nvCxnSpPr>
          <p:spPr bwMode="auto">
            <a:xfrm rot="5400000" flipH="1" flipV="1">
              <a:off x="4092" y="2563"/>
              <a:ext cx="1573" cy="341"/>
            </a:xfrm>
            <a:prstGeom prst="curvedConnector4">
              <a:avLst>
                <a:gd name="adj1" fmla="val 47222"/>
                <a:gd name="adj2" fmla="val 142815"/>
              </a:avLst>
            </a:prstGeom>
            <a:noFill/>
            <a:ln w="12700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342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ahoma" pitchFamily="-111" charset="0"/>
              </a:rPr>
              <a:t>S = A’ B’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r>
              <a:rPr lang="en-US" sz="2800" dirty="0" smtClean="0">
                <a:latin typeface="Tahoma" pitchFamily="-111" charset="0"/>
              </a:rPr>
              <a:t> + A’ B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r>
              <a:rPr lang="en-US" sz="2800" dirty="0" smtClean="0">
                <a:latin typeface="Tahoma" pitchFamily="-111" charset="0"/>
              </a:rPr>
              <a:t>’ + A B’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r>
              <a:rPr lang="en-US" sz="2800" dirty="0" smtClean="0">
                <a:latin typeface="Tahoma" pitchFamily="-111" charset="0"/>
              </a:rPr>
              <a:t>’ + A B </a:t>
            </a:r>
            <a:r>
              <a:rPr lang="en-US" sz="2800" dirty="0" err="1" smtClean="0">
                <a:latin typeface="Tahoma" pitchFamily="-111" charset="0"/>
              </a:rPr>
              <a:t>Cin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701BD-C1DF-4A3F-88FE-C0F5CA4B49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simple example: 1-bit binary adder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Inputs: A, B, Carry-in</a:t>
            </a:r>
          </a:p>
          <a:p>
            <a:pPr eaLnBrk="1" hangingPunct="1"/>
            <a:r>
              <a:rPr lang="en-US" dirty="0" smtClean="0"/>
              <a:t>Outputs: Sum, Carry-out</a:t>
            </a:r>
          </a:p>
        </p:txBody>
      </p:sp>
      <p:sp>
        <p:nvSpPr>
          <p:cNvPr id="25623" name="Rectangle 20"/>
          <p:cNvSpPr>
            <a:spLocks noChangeArrowheads="1"/>
          </p:cNvSpPr>
          <p:nvPr/>
        </p:nvSpPr>
        <p:spPr bwMode="auto">
          <a:xfrm>
            <a:off x="3815948" y="4662487"/>
            <a:ext cx="3705560" cy="398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99" tIns="45098" rIns="90199" bIns="45098">
            <a:spAutoFit/>
          </a:bodyPr>
          <a:lstStyle/>
          <a:p>
            <a:pPr eaLnBrk="0" hangingPunct="0"/>
            <a:r>
              <a:rPr lang="en-US" sz="2000" dirty="0" err="1">
                <a:latin typeface="Tahoma" pitchFamily="-111" charset="0"/>
              </a:rPr>
              <a:t>Cout</a:t>
            </a:r>
            <a:r>
              <a:rPr lang="en-US" sz="2000" dirty="0">
                <a:latin typeface="Tahoma" pitchFamily="-111" charset="0"/>
              </a:rPr>
              <a:t> = B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  +  A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  +  A B </a:t>
            </a:r>
          </a:p>
        </p:txBody>
      </p:sp>
      <p:sp>
        <p:nvSpPr>
          <p:cNvPr id="25624" name="Rectangle 21"/>
          <p:cNvSpPr>
            <a:spLocks noChangeArrowheads="1"/>
          </p:cNvSpPr>
          <p:nvPr/>
        </p:nvSpPr>
        <p:spPr bwMode="auto">
          <a:xfrm>
            <a:off x="3925944" y="5345711"/>
            <a:ext cx="2559542" cy="398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99" tIns="45098" rIns="90199" bIns="45098">
            <a:spAutoFit/>
          </a:bodyPr>
          <a:lstStyle/>
          <a:p>
            <a:pPr eaLnBrk="0" hangingPunct="0"/>
            <a:r>
              <a:rPr lang="en-US" sz="2000" dirty="0">
                <a:latin typeface="Tahoma" pitchFamily="-111" charset="0"/>
              </a:rPr>
              <a:t>S = </a:t>
            </a:r>
            <a:r>
              <a:rPr lang="en-US" sz="2000" dirty="0" smtClean="0">
                <a:latin typeface="Tahoma" pitchFamily="-111" charset="0"/>
              </a:rPr>
              <a:t>A </a:t>
            </a:r>
            <a:r>
              <a:rPr lang="en-US" sz="2000" dirty="0" err="1">
                <a:latin typeface="Tahoma" pitchFamily="-111" charset="0"/>
              </a:rPr>
              <a:t>xor</a:t>
            </a:r>
            <a:r>
              <a:rPr lang="en-US" sz="2000" dirty="0">
                <a:latin typeface="Tahoma" pitchFamily="-111" charset="0"/>
              </a:rPr>
              <a:t> (B </a:t>
            </a:r>
            <a:r>
              <a:rPr lang="en-US" sz="2000" dirty="0" err="1">
                <a:latin typeface="Tahoma" pitchFamily="-111" charset="0"/>
              </a:rPr>
              <a:t>xor</a:t>
            </a:r>
            <a:r>
              <a:rPr lang="en-US" sz="2000" dirty="0">
                <a:latin typeface="Tahoma" pitchFamily="-111" charset="0"/>
              </a:rPr>
              <a:t> </a:t>
            </a:r>
            <a:r>
              <a:rPr lang="en-US" sz="2000" dirty="0" err="1">
                <a:latin typeface="Tahoma" pitchFamily="-111" charset="0"/>
              </a:rPr>
              <a:t>Cin</a:t>
            </a:r>
            <a:r>
              <a:rPr lang="en-US" sz="2000" dirty="0">
                <a:latin typeface="Tahoma" pitchFamily="-111" charset="0"/>
              </a:rPr>
              <a:t>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148388" y="1281112"/>
            <a:ext cx="2101850" cy="1652587"/>
            <a:chOff x="5154613" y="1131888"/>
            <a:chExt cx="2101850" cy="1652587"/>
          </a:xfrm>
        </p:grpSpPr>
        <p:sp>
          <p:nvSpPr>
            <p:cNvPr id="43" name="Line 22"/>
            <p:cNvSpPr>
              <a:spLocks noChangeShapeType="1"/>
            </p:cNvSpPr>
            <p:nvPr/>
          </p:nvSpPr>
          <p:spPr bwMode="auto">
            <a:xfrm>
              <a:off x="5154613" y="2355850"/>
              <a:ext cx="19796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215" tIns="45107" rIns="90215" bIns="45107"/>
            <a:lstStyle/>
            <a:p>
              <a:endParaRPr lang="en-US"/>
            </a:p>
          </p:txBody>
        </p:sp>
        <p:sp>
          <p:nvSpPr>
            <p:cNvPr id="44" name="Text Box 23"/>
            <p:cNvSpPr txBox="1">
              <a:spLocks noChangeArrowheads="1"/>
            </p:cNvSpPr>
            <p:nvPr/>
          </p:nvSpPr>
          <p:spPr bwMode="auto">
            <a:xfrm>
              <a:off x="5324475" y="1728788"/>
              <a:ext cx="19319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 dirty="0">
                  <a:latin typeface="Tahoma" pitchFamily="-111" charset="0"/>
                </a:rPr>
                <a:t>A	A	A	A	A</a:t>
              </a:r>
            </a:p>
          </p:txBody>
        </p:sp>
        <p:sp>
          <p:nvSpPr>
            <p:cNvPr id="45" name="Text Box 24"/>
            <p:cNvSpPr txBox="1">
              <a:spLocks noChangeArrowheads="1"/>
            </p:cNvSpPr>
            <p:nvPr/>
          </p:nvSpPr>
          <p:spPr bwMode="auto">
            <a:xfrm>
              <a:off x="5321300" y="2000250"/>
              <a:ext cx="19319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>
                  <a:latin typeface="Tahoma" pitchFamily="-111" charset="0"/>
                </a:rPr>
                <a:t>B	B	B	B	B</a:t>
              </a:r>
            </a:p>
          </p:txBody>
        </p:sp>
        <p:sp>
          <p:nvSpPr>
            <p:cNvPr id="46" name="Text Box 25"/>
            <p:cNvSpPr txBox="1">
              <a:spLocks noChangeArrowheads="1"/>
            </p:cNvSpPr>
            <p:nvPr/>
          </p:nvSpPr>
          <p:spPr bwMode="auto">
            <a:xfrm>
              <a:off x="5318125" y="2336800"/>
              <a:ext cx="19319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>
                  <a:latin typeface="Tahoma" pitchFamily="-111" charset="0"/>
                </a:rPr>
                <a:t>S	S	S	S	S</a:t>
              </a:r>
            </a:p>
          </p:txBody>
        </p:sp>
        <p:sp>
          <p:nvSpPr>
            <p:cNvPr id="47" name="Rectangle 26"/>
            <p:cNvSpPr>
              <a:spLocks noChangeArrowheads="1"/>
            </p:cNvSpPr>
            <p:nvPr/>
          </p:nvSpPr>
          <p:spPr bwMode="auto">
            <a:xfrm>
              <a:off x="6346825" y="1646238"/>
              <a:ext cx="293688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48" name="Rectangle 27"/>
            <p:cNvSpPr>
              <a:spLocks noChangeArrowheads="1"/>
            </p:cNvSpPr>
            <p:nvPr/>
          </p:nvSpPr>
          <p:spPr bwMode="auto">
            <a:xfrm>
              <a:off x="6003925" y="1643063"/>
              <a:ext cx="293688" cy="113665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49" name="Rectangle 28"/>
            <p:cNvSpPr>
              <a:spLocks noChangeArrowheads="1"/>
            </p:cNvSpPr>
            <p:nvPr/>
          </p:nvSpPr>
          <p:spPr bwMode="auto">
            <a:xfrm>
              <a:off x="5324475" y="1643063"/>
              <a:ext cx="293688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50" name="Rectangle 29"/>
            <p:cNvSpPr>
              <a:spLocks noChangeArrowheads="1"/>
            </p:cNvSpPr>
            <p:nvPr/>
          </p:nvSpPr>
          <p:spPr bwMode="auto">
            <a:xfrm>
              <a:off x="5657850" y="1647825"/>
              <a:ext cx="293688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51" name="Rectangle 30"/>
            <p:cNvSpPr>
              <a:spLocks noChangeArrowheads="1"/>
            </p:cNvSpPr>
            <p:nvPr/>
          </p:nvSpPr>
          <p:spPr bwMode="auto">
            <a:xfrm>
              <a:off x="6686550" y="1647825"/>
              <a:ext cx="292100" cy="11366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cxnSp>
          <p:nvCxnSpPr>
            <p:cNvPr id="52" name="AutoShape 31"/>
            <p:cNvCxnSpPr>
              <a:cxnSpLocks noChangeShapeType="1"/>
            </p:cNvCxnSpPr>
            <p:nvPr/>
          </p:nvCxnSpPr>
          <p:spPr bwMode="auto">
            <a:xfrm rot="5400000" flipH="1">
              <a:off x="6665119" y="1520031"/>
              <a:ext cx="1588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AutoShape 32"/>
            <p:cNvCxnSpPr>
              <a:cxnSpLocks noChangeShapeType="1"/>
            </p:cNvCxnSpPr>
            <p:nvPr/>
          </p:nvCxnSpPr>
          <p:spPr bwMode="auto">
            <a:xfrm rot="5400000" flipH="1">
              <a:off x="6323807" y="1518444"/>
              <a:ext cx="1587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AutoShape 33"/>
            <p:cNvCxnSpPr>
              <a:cxnSpLocks noChangeShapeType="1"/>
            </p:cNvCxnSpPr>
            <p:nvPr/>
          </p:nvCxnSpPr>
          <p:spPr bwMode="auto">
            <a:xfrm rot="5400000" flipH="1">
              <a:off x="5984082" y="1518444"/>
              <a:ext cx="1587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AutoShape 34"/>
            <p:cNvCxnSpPr>
              <a:cxnSpLocks noChangeShapeType="1"/>
            </p:cNvCxnSpPr>
            <p:nvPr/>
          </p:nvCxnSpPr>
          <p:spPr bwMode="auto">
            <a:xfrm rot="5400000" flipH="1">
              <a:off x="5633244" y="1518444"/>
              <a:ext cx="1587" cy="250825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AutoShape 35"/>
            <p:cNvCxnSpPr>
              <a:cxnSpLocks noChangeShapeType="1"/>
            </p:cNvCxnSpPr>
            <p:nvPr/>
          </p:nvCxnSpPr>
          <p:spPr bwMode="auto">
            <a:xfrm rot="5400000" flipH="1">
              <a:off x="5316538" y="1519238"/>
              <a:ext cx="1587" cy="249237"/>
            </a:xfrm>
            <a:prstGeom prst="curvedConnector3">
              <a:avLst>
                <a:gd name="adj1" fmla="val 145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" name="Text Box 36"/>
            <p:cNvSpPr txBox="1">
              <a:spLocks noChangeArrowheads="1"/>
            </p:cNvSpPr>
            <p:nvPr/>
          </p:nvSpPr>
          <p:spPr bwMode="auto">
            <a:xfrm>
              <a:off x="6126163" y="1131888"/>
              <a:ext cx="5603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>
                  <a:latin typeface="Tahoma" pitchFamily="-111" charset="0"/>
                </a:rPr>
                <a:t>Cin</a:t>
              </a:r>
            </a:p>
          </p:txBody>
        </p:sp>
        <p:sp>
          <p:nvSpPr>
            <p:cNvPr id="58" name="Text Box 37"/>
            <p:cNvSpPr txBox="1">
              <a:spLocks noChangeArrowheads="1"/>
            </p:cNvSpPr>
            <p:nvPr/>
          </p:nvSpPr>
          <p:spPr bwMode="auto">
            <a:xfrm>
              <a:off x="5627688" y="1133475"/>
              <a:ext cx="6540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215" tIns="45107" rIns="90215" bIns="45107">
              <a:spAutoFit/>
            </a:bodyPr>
            <a:lstStyle>
              <a:lvl1pPr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9725" algn="l"/>
                  <a:tab pos="679450" algn="l"/>
                  <a:tab pos="1019175" algn="l"/>
                  <a:tab pos="13589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sz="1600" dirty="0" err="1">
                  <a:latin typeface="Tahoma" pitchFamily="-111" charset="0"/>
                </a:rPr>
                <a:t>Cout</a:t>
              </a:r>
              <a:endParaRPr lang="en-US" sz="1600" dirty="0">
                <a:latin typeface="Tahoma" pitchFamily="-111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523248" y="3303588"/>
            <a:ext cx="3699396" cy="969756"/>
            <a:chOff x="4523248" y="3303588"/>
            <a:chExt cx="3699396" cy="969756"/>
          </a:xfrm>
        </p:grpSpPr>
        <p:sp>
          <p:nvSpPr>
            <p:cNvPr id="60" name="Rectangle 4"/>
            <p:cNvSpPr>
              <a:spLocks noChangeArrowheads="1"/>
            </p:cNvSpPr>
            <p:nvPr/>
          </p:nvSpPr>
          <p:spPr bwMode="auto">
            <a:xfrm>
              <a:off x="5618163" y="3303588"/>
              <a:ext cx="1352550" cy="90328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61" name="Line 5"/>
            <p:cNvSpPr>
              <a:spLocks noChangeShapeType="1"/>
            </p:cNvSpPr>
            <p:nvPr/>
          </p:nvSpPr>
          <p:spPr bwMode="auto">
            <a:xfrm>
              <a:off x="5016500" y="3454400"/>
              <a:ext cx="601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62" name="Line 6"/>
            <p:cNvSpPr>
              <a:spLocks noChangeShapeType="1"/>
            </p:cNvSpPr>
            <p:nvPr/>
          </p:nvSpPr>
          <p:spPr bwMode="auto">
            <a:xfrm>
              <a:off x="5016500" y="3754438"/>
              <a:ext cx="601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63" name="Line 7"/>
            <p:cNvSpPr>
              <a:spLocks noChangeShapeType="1"/>
            </p:cNvSpPr>
            <p:nvPr/>
          </p:nvSpPr>
          <p:spPr bwMode="auto">
            <a:xfrm>
              <a:off x="5016500" y="4056063"/>
              <a:ext cx="601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64" name="Line 8"/>
            <p:cNvSpPr>
              <a:spLocks noChangeShapeType="1"/>
            </p:cNvSpPr>
            <p:nvPr/>
          </p:nvSpPr>
          <p:spPr bwMode="auto">
            <a:xfrm>
              <a:off x="6970713" y="3605213"/>
              <a:ext cx="60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65" name="Line 9"/>
            <p:cNvSpPr>
              <a:spLocks noChangeShapeType="1"/>
            </p:cNvSpPr>
            <p:nvPr/>
          </p:nvSpPr>
          <p:spPr bwMode="auto">
            <a:xfrm>
              <a:off x="6970713" y="3905250"/>
              <a:ext cx="60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sp>
          <p:nvSpPr>
            <p:cNvPr id="66" name="Text Box 10"/>
            <p:cNvSpPr txBox="1">
              <a:spLocks noChangeArrowheads="1"/>
            </p:cNvSpPr>
            <p:nvPr/>
          </p:nvSpPr>
          <p:spPr bwMode="auto">
            <a:xfrm>
              <a:off x="4698038" y="3303588"/>
              <a:ext cx="320050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r"/>
              <a:r>
                <a:rPr lang="en-US" dirty="0">
                  <a:latin typeface="Tahoma" pitchFamily="-111" charset="0"/>
                </a:rPr>
                <a:t>A</a:t>
              </a:r>
            </a:p>
          </p:txBody>
        </p:sp>
        <p:sp>
          <p:nvSpPr>
            <p:cNvPr id="67" name="Text Box 11"/>
            <p:cNvSpPr txBox="1">
              <a:spLocks noChangeArrowheads="1"/>
            </p:cNvSpPr>
            <p:nvPr/>
          </p:nvSpPr>
          <p:spPr bwMode="auto">
            <a:xfrm>
              <a:off x="4696465" y="3605213"/>
              <a:ext cx="318448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r"/>
              <a:r>
                <a:rPr lang="en-US" dirty="0">
                  <a:latin typeface="Tahoma" pitchFamily="-111" charset="0"/>
                </a:rPr>
                <a:t>B</a:t>
              </a:r>
            </a:p>
          </p:txBody>
        </p:sp>
        <p:sp>
          <p:nvSpPr>
            <p:cNvPr id="68" name="Text Box 12"/>
            <p:cNvSpPr txBox="1">
              <a:spLocks noChangeArrowheads="1"/>
            </p:cNvSpPr>
            <p:nvPr/>
          </p:nvSpPr>
          <p:spPr bwMode="auto">
            <a:xfrm>
              <a:off x="4523248" y="3905250"/>
              <a:ext cx="501190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algn="r"/>
              <a:r>
                <a:rPr lang="en-US" dirty="0" err="1">
                  <a:latin typeface="Tahoma" pitchFamily="-111" charset="0"/>
                </a:rPr>
                <a:t>Cin</a:t>
              </a:r>
              <a:endParaRPr lang="en-US" dirty="0">
                <a:latin typeface="Tahoma" pitchFamily="-111" charset="0"/>
              </a:endParaRPr>
            </a:p>
          </p:txBody>
        </p:sp>
        <p:sp>
          <p:nvSpPr>
            <p:cNvPr id="69" name="Text Box 13"/>
            <p:cNvSpPr txBox="1">
              <a:spLocks noChangeArrowheads="1"/>
            </p:cNvSpPr>
            <p:nvPr/>
          </p:nvSpPr>
          <p:spPr bwMode="auto">
            <a:xfrm>
              <a:off x="7572375" y="3754438"/>
              <a:ext cx="650269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dirty="0" err="1">
                  <a:latin typeface="Tahoma" pitchFamily="-111" charset="0"/>
                </a:rPr>
                <a:t>Cout</a:t>
              </a:r>
              <a:endParaRPr lang="en-US" dirty="0">
                <a:latin typeface="Tahoma" pitchFamily="-111" charset="0"/>
              </a:endParaRPr>
            </a:p>
          </p:txBody>
        </p:sp>
        <p:sp>
          <p:nvSpPr>
            <p:cNvPr id="70" name="Text Box 14"/>
            <p:cNvSpPr txBox="1">
              <a:spLocks noChangeArrowheads="1"/>
            </p:cNvSpPr>
            <p:nvPr/>
          </p:nvSpPr>
          <p:spPr bwMode="auto">
            <a:xfrm>
              <a:off x="7572375" y="3422650"/>
              <a:ext cx="310432" cy="368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215" tIns="45107" rIns="90215" bIns="4510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dirty="0">
                  <a:latin typeface="Tahoma" pitchFamily="-111" charset="0"/>
                </a:rPr>
                <a:t>S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827088" y="3686175"/>
            <a:ext cx="2619375" cy="2159000"/>
            <a:chOff x="827088" y="3686175"/>
            <a:chExt cx="2619375" cy="2159000"/>
          </a:xfrm>
        </p:grpSpPr>
        <p:sp>
          <p:nvSpPr>
            <p:cNvPr id="72" name="Line 16"/>
            <p:cNvSpPr>
              <a:spLocks noChangeShapeType="1"/>
            </p:cNvSpPr>
            <p:nvPr/>
          </p:nvSpPr>
          <p:spPr bwMode="auto">
            <a:xfrm>
              <a:off x="2179638" y="3705225"/>
              <a:ext cx="0" cy="19145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215" tIns="45107" rIns="90215" bIns="45107" anchor="ctr"/>
            <a:lstStyle/>
            <a:p>
              <a:endParaRPr lang="en-US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827088" y="3686175"/>
              <a:ext cx="2619375" cy="2159000"/>
              <a:chOff x="827088" y="3686175"/>
              <a:chExt cx="2619375" cy="2159000"/>
            </a:xfrm>
          </p:grpSpPr>
          <p:sp>
            <p:nvSpPr>
              <p:cNvPr id="74" name="Line 15"/>
              <p:cNvSpPr>
                <a:spLocks noChangeShapeType="1"/>
              </p:cNvSpPr>
              <p:nvPr/>
            </p:nvSpPr>
            <p:spPr bwMode="auto">
              <a:xfrm flipV="1">
                <a:off x="827088" y="3889375"/>
                <a:ext cx="2554287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215" tIns="45107" rIns="90215" bIns="45107" anchor="ctr"/>
              <a:lstStyle/>
              <a:p>
                <a:endParaRPr lang="en-US"/>
              </a:p>
            </p:txBody>
          </p:sp>
          <p:grpSp>
            <p:nvGrpSpPr>
              <p:cNvPr id="75" name="Group 74"/>
              <p:cNvGrpSpPr/>
              <p:nvPr/>
            </p:nvGrpSpPr>
            <p:grpSpPr>
              <a:xfrm>
                <a:off x="906463" y="3686175"/>
                <a:ext cx="2540000" cy="2159000"/>
                <a:chOff x="906463" y="3686175"/>
                <a:chExt cx="2540000" cy="2159000"/>
              </a:xfrm>
            </p:grpSpPr>
            <p:sp>
              <p:nvSpPr>
                <p:cNvPr id="76" name="Rectangle 17"/>
                <p:cNvSpPr>
                  <a:spLocks noChangeArrowheads="1"/>
                </p:cNvSpPr>
                <p:nvPr/>
              </p:nvSpPr>
              <p:spPr bwMode="auto">
                <a:xfrm>
                  <a:off x="906463" y="3686175"/>
                  <a:ext cx="2540000" cy="2159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18795" tIns="26626" rIns="18795" bIns="26626"/>
                <a:lstStyle/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920875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A	B	</a:t>
                  </a:r>
                  <a:r>
                    <a:rPr lang="en-US" dirty="0" err="1">
                      <a:solidFill>
                        <a:srgbClr val="000000"/>
                      </a:solidFill>
                      <a:latin typeface="Tahoma" pitchFamily="-111" charset="0"/>
                    </a:rPr>
                    <a:t>Cin</a:t>
                  </a: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	</a:t>
                  </a:r>
                  <a:r>
                    <a:rPr lang="en-US" dirty="0" err="1">
                      <a:solidFill>
                        <a:srgbClr val="000000"/>
                      </a:solidFill>
                      <a:latin typeface="Tahoma" pitchFamily="-111" charset="0"/>
                    </a:rPr>
                    <a:t>Cout</a:t>
                  </a: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	S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920875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	0	0	    </a:t>
                  </a:r>
                  <a:b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</a:b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	0	1	   	   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920875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	1	0	    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920875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	1	1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920875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	0	0	    </a:t>
                  </a:r>
                  <a:b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</a:b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	0	1	   	   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920875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	1	0	    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920875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	1	1		   </a:t>
                  </a:r>
                </a:p>
              </p:txBody>
            </p:sp>
            <p:sp>
              <p:nvSpPr>
                <p:cNvPr id="77" name="Rectangle 18"/>
                <p:cNvSpPr>
                  <a:spLocks noChangeArrowheads="1"/>
                </p:cNvSpPr>
                <p:nvPr/>
              </p:nvSpPr>
              <p:spPr bwMode="auto">
                <a:xfrm>
                  <a:off x="2841625" y="3892550"/>
                  <a:ext cx="150813" cy="1655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18795" tIns="26626" rIns="18795" bIns="26626"/>
                <a:lstStyle/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</a:t>
                  </a:r>
                </a:p>
              </p:txBody>
            </p:sp>
            <p:sp>
              <p:nvSpPr>
                <p:cNvPr id="78" name="Rectangle 19"/>
                <p:cNvSpPr>
                  <a:spLocks noChangeArrowheads="1"/>
                </p:cNvSpPr>
                <p:nvPr/>
              </p:nvSpPr>
              <p:spPr bwMode="auto">
                <a:xfrm>
                  <a:off x="2420938" y="3889375"/>
                  <a:ext cx="150812" cy="16557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18795" tIns="26626" rIns="18795" bIns="26626"/>
                <a:lstStyle/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0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</a:t>
                  </a:r>
                </a:p>
                <a:p>
                  <a:pPr eaLnBrk="0" hangingPunct="0">
                    <a:lnSpc>
                      <a:spcPts val="1575"/>
                    </a:lnSpc>
                    <a:tabLst>
                      <a:tab pos="450850" algn="l"/>
                      <a:tab pos="901700" algn="l"/>
                      <a:tab pos="1352550" algn="l"/>
                      <a:tab pos="1803400" algn="l"/>
                      <a:tab pos="2705100" algn="l"/>
                    </a:tabLst>
                  </a:pPr>
                  <a:r>
                    <a:rPr lang="en-US" dirty="0">
                      <a:solidFill>
                        <a:srgbClr val="000000"/>
                      </a:solidFill>
                      <a:latin typeface="Tahoma" pitchFamily="-111" charset="0"/>
                    </a:rPr>
                    <a:t>1</a:t>
                  </a:r>
                </a:p>
              </p:txBody>
            </p:sp>
          </p:grp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2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" name="Rectangle 37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Recall Gates</a:t>
            </a:r>
          </a:p>
        </p:txBody>
      </p:sp>
      <p:sp>
        <p:nvSpPr>
          <p:cNvPr id="25603" name="Rectangle 3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177925" algn="l"/>
                <a:tab pos="2085975" algn="l"/>
                <a:tab pos="2817813" algn="l"/>
              </a:tabLst>
            </a:pPr>
            <a:r>
              <a:rPr lang="en-US" sz="2800" dirty="0" smtClean="0"/>
              <a:t>NOT   </a:t>
            </a:r>
          </a:p>
          <a:p>
            <a:pPr marL="0" indent="0" eaLnBrk="1" hangingPunct="1">
              <a:buNone/>
              <a:tabLst>
                <a:tab pos="1177925" algn="l"/>
                <a:tab pos="2085975" algn="l"/>
                <a:tab pos="2817813" algn="l"/>
              </a:tabLst>
            </a:pPr>
            <a:r>
              <a:rPr lang="en-US" sz="2800" dirty="0"/>
              <a:t> </a:t>
            </a:r>
            <a:r>
              <a:rPr lang="en-US" sz="2800" dirty="0" smtClean="0"/>
              <a:t>    X</a:t>
            </a:r>
            <a:r>
              <a:rPr lang="en-US" sz="2800" b="1" dirty="0" smtClean="0"/>
              <a:t>’</a:t>
            </a:r>
            <a:r>
              <a:rPr lang="en-US" sz="2800" dirty="0" smtClean="0"/>
              <a:t>	   X	  </a:t>
            </a:r>
            <a:r>
              <a:rPr lang="en-US" sz="2800" dirty="0" smtClean="0">
                <a:sym typeface="Symbol"/>
              </a:rPr>
              <a:t></a:t>
            </a:r>
            <a:r>
              <a:rPr lang="en-US" sz="2800" dirty="0" smtClean="0"/>
              <a:t>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tabLst>
                <a:tab pos="1177925" algn="l"/>
                <a:tab pos="2085975" algn="l"/>
                <a:tab pos="2817813" algn="l"/>
              </a:tabLst>
            </a:pPr>
            <a:r>
              <a:rPr lang="en-US" sz="2800" dirty="0" smtClean="0"/>
              <a:t>AND   </a:t>
            </a:r>
          </a:p>
          <a:p>
            <a:pPr marL="0" indent="0" eaLnBrk="1" hangingPunct="1">
              <a:buNone/>
              <a:tabLst>
                <a:tab pos="1177925" algn="l"/>
                <a:tab pos="2085975" algn="l"/>
                <a:tab pos="2817813" algn="l"/>
              </a:tabLst>
            </a:pPr>
            <a:r>
              <a:rPr lang="en-US" sz="2800" dirty="0"/>
              <a:t> </a:t>
            </a:r>
            <a:r>
              <a:rPr lang="en-US" sz="2800" dirty="0" smtClean="0"/>
              <a:t>   X • Y   XY   X </a:t>
            </a:r>
            <a:r>
              <a:rPr lang="en-US" sz="2800" dirty="0" smtClean="0">
                <a:sym typeface="Symbol" pitchFamily="-111" charset="2"/>
              </a:rPr>
              <a:t></a:t>
            </a:r>
            <a:r>
              <a:rPr lang="en-US" sz="2800" dirty="0" smtClean="0"/>
              <a:t> Y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tabLst>
                <a:tab pos="1177925" algn="l"/>
                <a:tab pos="2085975" algn="l"/>
                <a:tab pos="2817813" algn="l"/>
              </a:tabLst>
            </a:pPr>
            <a:r>
              <a:rPr lang="en-US" sz="2800" dirty="0" smtClean="0"/>
              <a:t>OR	 </a:t>
            </a:r>
          </a:p>
          <a:p>
            <a:pPr marL="0" indent="0" eaLnBrk="1" hangingPunct="1">
              <a:buNone/>
              <a:tabLst>
                <a:tab pos="1177925" algn="l"/>
                <a:tab pos="2085975" algn="l"/>
                <a:tab pos="2817813" algn="l"/>
              </a:tabLst>
            </a:pPr>
            <a:r>
              <a:rPr lang="en-US" sz="2800" dirty="0" smtClean="0"/>
              <a:t>    X + Y    X</a:t>
            </a:r>
            <a:r>
              <a:rPr lang="en-US" dirty="0" smtClean="0"/>
              <a:t> </a:t>
            </a:r>
            <a:r>
              <a:rPr lang="en-US" sz="2800" dirty="0" smtClean="0">
                <a:sym typeface="Symbol" pitchFamily="-111" charset="2"/>
              </a:rPr>
              <a:t></a:t>
            </a:r>
            <a:r>
              <a:rPr lang="en-US" sz="2800" dirty="0" smtClean="0"/>
              <a:t> Y</a:t>
            </a:r>
          </a:p>
        </p:txBody>
      </p:sp>
      <p:grpSp>
        <p:nvGrpSpPr>
          <p:cNvPr id="25610" name="Group 11"/>
          <p:cNvGrpSpPr>
            <a:grpSpLocks/>
          </p:cNvGrpSpPr>
          <p:nvPr/>
        </p:nvGrpSpPr>
        <p:grpSpPr bwMode="auto">
          <a:xfrm>
            <a:off x="6913563" y="3033713"/>
            <a:ext cx="1258887" cy="1128712"/>
            <a:chOff x="4076" y="1160"/>
            <a:chExt cx="804" cy="720"/>
          </a:xfrm>
        </p:grpSpPr>
        <p:sp>
          <p:nvSpPr>
            <p:cNvPr id="25628" name="Line 8"/>
            <p:cNvSpPr>
              <a:spLocks noChangeShapeType="1"/>
            </p:cNvSpPr>
            <p:nvPr/>
          </p:nvSpPr>
          <p:spPr bwMode="auto">
            <a:xfrm>
              <a:off x="4076" y="1304"/>
              <a:ext cx="7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9" name="Line 9"/>
            <p:cNvSpPr>
              <a:spLocks noChangeShapeType="1"/>
            </p:cNvSpPr>
            <p:nvPr/>
          </p:nvSpPr>
          <p:spPr bwMode="auto">
            <a:xfrm>
              <a:off x="4648" y="1188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Rectangle 10"/>
            <p:cNvSpPr>
              <a:spLocks noChangeArrowheads="1"/>
            </p:cNvSpPr>
            <p:nvPr/>
          </p:nvSpPr>
          <p:spPr bwMode="auto">
            <a:xfrm>
              <a:off x="4120" y="1160"/>
              <a:ext cx="7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	Y	Z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</a:t>
              </a:r>
            </a:p>
          </p:txBody>
        </p:sp>
      </p:grpSp>
      <p:grpSp>
        <p:nvGrpSpPr>
          <p:cNvPr id="25611" name="Group 15"/>
          <p:cNvGrpSpPr>
            <a:grpSpLocks/>
          </p:cNvGrpSpPr>
          <p:nvPr/>
        </p:nvGrpSpPr>
        <p:grpSpPr bwMode="auto">
          <a:xfrm>
            <a:off x="7381875" y="1666875"/>
            <a:ext cx="857250" cy="727075"/>
            <a:chOff x="4180" y="632"/>
            <a:chExt cx="548" cy="464"/>
          </a:xfrm>
        </p:grpSpPr>
        <p:sp>
          <p:nvSpPr>
            <p:cNvPr id="25625" name="Line 12"/>
            <p:cNvSpPr>
              <a:spLocks noChangeShapeType="1"/>
            </p:cNvSpPr>
            <p:nvPr/>
          </p:nvSpPr>
          <p:spPr bwMode="auto">
            <a:xfrm>
              <a:off x="4180" y="768"/>
              <a:ext cx="5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Line 13"/>
            <p:cNvSpPr>
              <a:spLocks noChangeShapeType="1"/>
            </p:cNvSpPr>
            <p:nvPr/>
          </p:nvSpPr>
          <p:spPr bwMode="auto">
            <a:xfrm>
              <a:off x="4424" y="636"/>
              <a:ext cx="0" cy="3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Rectangle 14"/>
            <p:cNvSpPr>
              <a:spLocks noChangeArrowheads="1"/>
            </p:cNvSpPr>
            <p:nvPr/>
          </p:nvSpPr>
          <p:spPr bwMode="auto">
            <a:xfrm>
              <a:off x="4224" y="632"/>
              <a:ext cx="504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X	Y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1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</a:t>
              </a:r>
            </a:p>
          </p:txBody>
        </p:sp>
      </p:grpSp>
      <p:grpSp>
        <p:nvGrpSpPr>
          <p:cNvPr id="25612" name="Group 19"/>
          <p:cNvGrpSpPr>
            <a:grpSpLocks/>
          </p:cNvGrpSpPr>
          <p:nvPr/>
        </p:nvGrpSpPr>
        <p:grpSpPr bwMode="auto">
          <a:xfrm>
            <a:off x="6998804" y="4829991"/>
            <a:ext cx="1258888" cy="1128713"/>
            <a:chOff x="4068" y="1936"/>
            <a:chExt cx="804" cy="720"/>
          </a:xfrm>
        </p:grpSpPr>
        <p:sp>
          <p:nvSpPr>
            <p:cNvPr id="25622" name="Line 16"/>
            <p:cNvSpPr>
              <a:spLocks noChangeShapeType="1"/>
            </p:cNvSpPr>
            <p:nvPr/>
          </p:nvSpPr>
          <p:spPr bwMode="auto">
            <a:xfrm>
              <a:off x="4068" y="2080"/>
              <a:ext cx="7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Line 17"/>
            <p:cNvSpPr>
              <a:spLocks noChangeShapeType="1"/>
            </p:cNvSpPr>
            <p:nvPr/>
          </p:nvSpPr>
          <p:spPr bwMode="auto">
            <a:xfrm>
              <a:off x="4640" y="1964"/>
              <a:ext cx="0" cy="6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Rectangle 18"/>
            <p:cNvSpPr>
              <a:spLocks noChangeArrowheads="1"/>
            </p:cNvSpPr>
            <p:nvPr/>
          </p:nvSpPr>
          <p:spPr bwMode="auto">
            <a:xfrm>
              <a:off x="4112" y="1936"/>
              <a:ext cx="76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X	Y	Z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0	0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1	1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1	1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80016" y="1856356"/>
            <a:ext cx="1872266" cy="885979"/>
            <a:chOff x="4197350" y="1879983"/>
            <a:chExt cx="1872266" cy="885979"/>
          </a:xfrm>
        </p:grpSpPr>
        <p:pic>
          <p:nvPicPr>
            <p:cNvPr id="25609" name="Picture 3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186" t="24905" r="53287" b="68294"/>
            <a:stretch>
              <a:fillRect/>
            </a:stretch>
          </p:blipFill>
          <p:spPr bwMode="auto">
            <a:xfrm>
              <a:off x="4433327" y="1879983"/>
              <a:ext cx="1250951" cy="838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3" name="Rectangle 23"/>
            <p:cNvSpPr>
              <a:spLocks noChangeArrowheads="1"/>
            </p:cNvSpPr>
            <p:nvPr/>
          </p:nvSpPr>
          <p:spPr bwMode="auto">
            <a:xfrm>
              <a:off x="4197350" y="2175412"/>
              <a:ext cx="338138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 smtClean="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  <a:endParaRPr lang="en-US" sz="1600" b="1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  <p:sp>
          <p:nvSpPr>
            <p:cNvPr id="25614" name="Rectangle 24"/>
            <p:cNvSpPr>
              <a:spLocks noChangeArrowheads="1"/>
            </p:cNvSpPr>
            <p:nvPr/>
          </p:nvSpPr>
          <p:spPr bwMode="auto">
            <a:xfrm>
              <a:off x="5793391" y="2175412"/>
              <a:ext cx="276225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 smtClean="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  <a:endParaRPr lang="en-US" sz="1600" b="1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817621" y="3254346"/>
            <a:ext cx="1871428" cy="1049338"/>
            <a:chOff x="4364272" y="3440113"/>
            <a:chExt cx="1871428" cy="1049338"/>
          </a:xfrm>
        </p:grpSpPr>
        <p:pic>
          <p:nvPicPr>
            <p:cNvPr id="25608" name="Picture 4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028" t="34576" r="60571" b="55852"/>
            <a:stretch>
              <a:fillRect/>
            </a:stretch>
          </p:blipFill>
          <p:spPr bwMode="auto">
            <a:xfrm>
              <a:off x="4364272" y="3440113"/>
              <a:ext cx="1389063" cy="1049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5" name="Rectangle 25"/>
            <p:cNvSpPr>
              <a:spLocks noChangeArrowheads="1"/>
            </p:cNvSpPr>
            <p:nvPr/>
          </p:nvSpPr>
          <p:spPr bwMode="auto">
            <a:xfrm>
              <a:off x="4364272" y="3618685"/>
              <a:ext cx="338137" cy="735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 smtClean="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25619" name="Rectangle 29"/>
            <p:cNvSpPr>
              <a:spLocks noChangeArrowheads="1"/>
            </p:cNvSpPr>
            <p:nvPr/>
          </p:nvSpPr>
          <p:spPr bwMode="auto">
            <a:xfrm>
              <a:off x="5710238" y="3823673"/>
              <a:ext cx="525462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65365" y="4855628"/>
            <a:ext cx="2076249" cy="1039813"/>
            <a:chOff x="3352800" y="5263111"/>
            <a:chExt cx="2076249" cy="1039813"/>
          </a:xfrm>
        </p:grpSpPr>
        <p:pic>
          <p:nvPicPr>
            <p:cNvPr id="25607" name="Picture 4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028" t="46919" r="60571" b="43608"/>
            <a:stretch>
              <a:fillRect/>
            </a:stretch>
          </p:blipFill>
          <p:spPr bwMode="auto">
            <a:xfrm>
              <a:off x="3502025" y="5263111"/>
              <a:ext cx="1390650" cy="1039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6" name="Rectangle 26"/>
            <p:cNvSpPr>
              <a:spLocks noChangeArrowheads="1"/>
            </p:cNvSpPr>
            <p:nvPr/>
          </p:nvSpPr>
          <p:spPr bwMode="auto">
            <a:xfrm>
              <a:off x="3352800" y="5487743"/>
              <a:ext cx="338138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 smtClean="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25620" name="Rectangle 30"/>
            <p:cNvSpPr>
              <a:spLocks noChangeArrowheads="1"/>
            </p:cNvSpPr>
            <p:nvPr/>
          </p:nvSpPr>
          <p:spPr bwMode="auto">
            <a:xfrm>
              <a:off x="4903586" y="5619194"/>
              <a:ext cx="52546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</p:grpSp>
      <p:sp>
        <p:nvSpPr>
          <p:cNvPr id="25621" name="Line 32"/>
          <p:cNvSpPr>
            <a:spLocks noChangeShapeType="1"/>
          </p:cNvSpPr>
          <p:nvPr/>
        </p:nvSpPr>
        <p:spPr bwMode="auto">
          <a:xfrm>
            <a:off x="2057400" y="2175412"/>
            <a:ext cx="2254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5" name="Rectangle 43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312150" cy="83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Recall gates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25626" name="Rectangle 44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NAND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XOR</a:t>
            </a:r>
            <a:br>
              <a:rPr lang="en-US" dirty="0" smtClean="0"/>
            </a:br>
            <a:r>
              <a:rPr lang="en-US" dirty="0" smtClean="0"/>
              <a:t>  X </a:t>
            </a:r>
            <a:r>
              <a:rPr lang="en-US" dirty="0" smtClean="0">
                <a:latin typeface="Symbol" pitchFamily="-111" charset="2"/>
              </a:rPr>
              <a:t></a:t>
            </a:r>
            <a:r>
              <a:rPr lang="en-US" dirty="0" smtClean="0"/>
              <a:t>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XNOR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X ↔ Y,   X = 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829152" y="1317626"/>
            <a:ext cx="3670300" cy="5202237"/>
            <a:chOff x="2166938" y="1392238"/>
            <a:chExt cx="3670300" cy="5202237"/>
          </a:xfrm>
        </p:grpSpPr>
        <p:grpSp>
          <p:nvGrpSpPr>
            <p:cNvPr id="26631" name="Group 51"/>
            <p:cNvGrpSpPr>
              <a:grpSpLocks/>
            </p:cNvGrpSpPr>
            <p:nvPr/>
          </p:nvGrpSpPr>
          <p:grpSpPr bwMode="auto">
            <a:xfrm>
              <a:off x="2505075" y="5499704"/>
              <a:ext cx="1061467" cy="814388"/>
              <a:chOff x="1564" y="2656"/>
              <a:chExt cx="913" cy="713"/>
            </a:xfrm>
          </p:grpSpPr>
          <p:pic>
            <p:nvPicPr>
              <p:cNvPr id="26665" name="Picture 4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3225" t="33083" r="47865" b="57475"/>
              <a:stretch>
                <a:fillRect/>
              </a:stretch>
            </p:blipFill>
            <p:spPr bwMode="auto">
              <a:xfrm>
                <a:off x="1564" y="2656"/>
                <a:ext cx="893" cy="7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666" name="Picture 50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770" t="46907" r="51361" b="43521"/>
              <a:stretch>
                <a:fillRect/>
              </a:stretch>
            </p:blipFill>
            <p:spPr bwMode="auto">
              <a:xfrm>
                <a:off x="2192" y="2665"/>
                <a:ext cx="285" cy="7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6632" name="Picture 4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25" t="33083" r="47865" b="57475"/>
            <a:stretch>
              <a:fillRect/>
            </a:stretch>
          </p:blipFill>
          <p:spPr bwMode="auto">
            <a:xfrm>
              <a:off x="2466976" y="4114310"/>
              <a:ext cx="1099566" cy="863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2192338" y="1579563"/>
              <a:ext cx="338137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2192338" y="1843088"/>
              <a:ext cx="274637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3683000" y="1730375"/>
              <a:ext cx="525463" cy="325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grpSp>
          <p:nvGrpSpPr>
            <p:cNvPr id="26636" name="Group 16"/>
            <p:cNvGrpSpPr>
              <a:grpSpLocks/>
            </p:cNvGrpSpPr>
            <p:nvPr/>
          </p:nvGrpSpPr>
          <p:grpSpPr bwMode="auto">
            <a:xfrm>
              <a:off x="4578350" y="1392238"/>
              <a:ext cx="1258888" cy="1127125"/>
              <a:chOff x="2572" y="512"/>
              <a:chExt cx="804" cy="720"/>
            </a:xfrm>
          </p:grpSpPr>
          <p:sp>
            <p:nvSpPr>
              <p:cNvPr id="26662" name="Line 13"/>
              <p:cNvSpPr>
                <a:spLocks noChangeShapeType="1"/>
              </p:cNvSpPr>
              <p:nvPr/>
            </p:nvSpPr>
            <p:spPr bwMode="auto">
              <a:xfrm>
                <a:off x="2572" y="656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3" name="Line 14"/>
              <p:cNvSpPr>
                <a:spLocks noChangeShapeType="1"/>
              </p:cNvSpPr>
              <p:nvPr/>
            </p:nvSpPr>
            <p:spPr bwMode="auto">
              <a:xfrm>
                <a:off x="3144" y="540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4" name="Rectangle 15"/>
              <p:cNvSpPr>
                <a:spLocks noChangeArrowheads="1"/>
              </p:cNvSpPr>
              <p:nvPr/>
            </p:nvSpPr>
            <p:spPr bwMode="auto">
              <a:xfrm>
                <a:off x="2616" y="512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0	0	1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0	1	1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1	0	1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1	1	0</a:t>
                </a:r>
              </a:p>
            </p:txBody>
          </p:sp>
        </p:grpSp>
        <p:grpSp>
          <p:nvGrpSpPr>
            <p:cNvPr id="26637" name="Group 20"/>
            <p:cNvGrpSpPr>
              <a:grpSpLocks/>
            </p:cNvGrpSpPr>
            <p:nvPr/>
          </p:nvGrpSpPr>
          <p:grpSpPr bwMode="auto">
            <a:xfrm>
              <a:off x="4565650" y="2746375"/>
              <a:ext cx="1258888" cy="1127125"/>
              <a:chOff x="2564" y="1376"/>
              <a:chExt cx="804" cy="720"/>
            </a:xfrm>
          </p:grpSpPr>
          <p:sp>
            <p:nvSpPr>
              <p:cNvPr id="26659" name="Line 17"/>
              <p:cNvSpPr>
                <a:spLocks noChangeShapeType="1"/>
              </p:cNvSpPr>
              <p:nvPr/>
            </p:nvSpPr>
            <p:spPr bwMode="auto">
              <a:xfrm>
                <a:off x="2564" y="1520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0" name="Line 18"/>
              <p:cNvSpPr>
                <a:spLocks noChangeShapeType="1"/>
              </p:cNvSpPr>
              <p:nvPr/>
            </p:nvSpPr>
            <p:spPr bwMode="auto">
              <a:xfrm>
                <a:off x="3136" y="1404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1" name="Rectangle 19"/>
              <p:cNvSpPr>
                <a:spLocks noChangeArrowheads="1"/>
              </p:cNvSpPr>
              <p:nvPr/>
            </p:nvSpPr>
            <p:spPr bwMode="auto">
              <a:xfrm>
                <a:off x="2608" y="1376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0	1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1	0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0	0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1	0</a:t>
                </a:r>
              </a:p>
            </p:txBody>
          </p:sp>
        </p:grpSp>
        <p:sp>
          <p:nvSpPr>
            <p:cNvPr id="26638" name="Rectangle 21"/>
            <p:cNvSpPr>
              <a:spLocks noChangeArrowheads="1"/>
            </p:cNvSpPr>
            <p:nvPr/>
          </p:nvSpPr>
          <p:spPr bwMode="auto">
            <a:xfrm>
              <a:off x="3644900" y="3133725"/>
              <a:ext cx="527050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sp>
          <p:nvSpPr>
            <p:cNvPr id="26639" name="Rectangle 22"/>
            <p:cNvSpPr>
              <a:spLocks noChangeArrowheads="1"/>
            </p:cNvSpPr>
            <p:nvPr/>
          </p:nvSpPr>
          <p:spPr bwMode="auto">
            <a:xfrm>
              <a:off x="2166938" y="2959100"/>
              <a:ext cx="33813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26640" name="Rectangle 23"/>
            <p:cNvSpPr>
              <a:spLocks noChangeArrowheads="1"/>
            </p:cNvSpPr>
            <p:nvPr/>
          </p:nvSpPr>
          <p:spPr bwMode="auto">
            <a:xfrm>
              <a:off x="2179817" y="3258780"/>
              <a:ext cx="276225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26641" name="Rectangle 25"/>
            <p:cNvSpPr>
              <a:spLocks noChangeArrowheads="1"/>
            </p:cNvSpPr>
            <p:nvPr/>
          </p:nvSpPr>
          <p:spPr bwMode="auto">
            <a:xfrm>
              <a:off x="2228850" y="4287838"/>
              <a:ext cx="339725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26642" name="Rectangle 26"/>
            <p:cNvSpPr>
              <a:spLocks noChangeArrowheads="1"/>
            </p:cNvSpPr>
            <p:nvPr/>
          </p:nvSpPr>
          <p:spPr bwMode="auto">
            <a:xfrm>
              <a:off x="2241550" y="4589463"/>
              <a:ext cx="276225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26643" name="Rectangle 27"/>
            <p:cNvSpPr>
              <a:spLocks noChangeArrowheads="1"/>
            </p:cNvSpPr>
            <p:nvPr/>
          </p:nvSpPr>
          <p:spPr bwMode="auto">
            <a:xfrm>
              <a:off x="3606800" y="4464050"/>
              <a:ext cx="527050" cy="325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grpSp>
          <p:nvGrpSpPr>
            <p:cNvPr id="26644" name="Group 31"/>
            <p:cNvGrpSpPr>
              <a:grpSpLocks/>
            </p:cNvGrpSpPr>
            <p:nvPr/>
          </p:nvGrpSpPr>
          <p:grpSpPr bwMode="auto">
            <a:xfrm>
              <a:off x="4565650" y="5465763"/>
              <a:ext cx="1258888" cy="1128712"/>
              <a:chOff x="2564" y="3112"/>
              <a:chExt cx="804" cy="720"/>
            </a:xfrm>
          </p:grpSpPr>
          <p:sp>
            <p:nvSpPr>
              <p:cNvPr id="26656" name="Line 28"/>
              <p:cNvSpPr>
                <a:spLocks noChangeShapeType="1"/>
              </p:cNvSpPr>
              <p:nvPr/>
            </p:nvSpPr>
            <p:spPr bwMode="auto">
              <a:xfrm>
                <a:off x="2564" y="3256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7" name="Line 29"/>
              <p:cNvSpPr>
                <a:spLocks noChangeShapeType="1"/>
              </p:cNvSpPr>
              <p:nvPr/>
            </p:nvSpPr>
            <p:spPr bwMode="auto">
              <a:xfrm>
                <a:off x="3136" y="3140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8" name="Rectangle 30"/>
              <p:cNvSpPr>
                <a:spLocks noChangeArrowheads="1"/>
              </p:cNvSpPr>
              <p:nvPr/>
            </p:nvSpPr>
            <p:spPr bwMode="auto">
              <a:xfrm>
                <a:off x="2608" y="3112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0	1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1	0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0	0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1	1</a:t>
                </a:r>
              </a:p>
            </p:txBody>
          </p:sp>
        </p:grpSp>
        <p:grpSp>
          <p:nvGrpSpPr>
            <p:cNvPr id="26645" name="Group 35"/>
            <p:cNvGrpSpPr>
              <a:grpSpLocks/>
            </p:cNvGrpSpPr>
            <p:nvPr/>
          </p:nvGrpSpPr>
          <p:grpSpPr bwMode="auto">
            <a:xfrm>
              <a:off x="4565650" y="4149725"/>
              <a:ext cx="1258888" cy="1128713"/>
              <a:chOff x="2564" y="2272"/>
              <a:chExt cx="804" cy="720"/>
            </a:xfrm>
          </p:grpSpPr>
          <p:sp>
            <p:nvSpPr>
              <p:cNvPr id="26653" name="Line 32"/>
              <p:cNvSpPr>
                <a:spLocks noChangeShapeType="1"/>
              </p:cNvSpPr>
              <p:nvPr/>
            </p:nvSpPr>
            <p:spPr bwMode="auto">
              <a:xfrm>
                <a:off x="2564" y="2416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4" name="Line 33"/>
              <p:cNvSpPr>
                <a:spLocks noChangeShapeType="1"/>
              </p:cNvSpPr>
              <p:nvPr/>
            </p:nvSpPr>
            <p:spPr bwMode="auto">
              <a:xfrm>
                <a:off x="3136" y="2300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5" name="Rectangle 34"/>
              <p:cNvSpPr>
                <a:spLocks noChangeArrowheads="1"/>
              </p:cNvSpPr>
              <p:nvPr/>
            </p:nvSpPr>
            <p:spPr bwMode="auto">
              <a:xfrm>
                <a:off x="2608" y="2272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0	0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1	1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0	1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1	0</a:t>
                </a:r>
              </a:p>
            </p:txBody>
          </p:sp>
        </p:grpSp>
        <p:sp>
          <p:nvSpPr>
            <p:cNvPr id="26646" name="Rectangle 36"/>
            <p:cNvSpPr>
              <a:spLocks noChangeArrowheads="1"/>
            </p:cNvSpPr>
            <p:nvPr/>
          </p:nvSpPr>
          <p:spPr bwMode="auto">
            <a:xfrm>
              <a:off x="3619500" y="5829300"/>
              <a:ext cx="527050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sp>
          <p:nvSpPr>
            <p:cNvPr id="26647" name="Rectangle 39"/>
            <p:cNvSpPr>
              <a:spLocks noChangeArrowheads="1"/>
            </p:cNvSpPr>
            <p:nvPr/>
          </p:nvSpPr>
          <p:spPr bwMode="auto">
            <a:xfrm>
              <a:off x="2179638" y="5667375"/>
              <a:ext cx="33813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26648" name="Rectangle 40"/>
            <p:cNvSpPr>
              <a:spLocks noChangeArrowheads="1"/>
            </p:cNvSpPr>
            <p:nvPr/>
          </p:nvSpPr>
          <p:spPr bwMode="auto">
            <a:xfrm>
              <a:off x="2166938" y="5930900"/>
              <a:ext cx="276225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b="1" dirty="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pic>
          <p:nvPicPr>
            <p:cNvPr id="26651" name="Picture 4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36" t="46907" r="51361" b="43521"/>
            <a:stretch>
              <a:fillRect/>
            </a:stretch>
          </p:blipFill>
          <p:spPr bwMode="auto">
            <a:xfrm>
              <a:off x="2466975" y="2827696"/>
              <a:ext cx="1099567" cy="857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52" name="Picture 4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36" t="34462" r="51361" b="56151"/>
            <a:stretch>
              <a:fillRect/>
            </a:stretch>
          </p:blipFill>
          <p:spPr bwMode="auto">
            <a:xfrm>
              <a:off x="2474577" y="1406437"/>
              <a:ext cx="1091965" cy="835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2-bit ripple-carry adder</a:t>
            </a:r>
          </a:p>
        </p:txBody>
      </p:sp>
      <p:sp>
        <p:nvSpPr>
          <p:cNvPr id="6150" name="Rectangle 20"/>
          <p:cNvSpPr>
            <a:spLocks noChangeArrowheads="1"/>
          </p:cNvSpPr>
          <p:nvPr/>
        </p:nvSpPr>
        <p:spPr bwMode="auto">
          <a:xfrm>
            <a:off x="5162550" y="2589213"/>
            <a:ext cx="1023938" cy="1270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51" name="Line 21"/>
          <p:cNvSpPr>
            <a:spLocks noChangeShapeType="1"/>
          </p:cNvSpPr>
          <p:nvPr/>
        </p:nvSpPr>
        <p:spPr bwMode="auto">
          <a:xfrm>
            <a:off x="5394325" y="220186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52" name="Line 22"/>
          <p:cNvSpPr>
            <a:spLocks noChangeShapeType="1"/>
          </p:cNvSpPr>
          <p:nvPr/>
        </p:nvSpPr>
        <p:spPr bwMode="auto">
          <a:xfrm>
            <a:off x="5900738" y="220186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53" name="Text Box 23"/>
          <p:cNvSpPr txBox="1">
            <a:spLocks noChangeArrowheads="1"/>
          </p:cNvSpPr>
          <p:nvPr/>
        </p:nvSpPr>
        <p:spPr bwMode="auto">
          <a:xfrm>
            <a:off x="5262563" y="1897063"/>
            <a:ext cx="2873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6154" name="Text Box 24"/>
          <p:cNvSpPr txBox="1">
            <a:spLocks noChangeArrowheads="1"/>
          </p:cNvSpPr>
          <p:nvPr/>
        </p:nvSpPr>
        <p:spPr bwMode="auto">
          <a:xfrm>
            <a:off x="5781675" y="1897063"/>
            <a:ext cx="277813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6155" name="Line 25"/>
          <p:cNvSpPr>
            <a:spLocks noChangeShapeType="1"/>
          </p:cNvSpPr>
          <p:nvPr/>
        </p:nvSpPr>
        <p:spPr bwMode="auto">
          <a:xfrm rot="-5400000">
            <a:off x="6449219" y="2924969"/>
            <a:ext cx="0" cy="519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56" name="Text Box 26"/>
          <p:cNvSpPr txBox="1">
            <a:spLocks noChangeArrowheads="1"/>
          </p:cNvSpPr>
          <p:nvPr/>
        </p:nvSpPr>
        <p:spPr bwMode="auto">
          <a:xfrm>
            <a:off x="5668963" y="3033713"/>
            <a:ext cx="41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out</a:t>
            </a:r>
            <a:endParaRPr lang="en-US"/>
          </a:p>
        </p:txBody>
      </p:sp>
      <p:sp>
        <p:nvSpPr>
          <p:cNvPr id="6157" name="Line 27"/>
          <p:cNvSpPr>
            <a:spLocks noChangeShapeType="1"/>
          </p:cNvSpPr>
          <p:nvPr/>
        </p:nvSpPr>
        <p:spPr bwMode="auto">
          <a:xfrm rot="-5400000">
            <a:off x="4952207" y="2990056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58" name="Text Box 28"/>
          <p:cNvSpPr txBox="1">
            <a:spLocks noChangeArrowheads="1"/>
          </p:cNvSpPr>
          <p:nvPr/>
        </p:nvSpPr>
        <p:spPr bwMode="auto">
          <a:xfrm>
            <a:off x="5195888" y="3033713"/>
            <a:ext cx="3206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in</a:t>
            </a:r>
            <a:endParaRPr lang="en-US"/>
          </a:p>
        </p:txBody>
      </p:sp>
      <p:sp>
        <p:nvSpPr>
          <p:cNvPr id="6159" name="Line 29"/>
          <p:cNvSpPr>
            <a:spLocks noChangeShapeType="1"/>
          </p:cNvSpPr>
          <p:nvPr/>
        </p:nvSpPr>
        <p:spPr bwMode="auto">
          <a:xfrm>
            <a:off x="5670550" y="3870325"/>
            <a:ext cx="0" cy="388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0" name="Text Box 30"/>
          <p:cNvSpPr txBox="1">
            <a:spLocks noChangeArrowheads="1"/>
          </p:cNvSpPr>
          <p:nvPr/>
        </p:nvSpPr>
        <p:spPr bwMode="auto">
          <a:xfrm>
            <a:off x="5405438" y="4256088"/>
            <a:ext cx="596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Sum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6161" name="Rectangle 6"/>
          <p:cNvSpPr>
            <a:spLocks noChangeArrowheads="1"/>
          </p:cNvSpPr>
          <p:nvPr/>
        </p:nvSpPr>
        <p:spPr bwMode="auto">
          <a:xfrm>
            <a:off x="914400" y="2190750"/>
            <a:ext cx="2798763" cy="329406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2" name="Line 9"/>
          <p:cNvSpPr>
            <a:spLocks noChangeShapeType="1"/>
          </p:cNvSpPr>
          <p:nvPr/>
        </p:nvSpPr>
        <p:spPr bwMode="auto">
          <a:xfrm>
            <a:off x="1938338" y="178911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3" name="Line 10"/>
          <p:cNvSpPr>
            <a:spLocks noChangeShapeType="1"/>
          </p:cNvSpPr>
          <p:nvPr/>
        </p:nvSpPr>
        <p:spPr bwMode="auto">
          <a:xfrm>
            <a:off x="2667000" y="178911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4" name="Line 11"/>
          <p:cNvSpPr>
            <a:spLocks noChangeShapeType="1"/>
          </p:cNvSpPr>
          <p:nvPr/>
        </p:nvSpPr>
        <p:spPr bwMode="auto">
          <a:xfrm>
            <a:off x="2314575" y="5494338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5" name="Line 12"/>
          <p:cNvSpPr>
            <a:spLocks noChangeShapeType="1"/>
          </p:cNvSpPr>
          <p:nvPr/>
        </p:nvSpPr>
        <p:spPr bwMode="auto">
          <a:xfrm rot="-5400000">
            <a:off x="3925094" y="3613944"/>
            <a:ext cx="0" cy="388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66" name="Text Box 13"/>
          <p:cNvSpPr txBox="1">
            <a:spLocks noChangeArrowheads="1"/>
          </p:cNvSpPr>
          <p:nvPr/>
        </p:nvSpPr>
        <p:spPr bwMode="auto">
          <a:xfrm>
            <a:off x="1806575" y="1484313"/>
            <a:ext cx="192088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6167" name="Text Box 14"/>
          <p:cNvSpPr txBox="1">
            <a:spLocks noChangeArrowheads="1"/>
          </p:cNvSpPr>
          <p:nvPr/>
        </p:nvSpPr>
        <p:spPr bwMode="auto">
          <a:xfrm>
            <a:off x="2049463" y="5880100"/>
            <a:ext cx="512762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Sum</a:t>
            </a:r>
          </a:p>
        </p:txBody>
      </p:sp>
      <p:sp>
        <p:nvSpPr>
          <p:cNvPr id="6168" name="Text Box 15"/>
          <p:cNvSpPr txBox="1">
            <a:spLocks noChangeArrowheads="1"/>
          </p:cNvSpPr>
          <p:nvPr/>
        </p:nvSpPr>
        <p:spPr bwMode="auto">
          <a:xfrm>
            <a:off x="3873500" y="3940175"/>
            <a:ext cx="4191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out</a:t>
            </a:r>
            <a:endParaRPr lang="en-US"/>
          </a:p>
        </p:txBody>
      </p:sp>
      <p:sp>
        <p:nvSpPr>
          <p:cNvPr id="6169" name="Line 16"/>
          <p:cNvSpPr>
            <a:spLocks noChangeShapeType="1"/>
          </p:cNvSpPr>
          <p:nvPr/>
        </p:nvSpPr>
        <p:spPr bwMode="auto">
          <a:xfrm rot="-5400000">
            <a:off x="704057" y="3613944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70" name="Text Box 17"/>
          <p:cNvSpPr txBox="1">
            <a:spLocks noChangeArrowheads="1"/>
          </p:cNvSpPr>
          <p:nvPr/>
        </p:nvSpPr>
        <p:spPr bwMode="auto">
          <a:xfrm>
            <a:off x="407988" y="3940175"/>
            <a:ext cx="322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in</a:t>
            </a:r>
            <a:endParaRPr lang="en-US"/>
          </a:p>
        </p:txBody>
      </p:sp>
      <p:sp>
        <p:nvSpPr>
          <p:cNvPr id="6171" name="Text Box 19"/>
          <p:cNvSpPr txBox="1">
            <a:spLocks noChangeArrowheads="1"/>
          </p:cNvSpPr>
          <p:nvPr/>
        </p:nvSpPr>
        <p:spPr bwMode="auto">
          <a:xfrm>
            <a:off x="2547938" y="1484313"/>
            <a:ext cx="190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6172" name="Text Box 31"/>
          <p:cNvSpPr txBox="1">
            <a:spLocks noChangeArrowheads="1"/>
          </p:cNvSpPr>
          <p:nvPr/>
        </p:nvSpPr>
        <p:spPr bwMode="auto">
          <a:xfrm>
            <a:off x="2209800" y="2271713"/>
            <a:ext cx="1179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1-Bit Adder</a:t>
            </a:r>
          </a:p>
        </p:txBody>
      </p:sp>
      <p:sp>
        <p:nvSpPr>
          <p:cNvPr id="6173" name="Rectangle 44"/>
          <p:cNvSpPr>
            <a:spLocks noChangeArrowheads="1"/>
          </p:cNvSpPr>
          <p:nvPr/>
        </p:nvSpPr>
        <p:spPr bwMode="auto">
          <a:xfrm>
            <a:off x="6699250" y="2589213"/>
            <a:ext cx="1023938" cy="1270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74" name="Line 45"/>
          <p:cNvSpPr>
            <a:spLocks noChangeShapeType="1"/>
          </p:cNvSpPr>
          <p:nvPr/>
        </p:nvSpPr>
        <p:spPr bwMode="auto">
          <a:xfrm>
            <a:off x="6931025" y="220186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75" name="Line 46"/>
          <p:cNvSpPr>
            <a:spLocks noChangeShapeType="1"/>
          </p:cNvSpPr>
          <p:nvPr/>
        </p:nvSpPr>
        <p:spPr bwMode="auto">
          <a:xfrm>
            <a:off x="7437438" y="2201863"/>
            <a:ext cx="0" cy="388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76" name="Text Box 47"/>
          <p:cNvSpPr txBox="1">
            <a:spLocks noChangeArrowheads="1"/>
          </p:cNvSpPr>
          <p:nvPr/>
        </p:nvSpPr>
        <p:spPr bwMode="auto">
          <a:xfrm>
            <a:off x="6799263" y="1897063"/>
            <a:ext cx="2873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6177" name="Text Box 48"/>
          <p:cNvSpPr txBox="1">
            <a:spLocks noChangeArrowheads="1"/>
          </p:cNvSpPr>
          <p:nvPr/>
        </p:nvSpPr>
        <p:spPr bwMode="auto">
          <a:xfrm>
            <a:off x="7318375" y="1897063"/>
            <a:ext cx="277813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6178" name="Line 53"/>
          <p:cNvSpPr>
            <a:spLocks noChangeShapeType="1"/>
          </p:cNvSpPr>
          <p:nvPr/>
        </p:nvSpPr>
        <p:spPr bwMode="auto">
          <a:xfrm>
            <a:off x="7207250" y="3870325"/>
            <a:ext cx="0" cy="388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sp>
        <p:nvSpPr>
          <p:cNvPr id="6179" name="Text Box 54"/>
          <p:cNvSpPr txBox="1">
            <a:spLocks noChangeArrowheads="1"/>
          </p:cNvSpPr>
          <p:nvPr/>
        </p:nvSpPr>
        <p:spPr bwMode="auto">
          <a:xfrm>
            <a:off x="6942138" y="4256088"/>
            <a:ext cx="598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Sum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6180" name="Text Box 57"/>
          <p:cNvSpPr txBox="1">
            <a:spLocks noChangeArrowheads="1"/>
          </p:cNvSpPr>
          <p:nvPr/>
        </p:nvSpPr>
        <p:spPr bwMode="auto">
          <a:xfrm>
            <a:off x="7219950" y="3033713"/>
            <a:ext cx="4175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out</a:t>
            </a:r>
            <a:endParaRPr lang="en-US"/>
          </a:p>
        </p:txBody>
      </p:sp>
      <p:sp>
        <p:nvSpPr>
          <p:cNvPr id="6181" name="Text Box 58"/>
          <p:cNvSpPr txBox="1">
            <a:spLocks noChangeArrowheads="1"/>
          </p:cNvSpPr>
          <p:nvPr/>
        </p:nvSpPr>
        <p:spPr bwMode="auto">
          <a:xfrm>
            <a:off x="6746875" y="3033713"/>
            <a:ext cx="3206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in</a:t>
            </a:r>
            <a:endParaRPr lang="en-US"/>
          </a:p>
        </p:txBody>
      </p:sp>
      <p:sp>
        <p:nvSpPr>
          <p:cNvPr id="6182" name="Text Box 59"/>
          <p:cNvSpPr txBox="1">
            <a:spLocks noChangeArrowheads="1"/>
          </p:cNvSpPr>
          <p:nvPr/>
        </p:nvSpPr>
        <p:spPr bwMode="auto">
          <a:xfrm>
            <a:off x="4522788" y="3049588"/>
            <a:ext cx="166687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6183" name="Line 109"/>
          <p:cNvSpPr>
            <a:spLocks noChangeShapeType="1"/>
          </p:cNvSpPr>
          <p:nvPr/>
        </p:nvSpPr>
        <p:spPr bwMode="auto">
          <a:xfrm>
            <a:off x="7715250" y="3201988"/>
            <a:ext cx="3286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9046" tIns="26984" rIns="19046" bIns="26984" anchor="ctr"/>
          <a:lstStyle/>
          <a:p>
            <a:endParaRPr lang="en-US"/>
          </a:p>
        </p:txBody>
      </p:sp>
      <p:pic>
        <p:nvPicPr>
          <p:cNvPr id="6184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988" y="4584700"/>
            <a:ext cx="2311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5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225" y="2566988"/>
            <a:ext cx="232092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Mapping truth tables to logic gates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04838" y="1390650"/>
            <a:ext cx="7934325" cy="146050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Given a truth table: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mtClean="0"/>
              <a:t>Write the Boolean expression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mtClean="0"/>
              <a:t>Minimize the Boolean expression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mtClean="0"/>
              <a:t>Draw as gates</a:t>
            </a:r>
          </a:p>
          <a:p>
            <a:pPr marL="795644" lvl="1" indent="-451074" eaLnBrk="1" fontAlgn="auto" hangingPunct="1">
              <a:spcAft>
                <a:spcPts val="0"/>
              </a:spcAft>
              <a:buSzPct val="100000"/>
              <a:buFont typeface="Garamond" pitchFamily="-111" charset="0"/>
              <a:buAutoNum type="arabicPeriod"/>
              <a:defRPr/>
            </a:pPr>
            <a:r>
              <a:rPr lang="en-US" smtClean="0"/>
              <a:t>Map to available gates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/>
          </a:p>
        </p:txBody>
      </p:sp>
      <p:grpSp>
        <p:nvGrpSpPr>
          <p:cNvPr id="7175" name="Group 8"/>
          <p:cNvGrpSpPr>
            <a:grpSpLocks/>
          </p:cNvGrpSpPr>
          <p:nvPr/>
        </p:nvGrpSpPr>
        <p:grpSpPr bwMode="auto">
          <a:xfrm>
            <a:off x="6629400" y="1219200"/>
            <a:ext cx="1897063" cy="3013075"/>
            <a:chOff x="1015" y="1407"/>
            <a:chExt cx="1195" cy="1897"/>
          </a:xfrm>
        </p:grpSpPr>
        <p:sp>
          <p:nvSpPr>
            <p:cNvPr id="7187" name="Text Box 9"/>
            <p:cNvSpPr txBox="1">
              <a:spLocks noChangeArrowheads="1"/>
            </p:cNvSpPr>
            <p:nvPr/>
          </p:nvSpPr>
          <p:spPr bwMode="auto">
            <a:xfrm>
              <a:off x="1126" y="1511"/>
              <a:ext cx="962" cy="1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>
              <a:spAutoFit/>
            </a:bodyPr>
            <a:lstStyle>
              <a:lvl1pPr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 eaLnBrk="0" hangingPunct="0"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 eaLnBrk="1" hangingPunct="1">
                <a:spcBef>
                  <a:spcPct val="10000"/>
                </a:spcBef>
              </a:pPr>
              <a:r>
                <a:rPr lang="en-US"/>
                <a:t>A	B	C    F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0	0	0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0	0	1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0	1	0   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0	1	1   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1	0	0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1	0	1    1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1	1	0    0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/>
                <a:t>1	1	1    1</a:t>
              </a:r>
            </a:p>
          </p:txBody>
        </p:sp>
        <p:sp>
          <p:nvSpPr>
            <p:cNvPr id="7188" name="Line 10"/>
            <p:cNvSpPr>
              <a:spLocks noChangeShapeType="1"/>
            </p:cNvSpPr>
            <p:nvPr/>
          </p:nvSpPr>
          <p:spPr bwMode="auto">
            <a:xfrm>
              <a:off x="1015" y="1716"/>
              <a:ext cx="1195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50" tIns="26988" rIns="19050" bIns="26988" anchor="ctr"/>
            <a:lstStyle/>
            <a:p>
              <a:endParaRPr lang="en-US"/>
            </a:p>
          </p:txBody>
        </p:sp>
        <p:sp>
          <p:nvSpPr>
            <p:cNvPr id="7189" name="Line 11"/>
            <p:cNvSpPr>
              <a:spLocks noChangeShapeType="1"/>
            </p:cNvSpPr>
            <p:nvPr/>
          </p:nvSpPr>
          <p:spPr bwMode="auto">
            <a:xfrm>
              <a:off x="1872" y="1407"/>
              <a:ext cx="0" cy="18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19050" tIns="26988" rIns="19050" bIns="26988" anchor="ctr"/>
            <a:lstStyle/>
            <a:p>
              <a:endParaRPr lang="en-US"/>
            </a:p>
          </p:txBody>
        </p:sp>
      </p:grp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644525" y="3819525"/>
            <a:ext cx="2903538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6" tIns="26984" rIns="19046" bIns="2698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/>
              <a:t>F = A’BC’+A’BC+AB’C+ABC</a:t>
            </a:r>
          </a:p>
          <a:p>
            <a:pPr eaLnBrk="1" hangingPunct="1">
              <a:spcBef>
                <a:spcPct val="15000"/>
              </a:spcBef>
            </a:pPr>
            <a:r>
              <a:rPr lang="en-US"/>
              <a:t>   = A’B(C’+C)+AC(B’+B)</a:t>
            </a:r>
          </a:p>
          <a:p>
            <a:pPr eaLnBrk="1" hangingPunct="1">
              <a:spcBef>
                <a:spcPct val="15000"/>
              </a:spcBef>
            </a:pPr>
            <a:r>
              <a:rPr lang="en-US"/>
              <a:t>   = A’B+AC</a:t>
            </a:r>
          </a:p>
        </p:txBody>
      </p:sp>
      <p:pic>
        <p:nvPicPr>
          <p:cNvPr id="7177" name="Picture 1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8" y="5040313"/>
            <a:ext cx="2189162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00" y="4964113"/>
            <a:ext cx="2187575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79" name="Straight Arrow Connector 13"/>
          <p:cNvCxnSpPr>
            <a:cxnSpLocks noChangeShapeType="1"/>
          </p:cNvCxnSpPr>
          <p:nvPr/>
        </p:nvCxnSpPr>
        <p:spPr bwMode="auto">
          <a:xfrm flipH="1">
            <a:off x="3663950" y="2514600"/>
            <a:ext cx="2736850" cy="1463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0" name="Straight Arrow Connector 15"/>
          <p:cNvCxnSpPr>
            <a:cxnSpLocks noChangeShapeType="1"/>
          </p:cNvCxnSpPr>
          <p:nvPr/>
        </p:nvCxnSpPr>
        <p:spPr bwMode="auto">
          <a:xfrm>
            <a:off x="1258888" y="4805363"/>
            <a:ext cx="968375" cy="3571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1" name="Straight Arrow Connector 17"/>
          <p:cNvCxnSpPr>
            <a:cxnSpLocks noChangeShapeType="1"/>
          </p:cNvCxnSpPr>
          <p:nvPr/>
        </p:nvCxnSpPr>
        <p:spPr bwMode="auto">
          <a:xfrm flipV="1">
            <a:off x="4030663" y="5651500"/>
            <a:ext cx="1417637" cy="460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2" name="Straight Arrow Connector 19"/>
          <p:cNvCxnSpPr>
            <a:cxnSpLocks noChangeShapeType="1"/>
          </p:cNvCxnSpPr>
          <p:nvPr/>
        </p:nvCxnSpPr>
        <p:spPr bwMode="auto">
          <a:xfrm rot="16200000" flipH="1">
            <a:off x="182563" y="4302125"/>
            <a:ext cx="723900" cy="19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3" name="Oval 20"/>
          <p:cNvSpPr>
            <a:spLocks noChangeArrowheads="1"/>
          </p:cNvSpPr>
          <p:nvPr/>
        </p:nvSpPr>
        <p:spPr bwMode="auto">
          <a:xfrm>
            <a:off x="5148263" y="3149600"/>
            <a:ext cx="271462" cy="271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1</a:t>
            </a:r>
          </a:p>
        </p:txBody>
      </p:sp>
      <p:sp>
        <p:nvSpPr>
          <p:cNvPr id="7184" name="Oval 22"/>
          <p:cNvSpPr>
            <a:spLocks noChangeArrowheads="1"/>
          </p:cNvSpPr>
          <p:nvPr/>
        </p:nvSpPr>
        <p:spPr bwMode="auto">
          <a:xfrm>
            <a:off x="225425" y="4184650"/>
            <a:ext cx="271463" cy="271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7185" name="Oval 23"/>
          <p:cNvSpPr>
            <a:spLocks noChangeArrowheads="1"/>
          </p:cNvSpPr>
          <p:nvPr/>
        </p:nvSpPr>
        <p:spPr bwMode="auto">
          <a:xfrm>
            <a:off x="1381125" y="4937125"/>
            <a:ext cx="271463" cy="269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7186" name="Oval 24"/>
          <p:cNvSpPr>
            <a:spLocks noChangeArrowheads="1"/>
          </p:cNvSpPr>
          <p:nvPr/>
        </p:nvSpPr>
        <p:spPr bwMode="auto">
          <a:xfrm>
            <a:off x="4471988" y="5378450"/>
            <a:ext cx="271462" cy="271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215" tIns="45107" rIns="90215" bIns="45107" anchor="ctr"/>
          <a:lstStyle/>
          <a:p>
            <a:pPr algn="ctr"/>
            <a:r>
              <a:rPr lang="en-US" sz="1400"/>
              <a:t>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Administrative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Course web: </a:t>
            </a:r>
            <a:r>
              <a:rPr lang="en-US" dirty="0">
                <a:latin typeface="Arial" charset="0"/>
                <a:hlinkClick r:id="rId4"/>
              </a:rPr>
              <a:t>http://www.cs.washington.edu/311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Homework, Lecture slides, Office Hours,  </a:t>
            </a:r>
            <a:r>
              <a:rPr lang="en-US" dirty="0">
                <a:latin typeface="Arial" charset="0"/>
              </a:rPr>
              <a:t>... </a:t>
            </a:r>
            <a:endParaRPr lang="en-US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Worksheets from Section, too</a:t>
            </a: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Homework: 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Due Wednesday at the start of </a:t>
            </a:r>
            <a:r>
              <a:rPr lang="en-US" dirty="0" smtClean="0">
                <a:latin typeface="Arial" charset="0"/>
              </a:rPr>
              <a:t>class</a:t>
            </a:r>
            <a:endParaRPr lang="en-US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Canonical forms</a:t>
            </a:r>
          </a:p>
        </p:txBody>
      </p:sp>
      <p:sp>
        <p:nvSpPr>
          <p:cNvPr id="25606" name="Rectangle 10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Truth table is the unique signature of a Boolean function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The same truth table can have many gate realizations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we’ve seen this already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depends on how good we are at Boolean simplification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Canonical forms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standard forms for a Boolean expression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we all come up with the same expression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Sum-of-products canonical form</a:t>
            </a:r>
          </a:p>
        </p:txBody>
      </p:sp>
      <p:sp>
        <p:nvSpPr>
          <p:cNvPr id="9219" name="Rectangle 26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Also known as Disjunctive Normal Form (DNF)</a:t>
            </a:r>
          </a:p>
          <a:p>
            <a:pPr eaLnBrk="1" hangingPunct="1"/>
            <a:r>
              <a:rPr lang="en-US" dirty="0" smtClean="0"/>
              <a:t>Also known as </a:t>
            </a:r>
            <a:r>
              <a:rPr lang="en-US" dirty="0" err="1" smtClean="0"/>
              <a:t>minterm</a:t>
            </a:r>
            <a:r>
              <a:rPr lang="en-US" dirty="0" smtClean="0"/>
              <a:t> expansion</a:t>
            </a:r>
          </a:p>
        </p:txBody>
      </p:sp>
      <p:grpSp>
        <p:nvGrpSpPr>
          <p:cNvPr id="9223" name="Group 12"/>
          <p:cNvGrpSpPr>
            <a:grpSpLocks/>
          </p:cNvGrpSpPr>
          <p:nvPr/>
        </p:nvGrpSpPr>
        <p:grpSpPr bwMode="auto">
          <a:xfrm>
            <a:off x="895350" y="3860800"/>
            <a:ext cx="2549525" cy="1931988"/>
            <a:chOff x="572" y="2000"/>
            <a:chExt cx="1628" cy="1232"/>
          </a:xfrm>
        </p:grpSpPr>
        <p:sp>
          <p:nvSpPr>
            <p:cNvPr id="9242" name="Line 9"/>
            <p:cNvSpPr>
              <a:spLocks noChangeShapeType="1"/>
            </p:cNvSpPr>
            <p:nvPr/>
          </p:nvSpPr>
          <p:spPr bwMode="auto">
            <a:xfrm>
              <a:off x="572" y="2144"/>
              <a:ext cx="13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Line 10"/>
            <p:cNvSpPr>
              <a:spLocks noChangeShapeType="1"/>
            </p:cNvSpPr>
            <p:nvPr/>
          </p:nvSpPr>
          <p:spPr bwMode="auto">
            <a:xfrm>
              <a:off x="1408" y="2004"/>
              <a:ext cx="0" cy="1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Rectangle 11"/>
            <p:cNvSpPr>
              <a:spLocks noChangeArrowheads="1"/>
            </p:cNvSpPr>
            <p:nvPr/>
          </p:nvSpPr>
          <p:spPr bwMode="auto">
            <a:xfrm>
              <a:off x="608" y="2000"/>
              <a:ext cx="1592" cy="1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	B	C	F	F’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	1	0</a:t>
              </a:r>
            </a:p>
          </p:txBody>
        </p:sp>
      </p:grp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4057650" y="3235325"/>
            <a:ext cx="528637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</a:t>
            </a:r>
          </a:p>
        </p:txBody>
      </p:sp>
      <p:sp>
        <p:nvSpPr>
          <p:cNvPr id="9225" name="Rectangle 14"/>
          <p:cNvSpPr>
            <a:spLocks noChangeArrowheads="1"/>
          </p:cNvSpPr>
          <p:nvPr/>
        </p:nvSpPr>
        <p:spPr bwMode="auto">
          <a:xfrm>
            <a:off x="4208463" y="5416550"/>
            <a:ext cx="32194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F’ = A’B’C’ + A’BC’ + AB’C’</a:t>
            </a:r>
          </a:p>
        </p:txBody>
      </p:sp>
      <p:sp>
        <p:nvSpPr>
          <p:cNvPr id="9226" name="Rectangle 37"/>
          <p:cNvSpPr>
            <a:spLocks noChangeArrowheads="1"/>
          </p:cNvSpPr>
          <p:nvPr/>
        </p:nvSpPr>
        <p:spPr bwMode="auto">
          <a:xfrm>
            <a:off x="3983038" y="2859088"/>
            <a:ext cx="39814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  </a:t>
            </a:r>
            <a:r>
              <a:rPr lang="en-US" sz="1600" i="1">
                <a:solidFill>
                  <a:srgbClr val="000000"/>
                </a:solidFill>
                <a:latin typeface="Tahoma" pitchFamily="-111" charset="0"/>
              </a:rPr>
              <a:t>001      011      101       110       111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endParaRPr lang="en-US" sz="1600">
              <a:solidFill>
                <a:srgbClr val="000000"/>
              </a:solidFill>
              <a:latin typeface="Tahoma" pitchFamily="-111" charset="0"/>
            </a:endParaRPr>
          </a:p>
        </p:txBody>
      </p:sp>
      <p:grpSp>
        <p:nvGrpSpPr>
          <p:cNvPr id="9227" name="Group 45"/>
          <p:cNvGrpSpPr>
            <a:grpSpLocks/>
          </p:cNvGrpSpPr>
          <p:nvPr/>
        </p:nvGrpSpPr>
        <p:grpSpPr bwMode="auto">
          <a:xfrm>
            <a:off x="2479675" y="3219450"/>
            <a:ext cx="3213100" cy="1595438"/>
            <a:chOff x="1584" y="2054"/>
            <a:chExt cx="2052" cy="1018"/>
          </a:xfrm>
        </p:grpSpPr>
        <p:sp>
          <p:nvSpPr>
            <p:cNvPr id="9240" name="Rectangle 33"/>
            <p:cNvSpPr>
              <a:spLocks noChangeArrowheads="1"/>
            </p:cNvSpPr>
            <p:nvPr/>
          </p:nvSpPr>
          <p:spPr bwMode="auto">
            <a:xfrm>
              <a:off x="3127" y="2054"/>
              <a:ext cx="50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A’BC</a:t>
              </a:r>
            </a:p>
          </p:txBody>
        </p:sp>
        <p:sp>
          <p:nvSpPr>
            <p:cNvPr id="9241" name="Line 39"/>
            <p:cNvSpPr>
              <a:spLocks noChangeShapeType="1"/>
            </p:cNvSpPr>
            <p:nvPr/>
          </p:nvSpPr>
          <p:spPr bwMode="auto">
            <a:xfrm flipV="1">
              <a:off x="1584" y="2304"/>
              <a:ext cx="1824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8" name="Group 46"/>
          <p:cNvGrpSpPr>
            <a:grpSpLocks/>
          </p:cNvGrpSpPr>
          <p:nvPr/>
        </p:nvGrpSpPr>
        <p:grpSpPr bwMode="auto">
          <a:xfrm>
            <a:off x="2479675" y="3219450"/>
            <a:ext cx="3940175" cy="1971675"/>
            <a:chOff x="1584" y="2054"/>
            <a:chExt cx="2516" cy="1258"/>
          </a:xfrm>
        </p:grpSpPr>
        <p:sp>
          <p:nvSpPr>
            <p:cNvPr id="9238" name="Rectangle 34"/>
            <p:cNvSpPr>
              <a:spLocks noChangeArrowheads="1"/>
            </p:cNvSpPr>
            <p:nvPr/>
          </p:nvSpPr>
          <p:spPr bwMode="auto">
            <a:xfrm>
              <a:off x="3584" y="2054"/>
              <a:ext cx="516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AB’C</a:t>
              </a:r>
            </a:p>
          </p:txBody>
        </p:sp>
        <p:sp>
          <p:nvSpPr>
            <p:cNvPr id="9239" name="Line 40"/>
            <p:cNvSpPr>
              <a:spLocks noChangeShapeType="1"/>
            </p:cNvSpPr>
            <p:nvPr/>
          </p:nvSpPr>
          <p:spPr bwMode="auto">
            <a:xfrm flipV="1">
              <a:off x="1584" y="2304"/>
              <a:ext cx="2256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9" name="Group 47"/>
          <p:cNvGrpSpPr>
            <a:grpSpLocks/>
          </p:cNvGrpSpPr>
          <p:nvPr/>
        </p:nvGrpSpPr>
        <p:grpSpPr bwMode="auto">
          <a:xfrm>
            <a:off x="2479675" y="3219450"/>
            <a:ext cx="4692650" cy="2197100"/>
            <a:chOff x="1584" y="2054"/>
            <a:chExt cx="2997" cy="1402"/>
          </a:xfrm>
        </p:grpSpPr>
        <p:sp>
          <p:nvSpPr>
            <p:cNvPr id="9236" name="Rectangle 35"/>
            <p:cNvSpPr>
              <a:spLocks noChangeArrowheads="1"/>
            </p:cNvSpPr>
            <p:nvPr/>
          </p:nvSpPr>
          <p:spPr bwMode="auto">
            <a:xfrm>
              <a:off x="4064" y="2054"/>
              <a:ext cx="51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ABC’</a:t>
              </a:r>
            </a:p>
          </p:txBody>
        </p:sp>
        <p:sp>
          <p:nvSpPr>
            <p:cNvPr id="9237" name="Line 41"/>
            <p:cNvSpPr>
              <a:spLocks noChangeShapeType="1"/>
            </p:cNvSpPr>
            <p:nvPr/>
          </p:nvSpPr>
          <p:spPr bwMode="auto">
            <a:xfrm flipV="1">
              <a:off x="1584" y="2304"/>
              <a:ext cx="2736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0" name="Group 48"/>
          <p:cNvGrpSpPr>
            <a:grpSpLocks/>
          </p:cNvGrpSpPr>
          <p:nvPr/>
        </p:nvGrpSpPr>
        <p:grpSpPr bwMode="auto">
          <a:xfrm>
            <a:off x="2479675" y="3235325"/>
            <a:ext cx="5403850" cy="2406650"/>
            <a:chOff x="1584" y="2064"/>
            <a:chExt cx="3451" cy="1536"/>
          </a:xfrm>
        </p:grpSpPr>
        <p:sp>
          <p:nvSpPr>
            <p:cNvPr id="9234" name="Rectangle 36"/>
            <p:cNvSpPr>
              <a:spLocks noChangeArrowheads="1"/>
            </p:cNvSpPr>
            <p:nvPr/>
          </p:nvSpPr>
          <p:spPr bwMode="auto">
            <a:xfrm>
              <a:off x="4546" y="2064"/>
              <a:ext cx="48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ABC</a:t>
              </a:r>
            </a:p>
          </p:txBody>
        </p:sp>
        <p:sp>
          <p:nvSpPr>
            <p:cNvPr id="9235" name="Line 42"/>
            <p:cNvSpPr>
              <a:spLocks noChangeShapeType="1"/>
            </p:cNvSpPr>
            <p:nvPr/>
          </p:nvSpPr>
          <p:spPr bwMode="auto">
            <a:xfrm flipV="1">
              <a:off x="1584" y="2256"/>
              <a:ext cx="3216" cy="1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1" name="Group 44"/>
          <p:cNvGrpSpPr>
            <a:grpSpLocks/>
          </p:cNvGrpSpPr>
          <p:nvPr/>
        </p:nvGrpSpPr>
        <p:grpSpPr bwMode="auto">
          <a:xfrm>
            <a:off x="2479675" y="3246438"/>
            <a:ext cx="2536825" cy="1116012"/>
            <a:chOff x="1584" y="2072"/>
            <a:chExt cx="1620" cy="712"/>
          </a:xfrm>
        </p:grpSpPr>
        <p:sp>
          <p:nvSpPr>
            <p:cNvPr id="9232" name="Line 38"/>
            <p:cNvSpPr>
              <a:spLocks noChangeShapeType="1"/>
            </p:cNvSpPr>
            <p:nvPr/>
          </p:nvSpPr>
          <p:spPr bwMode="auto">
            <a:xfrm flipV="1">
              <a:off x="1584" y="2304"/>
              <a:ext cx="1344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Rectangle 43"/>
            <p:cNvSpPr>
              <a:spLocks noChangeArrowheads="1"/>
            </p:cNvSpPr>
            <p:nvPr/>
          </p:nvSpPr>
          <p:spPr bwMode="auto">
            <a:xfrm>
              <a:off x="2804" y="2072"/>
              <a:ext cx="40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A’B’C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Rectangle 17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Sum-of-products canonical form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10243" name="Rectangle 18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86775" cy="4457700"/>
          </a:xfrm>
        </p:spPr>
        <p:txBody>
          <a:bodyPr/>
          <a:lstStyle/>
          <a:p>
            <a:pPr eaLnBrk="1" hangingPunct="1"/>
            <a:r>
              <a:rPr lang="en-US" sz="2000" smtClean="0"/>
              <a:t>Product term (or minterm)</a:t>
            </a:r>
          </a:p>
          <a:p>
            <a:pPr lvl="1" eaLnBrk="1" hangingPunct="1"/>
            <a:r>
              <a:rPr lang="en-US" sz="2000" smtClean="0"/>
              <a:t>ANDed product of literals – input combination for which output is true</a:t>
            </a:r>
          </a:p>
          <a:p>
            <a:pPr lvl="1" eaLnBrk="1" hangingPunct="1"/>
            <a:r>
              <a:rPr lang="en-US" sz="2000" smtClean="0"/>
              <a:t>each variable appears exactly once, true or inverted (but not both)</a:t>
            </a:r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644525" y="5921375"/>
            <a:ext cx="25939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0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short-hand notation for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 err="1">
                <a:solidFill>
                  <a:srgbClr val="000000"/>
                </a:solidFill>
                <a:latin typeface="Tahoma" pitchFamily="-111" charset="0"/>
              </a:rPr>
              <a:t>minterms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 of 3 variables</a:t>
            </a:r>
          </a:p>
        </p:txBody>
      </p:sp>
      <p:grpSp>
        <p:nvGrpSpPr>
          <p:cNvPr id="10248" name="Group 14"/>
          <p:cNvGrpSpPr>
            <a:grpSpLocks/>
          </p:cNvGrpSpPr>
          <p:nvPr/>
        </p:nvGrpSpPr>
        <p:grpSpPr bwMode="auto">
          <a:xfrm>
            <a:off x="871538" y="3067050"/>
            <a:ext cx="2725737" cy="2495550"/>
            <a:chOff x="284" y="1448"/>
            <a:chExt cx="1740" cy="1592"/>
          </a:xfrm>
        </p:grpSpPr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344" y="1448"/>
              <a:ext cx="1680" cy="1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A	B	C	</a:t>
              </a:r>
              <a:r>
                <a:rPr lang="en-US" sz="1600" dirty="0" err="1">
                  <a:solidFill>
                    <a:srgbClr val="000000"/>
                  </a:solidFill>
                  <a:latin typeface="Tahoma" pitchFamily="-111" charset="0"/>
                </a:rPr>
                <a:t>minterms</a:t>
              </a: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/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0	0	A’B’C’	</a:t>
              </a: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m0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0	0	1	A’B’C	m1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0</a:t>
              </a: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	1	0	A’BC’	m2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	1	1	A’BC	m3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	0	AB’C’	m4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0	1	AB’C	m5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1	0	ABC’	m6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028825" algn="l"/>
                  <a:tab pos="27051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	1	1	ABC	m7</a:t>
              </a:r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284" y="1624"/>
              <a:ext cx="167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1136" y="1476"/>
              <a:ext cx="0" cy="14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9" name="Line 15"/>
          <p:cNvSpPr>
            <a:spLocks noChangeShapeType="1"/>
          </p:cNvSpPr>
          <p:nvPr/>
        </p:nvSpPr>
        <p:spPr bwMode="auto">
          <a:xfrm flipV="1">
            <a:off x="2751138" y="5505450"/>
            <a:ext cx="438150" cy="6651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10250" name="Rectangle 16"/>
          <p:cNvSpPr>
            <a:spLocks noChangeArrowheads="1"/>
          </p:cNvSpPr>
          <p:nvPr/>
        </p:nvSpPr>
        <p:spPr bwMode="auto">
          <a:xfrm>
            <a:off x="3897313" y="3217863"/>
            <a:ext cx="4921250" cy="328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F in canonical form: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F(A, B, C)	= </a:t>
            </a:r>
            <a:r>
              <a:rPr lang="en-US" sz="1600" dirty="0">
                <a:solidFill>
                  <a:srgbClr val="000000"/>
                </a:solidFill>
                <a:latin typeface="Symbol" pitchFamily="-111" charset="2"/>
              </a:rPr>
              <a:t>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m(1,3,5,6,7)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	=  m1 + m3 + m5 + m6 + m7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	=  A’B’C + A’BC + AB’C + ABC’ + ABC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endParaRPr lang="en-US" sz="1600" dirty="0">
              <a:solidFill>
                <a:srgbClr val="000000"/>
              </a:solidFill>
              <a:latin typeface="Tahoma" pitchFamily="-111" charset="0"/>
            </a:endParaRP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canonical form </a:t>
            </a:r>
            <a:r>
              <a:rPr lang="en-US" sz="1600" dirty="0">
                <a:solidFill>
                  <a:srgbClr val="000000"/>
                </a:solidFill>
                <a:latin typeface="Symbol" pitchFamily="-111" charset="2"/>
                <a:sym typeface="Symbol" pitchFamily="-111" charset="2"/>
              </a:rPr>
              <a:t></a:t>
            </a: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 minimal form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F(A, B, C)	= A’B’C + A’BC + AB’C + ABC + ABC’ 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(A’B’ + A’B + AB’ + AB)C + ABC’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((A’ + A)(B’ + B))C + ABC’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C + ABC’</a:t>
            </a:r>
            <a:br>
              <a:rPr lang="en-US" sz="1600" dirty="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= ABC’ + C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 dirty="0">
                <a:solidFill>
                  <a:srgbClr val="000000"/>
                </a:solidFill>
                <a:latin typeface="Tahoma" pitchFamily="-111" charset="0"/>
              </a:rPr>
              <a:t>		= AB + 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Product-of-sums canonical form</a:t>
            </a:r>
          </a:p>
        </p:txBody>
      </p:sp>
      <p:sp>
        <p:nvSpPr>
          <p:cNvPr id="11267" name="Rectangle 22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Also known as Conjunctive Normal Form (CNF)</a:t>
            </a:r>
          </a:p>
          <a:p>
            <a:pPr eaLnBrk="1" hangingPunct="1"/>
            <a:r>
              <a:rPr lang="en-US" dirty="0" smtClean="0"/>
              <a:t>Also known as </a:t>
            </a:r>
            <a:r>
              <a:rPr lang="en-US" dirty="0" err="1" smtClean="0"/>
              <a:t>maxterm</a:t>
            </a:r>
            <a:r>
              <a:rPr lang="en-US" dirty="0" smtClean="0"/>
              <a:t> expansion</a:t>
            </a:r>
          </a:p>
        </p:txBody>
      </p:sp>
      <p:grpSp>
        <p:nvGrpSpPr>
          <p:cNvPr id="11271" name="Group 12"/>
          <p:cNvGrpSpPr>
            <a:grpSpLocks/>
          </p:cNvGrpSpPr>
          <p:nvPr/>
        </p:nvGrpSpPr>
        <p:grpSpPr bwMode="auto">
          <a:xfrm>
            <a:off x="895350" y="3560763"/>
            <a:ext cx="2549525" cy="1930400"/>
            <a:chOff x="572" y="2000"/>
            <a:chExt cx="1628" cy="1232"/>
          </a:xfrm>
        </p:grpSpPr>
        <p:sp>
          <p:nvSpPr>
            <p:cNvPr id="11283" name="Line 9"/>
            <p:cNvSpPr>
              <a:spLocks noChangeShapeType="1"/>
            </p:cNvSpPr>
            <p:nvPr/>
          </p:nvSpPr>
          <p:spPr bwMode="auto">
            <a:xfrm>
              <a:off x="572" y="2144"/>
              <a:ext cx="13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Line 10"/>
            <p:cNvSpPr>
              <a:spLocks noChangeShapeType="1"/>
            </p:cNvSpPr>
            <p:nvPr/>
          </p:nvSpPr>
          <p:spPr bwMode="auto">
            <a:xfrm>
              <a:off x="1408" y="2004"/>
              <a:ext cx="0" cy="1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11"/>
            <p:cNvSpPr>
              <a:spLocks noChangeArrowheads="1"/>
            </p:cNvSpPr>
            <p:nvPr/>
          </p:nvSpPr>
          <p:spPr bwMode="auto">
            <a:xfrm>
              <a:off x="608" y="2000"/>
              <a:ext cx="1592" cy="1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	B	C	F	F’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	1	0</a:t>
              </a:r>
            </a:p>
          </p:txBody>
        </p:sp>
      </p:grpSp>
      <p:sp>
        <p:nvSpPr>
          <p:cNvPr id="11272" name="Rectangle 13"/>
          <p:cNvSpPr>
            <a:spLocks noChangeArrowheads="1"/>
          </p:cNvSpPr>
          <p:nvPr/>
        </p:nvSpPr>
        <p:spPr bwMode="auto">
          <a:xfrm>
            <a:off x="3895725" y="2708275"/>
            <a:ext cx="5286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       </a:t>
            </a:r>
            <a:r>
              <a:rPr lang="en-US" sz="1600" i="1">
                <a:solidFill>
                  <a:srgbClr val="000000"/>
                </a:solidFill>
                <a:latin typeface="Tahoma" pitchFamily="-111" charset="0"/>
              </a:rPr>
              <a:t>000              010              100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</a:t>
            </a:r>
          </a:p>
        </p:txBody>
      </p:sp>
      <p:sp>
        <p:nvSpPr>
          <p:cNvPr id="11273" name="Rectangle 14"/>
          <p:cNvSpPr>
            <a:spLocks noChangeArrowheads="1"/>
          </p:cNvSpPr>
          <p:nvPr/>
        </p:nvSpPr>
        <p:spPr bwMode="auto">
          <a:xfrm>
            <a:off x="2179638" y="5892800"/>
            <a:ext cx="66135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F’ = (A + B + C’) (A + B’ + C’) (A’ + B + C’) (A’ + B’ + C) (A’ + B’ + C’)</a:t>
            </a:r>
          </a:p>
        </p:txBody>
      </p:sp>
      <p:grpSp>
        <p:nvGrpSpPr>
          <p:cNvPr id="11274" name="Group 31"/>
          <p:cNvGrpSpPr>
            <a:grpSpLocks/>
          </p:cNvGrpSpPr>
          <p:nvPr/>
        </p:nvGrpSpPr>
        <p:grpSpPr bwMode="auto">
          <a:xfrm>
            <a:off x="2482850" y="2965450"/>
            <a:ext cx="3032125" cy="922338"/>
            <a:chOff x="1586" y="1892"/>
            <a:chExt cx="1936" cy="589"/>
          </a:xfrm>
        </p:grpSpPr>
        <p:sp>
          <p:nvSpPr>
            <p:cNvPr id="11281" name="Rectangle 23"/>
            <p:cNvSpPr>
              <a:spLocks noChangeArrowheads="1"/>
            </p:cNvSpPr>
            <p:nvPr/>
          </p:nvSpPr>
          <p:spPr bwMode="auto">
            <a:xfrm>
              <a:off x="2715" y="1892"/>
              <a:ext cx="80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(A + B + C)</a:t>
              </a:r>
            </a:p>
          </p:txBody>
        </p:sp>
        <p:sp>
          <p:nvSpPr>
            <p:cNvPr id="11282" name="Line 26"/>
            <p:cNvSpPr>
              <a:spLocks noChangeShapeType="1"/>
            </p:cNvSpPr>
            <p:nvPr/>
          </p:nvSpPr>
          <p:spPr bwMode="auto">
            <a:xfrm flipV="1">
              <a:off x="1586" y="2105"/>
              <a:ext cx="1485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5" name="Group 32"/>
          <p:cNvGrpSpPr>
            <a:grpSpLocks/>
          </p:cNvGrpSpPr>
          <p:nvPr/>
        </p:nvGrpSpPr>
        <p:grpSpPr bwMode="auto">
          <a:xfrm>
            <a:off x="2452688" y="2965450"/>
            <a:ext cx="4259262" cy="1320800"/>
            <a:chOff x="1566" y="1892"/>
            <a:chExt cx="2721" cy="843"/>
          </a:xfrm>
        </p:grpSpPr>
        <p:sp>
          <p:nvSpPr>
            <p:cNvPr id="11279" name="Rectangle 24"/>
            <p:cNvSpPr>
              <a:spLocks noChangeArrowheads="1"/>
            </p:cNvSpPr>
            <p:nvPr/>
          </p:nvSpPr>
          <p:spPr bwMode="auto">
            <a:xfrm>
              <a:off x="3452" y="1892"/>
              <a:ext cx="835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(A + B’ + C)</a:t>
              </a:r>
            </a:p>
          </p:txBody>
        </p:sp>
        <p:sp>
          <p:nvSpPr>
            <p:cNvPr id="11280" name="Line 27"/>
            <p:cNvSpPr>
              <a:spLocks noChangeShapeType="1"/>
            </p:cNvSpPr>
            <p:nvPr/>
          </p:nvSpPr>
          <p:spPr bwMode="auto">
            <a:xfrm flipV="1">
              <a:off x="1566" y="2115"/>
              <a:ext cx="2278" cy="6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6" name="Group 33"/>
          <p:cNvGrpSpPr>
            <a:grpSpLocks/>
          </p:cNvGrpSpPr>
          <p:nvPr/>
        </p:nvGrpSpPr>
        <p:grpSpPr bwMode="auto">
          <a:xfrm>
            <a:off x="2466975" y="2959100"/>
            <a:ext cx="5432425" cy="1709738"/>
            <a:chOff x="1576" y="1888"/>
            <a:chExt cx="3469" cy="1091"/>
          </a:xfrm>
        </p:grpSpPr>
        <p:sp>
          <p:nvSpPr>
            <p:cNvPr id="11277" name="Rectangle 25"/>
            <p:cNvSpPr>
              <a:spLocks noChangeArrowheads="1"/>
            </p:cNvSpPr>
            <p:nvPr/>
          </p:nvSpPr>
          <p:spPr bwMode="auto">
            <a:xfrm>
              <a:off x="4218" y="1888"/>
              <a:ext cx="82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(A’ + B + C)</a:t>
              </a:r>
            </a:p>
          </p:txBody>
        </p:sp>
        <p:sp>
          <p:nvSpPr>
            <p:cNvPr id="11278" name="Line 28"/>
            <p:cNvSpPr>
              <a:spLocks noChangeShapeType="1"/>
            </p:cNvSpPr>
            <p:nvPr/>
          </p:nvSpPr>
          <p:spPr bwMode="auto">
            <a:xfrm flipV="1">
              <a:off x="1576" y="2115"/>
              <a:ext cx="3061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Rectangle 1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Product-of-sums canonical form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12291" name="Rectangle 1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10575" cy="4457700"/>
          </a:xfrm>
        </p:spPr>
        <p:txBody>
          <a:bodyPr/>
          <a:lstStyle/>
          <a:p>
            <a:pPr eaLnBrk="1" hangingPunct="1"/>
            <a:r>
              <a:rPr lang="en-US" sz="2000" smtClean="0"/>
              <a:t>Sum term (or maxterm)</a:t>
            </a:r>
          </a:p>
          <a:p>
            <a:pPr lvl="1" eaLnBrk="1" hangingPunct="1"/>
            <a:r>
              <a:rPr lang="en-US" sz="2000" smtClean="0"/>
              <a:t>ORed sum of literals – input combination for which output is false</a:t>
            </a:r>
          </a:p>
          <a:p>
            <a:pPr lvl="1" eaLnBrk="1" hangingPunct="1"/>
            <a:r>
              <a:rPr lang="en-US" sz="2000" smtClean="0"/>
              <a:t>each variable appears exactly once, true or inverted (but not both)</a:t>
            </a:r>
          </a:p>
        </p:txBody>
      </p:sp>
      <p:grpSp>
        <p:nvGrpSpPr>
          <p:cNvPr id="12295" name="Group 12"/>
          <p:cNvGrpSpPr>
            <a:grpSpLocks/>
          </p:cNvGrpSpPr>
          <p:nvPr/>
        </p:nvGrpSpPr>
        <p:grpSpPr bwMode="auto">
          <a:xfrm>
            <a:off x="514350" y="3001963"/>
            <a:ext cx="3262313" cy="2495550"/>
            <a:chOff x="220" y="1544"/>
            <a:chExt cx="2084" cy="1592"/>
          </a:xfrm>
        </p:grpSpPr>
        <p:sp>
          <p:nvSpPr>
            <p:cNvPr id="12299" name="Line 9"/>
            <p:cNvSpPr>
              <a:spLocks noChangeShapeType="1"/>
            </p:cNvSpPr>
            <p:nvPr/>
          </p:nvSpPr>
          <p:spPr bwMode="auto">
            <a:xfrm>
              <a:off x="220" y="1728"/>
              <a:ext cx="18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10"/>
            <p:cNvSpPr>
              <a:spLocks noChangeShapeType="1"/>
            </p:cNvSpPr>
            <p:nvPr/>
          </p:nvSpPr>
          <p:spPr bwMode="auto">
            <a:xfrm>
              <a:off x="1032" y="1588"/>
              <a:ext cx="0" cy="14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Rectangle 11"/>
            <p:cNvSpPr>
              <a:spLocks noChangeArrowheads="1"/>
            </p:cNvSpPr>
            <p:nvPr/>
          </p:nvSpPr>
          <p:spPr bwMode="auto">
            <a:xfrm>
              <a:off x="224" y="1544"/>
              <a:ext cx="2080" cy="1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	B	C	maxterms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	A+B+C	M0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	A+B+C’	M1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	A+B’+C	M2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	A+B’+C’	M3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	A’+B+C	M4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1	A’+B+C’	M5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	A’+B’+C	M6</a:t>
              </a:r>
            </a:p>
            <a:p>
              <a:pPr eaLnBrk="0" hangingPunct="0">
                <a:lnSpc>
                  <a:spcPts val="2075"/>
                </a:lnSpc>
                <a:tabLst>
                  <a:tab pos="450850" algn="l"/>
                  <a:tab pos="901700" algn="l"/>
                  <a:tab pos="1352550" algn="l"/>
                  <a:tab pos="2479675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	A’+B’+C’	M7</a:t>
              </a:r>
            </a:p>
          </p:txBody>
        </p:sp>
      </p:grpSp>
      <p:sp>
        <p:nvSpPr>
          <p:cNvPr id="12296" name="Rectangle 13"/>
          <p:cNvSpPr>
            <a:spLocks noChangeArrowheads="1"/>
          </p:cNvSpPr>
          <p:nvPr/>
        </p:nvSpPr>
        <p:spPr bwMode="auto">
          <a:xfrm>
            <a:off x="200025" y="5703888"/>
            <a:ext cx="2593975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075"/>
              </a:lnSpc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short-hand notation for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maxterms of 3 variables</a:t>
            </a:r>
          </a:p>
        </p:txBody>
      </p:sp>
      <p:sp>
        <p:nvSpPr>
          <p:cNvPr id="12297" name="Rectangle 14"/>
          <p:cNvSpPr>
            <a:spLocks noChangeArrowheads="1"/>
          </p:cNvSpPr>
          <p:nvPr/>
        </p:nvSpPr>
        <p:spPr bwMode="auto">
          <a:xfrm>
            <a:off x="3789363" y="3065463"/>
            <a:ext cx="5073650" cy="275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in canonical form: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	F(A, B, C)	= </a:t>
            </a:r>
            <a:r>
              <a:rPr lang="en-US" sz="1600">
                <a:solidFill>
                  <a:srgbClr val="000000"/>
                </a:solidFill>
                <a:latin typeface="Symbol" pitchFamily="-111" charset="2"/>
              </a:rPr>
              <a:t>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M(0,2,4)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		=  M0 • M2 • M4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		=  (A + B + C) (A + B’ + C) (A’ + B + C)</a:t>
            </a: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endParaRPr lang="en-US" sz="1600">
              <a:solidFill>
                <a:srgbClr val="000000"/>
              </a:solidFill>
              <a:latin typeface="Tahoma" pitchFamily="-111" charset="0"/>
            </a:endParaRPr>
          </a:p>
          <a:p>
            <a:pPr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canonical form 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  <a:sym typeface="Symbol" pitchFamily="-111" charset="2"/>
              </a:rPr>
              <a:t>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 minimal form</a:t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	F(A, B, C)	= (A + B + C) (A + B’ + C) (A’ + B + C)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= (A + B + C) (A + B’ + C)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   (A + B + C) (A’ + B + C)</a:t>
            </a:r>
          </a:p>
          <a:p>
            <a:pPr lvl="3" eaLnBrk="0" hangingPunct="0">
              <a:lnSpc>
                <a:spcPts val="2075"/>
              </a:lnSpc>
              <a:tabLst>
                <a:tab pos="225425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= (A + C) (B + C)</a:t>
            </a:r>
          </a:p>
        </p:txBody>
      </p:sp>
      <p:sp>
        <p:nvSpPr>
          <p:cNvPr id="12298" name="Line 15"/>
          <p:cNvSpPr>
            <a:spLocks noChangeShapeType="1"/>
          </p:cNvSpPr>
          <p:nvPr/>
        </p:nvSpPr>
        <p:spPr bwMode="auto">
          <a:xfrm flipV="1">
            <a:off x="2366963" y="5391150"/>
            <a:ext cx="788987" cy="527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215" tIns="45107" rIns="90215" bIns="45107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Reading assignments</a:t>
            </a:r>
          </a:p>
          <a:p>
            <a:pPr lvl="1" eaLnBrk="1" hangingPunct="1"/>
            <a:r>
              <a:rPr lang="en-US" dirty="0" smtClean="0"/>
              <a:t>Boolean Algebra</a:t>
            </a:r>
          </a:p>
          <a:p>
            <a:pPr lvl="2" eaLnBrk="1" hangingPunct="1"/>
            <a:r>
              <a:rPr lang="en-US" dirty="0" smtClean="0"/>
              <a:t>12.1 – 12.3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 eaLnBrk="1" hangingPunct="1"/>
            <a:r>
              <a:rPr lang="en-US" dirty="0" smtClean="0"/>
              <a:t>11.1 – 11.3 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 eaLnBrk="1" hangingPunct="1"/>
            <a:r>
              <a:rPr lang="en-US" dirty="0" smtClean="0"/>
              <a:t>For next time:  Predicates and Quantifiers</a:t>
            </a:r>
          </a:p>
          <a:p>
            <a:pPr lvl="2" eaLnBrk="1" hangingPunct="1"/>
            <a:r>
              <a:rPr lang="en-US" dirty="0" smtClean="0"/>
              <a:t>1.4  7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 eaLnBrk="1" hangingPunct="1"/>
            <a:r>
              <a:rPr lang="en-US" dirty="0" smtClean="0"/>
              <a:t>1.3  6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B7AD48-50FF-4FB0-A64C-552DABFC13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31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Highlights from last lecture</a:t>
            </a:r>
            <a:br>
              <a:rPr lang="en-US" dirty="0" smtClean="0"/>
            </a:br>
            <a:r>
              <a:rPr lang="en-US" sz="3600" dirty="0" smtClean="0"/>
              <a:t>Calendar: Number of Days in a Month</a:t>
            </a:r>
          </a:p>
        </p:txBody>
      </p:sp>
      <p:sp>
        <p:nvSpPr>
          <p:cNvPr id="7171" name="Rectangle 32"/>
          <p:cNvSpPr>
            <a:spLocks noGrp="1" noChangeArrowheads="1"/>
          </p:cNvSpPr>
          <p:nvPr>
            <p:ph idx="1"/>
          </p:nvPr>
        </p:nvSpPr>
        <p:spPr>
          <a:xfrm>
            <a:off x="381000" y="1601788"/>
            <a:ext cx="8229600" cy="4530725"/>
          </a:xfrm>
        </p:spPr>
        <p:txBody>
          <a:bodyPr/>
          <a:lstStyle/>
          <a:p>
            <a:pPr eaLnBrk="1" hangingPunct="1"/>
            <a:r>
              <a:rPr lang="en-US" sz="2000" dirty="0" smtClean="0"/>
              <a:t>Encoding:</a:t>
            </a:r>
          </a:p>
          <a:p>
            <a:pPr lvl="1" eaLnBrk="1" hangingPunct="1"/>
            <a:r>
              <a:rPr lang="en-US" sz="2000" dirty="0" smtClean="0"/>
              <a:t>how many bits for each input/output?</a:t>
            </a:r>
          </a:p>
          <a:p>
            <a:pPr lvl="1" eaLnBrk="1" hangingPunct="1"/>
            <a:r>
              <a:rPr lang="en-US" sz="2000" dirty="0" smtClean="0"/>
              <a:t>binary number for month</a:t>
            </a:r>
          </a:p>
          <a:p>
            <a:pPr lvl="1" eaLnBrk="1" hangingPunct="1"/>
            <a:r>
              <a:rPr lang="en-US" sz="2000" dirty="0" smtClean="0"/>
              <a:t>four wires for 28, 29, 30, and 31</a:t>
            </a:r>
          </a:p>
        </p:txBody>
      </p:sp>
      <p:grpSp>
        <p:nvGrpSpPr>
          <p:cNvPr id="7175" name="Group 28"/>
          <p:cNvGrpSpPr>
            <a:grpSpLocks/>
          </p:cNvGrpSpPr>
          <p:nvPr/>
        </p:nvGrpSpPr>
        <p:grpSpPr bwMode="auto">
          <a:xfrm>
            <a:off x="868363" y="3654425"/>
            <a:ext cx="2157412" cy="2444750"/>
            <a:chOff x="2676525" y="3952875"/>
            <a:chExt cx="2157413" cy="2444750"/>
          </a:xfrm>
        </p:grpSpPr>
        <p:sp>
          <p:nvSpPr>
            <p:cNvPr id="7180" name="Rectangle 9"/>
            <p:cNvSpPr>
              <a:spLocks noChangeArrowheads="1"/>
            </p:cNvSpPr>
            <p:nvPr/>
          </p:nvSpPr>
          <p:spPr bwMode="auto">
            <a:xfrm>
              <a:off x="2862263" y="4711700"/>
              <a:ext cx="1463675" cy="9017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Line 10"/>
            <p:cNvSpPr>
              <a:spLocks noChangeShapeType="1"/>
            </p:cNvSpPr>
            <p:nvPr/>
          </p:nvSpPr>
          <p:spPr bwMode="auto">
            <a:xfrm>
              <a:off x="3081338" y="4259263"/>
              <a:ext cx="0" cy="4397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Line 11"/>
            <p:cNvSpPr>
              <a:spLocks noChangeShapeType="1"/>
            </p:cNvSpPr>
            <p:nvPr/>
          </p:nvSpPr>
          <p:spPr bwMode="auto">
            <a:xfrm>
              <a:off x="4095750" y="4279899"/>
              <a:ext cx="0" cy="4521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12"/>
            <p:cNvSpPr>
              <a:spLocks noChangeShapeType="1"/>
            </p:cNvSpPr>
            <p:nvPr/>
          </p:nvSpPr>
          <p:spPr bwMode="auto">
            <a:xfrm>
              <a:off x="3532188" y="4259263"/>
              <a:ext cx="0" cy="4397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Line 13"/>
            <p:cNvSpPr>
              <a:spLocks noChangeShapeType="1"/>
            </p:cNvSpPr>
            <p:nvPr/>
          </p:nvSpPr>
          <p:spPr bwMode="auto">
            <a:xfrm>
              <a:off x="3306763" y="4259263"/>
              <a:ext cx="0" cy="4397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Line 14"/>
            <p:cNvSpPr>
              <a:spLocks noChangeShapeType="1"/>
            </p:cNvSpPr>
            <p:nvPr/>
          </p:nvSpPr>
          <p:spPr bwMode="auto">
            <a:xfrm>
              <a:off x="3757613" y="4259263"/>
              <a:ext cx="0" cy="4397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Line 15"/>
            <p:cNvSpPr>
              <a:spLocks noChangeShapeType="1"/>
            </p:cNvSpPr>
            <p:nvPr/>
          </p:nvSpPr>
          <p:spPr bwMode="auto">
            <a:xfrm>
              <a:off x="3395663" y="5613400"/>
              <a:ext cx="0" cy="4397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Line 16"/>
            <p:cNvSpPr>
              <a:spLocks noChangeShapeType="1"/>
            </p:cNvSpPr>
            <p:nvPr/>
          </p:nvSpPr>
          <p:spPr bwMode="auto">
            <a:xfrm>
              <a:off x="3779838" y="5613400"/>
              <a:ext cx="0" cy="4397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Line 17"/>
            <p:cNvSpPr>
              <a:spLocks noChangeShapeType="1"/>
            </p:cNvSpPr>
            <p:nvPr/>
          </p:nvSpPr>
          <p:spPr bwMode="auto">
            <a:xfrm>
              <a:off x="4151313" y="5613400"/>
              <a:ext cx="0" cy="4744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Rectangle 18"/>
            <p:cNvSpPr>
              <a:spLocks noChangeArrowheads="1"/>
            </p:cNvSpPr>
            <p:nvPr/>
          </p:nvSpPr>
          <p:spPr bwMode="auto">
            <a:xfrm>
              <a:off x="3983038" y="3965575"/>
              <a:ext cx="850900" cy="401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leap</a:t>
              </a:r>
            </a:p>
          </p:txBody>
        </p:sp>
        <p:sp>
          <p:nvSpPr>
            <p:cNvPr id="7190" name="Rectangle 19"/>
            <p:cNvSpPr>
              <a:spLocks noChangeArrowheads="1"/>
            </p:cNvSpPr>
            <p:nvPr/>
          </p:nvSpPr>
          <p:spPr bwMode="auto">
            <a:xfrm>
              <a:off x="2894013" y="3952875"/>
              <a:ext cx="1050925" cy="401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month</a:t>
              </a:r>
            </a:p>
          </p:txBody>
        </p:sp>
        <p:sp>
          <p:nvSpPr>
            <p:cNvPr id="7191" name="Rectangle 20"/>
            <p:cNvSpPr>
              <a:spLocks noChangeArrowheads="1"/>
            </p:cNvSpPr>
            <p:nvPr/>
          </p:nvSpPr>
          <p:spPr bwMode="auto">
            <a:xfrm>
              <a:off x="2676525" y="5997575"/>
              <a:ext cx="67468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d28</a:t>
              </a:r>
            </a:p>
          </p:txBody>
        </p:sp>
        <p:sp>
          <p:nvSpPr>
            <p:cNvPr id="7192" name="Rectangle 21"/>
            <p:cNvSpPr>
              <a:spLocks noChangeArrowheads="1"/>
            </p:cNvSpPr>
            <p:nvPr/>
          </p:nvSpPr>
          <p:spPr bwMode="auto">
            <a:xfrm>
              <a:off x="3060700" y="5997575"/>
              <a:ext cx="6762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d29</a:t>
              </a:r>
            </a:p>
          </p:txBody>
        </p:sp>
        <p:sp>
          <p:nvSpPr>
            <p:cNvPr id="7193" name="Rectangle 22"/>
            <p:cNvSpPr>
              <a:spLocks noChangeArrowheads="1"/>
            </p:cNvSpPr>
            <p:nvPr/>
          </p:nvSpPr>
          <p:spPr bwMode="auto">
            <a:xfrm>
              <a:off x="3440113" y="5997575"/>
              <a:ext cx="6778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d30</a:t>
              </a:r>
            </a:p>
          </p:txBody>
        </p:sp>
        <p:sp>
          <p:nvSpPr>
            <p:cNvPr id="7194" name="Rectangle 23"/>
            <p:cNvSpPr>
              <a:spLocks noChangeArrowheads="1"/>
            </p:cNvSpPr>
            <p:nvPr/>
          </p:nvSpPr>
          <p:spPr bwMode="auto">
            <a:xfrm>
              <a:off x="3813175" y="5997575"/>
              <a:ext cx="6762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d31</a:t>
              </a:r>
            </a:p>
          </p:txBody>
        </p:sp>
        <p:sp>
          <p:nvSpPr>
            <p:cNvPr id="7195" name="Line 24"/>
            <p:cNvSpPr>
              <a:spLocks noChangeShapeType="1"/>
            </p:cNvSpPr>
            <p:nvPr/>
          </p:nvSpPr>
          <p:spPr bwMode="auto">
            <a:xfrm>
              <a:off x="3025775" y="5613400"/>
              <a:ext cx="0" cy="4397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76" name="Group 27"/>
          <p:cNvGrpSpPr>
            <a:grpSpLocks/>
          </p:cNvGrpSpPr>
          <p:nvPr/>
        </p:nvGrpSpPr>
        <p:grpSpPr bwMode="auto">
          <a:xfrm>
            <a:off x="5340350" y="2133600"/>
            <a:ext cx="3595688" cy="4357688"/>
            <a:chOff x="5340350" y="2133600"/>
            <a:chExt cx="3595687" cy="4357689"/>
          </a:xfrm>
        </p:grpSpPr>
        <p:sp>
          <p:nvSpPr>
            <p:cNvPr id="7177" name="Rectangle 25"/>
            <p:cNvSpPr>
              <a:spLocks noChangeArrowheads="1"/>
            </p:cNvSpPr>
            <p:nvPr/>
          </p:nvSpPr>
          <p:spPr bwMode="auto">
            <a:xfrm>
              <a:off x="5562600" y="2133600"/>
              <a:ext cx="3262312" cy="429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74320" rIns="19050" bIns="26988"/>
            <a:lstStyle/>
            <a:p>
              <a:pPr eaLnBrk="0" hangingPunct="0">
                <a:lnSpc>
                  <a:spcPts val="1700"/>
                </a:lnSpc>
                <a:spcBef>
                  <a:spcPts val="2000"/>
                </a:spcBef>
                <a:tabLst>
                  <a:tab pos="914400" algn="l"/>
                  <a:tab pos="1600200" algn="l"/>
                  <a:tab pos="2057400" algn="l"/>
                  <a:tab pos="2514600" algn="l"/>
                  <a:tab pos="29718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month	leap	d28	d29	d30	d31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0000	–	–	–	–	– 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0001	–	0	0	0	1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0010	0	1	0	0	0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0010	1	0	1	0	0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0011	–	0	0	0	1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0100	–	0	0	1	0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0101	–	0	0	0	1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0110	–	0	0	1	0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0111	–	0	0	0	1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1000	–	0	0	0	1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1001	–	0	0	1	0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1010	–	0	0	0	1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1011	–	0	0	1	0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1100	–	0	0	0	1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1101	–	–	–	–	–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1110	–	–	–	–	–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1111	–	–	–	–	–</a:t>
              </a:r>
              <a:b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</a:b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  <p:sp>
          <p:nvSpPr>
            <p:cNvPr id="7178" name="Line 26"/>
            <p:cNvSpPr>
              <a:spLocks noChangeShapeType="1"/>
            </p:cNvSpPr>
            <p:nvPr/>
          </p:nvSpPr>
          <p:spPr bwMode="auto">
            <a:xfrm>
              <a:off x="5340350" y="2609850"/>
              <a:ext cx="3595687" cy="17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tIns="274320" anchor="ctr"/>
            <a:lstStyle/>
            <a:p>
              <a:endParaRPr lang="en-US"/>
            </a:p>
          </p:txBody>
        </p:sp>
        <p:sp>
          <p:nvSpPr>
            <p:cNvPr id="7179" name="Line 27"/>
            <p:cNvSpPr>
              <a:spLocks noChangeShapeType="1"/>
            </p:cNvSpPr>
            <p:nvPr/>
          </p:nvSpPr>
          <p:spPr bwMode="auto">
            <a:xfrm>
              <a:off x="6989762" y="2390776"/>
              <a:ext cx="6350" cy="41005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tIns="274320" anchor="ctr"/>
            <a:lstStyle/>
            <a:p>
              <a:endParaRPr lang="en-US"/>
            </a:p>
          </p:txBody>
        </p:sp>
      </p:grpSp>
      <p:sp>
        <p:nvSpPr>
          <p:cNvPr id="2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454E603-1289-3E4F-AE55-8DB7A6E7845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solidFill>
                  <a:prstClr val="black"/>
                </a:solidFill>
              </a:rPr>
              <a:t>Highlights from last lecture</a:t>
            </a:r>
            <a:br>
              <a:rPr lang="en-US" sz="4000" dirty="0">
                <a:solidFill>
                  <a:prstClr val="black"/>
                </a:solidFill>
              </a:rPr>
            </a:br>
            <a:r>
              <a:rPr lang="en-US" sz="3200" dirty="0">
                <a:solidFill>
                  <a:prstClr val="black"/>
                </a:solidFill>
              </a:rPr>
              <a:t>Calendar: Number of Days in a Month</a:t>
            </a:r>
            <a:endParaRPr lang="en-US" dirty="0" smtClean="0"/>
          </a:p>
        </p:txBody>
      </p:sp>
      <p:sp>
        <p:nvSpPr>
          <p:cNvPr id="54278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d28 = m8'•m4'•m2•m1'•leap’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d29 = m8'•m4'•m2•m1'•leap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d30 = (m8'•m4•m2'•m1') + (m8'•m4•m2•m1') +     </a:t>
            </a:r>
            <a:br>
              <a:rPr lang="en-US" sz="2200" dirty="0" smtClean="0"/>
            </a:br>
            <a:r>
              <a:rPr lang="en-US" sz="2200" dirty="0" smtClean="0"/>
              <a:t>          (m8•m4'•m2'•m1) + (m8•m4'•m2•m1) </a:t>
            </a:r>
            <a:br>
              <a:rPr lang="en-US" sz="2200" dirty="0" smtClean="0"/>
            </a:br>
            <a:r>
              <a:rPr lang="en-US" sz="2200" dirty="0" smtClean="0"/>
              <a:t>       = (m8'•m4•m1') + (m8•m4'•m1)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d31 = (m8'•m4'•m2'•m1) + (m8'•m4'•m2•m1) + </a:t>
            </a:r>
            <a:br>
              <a:rPr lang="en-US" sz="2200" dirty="0" smtClean="0"/>
            </a:br>
            <a:r>
              <a:rPr lang="en-US" sz="2200" dirty="0" smtClean="0"/>
              <a:t>          (m8'•m4•m2'•m1) + (m8'•m4•m2•m1) + </a:t>
            </a:r>
            <a:br>
              <a:rPr lang="en-US" sz="2200" dirty="0" smtClean="0"/>
            </a:br>
            <a:r>
              <a:rPr lang="en-US" sz="2200" dirty="0" smtClean="0"/>
              <a:t>          (m8•m4'•m2'•m1') + (m8•m4'•m2•m1') + </a:t>
            </a:r>
            <a:br>
              <a:rPr lang="en-US" sz="2200" dirty="0" smtClean="0"/>
            </a:br>
            <a:r>
              <a:rPr lang="en-US" sz="2200" dirty="0" smtClean="0"/>
              <a:t>          (m8•m4•m2'•m1')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92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5" t="70708" b="1010"/>
          <a:stretch>
            <a:fillRect/>
          </a:stretch>
        </p:blipFill>
        <p:spPr bwMode="auto">
          <a:xfrm>
            <a:off x="1752600" y="4953000"/>
            <a:ext cx="6629400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454E603-1289-3E4F-AE55-8DB7A6E7845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Highlights from last lecture</a:t>
            </a:r>
          </a:p>
        </p:txBody>
      </p:sp>
      <p:sp>
        <p:nvSpPr>
          <p:cNvPr id="34822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02638" cy="453072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Boolean algebra to circuit design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481263" algn="l"/>
                <a:tab pos="5416550" algn="l"/>
              </a:tabLs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Boolean algebra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a set of elements B = {0, 1}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binary operations { + , • 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and a unary operation { ’ 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such that the following axioms hold:</a:t>
            </a:r>
            <a:br>
              <a:rPr lang="en-US" dirty="0" smtClean="0"/>
            </a:b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pitchFamily="-111" charset="2"/>
              <a:buNone/>
              <a:tabLst>
                <a:tab pos="2481263" algn="l"/>
                <a:tab pos="5416550" algn="l"/>
              </a:tabLst>
              <a:defRPr/>
            </a:pPr>
            <a:r>
              <a:rPr lang="en-US" sz="2000" dirty="0" smtClean="0"/>
              <a:t>	</a:t>
            </a:r>
            <a:r>
              <a:rPr lang="en-US" sz="1800" dirty="0" smtClean="0"/>
              <a:t>1. the set B contains at least two elements: a, b</a:t>
            </a:r>
            <a:br>
              <a:rPr lang="en-US" sz="1800" dirty="0" smtClean="0"/>
            </a:br>
            <a:r>
              <a:rPr lang="en-US" sz="1800" dirty="0" smtClean="0"/>
              <a:t>2. closure:	a + b   is in B	a • b   is in B</a:t>
            </a:r>
            <a:br>
              <a:rPr lang="en-US" sz="1800" dirty="0" smtClean="0"/>
            </a:br>
            <a:r>
              <a:rPr lang="en-US" sz="1800" dirty="0" smtClean="0"/>
              <a:t>3. </a:t>
            </a:r>
            <a:r>
              <a:rPr lang="en-US" sz="1800" dirty="0" err="1" smtClean="0"/>
              <a:t>commutativity</a:t>
            </a:r>
            <a:r>
              <a:rPr lang="en-US" sz="1800" dirty="0" smtClean="0"/>
              <a:t>:	a + b = b + a	</a:t>
            </a:r>
            <a:r>
              <a:rPr lang="en-US" sz="1800" dirty="0" err="1" smtClean="0"/>
              <a:t>a</a:t>
            </a:r>
            <a:r>
              <a:rPr lang="en-US" sz="1800" dirty="0" smtClean="0"/>
              <a:t> • b = b • a</a:t>
            </a:r>
            <a:br>
              <a:rPr lang="en-US" sz="1800" dirty="0" smtClean="0"/>
            </a:br>
            <a:r>
              <a:rPr lang="en-US" sz="1800" dirty="0" smtClean="0"/>
              <a:t>4. </a:t>
            </a:r>
            <a:r>
              <a:rPr lang="en-US" sz="1800" dirty="0" err="1" smtClean="0"/>
              <a:t>associativity</a:t>
            </a:r>
            <a:r>
              <a:rPr lang="en-US" sz="1800" dirty="0" smtClean="0"/>
              <a:t>:	a + (b + c) = (a + b) + c	a • (b • c) = (a • b) • c</a:t>
            </a:r>
            <a:br>
              <a:rPr lang="en-US" sz="1800" dirty="0" smtClean="0"/>
            </a:br>
            <a:r>
              <a:rPr lang="en-US" sz="1800" dirty="0" smtClean="0"/>
              <a:t>5. identity:	a + 0 = a	</a:t>
            </a:r>
            <a:r>
              <a:rPr lang="en-US" sz="1800" dirty="0" err="1" smtClean="0"/>
              <a:t>a</a:t>
            </a:r>
            <a:r>
              <a:rPr lang="en-US" sz="1800" dirty="0" smtClean="0"/>
              <a:t> • 1 = a</a:t>
            </a:r>
            <a:br>
              <a:rPr lang="en-US" sz="1800" dirty="0" smtClean="0"/>
            </a:br>
            <a:r>
              <a:rPr lang="en-US" sz="1800" dirty="0" smtClean="0"/>
              <a:t>6. </a:t>
            </a:r>
            <a:r>
              <a:rPr lang="en-US" sz="1800" dirty="0" err="1" smtClean="0"/>
              <a:t>distributivity</a:t>
            </a:r>
            <a:r>
              <a:rPr lang="en-US" sz="1800" dirty="0" smtClean="0"/>
              <a:t>:	a + (b • c) = (a + b) • (a + c)	a • (b + c) = (a • b) + (a • c)</a:t>
            </a:r>
            <a:br>
              <a:rPr lang="en-US" sz="1800" dirty="0" smtClean="0"/>
            </a:br>
            <a:r>
              <a:rPr lang="en-US" sz="1800" dirty="0" smtClean="0"/>
              <a:t>7. </a:t>
            </a:r>
            <a:r>
              <a:rPr lang="en-US" sz="1800" dirty="0" err="1" smtClean="0"/>
              <a:t>complementarity</a:t>
            </a:r>
            <a:r>
              <a:rPr lang="en-US" sz="1800" dirty="0" smtClean="0"/>
              <a:t>:	a + a’ = 1	a • a’ = 0</a:t>
            </a:r>
            <a:endParaRPr lang="en-US" sz="2000" dirty="0" smtClean="0"/>
          </a:p>
        </p:txBody>
      </p:sp>
      <p:pic>
        <p:nvPicPr>
          <p:cNvPr id="410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338263"/>
            <a:ext cx="168275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7"/>
          <p:cNvSpPr txBox="1">
            <a:spLocks noChangeArrowheads="1"/>
          </p:cNvSpPr>
          <p:nvPr/>
        </p:nvSpPr>
        <p:spPr bwMode="auto">
          <a:xfrm>
            <a:off x="6757988" y="3395663"/>
            <a:ext cx="2379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en-US"/>
              <a:t>George Boole – 1854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9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Axioms and theorems of Boolean algebra</a:t>
            </a:r>
          </a:p>
        </p:txBody>
      </p:sp>
      <p:sp>
        <p:nvSpPr>
          <p:cNvPr id="18435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535988" cy="45307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600" smtClean="0"/>
              <a:t>identity</a:t>
            </a:r>
            <a:br>
              <a:rPr lang="en-US" sz="1600" smtClean="0"/>
            </a:br>
            <a:r>
              <a:rPr lang="en-US" sz="1600" smtClean="0"/>
              <a:t>	1.   X + 0 = X	1D.   X • 1 = X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600" smtClean="0"/>
              <a:t>null</a:t>
            </a:r>
            <a:br>
              <a:rPr lang="en-US" sz="1600" smtClean="0"/>
            </a:br>
            <a:r>
              <a:rPr lang="en-US" sz="1600" smtClean="0"/>
              <a:t>	2.   X + 1 = 1	2D.   X • 0 = 0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600" smtClean="0"/>
              <a:t>idempotency:</a:t>
            </a:r>
            <a:br>
              <a:rPr lang="en-US" sz="1600" smtClean="0"/>
            </a:br>
            <a:r>
              <a:rPr lang="en-US" sz="1600" smtClean="0"/>
              <a:t>	3.   X + X = X	3D.   X • X = X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600" smtClean="0"/>
              <a:t>involution:</a:t>
            </a:r>
            <a:br>
              <a:rPr lang="en-US" sz="1600" smtClean="0"/>
            </a:br>
            <a:r>
              <a:rPr lang="en-US" sz="1600" smtClean="0"/>
              <a:t>	4.   (X’)’ = X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600" smtClean="0"/>
              <a:t>complementarity:</a:t>
            </a:r>
            <a:br>
              <a:rPr lang="en-US" sz="1600" smtClean="0"/>
            </a:br>
            <a:r>
              <a:rPr lang="en-US" sz="1600" smtClean="0"/>
              <a:t>	5.   X + X’ = 1	5D.   X • X’ = 0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600" smtClean="0"/>
              <a:t>commutatively:</a:t>
            </a:r>
            <a:br>
              <a:rPr lang="en-US" sz="1600" smtClean="0"/>
            </a:br>
            <a:r>
              <a:rPr lang="en-US" sz="1600" smtClean="0"/>
              <a:t>	6.   X + Y = Y + X	6D.   X • Y = Y • X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600" smtClean="0"/>
              <a:t>associativity:</a:t>
            </a:r>
            <a:br>
              <a:rPr lang="en-US" sz="1600" smtClean="0"/>
            </a:br>
            <a:r>
              <a:rPr lang="en-US" sz="1600" smtClean="0"/>
              <a:t>	7.   (X + Y) + Z = X + (Y + Z)	7D.   (X • Y) • Z = X • (Y • Z)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r>
              <a:rPr lang="en-US" sz="1600" smtClean="0"/>
              <a:t>distributivity:</a:t>
            </a:r>
            <a:br>
              <a:rPr lang="en-US" sz="1600" smtClean="0"/>
            </a:br>
            <a:r>
              <a:rPr lang="en-US" sz="1600" smtClean="0"/>
              <a:t>	8.   X • (Y + Z) = (X • Y) + (X • Z)	8D.   X + (Y • Z) = (X + Y) • (X + Z)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46575" algn="l"/>
              </a:tabLst>
            </a:pPr>
            <a:endParaRPr lang="en-US" sz="1600" smtClean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454E603-1289-3E4F-AE55-8DB7A6E7845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9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737600" cy="838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Axioms and theorems of Boolean algebra (cont</a:t>
            </a:r>
            <a:r>
              <a:rPr lang="en-US" dirty="0"/>
              <a:t>.</a:t>
            </a:r>
            <a:r>
              <a:rPr lang="en-US" dirty="0" smtClean="0"/>
              <a:t>)</a:t>
            </a:r>
          </a:p>
        </p:txBody>
      </p:sp>
      <p:sp>
        <p:nvSpPr>
          <p:cNvPr id="19459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410575" cy="44577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tabLst>
                <a:tab pos="668338" algn="l"/>
                <a:tab pos="4395788" algn="l"/>
              </a:tabLst>
            </a:pPr>
            <a:r>
              <a:rPr lang="en-US" sz="1800" dirty="0" smtClean="0"/>
              <a:t>uniting:</a:t>
            </a:r>
            <a:br>
              <a:rPr lang="en-US" sz="1800" dirty="0" smtClean="0"/>
            </a:br>
            <a:r>
              <a:rPr lang="en-US" sz="1800" dirty="0" smtClean="0"/>
              <a:t>	9.   X • Y + X • Y’ = X	9D.   (X + Y) • (X + Y’) = X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95788" algn="l"/>
              </a:tabLst>
            </a:pPr>
            <a:r>
              <a:rPr lang="en-US" sz="1800" dirty="0" smtClean="0"/>
              <a:t>absorption:</a:t>
            </a:r>
            <a:br>
              <a:rPr lang="en-US" sz="1800" dirty="0" smtClean="0"/>
            </a:br>
            <a:r>
              <a:rPr lang="en-US" sz="1800" dirty="0" smtClean="0"/>
              <a:t>	10. X + X • Y = X	10D.  X • (X + Y) = X</a:t>
            </a:r>
            <a:br>
              <a:rPr lang="en-US" sz="1800" dirty="0" smtClean="0"/>
            </a:br>
            <a:r>
              <a:rPr lang="en-US" sz="1800" dirty="0" smtClean="0"/>
              <a:t>	11. (X + Y’) • Y = X • Y	11D. (X • Y’) + Y = X + Y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95788" algn="l"/>
              </a:tabLst>
            </a:pPr>
            <a:r>
              <a:rPr lang="en-US" sz="1800" dirty="0" smtClean="0"/>
              <a:t>factoring:</a:t>
            </a:r>
            <a:br>
              <a:rPr lang="en-US" sz="1800" dirty="0" smtClean="0"/>
            </a:br>
            <a:r>
              <a:rPr lang="en-US" sz="1800" dirty="0" smtClean="0"/>
              <a:t>	12. (X + Y) • (X’ + Z) =	12D. X • Y + X’ • Z = </a:t>
            </a:r>
            <a:br>
              <a:rPr lang="en-US" sz="1800" dirty="0" smtClean="0"/>
            </a:br>
            <a:r>
              <a:rPr lang="en-US" sz="1800" dirty="0" smtClean="0"/>
              <a:t>              X • Z + X’ • Y	               (X + Z) • (X’ + Y)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95788" algn="l"/>
              </a:tabLst>
            </a:pPr>
            <a:r>
              <a:rPr lang="en-US" sz="1800" dirty="0" smtClean="0"/>
              <a:t>consensus:</a:t>
            </a:r>
            <a:br>
              <a:rPr lang="en-US" sz="1800" dirty="0" smtClean="0"/>
            </a:br>
            <a:r>
              <a:rPr lang="en-US" sz="1800" dirty="0" smtClean="0"/>
              <a:t>	13. (X • Y) + (Y • Z) + (X’ • Z) =	13D. (X + Y) • (Y + Z) • (X’ + Z) =</a:t>
            </a:r>
            <a:br>
              <a:rPr lang="en-US" sz="1800" dirty="0" smtClean="0"/>
            </a:br>
            <a:r>
              <a:rPr lang="en-US" sz="1800" dirty="0" smtClean="0"/>
              <a:t>	             X • Y + X’ • Z	               (X + Y) • (X’ + Z)</a:t>
            </a:r>
          </a:p>
          <a:p>
            <a:pPr marL="0" indent="0" eaLnBrk="1" hangingPunct="1">
              <a:buFont typeface="Arial" charset="0"/>
              <a:buNone/>
              <a:tabLst>
                <a:tab pos="668338" algn="l"/>
                <a:tab pos="4395788" algn="l"/>
              </a:tabLst>
            </a:pPr>
            <a:r>
              <a:rPr lang="en-US" sz="1800" dirty="0" smtClean="0"/>
              <a:t>de Morgan’s:</a:t>
            </a:r>
            <a:br>
              <a:rPr lang="en-US" sz="1800" dirty="0" smtClean="0"/>
            </a:br>
            <a:r>
              <a:rPr lang="en-US" sz="1800" dirty="0" smtClean="0"/>
              <a:t>	14. (X + Y + ...)’ = X’ • Y’ • ...	14D. (X • Y • ...)’ = X’ + Y’ + ...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454E603-1289-3E4F-AE55-8DB7A6E7845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Proving theorems (rewriting)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798638" algn="l"/>
                <a:tab pos="4060825" algn="l"/>
                <a:tab pos="5702300" algn="l"/>
              </a:tabLst>
            </a:pPr>
            <a:r>
              <a:rPr lang="en-US" sz="2000" dirty="0" smtClean="0">
                <a:latin typeface="Tahoma" pitchFamily="-111" charset="0"/>
                <a:cs typeface="Tahoma" pitchFamily="-111" charset="0"/>
              </a:rPr>
              <a:t>Using the laws of Boolean algebra:</a:t>
            </a:r>
          </a:p>
          <a:p>
            <a:pPr lvl="1" eaLnBrk="1" hangingPunct="1">
              <a:tabLst>
                <a:tab pos="1798638" algn="l"/>
                <a:tab pos="4060825" algn="l"/>
                <a:tab pos="5702300" algn="l"/>
              </a:tabLst>
            </a:pPr>
            <a:r>
              <a:rPr lang="en-US" sz="2000" smtClean="0">
                <a:latin typeface="Tahoma" pitchFamily="-111" charset="0"/>
                <a:cs typeface="Tahoma" pitchFamily="-111" charset="0"/>
              </a:rPr>
              <a:t>e.g., prove the theorem:               X • Y + X • Y’ 	=   X</a:t>
            </a:r>
            <a:br>
              <a:rPr lang="en-US" sz="2000" smtClean="0">
                <a:latin typeface="Tahoma" pitchFamily="-111" charset="0"/>
                <a:cs typeface="Tahoma" pitchFamily="-111" charset="0"/>
              </a:rPr>
            </a:br>
            <a:r>
              <a:rPr lang="en-US" smtClean="0">
                <a:latin typeface="Tahoma" pitchFamily="-111" charset="0"/>
                <a:cs typeface="Tahoma" pitchFamily="-111" charset="0"/>
              </a:rPr>
              <a:t/>
            </a:r>
            <a:br>
              <a:rPr lang="en-US" smtClean="0">
                <a:latin typeface="Tahoma" pitchFamily="-111" charset="0"/>
                <a:cs typeface="Tahoma" pitchFamily="-111" charset="0"/>
              </a:rPr>
            </a:br>
            <a:r>
              <a:rPr lang="en-US" smtClean="0">
                <a:latin typeface="Tahoma" pitchFamily="-111" charset="0"/>
                <a:cs typeface="Tahoma" pitchFamily="-111" charset="0"/>
              </a:rPr>
              <a:t/>
            </a:r>
            <a:br>
              <a:rPr lang="en-US" smtClean="0">
                <a:latin typeface="Tahoma" pitchFamily="-111" charset="0"/>
                <a:cs typeface="Tahoma" pitchFamily="-111" charset="0"/>
              </a:rPr>
            </a:br>
            <a:r>
              <a:rPr lang="en-US" smtClean="0">
                <a:latin typeface="Tahoma" pitchFamily="-111" charset="0"/>
                <a:cs typeface="Tahoma" pitchFamily="-111" charset="0"/>
              </a:rPr>
              <a:t/>
            </a:r>
            <a:br>
              <a:rPr lang="en-US" smtClean="0">
                <a:latin typeface="Tahoma" pitchFamily="-111" charset="0"/>
                <a:cs typeface="Tahoma" pitchFamily="-111" charset="0"/>
              </a:rPr>
            </a:br>
            <a:r>
              <a:rPr lang="en-US" smtClean="0">
                <a:latin typeface="Tahoma" pitchFamily="-111" charset="0"/>
                <a:cs typeface="Tahoma" pitchFamily="-111" charset="0"/>
              </a:rPr>
              <a:t/>
            </a:r>
            <a:br>
              <a:rPr lang="en-US" smtClean="0">
                <a:latin typeface="Tahoma" pitchFamily="-111" charset="0"/>
                <a:cs typeface="Tahoma" pitchFamily="-111" charset="0"/>
              </a:rPr>
            </a:br>
            <a:r>
              <a:rPr lang="en-US" sz="2000" smtClean="0">
                <a:latin typeface="Tahoma" pitchFamily="-111" charset="0"/>
                <a:cs typeface="Tahoma" pitchFamily="-111" charset="0"/>
              </a:rPr>
              <a:t>e.g., prove the theorem: 	X + X • Y 	   =   X</a:t>
            </a:r>
            <a:endParaRPr lang="en-US" sz="2000" smtClean="0">
              <a:latin typeface="Tahoma" pitchFamily="-111" charset="0"/>
              <a:cs typeface="Tahoma" pitchFamily="-111" charset="0"/>
              <a:sym typeface="ZapfDingbats" pitchFamily="82" charset="2"/>
            </a:endParaRP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1676400" y="2590800"/>
            <a:ext cx="29146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>
              <a:tabLst>
                <a:tab pos="2706688" algn="l"/>
              </a:tabLst>
            </a:pPr>
            <a:r>
              <a:rPr lang="en-US" sz="2000">
                <a:latin typeface="Tahoma" pitchFamily="-111" charset="0"/>
              </a:rPr>
              <a:t>distributivity (8)	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>
                <a:latin typeface="Tahoma" pitchFamily="-111" charset="0"/>
              </a:rPr>
              <a:t>complementarity (5)	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>
                <a:latin typeface="Tahoma" pitchFamily="-111" charset="0"/>
              </a:rPr>
              <a:t>identity (1D)	</a:t>
            </a:r>
            <a:br>
              <a:rPr lang="en-US" sz="2000">
                <a:latin typeface="Tahoma" pitchFamily="-111" charset="0"/>
              </a:rPr>
            </a:br>
            <a:endParaRPr lang="en-US" sz="2000">
              <a:latin typeface="Tahoma" pitchFamily="-111" charset="0"/>
            </a:endParaRPr>
          </a:p>
        </p:txBody>
      </p:sp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1636713" y="4664075"/>
            <a:ext cx="29146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identity (1D)	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 err="1">
                <a:latin typeface="Tahoma" pitchFamily="-111" charset="0"/>
              </a:rPr>
              <a:t>distributivity</a:t>
            </a:r>
            <a:r>
              <a:rPr lang="en-US" sz="2000" dirty="0">
                <a:latin typeface="Tahoma" pitchFamily="-111" charset="0"/>
              </a:rPr>
              <a:t> (8)	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 smtClean="0">
                <a:latin typeface="Tahoma" pitchFamily="-111" charset="0"/>
              </a:rPr>
              <a:t>uniting </a:t>
            </a:r>
            <a:r>
              <a:rPr lang="en-US" sz="2000" dirty="0">
                <a:latin typeface="Tahoma" pitchFamily="-111" charset="0"/>
              </a:rPr>
              <a:t>(2)	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identity (1D)	</a:t>
            </a:r>
            <a:endParaRPr lang="en-US" sz="2000" dirty="0">
              <a:latin typeface="Tahoma" pitchFamily="-111" charset="0"/>
              <a:sym typeface="ZapfDingbats" pitchFamily="82" charset="2"/>
            </a:endParaRPr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5181600" y="2590800"/>
            <a:ext cx="36576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15" tIns="45107" rIns="90215" bIns="45107">
            <a:spAutoFit/>
          </a:bodyPr>
          <a:lstStyle/>
          <a:p>
            <a:pPr eaLnBrk="0" hangingPunct="0">
              <a:tabLst>
                <a:tab pos="2706688" algn="l"/>
              </a:tabLst>
            </a:pPr>
            <a:r>
              <a:rPr lang="en-US" sz="2000">
                <a:latin typeface="Tahoma" pitchFamily="-111" charset="0"/>
              </a:rPr>
              <a:t>X • Y + X • Y’ =   X • (Y + Y’)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>
                <a:latin typeface="Tahoma" pitchFamily="-111" charset="0"/>
              </a:rPr>
              <a:t>                    =   X • (1)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>
                <a:latin typeface="Tahoma" pitchFamily="-111" charset="0"/>
              </a:rPr>
              <a:t>                    =   X </a:t>
            </a:r>
            <a:br>
              <a:rPr lang="en-US" sz="2000">
                <a:latin typeface="Tahoma" pitchFamily="-111" charset="0"/>
              </a:rPr>
            </a:br>
            <a:endParaRPr lang="en-US" sz="2000">
              <a:latin typeface="Tahoma" pitchFamily="-111" charset="0"/>
            </a:endParaRPr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4533900" y="4724400"/>
            <a:ext cx="4208463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X  +  X • Y        =   X • 1   +  X • Y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                       =   X • (1 + Y)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                       =   X • (1)</a:t>
            </a:r>
          </a:p>
          <a:p>
            <a:pPr eaLnBrk="0" hangingPunct="0">
              <a:tabLst>
                <a:tab pos="2706688" algn="l"/>
              </a:tabLst>
            </a:pPr>
            <a:r>
              <a:rPr lang="en-US" sz="2000" dirty="0">
                <a:latin typeface="Tahoma" pitchFamily="-111" charset="0"/>
              </a:rPr>
              <a:t>                       </a:t>
            </a:r>
            <a:r>
              <a:rPr lang="en-US" sz="2000" dirty="0" smtClean="0">
                <a:latin typeface="Tahoma" pitchFamily="-111" charset="0"/>
              </a:rPr>
              <a:t>=   </a:t>
            </a:r>
            <a:r>
              <a:rPr lang="en-US" sz="2000" dirty="0">
                <a:latin typeface="Tahoma" pitchFamily="-111" charset="0"/>
              </a:rPr>
              <a:t>X </a:t>
            </a:r>
            <a:endParaRPr lang="en-US" sz="2000" dirty="0">
              <a:latin typeface="Tahoma" pitchFamily="-111" charset="0"/>
              <a:sym typeface="ZapfDingbats" pitchFamily="82" charset="2"/>
            </a:endParaRPr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454E603-1289-3E4F-AE55-8DB7A6E7845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14626</TotalTime>
  <Words>955</Words>
  <Application>Microsoft Office PowerPoint</Application>
  <PresentationFormat>On-screen Show (4:3)</PresentationFormat>
  <Paragraphs>374</Paragraphs>
  <Slides>24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ＭＳ Ｐゴシック</vt:lpstr>
      <vt:lpstr>ZapfDingbats</vt:lpstr>
      <vt:lpstr>Tahoma</vt:lpstr>
      <vt:lpstr>Symbol</vt:lpstr>
      <vt:lpstr>Garamond</vt:lpstr>
      <vt:lpstr>Wingdings</vt:lpstr>
      <vt:lpstr>Calibri</vt:lpstr>
      <vt:lpstr>Office Theme</vt:lpstr>
      <vt:lpstr>CSE 311  Foundations of Computing I</vt:lpstr>
      <vt:lpstr>Administrative</vt:lpstr>
      <vt:lpstr>Announcements</vt:lpstr>
      <vt:lpstr>Highlights from last lecture Calendar: Number of Days in a Month</vt:lpstr>
      <vt:lpstr>Highlights from last lecture Calendar: Number of Days in a Month</vt:lpstr>
      <vt:lpstr>Highlights from last lecture</vt:lpstr>
      <vt:lpstr>Axioms and theorems of Boolean algebra</vt:lpstr>
      <vt:lpstr>Axioms and theorems of Boolean algebra (cont.)</vt:lpstr>
      <vt:lpstr>Proving theorems (rewriting)</vt:lpstr>
      <vt:lpstr>Proving theorems (truth table)</vt:lpstr>
      <vt:lpstr>A simple example: 1-bit binary adder</vt:lpstr>
      <vt:lpstr>Cout = A’ B Cin + A B’ Cin + A B Cin’ + A B Cin</vt:lpstr>
      <vt:lpstr>Apply the theorems to simplify expressions</vt:lpstr>
      <vt:lpstr>S = A’ B’ Cin + A’ B Cin’ + A B’ Cin’ + A B Cin</vt:lpstr>
      <vt:lpstr>A simple example: 1-bit binary adder</vt:lpstr>
      <vt:lpstr>Recall Gates</vt:lpstr>
      <vt:lpstr>Recall gates (cont)</vt:lpstr>
      <vt:lpstr>A 2-bit ripple-carry adder</vt:lpstr>
      <vt:lpstr>Mapping truth tables to logic gates</vt:lpstr>
      <vt:lpstr>Canonical forms</vt:lpstr>
      <vt:lpstr>Sum-of-products canonical form</vt:lpstr>
      <vt:lpstr>Sum-of-products canonical form (cont)</vt:lpstr>
      <vt:lpstr>Product-of-sums canonical form</vt:lpstr>
      <vt:lpstr>Product-of-sums canonical form (cont)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321, Discrete Structures</dc:title>
  <dc:creator>Richard</dc:creator>
  <cp:lastModifiedBy>CSE</cp:lastModifiedBy>
  <cp:revision>130</cp:revision>
  <cp:lastPrinted>2013-04-05T20:17:50Z</cp:lastPrinted>
  <dcterms:created xsi:type="dcterms:W3CDTF">2008-01-02T02:45:55Z</dcterms:created>
  <dcterms:modified xsi:type="dcterms:W3CDTF">2013-04-08T21:46:35Z</dcterms:modified>
</cp:coreProperties>
</file>