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6" r:id="rId2"/>
    <p:sldId id="273" r:id="rId3"/>
    <p:sldId id="314" r:id="rId4"/>
    <p:sldId id="306" r:id="rId5"/>
    <p:sldId id="313" r:id="rId6"/>
    <p:sldId id="338" r:id="rId7"/>
    <p:sldId id="275" r:id="rId8"/>
    <p:sldId id="276" r:id="rId9"/>
    <p:sldId id="279" r:id="rId10"/>
    <p:sldId id="304" r:id="rId11"/>
    <p:sldId id="305" r:id="rId12"/>
    <p:sldId id="282" r:id="rId13"/>
    <p:sldId id="277" r:id="rId14"/>
    <p:sldId id="281" r:id="rId15"/>
    <p:sldId id="280" r:id="rId16"/>
    <p:sldId id="283" r:id="rId17"/>
    <p:sldId id="284" r:id="rId18"/>
    <p:sldId id="343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</p:sldIdLst>
  <p:sldSz cx="9144000" cy="6858000" type="screen4x3"/>
  <p:notesSz cx="7315200" cy="9601200"/>
  <p:embeddedFontLst>
    <p:embeddedFont>
      <p:font typeface="ＭＳ Ｐゴシック" pitchFamily="34" charset="-128"/>
      <p:regular r:id="rId40"/>
    </p:embeddedFont>
    <p:embeddedFont>
      <p:font typeface="Tahoma" pitchFamily="34" charset="0"/>
      <p:regular r:id="rId41"/>
      <p:bold r:id="rId42"/>
    </p:embeddedFont>
    <p:embeddedFont>
      <p:font typeface="Garamond" pitchFamily="18" charset="0"/>
      <p:regular r:id="rId43"/>
      <p:bold r:id="rId44"/>
      <p:italic r:id="rId45"/>
    </p:embeddedFont>
    <p:embeddedFont>
      <p:font typeface="Calibri" pitchFamily="34" charset="0"/>
      <p:regular r:id="rId46"/>
      <p:bold r:id="rId47"/>
      <p:italic r:id="rId48"/>
      <p:boldItalic r:id="rId49"/>
    </p:embeddedFont>
  </p:embeddedFontLst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694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6B63CCF-171D-D445-A140-141B12636943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5749D90-A7F2-0048-8A18-861E01D9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26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535F35F-31D7-4A40-828A-DFD36B965035}" type="datetimeFigureOut">
              <a:rPr lang="en-US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9B84DD9-199D-154D-8865-F2FF9BF18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0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8938" y="327025"/>
            <a:ext cx="4175125" cy="3132138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8938" y="327025"/>
            <a:ext cx="4175125" cy="3132138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5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8938" y="327025"/>
            <a:ext cx="4175125" cy="3132138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2113" y="327025"/>
            <a:ext cx="4178300" cy="3133725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6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89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9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A6EECC-EA9F-834E-8AF0-0892B94693F8}" type="datetime1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CEA9F-6B5F-374D-97DF-70F491F61A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2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C5F058-0FA0-DF49-AD7E-32C27C1643D7}" type="datetime1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E800C-2091-A647-A24B-2136EF24F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0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534B4B-A1EA-4C4B-BA42-7D0B2C606664}" type="datetime1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89A07-EC1E-6F4B-A0F2-205DE61572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91EB9E-C90C-734E-BE25-6D7890586967}" type="datetime1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4E603-1289-3E4F-AE55-8DB7A6E78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8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70509-67CD-8E42-B2A8-737E95600830}" type="datetime1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C806B-7015-0F4E-A4AE-273E416013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BEE3D8-A17F-2642-9E3A-9EBF70B58272}" type="datetime1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619A9-B4CC-A043-8262-9DE265F1FE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8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22466-C1E1-3B40-87DD-F42638127999}" type="datetime1">
              <a:rPr lang="en-US" smtClean="0"/>
              <a:t>4/4/2013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1077E-23D8-7249-BB07-1E82285FAE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5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AB0EB-3464-664D-B4F3-8D0AEF653493}" type="datetime1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BE6DF-E14F-AC4C-8BD2-3504B12047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5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0C2F2-407B-5949-BAE0-50F3AB0C453A}" type="datetime1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67399-7F90-914C-B7A9-E5726B1B9D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1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8B32E-3B4A-0343-B8EA-A9E6B8F269EB}" type="datetime1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01BC8-7AEA-B448-A965-D387B192A8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9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4D43C-FE73-1B45-9D63-AC695450C589}" type="datetime1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D8DA0-08AF-F943-B3B5-F9552CE984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C5F56E7-FEE4-E145-A364-4714082135F2}" type="datetime1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BFBEAED-E509-5A4C-A148-D7BFDB71B3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hyperlink" Target="http://www.cs.washington.edu/31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7200" y="457200"/>
            <a:ext cx="7772400" cy="14700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CSE 311  Foundations of Computing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2057400"/>
            <a:ext cx="6400800" cy="1600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Arial" pitchFamily="34" charset="0"/>
              </a:rPr>
              <a:t>Spring 2013, Lecture 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Arial" pitchFamily="34" charset="0"/>
              </a:rPr>
              <a:t>Propositional </a:t>
            </a:r>
            <a:r>
              <a:rPr lang="en-US" dirty="0" smtClean="0">
                <a:ea typeface="+mn-ea"/>
                <a:cs typeface="Arial" pitchFamily="34" charset="0"/>
              </a:rPr>
              <a:t>Logic, Boolean Logic/Boolean Algebra</a:t>
            </a:r>
            <a:endParaRPr lang="en-US" dirty="0" smtClean="0">
              <a:ea typeface="+mn-ea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9338"/>
            <a:ext cx="38862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EA9F-6B5F-374D-97DF-70F491F61A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 Morgan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Laws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09600" y="3429000"/>
          <a:ext cx="8288340" cy="187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513"/>
                <a:gridCol w="371513"/>
                <a:gridCol w="659096"/>
                <a:gridCol w="792439"/>
                <a:gridCol w="1289301"/>
                <a:gridCol w="857523"/>
                <a:gridCol w="1206755"/>
                <a:gridCol w="27402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p</a:t>
                      </a:r>
                      <a:endParaRPr lang="en-US" sz="20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q</a:t>
                      </a:r>
                      <a:endParaRPr lang="en-US" sz="20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i="1" dirty="0" smtClean="0"/>
                        <a:t>p</a:t>
                      </a:r>
                      <a:endParaRPr lang="en-US" sz="20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</a:t>
                      </a:r>
                      <a:r>
                        <a:rPr lang="en-US" sz="2000" b="1" baseline="0" dirty="0" smtClean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i="1" dirty="0" smtClean="0"/>
                        <a:t>q</a:t>
                      </a:r>
                      <a:r>
                        <a:rPr lang="en-US" sz="2000" b="1" baseline="0" dirty="0" smtClean="0">
                          <a:latin typeface="Symbol"/>
                          <a:sym typeface="Symbol"/>
                        </a:rPr>
                        <a:t> </a:t>
                      </a:r>
                      <a:endParaRPr lang="en-US" sz="20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000" b="1" i="1" dirty="0" smtClean="0"/>
                        <a:t> p </a:t>
                      </a: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000" b="1" i="1" dirty="0" smtClean="0"/>
                        <a:t> </a:t>
                      </a:r>
                      <a:r>
                        <a:rPr lang="en-US" sz="2000" b="1" baseline="0" dirty="0" smtClean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000" b="1" i="1" dirty="0" smtClean="0"/>
                        <a:t>q</a:t>
                      </a:r>
                      <a:endParaRPr lang="en-US" sz="20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smtClean="0"/>
                        <a:t>p </a:t>
                      </a: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000" b="1" i="0" baseline="0" dirty="0" smtClean="0"/>
                        <a:t> </a:t>
                      </a:r>
                      <a:r>
                        <a:rPr lang="en-US" sz="2000" b="1" i="1" baseline="0" dirty="0" smtClean="0"/>
                        <a:t>q</a:t>
                      </a:r>
                      <a:endParaRPr lang="en-US" sz="2000" b="1" i="1" dirty="0" smtClean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(</a:t>
                      </a:r>
                      <a:r>
                        <a:rPr lang="en-US" sz="2000" b="1" i="1" dirty="0" smtClean="0"/>
                        <a:t>p </a:t>
                      </a: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000" b="1" i="0" baseline="0" dirty="0" smtClean="0"/>
                        <a:t> </a:t>
                      </a:r>
                      <a:r>
                        <a:rPr lang="en-US" sz="2000" b="1" i="1" baseline="0" dirty="0" smtClean="0"/>
                        <a:t>q)</a:t>
                      </a:r>
                      <a:endParaRPr lang="en-US" sz="2000" b="1" i="1" dirty="0" smtClean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(</a:t>
                      </a:r>
                      <a:r>
                        <a:rPr lang="en-US" sz="2000" b="1" i="1" dirty="0" smtClean="0"/>
                        <a:t>p </a:t>
                      </a: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000" b="1" i="0" baseline="0" dirty="0" smtClean="0"/>
                        <a:t> </a:t>
                      </a:r>
                      <a:r>
                        <a:rPr lang="en-US" sz="2000" b="1" i="1" baseline="0" dirty="0" smtClean="0"/>
                        <a:t>q)</a:t>
                      </a: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 (</a:t>
                      </a:r>
                      <a:r>
                        <a:rPr lang="en-US" sz="2000" b="1" i="1" dirty="0" smtClean="0"/>
                        <a:t> p </a:t>
                      </a: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000" b="1" i="1" dirty="0" smtClean="0"/>
                        <a:t> </a:t>
                      </a:r>
                      <a:r>
                        <a:rPr lang="en-US" sz="2000" b="1" baseline="0" dirty="0" smtClean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000" b="1" i="1" dirty="0" smtClean="0"/>
                        <a:t>q)</a:t>
                      </a:r>
                    </a:p>
                  </a:txBody>
                  <a:tcPr marL="91435" marR="9143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35" marR="91435"/>
                </a:tc>
              </a:tr>
            </a:tbl>
          </a:graphicData>
        </a:graphic>
      </p:graphicFrame>
      <p:sp>
        <p:nvSpPr>
          <p:cNvPr id="9275" name="Rectangle 3"/>
          <p:cNvSpPr>
            <a:spLocks noChangeArrowheads="1"/>
          </p:cNvSpPr>
          <p:nvPr/>
        </p:nvSpPr>
        <p:spPr bwMode="auto">
          <a:xfrm>
            <a:off x="966788" y="2070100"/>
            <a:ext cx="6043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/>
              <a:t>Example: </a:t>
            </a:r>
            <a:r>
              <a:rPr lang="en-US" sz="3200">
                <a:latin typeface="Symbol" charset="0"/>
                <a:sym typeface="Symbol" charset="0"/>
              </a:rPr>
              <a:t> </a:t>
            </a:r>
            <a:r>
              <a:rPr lang="en-US" sz="3200"/>
              <a:t>(</a:t>
            </a:r>
            <a:r>
              <a:rPr lang="en-US" sz="3200" i="1"/>
              <a:t>p</a:t>
            </a:r>
            <a:r>
              <a:rPr lang="en-US" sz="3200" b="1">
                <a:latin typeface="Symbol" charset="0"/>
                <a:sym typeface="Symbol" charset="0"/>
              </a:rPr>
              <a:t> </a:t>
            </a:r>
            <a:r>
              <a:rPr lang="en-US" sz="3200"/>
              <a:t> </a:t>
            </a:r>
            <a:r>
              <a:rPr lang="en-US" sz="3200" i="1"/>
              <a:t>q</a:t>
            </a:r>
            <a:r>
              <a:rPr lang="en-US" sz="3200"/>
              <a:t>) </a:t>
            </a:r>
            <a:r>
              <a:rPr lang="en-US" sz="3200">
                <a:latin typeface="Symbol" charset="0"/>
                <a:sym typeface="Symbol" charset="0"/>
              </a:rPr>
              <a:t></a:t>
            </a:r>
            <a:r>
              <a:rPr lang="en-US" sz="3200"/>
              <a:t> (</a:t>
            </a:r>
            <a:r>
              <a:rPr lang="en-US" sz="3200">
                <a:latin typeface="Symbol" charset="0"/>
                <a:sym typeface="Symbol" charset="0"/>
              </a:rPr>
              <a:t></a:t>
            </a:r>
            <a:r>
              <a:rPr lang="en-US" sz="3200"/>
              <a:t> </a:t>
            </a:r>
            <a:r>
              <a:rPr lang="en-US" sz="3200" i="1"/>
              <a:t>p</a:t>
            </a:r>
            <a:r>
              <a:rPr lang="en-US" sz="3200"/>
              <a:t> </a:t>
            </a:r>
            <a:r>
              <a:rPr lang="en-US" sz="3200">
                <a:latin typeface="Symbol" charset="0"/>
                <a:sym typeface="Symbol" charset="0"/>
              </a:rPr>
              <a:t></a:t>
            </a:r>
            <a:r>
              <a:rPr lang="en-US" sz="3200"/>
              <a:t> </a:t>
            </a:r>
            <a:r>
              <a:rPr lang="en-US" sz="3200">
                <a:latin typeface="Symbol" charset="0"/>
                <a:sym typeface="Symbol" charset="0"/>
              </a:rPr>
              <a:t> </a:t>
            </a:r>
            <a:r>
              <a:rPr lang="en-US" sz="3200" i="1"/>
              <a:t>q</a:t>
            </a:r>
            <a:r>
              <a:rPr lang="en-US" sz="320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E6DF-E14F-AC4C-8BD2-3504B12047B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9364" y="103378"/>
            <a:ext cx="95410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Law of Implication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69975" y="3581400"/>
          <a:ext cx="6553200" cy="187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533400"/>
                <a:gridCol w="914400"/>
                <a:gridCol w="762000"/>
                <a:gridCol w="10668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p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q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p </a:t>
                      </a: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sz="2000" b="1" i="1" dirty="0" smtClean="0"/>
                        <a:t> q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i="1" dirty="0" smtClean="0"/>
                        <a:t>p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baseline="0" dirty="0" smtClean="0">
                          <a:latin typeface="Symbol"/>
                          <a:sym typeface="Symbol"/>
                        </a:rPr>
                        <a:t> 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000" b="1" i="1" dirty="0" smtClean="0"/>
                        <a:t> p </a:t>
                      </a: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000" b="1" i="1" dirty="0" smtClean="0"/>
                        <a:t> q</a:t>
                      </a: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(p </a:t>
                      </a: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sz="2000" b="1" i="1" dirty="0" smtClean="0"/>
                        <a:t> q) </a:t>
                      </a: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</a:t>
                      </a:r>
                      <a:r>
                        <a:rPr lang="en-US" sz="2000" b="1" i="0" dirty="0" smtClean="0"/>
                        <a:t> </a:t>
                      </a:r>
                      <a:r>
                        <a:rPr lang="en-US" sz="2000" b="1" i="1" dirty="0" smtClean="0"/>
                        <a:t>(</a:t>
                      </a: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000" b="1" i="1" dirty="0" smtClean="0"/>
                        <a:t> p </a:t>
                      </a: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000" b="1" i="0" dirty="0" smtClean="0"/>
                        <a:t> </a:t>
                      </a:r>
                      <a:r>
                        <a:rPr lang="en-US" sz="2000" b="1" i="1" dirty="0" smtClean="0"/>
                        <a:t>q)</a:t>
                      </a:r>
                      <a:endParaRPr lang="en-US" sz="2000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87" name="Rectangle 3"/>
          <p:cNvSpPr>
            <a:spLocks noChangeArrowheads="1"/>
          </p:cNvSpPr>
          <p:nvPr/>
        </p:nvSpPr>
        <p:spPr bwMode="auto">
          <a:xfrm>
            <a:off x="966788" y="2070100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/>
              <a:t>Example: (</a:t>
            </a:r>
            <a:r>
              <a:rPr lang="en-US" sz="3200" i="1"/>
              <a:t>p </a:t>
            </a:r>
            <a:r>
              <a:rPr lang="en-US" sz="3200">
                <a:latin typeface="Symbol" charset="0"/>
                <a:sym typeface="Symbol" charset="0"/>
              </a:rPr>
              <a:t></a:t>
            </a:r>
            <a:r>
              <a:rPr lang="en-US" sz="3200"/>
              <a:t> </a:t>
            </a:r>
            <a:r>
              <a:rPr lang="en-US" sz="3200" i="1"/>
              <a:t>q</a:t>
            </a:r>
            <a:r>
              <a:rPr lang="en-US" sz="3200"/>
              <a:t>) </a:t>
            </a:r>
            <a:r>
              <a:rPr lang="en-US" sz="3200">
                <a:latin typeface="Symbol" charset="0"/>
                <a:sym typeface="Symbol" charset="0"/>
              </a:rPr>
              <a:t></a:t>
            </a:r>
            <a:r>
              <a:rPr lang="en-US" sz="3200"/>
              <a:t> (</a:t>
            </a:r>
            <a:r>
              <a:rPr lang="en-US" sz="3200">
                <a:latin typeface="Symbol" charset="0"/>
                <a:sym typeface="Symbol" charset="0"/>
              </a:rPr>
              <a:t></a:t>
            </a:r>
            <a:r>
              <a:rPr lang="en-US" sz="3200"/>
              <a:t> </a:t>
            </a:r>
            <a:r>
              <a:rPr lang="en-US" sz="3200" i="1"/>
              <a:t>p</a:t>
            </a:r>
            <a:r>
              <a:rPr lang="en-US" sz="3200"/>
              <a:t> </a:t>
            </a:r>
            <a:r>
              <a:rPr lang="en-US" sz="3200">
                <a:latin typeface="Symbol" charset="0"/>
                <a:sym typeface="Symbol" charset="0"/>
              </a:rPr>
              <a:t></a:t>
            </a:r>
            <a:r>
              <a:rPr lang="en-US" sz="3200"/>
              <a:t> </a:t>
            </a:r>
            <a:r>
              <a:rPr lang="en-US" sz="3200" i="1"/>
              <a:t>q</a:t>
            </a:r>
            <a:r>
              <a:rPr lang="en-US" sz="320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E6DF-E14F-AC4C-8BD2-3504B12047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Understanding connectives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Reflect basic rules of reasoning and logic</a:t>
            </a:r>
          </a:p>
          <a:p>
            <a:r>
              <a:rPr lang="en-US">
                <a:latin typeface="Arial" charset="0"/>
              </a:rPr>
              <a:t>Allow manipulation of logical formulas</a:t>
            </a:r>
          </a:p>
          <a:p>
            <a:pPr lvl="1"/>
            <a:r>
              <a:rPr lang="en-US">
                <a:latin typeface="Arial" charset="0"/>
              </a:rPr>
              <a:t>Simplification</a:t>
            </a:r>
          </a:p>
          <a:p>
            <a:pPr lvl="1"/>
            <a:r>
              <a:rPr lang="en-US">
                <a:latin typeface="Arial" charset="0"/>
              </a:rPr>
              <a:t>Testing for equivalence</a:t>
            </a:r>
          </a:p>
          <a:p>
            <a:r>
              <a:rPr lang="en-US">
                <a:latin typeface="Arial" charset="0"/>
              </a:rPr>
              <a:t>Applications</a:t>
            </a:r>
          </a:p>
          <a:p>
            <a:pPr lvl="1"/>
            <a:r>
              <a:rPr lang="en-US">
                <a:latin typeface="Arial" charset="0"/>
              </a:rPr>
              <a:t>Query optimization</a:t>
            </a:r>
          </a:p>
          <a:p>
            <a:pPr lvl="1"/>
            <a:r>
              <a:rPr lang="en-US">
                <a:latin typeface="Arial" charset="0"/>
              </a:rPr>
              <a:t>Search optimization and caching</a:t>
            </a:r>
          </a:p>
          <a:p>
            <a:pPr lvl="1"/>
            <a:r>
              <a:rPr lang="en-US">
                <a:latin typeface="Arial" charset="0"/>
              </a:rPr>
              <a:t>Artificial Intelligence</a:t>
            </a:r>
          </a:p>
          <a:p>
            <a:pPr lvl="1"/>
            <a:r>
              <a:rPr lang="en-US">
                <a:latin typeface="Arial" charset="0"/>
              </a:rPr>
              <a:t>Program verification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E603-1289-3E4F-AE55-8DB7A6E7845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Properties of logical connectives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charset="0"/>
              </a:rPr>
              <a:t>Identity</a:t>
            </a:r>
          </a:p>
          <a:p>
            <a:r>
              <a:rPr lang="en-US" dirty="0">
                <a:latin typeface="Arial" charset="0"/>
              </a:rPr>
              <a:t>Domination</a:t>
            </a:r>
          </a:p>
          <a:p>
            <a:r>
              <a:rPr lang="en-US" dirty="0">
                <a:latin typeface="Arial" charset="0"/>
              </a:rPr>
              <a:t>Idempotent</a:t>
            </a:r>
          </a:p>
          <a:p>
            <a:r>
              <a:rPr lang="en-US" dirty="0">
                <a:latin typeface="Arial" charset="0"/>
              </a:rPr>
              <a:t>Commutative</a:t>
            </a:r>
          </a:p>
          <a:p>
            <a:r>
              <a:rPr lang="en-US" dirty="0">
                <a:latin typeface="Arial" charset="0"/>
              </a:rPr>
              <a:t>Associative</a:t>
            </a:r>
          </a:p>
          <a:p>
            <a:r>
              <a:rPr lang="en-US" dirty="0">
                <a:latin typeface="Arial" charset="0"/>
              </a:rPr>
              <a:t>Distributive</a:t>
            </a:r>
          </a:p>
          <a:p>
            <a:r>
              <a:rPr lang="en-US" dirty="0">
                <a:latin typeface="Arial" charset="0"/>
              </a:rPr>
              <a:t>Absorption</a:t>
            </a:r>
          </a:p>
          <a:p>
            <a:r>
              <a:rPr lang="en-US" dirty="0" smtClean="0">
                <a:latin typeface="Arial" charset="0"/>
              </a:rPr>
              <a:t>Negation</a:t>
            </a:r>
          </a:p>
          <a:p>
            <a:r>
              <a:rPr lang="en-US" dirty="0" err="1" smtClean="0">
                <a:latin typeface="Arial" charset="0"/>
              </a:rPr>
              <a:t>DeMorgan’s</a:t>
            </a:r>
            <a:r>
              <a:rPr lang="en-US" dirty="0" smtClean="0">
                <a:latin typeface="Arial" charset="0"/>
              </a:rPr>
              <a:t> Laws</a:t>
            </a:r>
          </a:p>
          <a:p>
            <a:r>
              <a:rPr lang="en-US" dirty="0" smtClean="0">
                <a:latin typeface="Arial" charset="0"/>
              </a:rPr>
              <a:t>Double Negation</a:t>
            </a:r>
            <a:endParaRPr lang="en-US" dirty="0">
              <a:latin typeface="Arial" charset="0"/>
            </a:endParaRPr>
          </a:p>
        </p:txBody>
      </p:sp>
      <p:sp>
        <p:nvSpPr>
          <p:cNvPr id="12292" name="Text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91200" y="4343400"/>
            <a:ext cx="3032125" cy="23082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p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/>
              <a:t> </a:t>
            </a:r>
            <a:r>
              <a:rPr lang="en-US" b="1"/>
              <a:t>T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/>
              <a:t> </a:t>
            </a:r>
            <a:r>
              <a:rPr lang="en-US" i="1"/>
              <a:t>p</a:t>
            </a:r>
          </a:p>
          <a:p>
            <a:pPr eaLnBrk="1" hangingPunct="1"/>
            <a:r>
              <a:rPr lang="en-US" i="1"/>
              <a:t>p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/>
              <a:t> </a:t>
            </a:r>
            <a:r>
              <a:rPr lang="en-US" b="1"/>
              <a:t>F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/>
              <a:t> </a:t>
            </a:r>
            <a:r>
              <a:rPr lang="en-US" b="1"/>
              <a:t>F</a:t>
            </a:r>
          </a:p>
          <a:p>
            <a:pPr eaLnBrk="1" hangingPunct="1"/>
            <a:r>
              <a:rPr lang="en-US" i="1"/>
              <a:t>p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/>
              <a:t> </a:t>
            </a:r>
            <a:r>
              <a:rPr lang="en-US" i="1"/>
              <a:t>p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/>
              <a:t> </a:t>
            </a:r>
            <a:r>
              <a:rPr lang="en-US" i="1"/>
              <a:t>p</a:t>
            </a:r>
          </a:p>
          <a:p>
            <a:pPr eaLnBrk="1" hangingPunct="1"/>
            <a:r>
              <a:rPr lang="en-US" i="1"/>
              <a:t>p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/>
              <a:t> </a:t>
            </a:r>
            <a:r>
              <a:rPr lang="en-US" i="1"/>
              <a:t>q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/>
              <a:t> </a:t>
            </a:r>
            <a:r>
              <a:rPr lang="en-US" i="1"/>
              <a:t>q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/>
              <a:t> </a:t>
            </a:r>
            <a:r>
              <a:rPr lang="en-US" i="1"/>
              <a:t>p</a:t>
            </a:r>
          </a:p>
          <a:p>
            <a:pPr eaLnBrk="1" hangingPunct="1"/>
            <a:r>
              <a:rPr lang="en-US"/>
              <a:t>(</a:t>
            </a:r>
            <a:r>
              <a:rPr lang="en-US" i="1"/>
              <a:t>p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/>
              <a:t> </a:t>
            </a:r>
            <a:r>
              <a:rPr lang="en-US" i="1"/>
              <a:t>q</a:t>
            </a:r>
            <a:r>
              <a:rPr lang="en-US"/>
              <a:t>)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/>
              <a:t> </a:t>
            </a:r>
            <a:r>
              <a:rPr lang="en-US" i="1"/>
              <a:t>r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/>
              <a:t> </a:t>
            </a:r>
            <a:r>
              <a:rPr lang="en-US" i="1"/>
              <a:t>p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/>
              <a:t> (</a:t>
            </a:r>
            <a:r>
              <a:rPr lang="en-US" i="1"/>
              <a:t>q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/>
              <a:t> </a:t>
            </a:r>
            <a:r>
              <a:rPr lang="en-US" i="1"/>
              <a:t>r</a:t>
            </a:r>
            <a:r>
              <a:rPr lang="en-US"/>
              <a:t>)</a:t>
            </a:r>
          </a:p>
          <a:p>
            <a:pPr eaLnBrk="1" hangingPunct="1"/>
            <a:r>
              <a:rPr lang="en-US" i="1"/>
              <a:t>p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/>
              <a:t> (</a:t>
            </a:r>
            <a:r>
              <a:rPr lang="en-US" i="1"/>
              <a:t>q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</a:t>
            </a:r>
            <a:r>
              <a:rPr lang="en-US"/>
              <a:t> </a:t>
            </a:r>
            <a:r>
              <a:rPr lang="en-US" i="1"/>
              <a:t>r</a:t>
            </a:r>
            <a:r>
              <a:rPr lang="en-US"/>
              <a:t>)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/>
              <a:t> (</a:t>
            </a:r>
            <a:r>
              <a:rPr lang="en-US" i="1"/>
              <a:t>p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/>
              <a:t> </a:t>
            </a:r>
            <a:r>
              <a:rPr lang="en-US" i="1"/>
              <a:t>q</a:t>
            </a:r>
            <a:r>
              <a:rPr lang="en-US"/>
              <a:t>) </a:t>
            </a:r>
            <a:r>
              <a:rPr lang="en-US">
                <a:latin typeface="Symbol" charset="0"/>
                <a:sym typeface="Symbol" charset="0"/>
              </a:rPr>
              <a:t></a:t>
            </a:r>
            <a:r>
              <a:rPr lang="en-US"/>
              <a:t> (</a:t>
            </a:r>
            <a:r>
              <a:rPr lang="en-US" i="1"/>
              <a:t>p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/>
              <a:t> </a:t>
            </a:r>
            <a:r>
              <a:rPr lang="en-US" i="1"/>
              <a:t>r</a:t>
            </a:r>
            <a:r>
              <a:rPr lang="en-US"/>
              <a:t>)</a:t>
            </a:r>
          </a:p>
          <a:p>
            <a:pPr eaLnBrk="1" hangingPunct="1"/>
            <a:r>
              <a:rPr lang="en-US" i="1"/>
              <a:t>p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/>
              <a:t> (</a:t>
            </a:r>
            <a:r>
              <a:rPr lang="en-US" i="1"/>
              <a:t>p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</a:t>
            </a:r>
            <a:r>
              <a:rPr lang="en-US"/>
              <a:t> </a:t>
            </a:r>
            <a:r>
              <a:rPr lang="en-US" i="1"/>
              <a:t>q</a:t>
            </a:r>
            <a:r>
              <a:rPr lang="en-US"/>
              <a:t>)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/>
              <a:t> </a:t>
            </a:r>
            <a:r>
              <a:rPr lang="en-US" i="1"/>
              <a:t>p</a:t>
            </a:r>
          </a:p>
          <a:p>
            <a:pPr eaLnBrk="1" hangingPunct="1"/>
            <a:r>
              <a:rPr lang="en-US" i="1"/>
              <a:t>p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/>
              <a:t> </a:t>
            </a:r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 i="1"/>
              <a:t> p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 b="1"/>
              <a:t> 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E603-1289-3E4F-AE55-8DB7A6E7845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7165" y="6096000"/>
            <a:ext cx="432723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Textbook, </a:t>
            </a:r>
            <a:r>
              <a:rPr lang="en-US" dirty="0" smtClean="0"/>
              <a:t>1.3 7</a:t>
            </a:r>
            <a:r>
              <a:rPr lang="en-US" baseline="30000" dirty="0" smtClean="0"/>
              <a:t>th</a:t>
            </a:r>
            <a:r>
              <a:rPr lang="en-US" dirty="0" smtClean="0"/>
              <a:t> Edition/1.2 6</a:t>
            </a:r>
            <a:r>
              <a:rPr lang="en-US" baseline="30000" dirty="0" smtClean="0"/>
              <a:t>th</a:t>
            </a:r>
            <a:r>
              <a:rPr lang="en-US" dirty="0" smtClean="0"/>
              <a:t> Edition, </a:t>
            </a:r>
            <a:r>
              <a:rPr lang="en-US" dirty="0" smtClean="0"/>
              <a:t>Table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Equivalences relating to implication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 </a:t>
            </a:r>
            <a:r>
              <a:rPr lang="en-US">
                <a:latin typeface="Symbol" charset="0"/>
                <a:sym typeface="Symbol" charset="0"/>
              </a:rPr>
              <a:t></a:t>
            </a:r>
            <a:r>
              <a:rPr lang="en-US">
                <a:latin typeface="Arial" charset="0"/>
              </a:rPr>
              <a:t> q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>
                <a:latin typeface="Arial" charset="0"/>
              </a:rPr>
              <a:t> p </a:t>
            </a:r>
            <a:r>
              <a:rPr lang="en-US">
                <a:latin typeface="Symbol" charset="0"/>
                <a:sym typeface="Symbol" charset="0"/>
              </a:rPr>
              <a:t></a:t>
            </a:r>
            <a:r>
              <a:rPr lang="en-US">
                <a:latin typeface="Arial" charset="0"/>
              </a:rPr>
              <a:t> q</a:t>
            </a:r>
          </a:p>
          <a:p>
            <a:r>
              <a:rPr lang="en-US">
                <a:latin typeface="Arial" charset="0"/>
              </a:rPr>
              <a:t>p </a:t>
            </a:r>
            <a:r>
              <a:rPr lang="en-US">
                <a:latin typeface="Symbol" charset="0"/>
                <a:sym typeface="Symbol" charset="0"/>
              </a:rPr>
              <a:t></a:t>
            </a:r>
            <a:r>
              <a:rPr lang="en-US">
                <a:latin typeface="Arial" charset="0"/>
              </a:rPr>
              <a:t> q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>
                <a:latin typeface="Arial" charset="0"/>
              </a:rPr>
              <a:t> q </a:t>
            </a:r>
            <a:r>
              <a:rPr lang="en-US">
                <a:latin typeface="Symbol" charset="0"/>
                <a:sym typeface="Symbol" charset="0"/>
              </a:rPr>
              <a:t>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>
                <a:latin typeface="Arial" charset="0"/>
              </a:rPr>
              <a:t> p</a:t>
            </a:r>
          </a:p>
          <a:p>
            <a:r>
              <a:rPr lang="en-US">
                <a:latin typeface="Arial" charset="0"/>
              </a:rPr>
              <a:t>p </a:t>
            </a:r>
            <a:r>
              <a:rPr lang="en-US">
                <a:latin typeface="Symbol" charset="0"/>
                <a:sym typeface="Symbol" charset="0"/>
              </a:rPr>
              <a:t></a:t>
            </a:r>
            <a:r>
              <a:rPr lang="en-US">
                <a:latin typeface="Arial" charset="0"/>
              </a:rPr>
              <a:t> q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>
                <a:latin typeface="Arial" charset="0"/>
              </a:rPr>
              <a:t> p </a:t>
            </a:r>
            <a:r>
              <a:rPr lang="en-US">
                <a:latin typeface="Symbol" charset="0"/>
                <a:sym typeface="Symbol" charset="0"/>
              </a:rPr>
              <a:t></a:t>
            </a:r>
            <a:r>
              <a:rPr lang="en-US">
                <a:latin typeface="Arial" charset="0"/>
              </a:rPr>
              <a:t> q</a:t>
            </a:r>
          </a:p>
          <a:p>
            <a:r>
              <a:rPr lang="en-US">
                <a:latin typeface="Arial" charset="0"/>
              </a:rPr>
              <a:t>p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>
                <a:latin typeface="Arial" charset="0"/>
              </a:rPr>
              <a:t> q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>
                <a:latin typeface="Arial" charset="0"/>
              </a:rPr>
              <a:t> (p </a:t>
            </a:r>
            <a:r>
              <a:rPr lang="en-US">
                <a:latin typeface="Symbol" charset="0"/>
                <a:sym typeface="Symbol" charset="0"/>
              </a:rPr>
              <a:t>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>
                <a:latin typeface="Arial" charset="0"/>
              </a:rPr>
              <a:t> q)</a:t>
            </a:r>
          </a:p>
          <a:p>
            <a:r>
              <a:rPr lang="en-US">
                <a:latin typeface="Arial" charset="0"/>
              </a:rPr>
              <a:t>p </a:t>
            </a:r>
            <a:r>
              <a:rPr lang="en-US">
                <a:latin typeface="Symbol" charset="0"/>
                <a:sym typeface="Symbol" charset="0"/>
              </a:rPr>
              <a:t></a:t>
            </a:r>
            <a:r>
              <a:rPr lang="en-US">
                <a:latin typeface="Arial" charset="0"/>
              </a:rPr>
              <a:t> q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>
                <a:latin typeface="Arial" charset="0"/>
              </a:rPr>
              <a:t> (p</a:t>
            </a:r>
            <a:r>
              <a:rPr lang="en-US">
                <a:latin typeface="Symbol" charset="0"/>
                <a:sym typeface="Symbol" charset="0"/>
              </a:rPr>
              <a:t></a:t>
            </a:r>
            <a:r>
              <a:rPr lang="en-US">
                <a:latin typeface="Arial" charset="0"/>
              </a:rPr>
              <a:t> q)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>
                <a:latin typeface="Arial" charset="0"/>
              </a:rPr>
              <a:t> (q </a:t>
            </a:r>
            <a:r>
              <a:rPr lang="en-US">
                <a:latin typeface="Symbol" charset="0"/>
                <a:sym typeface="Symbol" charset="0"/>
              </a:rPr>
              <a:t></a:t>
            </a:r>
            <a:r>
              <a:rPr lang="en-US">
                <a:latin typeface="Arial" charset="0"/>
              </a:rPr>
              <a:t> p)</a:t>
            </a:r>
          </a:p>
          <a:p>
            <a:r>
              <a:rPr lang="en-US">
                <a:latin typeface="Arial" charset="0"/>
              </a:rPr>
              <a:t>p </a:t>
            </a:r>
            <a:r>
              <a:rPr lang="en-US">
                <a:latin typeface="Symbol" charset="0"/>
                <a:sym typeface="Symbol" charset="0"/>
              </a:rPr>
              <a:t></a:t>
            </a:r>
            <a:r>
              <a:rPr lang="en-US">
                <a:latin typeface="Arial" charset="0"/>
              </a:rPr>
              <a:t> q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>
                <a:latin typeface="Arial" charset="0"/>
              </a:rPr>
              <a:t> p </a:t>
            </a:r>
            <a:r>
              <a:rPr lang="en-US">
                <a:latin typeface="Symbol" charset="0"/>
                <a:sym typeface="Symbol" charset="0"/>
              </a:rPr>
              <a:t>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>
                <a:latin typeface="Arial" charset="0"/>
              </a:rPr>
              <a:t> q</a:t>
            </a:r>
          </a:p>
          <a:p>
            <a:r>
              <a:rPr lang="en-US">
                <a:latin typeface="Arial" charset="0"/>
              </a:rPr>
              <a:t>p </a:t>
            </a:r>
            <a:r>
              <a:rPr lang="en-US">
                <a:latin typeface="Symbol" charset="0"/>
                <a:sym typeface="Symbol" charset="0"/>
              </a:rPr>
              <a:t></a:t>
            </a:r>
            <a:r>
              <a:rPr lang="en-US">
                <a:latin typeface="Arial" charset="0"/>
              </a:rPr>
              <a:t> q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>
                <a:latin typeface="Arial" charset="0"/>
              </a:rPr>
              <a:t> (p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>
                <a:latin typeface="Arial" charset="0"/>
              </a:rPr>
              <a:t> q) </a:t>
            </a:r>
            <a:r>
              <a:rPr lang="en-US">
                <a:latin typeface="Symbol" charset="0"/>
                <a:sym typeface="Symbol" charset="0"/>
              </a:rPr>
              <a:t></a:t>
            </a:r>
            <a:r>
              <a:rPr lang="en-US">
                <a:latin typeface="Arial" charset="0"/>
              </a:rPr>
              <a:t> (</a:t>
            </a:r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>
                <a:latin typeface="Arial" charset="0"/>
              </a:rPr>
              <a:t> p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>
                <a:latin typeface="Arial" charset="0"/>
              </a:rPr>
              <a:t> q)</a:t>
            </a:r>
          </a:p>
          <a:p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>
                <a:latin typeface="Arial" charset="0"/>
              </a:rPr>
              <a:t> (p </a:t>
            </a:r>
            <a:r>
              <a:rPr lang="en-US">
                <a:latin typeface="Symbol" charset="0"/>
                <a:sym typeface="Symbol" charset="0"/>
              </a:rPr>
              <a:t></a:t>
            </a:r>
            <a:r>
              <a:rPr lang="en-US">
                <a:latin typeface="Arial" charset="0"/>
              </a:rPr>
              <a:t> q)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>
                <a:latin typeface="Arial" charset="0"/>
              </a:rPr>
              <a:t> p </a:t>
            </a:r>
            <a:r>
              <a:rPr lang="en-US">
                <a:latin typeface="Symbol" charset="0"/>
                <a:sym typeface="Symbol" charset="0"/>
              </a:rPr>
              <a:t>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>
                <a:latin typeface="Arial" charset="0"/>
              </a:rPr>
              <a:t> q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E603-1289-3E4F-AE55-8DB7A6E7845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Logical Proofs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To show P is equivalent to Q</a:t>
            </a:r>
          </a:p>
          <a:p>
            <a:pPr lvl="1"/>
            <a:r>
              <a:rPr lang="en-US">
                <a:latin typeface="Arial" charset="0"/>
              </a:rPr>
              <a:t>Apply a series of logical equivalences to subexpressions to convert P to Q</a:t>
            </a:r>
          </a:p>
          <a:p>
            <a:r>
              <a:rPr lang="en-US">
                <a:latin typeface="Arial" charset="0"/>
              </a:rPr>
              <a:t>To show P is a tautology</a:t>
            </a:r>
          </a:p>
          <a:p>
            <a:pPr lvl="1"/>
            <a:r>
              <a:rPr lang="en-US">
                <a:latin typeface="Arial" charset="0"/>
              </a:rPr>
              <a:t>Apply a series of logical equivalences to subexpressions to convert P to </a:t>
            </a:r>
            <a:r>
              <a:rPr lang="en-US" b="1">
                <a:latin typeface="Arial" charset="0"/>
              </a:rPr>
              <a:t>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E603-1289-3E4F-AE55-8DB7A6E7845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Show (</a:t>
            </a:r>
            <a:r>
              <a:rPr lang="en-US" i="1">
                <a:latin typeface="Arial" charset="0"/>
              </a:rPr>
              <a:t>p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>
                <a:latin typeface="Arial" charset="0"/>
              </a:rPr>
              <a:t> </a:t>
            </a:r>
            <a:r>
              <a:rPr lang="en-US" i="1">
                <a:latin typeface="Arial" charset="0"/>
              </a:rPr>
              <a:t>q</a:t>
            </a:r>
            <a:r>
              <a:rPr lang="en-US">
                <a:latin typeface="Arial" charset="0"/>
              </a:rPr>
              <a:t>) </a:t>
            </a:r>
            <a:r>
              <a:rPr lang="en-US">
                <a:latin typeface="Symbol" charset="0"/>
                <a:sym typeface="Symbol" charset="0"/>
              </a:rPr>
              <a:t></a:t>
            </a:r>
            <a:r>
              <a:rPr lang="en-US">
                <a:latin typeface="Arial" charset="0"/>
              </a:rPr>
              <a:t> (</a:t>
            </a:r>
            <a:r>
              <a:rPr lang="en-US" i="1">
                <a:latin typeface="Arial" charset="0"/>
              </a:rPr>
              <a:t>p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</a:t>
            </a:r>
            <a:r>
              <a:rPr lang="en-US">
                <a:latin typeface="Arial" charset="0"/>
              </a:rPr>
              <a:t> </a:t>
            </a:r>
            <a:r>
              <a:rPr lang="en-US" i="1">
                <a:latin typeface="Arial" charset="0"/>
              </a:rPr>
              <a:t>q</a:t>
            </a:r>
            <a:r>
              <a:rPr lang="en-US">
                <a:latin typeface="Arial" charset="0"/>
              </a:rPr>
              <a:t>) is a tautology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E603-1289-3E4F-AE55-8DB7A6E7845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Show (p </a:t>
            </a:r>
            <a:r>
              <a:rPr lang="en-US" dirty="0">
                <a:latin typeface="Symbol" charset="0"/>
                <a:sym typeface="Symbol" charset="0"/>
              </a:rPr>
              <a:t></a:t>
            </a:r>
            <a:r>
              <a:rPr lang="en-US" dirty="0">
                <a:latin typeface="Arial" charset="0"/>
              </a:rPr>
              <a:t> q) </a:t>
            </a:r>
            <a:r>
              <a:rPr lang="en-US" dirty="0">
                <a:latin typeface="Symbol" charset="0"/>
                <a:sym typeface="Symbol" charset="0"/>
              </a:rPr>
              <a:t></a:t>
            </a:r>
            <a:r>
              <a:rPr lang="en-US" dirty="0">
                <a:latin typeface="Arial" charset="0"/>
              </a:rPr>
              <a:t> r and </a:t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r </a:t>
            </a:r>
            <a:r>
              <a:rPr lang="en-US" dirty="0">
                <a:latin typeface="Symbol" charset="0"/>
                <a:sym typeface="Symbol" charset="0"/>
              </a:rPr>
              <a:t></a:t>
            </a:r>
            <a:r>
              <a:rPr lang="en-US" dirty="0">
                <a:latin typeface="Arial" charset="0"/>
              </a:rPr>
              <a:t> (q </a:t>
            </a:r>
            <a:r>
              <a:rPr lang="en-US" dirty="0">
                <a:latin typeface="Symbol" charset="0"/>
                <a:sym typeface="Symbol" charset="0"/>
              </a:rPr>
              <a:t>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p) </a:t>
            </a:r>
            <a:r>
              <a:rPr lang="en-US" dirty="0">
                <a:latin typeface="Arial" charset="0"/>
              </a:rPr>
              <a:t>are not equivalent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E603-1289-3E4F-AE55-8DB7A6E7845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6388" name="TextBox 3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5257800"/>
            <a:ext cx="1658938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All false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Boolean Logic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Applications of Propositional Logic for Circuits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E6DF-E14F-AC4C-8BD2-3504B12047B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59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Boolean </a:t>
            </a:r>
            <a:r>
              <a:rPr lang="en-US" dirty="0" smtClean="0"/>
              <a:t>logic</a:t>
            </a:r>
            <a:endParaRPr lang="en-US" dirty="0" smtClean="0"/>
          </a:p>
        </p:txBody>
      </p:sp>
      <p:sp>
        <p:nvSpPr>
          <p:cNvPr id="358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Combinational logic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output</a:t>
            </a:r>
            <a:r>
              <a:rPr lang="en-US" sz="2400" baseline="-25000" dirty="0" err="1" smtClean="0"/>
              <a:t>t</a:t>
            </a:r>
            <a:r>
              <a:rPr lang="en-US" dirty="0" smtClean="0"/>
              <a:t> = F(</a:t>
            </a:r>
            <a:r>
              <a:rPr lang="en-US" dirty="0" err="1" smtClean="0"/>
              <a:t>input</a:t>
            </a:r>
            <a:r>
              <a:rPr lang="en-US" sz="2400" baseline="-25000" dirty="0" err="1" smtClean="0"/>
              <a:t>t</a:t>
            </a:r>
            <a:r>
              <a:rPr lang="en-US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Sequential logic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output</a:t>
            </a:r>
            <a:r>
              <a:rPr lang="en-US" sz="2400" baseline="-25000" dirty="0" err="1" smtClean="0"/>
              <a:t>t</a:t>
            </a:r>
            <a:r>
              <a:rPr lang="en-US" dirty="0" smtClean="0"/>
              <a:t> = F(output</a:t>
            </a:r>
            <a:r>
              <a:rPr lang="en-US" sz="2400" baseline="-25000" dirty="0" smtClean="0"/>
              <a:t>t-1</a:t>
            </a:r>
            <a:r>
              <a:rPr lang="en-US" dirty="0" smtClean="0"/>
              <a:t>, </a:t>
            </a:r>
            <a:r>
              <a:rPr lang="en-US" dirty="0" err="1" smtClean="0"/>
              <a:t>input</a:t>
            </a:r>
            <a:r>
              <a:rPr lang="en-US" sz="2400" baseline="-25000" dirty="0" err="1" smtClean="0"/>
              <a:t>t</a:t>
            </a:r>
            <a:r>
              <a:rPr lang="en-US" dirty="0" smtClean="0"/>
              <a:t>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output dependent on history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concept of a time step (clock)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An algebraic structure consists of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a set of elements B = {0, 1}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binary operations { + , • }   (OR,  AND)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and a unary operation { ’ }  (NOT 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Administrative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Course web: </a:t>
            </a:r>
            <a:r>
              <a:rPr lang="en-US" dirty="0">
                <a:latin typeface="Arial" charset="0"/>
                <a:hlinkClick r:id="rId4"/>
              </a:rPr>
              <a:t>http://www.cs.washington.edu/311</a:t>
            </a:r>
            <a:endParaRPr lang="en-US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Homework, Lecture slides, Office Hours ...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2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Homework: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Due Wednesday at the start of </a:t>
            </a:r>
            <a:r>
              <a:rPr lang="en-US" dirty="0" smtClean="0">
                <a:latin typeface="Arial" charset="0"/>
              </a:rPr>
              <a:t>class</a:t>
            </a:r>
            <a:endParaRPr lang="en-US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E603-1289-3E4F-AE55-8DB7A6E7845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1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 quick combinational logic example</a:t>
            </a:r>
          </a:p>
        </p:txBody>
      </p:sp>
      <p:sp>
        <p:nvSpPr>
          <p:cNvPr id="5123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Calendar subsystem: number of days in a month (to control watch display)</a:t>
            </a:r>
          </a:p>
          <a:p>
            <a:pPr lvl="1" eaLnBrk="1" hangingPunct="1"/>
            <a:r>
              <a:rPr lang="en-US" smtClean="0"/>
              <a:t>used in controlling the display of a wrist-watch LCD screen</a:t>
            </a:r>
            <a:br>
              <a:rPr lang="en-US" smtClean="0"/>
            </a:br>
            <a:endParaRPr lang="en-US" smtClean="0"/>
          </a:p>
          <a:p>
            <a:pPr lvl="1" eaLnBrk="1" hangingPunct="1"/>
            <a:r>
              <a:rPr lang="en-US" smtClean="0"/>
              <a:t>inputs: month, leap year flag</a:t>
            </a:r>
          </a:p>
          <a:p>
            <a:pPr lvl="1" eaLnBrk="1" hangingPunct="1"/>
            <a:r>
              <a:rPr lang="en-US" smtClean="0"/>
              <a:t>outputs: number of days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Implementation in software</a:t>
            </a:r>
            <a:endParaRPr lang="en-US" i="1" smtClean="0"/>
          </a:p>
        </p:txBody>
      </p:sp>
      <p:sp>
        <p:nvSpPr>
          <p:cNvPr id="6147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Monotype Sorts" pitchFamily="-111" charset="2"/>
              <a:buNone/>
            </a:pPr>
            <a:r>
              <a:rPr lang="en-US" sz="1800" b="1" dirty="0" smtClean="0">
                <a:latin typeface="Courier New" pitchFamily="-111" charset="0"/>
              </a:rPr>
              <a:t>integer </a:t>
            </a:r>
            <a:r>
              <a:rPr lang="en-US" sz="1800" b="1" dirty="0" err="1" smtClean="0">
                <a:latin typeface="Courier New" pitchFamily="-111" charset="0"/>
              </a:rPr>
              <a:t>number_of_days</a:t>
            </a:r>
            <a:r>
              <a:rPr lang="en-US" sz="1800" b="1" dirty="0" smtClean="0">
                <a:latin typeface="Courier New" pitchFamily="-111" charset="0"/>
              </a:rPr>
              <a:t> ( month, </a:t>
            </a:r>
            <a:r>
              <a:rPr lang="en-US" sz="1800" b="1" dirty="0" err="1" smtClean="0">
                <a:latin typeface="Courier New" pitchFamily="-111" charset="0"/>
              </a:rPr>
              <a:t>leap_year_flag</a:t>
            </a:r>
            <a:r>
              <a:rPr lang="en-US" sz="1800" b="1" dirty="0" smtClean="0">
                <a:latin typeface="Courier New" pitchFamily="-111" charset="0"/>
              </a:rPr>
              <a:t>) {</a:t>
            </a:r>
          </a:p>
          <a:p>
            <a:pPr lvl="1" eaLnBrk="1" hangingPunct="1">
              <a:buFont typeface="Monotype Sorts" pitchFamily="-111" charset="2"/>
              <a:buNone/>
            </a:pPr>
            <a:r>
              <a:rPr lang="en-US" sz="1800" b="1" dirty="0" smtClean="0">
                <a:latin typeface="Courier New" pitchFamily="-111" charset="0"/>
              </a:rPr>
              <a:t>switch (month) {</a:t>
            </a:r>
          </a:p>
          <a:p>
            <a:pPr lvl="2" eaLnBrk="1" hangingPunct="1">
              <a:buFont typeface="Monotype Sorts" pitchFamily="-111" charset="2"/>
              <a:buNone/>
            </a:pPr>
            <a:r>
              <a:rPr lang="en-US" b="1" dirty="0" smtClean="0">
                <a:latin typeface="Courier New" pitchFamily="-111" charset="0"/>
              </a:rPr>
              <a:t>case 1: return (31);</a:t>
            </a:r>
          </a:p>
          <a:p>
            <a:pPr lvl="2" eaLnBrk="1" hangingPunct="1">
              <a:buFont typeface="Monotype Sorts" pitchFamily="-111" charset="2"/>
              <a:buNone/>
            </a:pPr>
            <a:r>
              <a:rPr lang="en-US" b="1" dirty="0" smtClean="0">
                <a:latin typeface="Courier New" pitchFamily="-111" charset="0"/>
              </a:rPr>
              <a:t>case 2: if (</a:t>
            </a:r>
            <a:r>
              <a:rPr lang="en-US" b="1" dirty="0" err="1" smtClean="0">
                <a:latin typeface="Courier New" pitchFamily="-111" charset="0"/>
              </a:rPr>
              <a:t>leap_year_flag</a:t>
            </a:r>
            <a:r>
              <a:rPr lang="en-US" b="1" dirty="0" smtClean="0">
                <a:latin typeface="Courier New" pitchFamily="-111" charset="0"/>
              </a:rPr>
              <a:t> == 1) then return (29) else return (28);</a:t>
            </a:r>
          </a:p>
          <a:p>
            <a:pPr lvl="2" eaLnBrk="1" hangingPunct="1">
              <a:buFont typeface="Monotype Sorts" pitchFamily="-111" charset="2"/>
              <a:buNone/>
            </a:pPr>
            <a:r>
              <a:rPr lang="en-US" b="1" dirty="0" smtClean="0">
                <a:latin typeface="Courier New" pitchFamily="-111" charset="0"/>
              </a:rPr>
              <a:t>case 3: return (31);</a:t>
            </a:r>
          </a:p>
          <a:p>
            <a:pPr lvl="2" eaLnBrk="1" hangingPunct="1">
              <a:buFont typeface="Monotype Sorts" pitchFamily="-111" charset="2"/>
              <a:buNone/>
            </a:pPr>
            <a:r>
              <a:rPr lang="en-US" b="1" dirty="0" smtClean="0">
                <a:latin typeface="Courier New" pitchFamily="-111" charset="0"/>
              </a:rPr>
              <a:t>...</a:t>
            </a:r>
          </a:p>
          <a:p>
            <a:pPr lvl="2" eaLnBrk="1" hangingPunct="1">
              <a:buFont typeface="Monotype Sorts" pitchFamily="-111" charset="2"/>
              <a:buNone/>
            </a:pPr>
            <a:r>
              <a:rPr lang="en-US" b="1" dirty="0" smtClean="0">
                <a:latin typeface="Courier New" pitchFamily="-111" charset="0"/>
              </a:rPr>
              <a:t>case 12: return (31);</a:t>
            </a:r>
          </a:p>
          <a:p>
            <a:pPr lvl="2" eaLnBrk="1" hangingPunct="1">
              <a:buFont typeface="Monotype Sorts" pitchFamily="-111" charset="2"/>
              <a:buNone/>
            </a:pPr>
            <a:r>
              <a:rPr lang="en-US" b="1" dirty="0" smtClean="0">
                <a:latin typeface="Courier New" pitchFamily="-111" charset="0"/>
              </a:rPr>
              <a:t>default: return (0);</a:t>
            </a:r>
          </a:p>
          <a:p>
            <a:pPr lvl="1" eaLnBrk="1" hangingPunct="1">
              <a:buFont typeface="Monotype Sorts" pitchFamily="-111" charset="2"/>
              <a:buNone/>
            </a:pPr>
            <a:r>
              <a:rPr lang="en-US" sz="1800" b="1" dirty="0" smtClean="0">
                <a:latin typeface="Courier New" pitchFamily="-111" charset="0"/>
              </a:rPr>
              <a:t>}</a:t>
            </a:r>
          </a:p>
          <a:p>
            <a:pPr eaLnBrk="1" hangingPunct="1">
              <a:buFont typeface="Monotype Sorts" pitchFamily="-111" charset="2"/>
              <a:buNone/>
            </a:pPr>
            <a:r>
              <a:rPr lang="en-US" sz="1800" b="1" dirty="0" smtClean="0">
                <a:latin typeface="Courier New" pitchFamily="-111" charset="0"/>
              </a:rPr>
              <a:t>}</a:t>
            </a:r>
            <a:endParaRPr lang="en-US" sz="1800" dirty="0" smtClean="0">
              <a:latin typeface="Courier New" pitchFamily="-111" charset="0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Rectangle 31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Implementation as a</a:t>
            </a:r>
            <a:br>
              <a:rPr lang="en-US" dirty="0" smtClean="0"/>
            </a:br>
            <a:r>
              <a:rPr lang="en-US" dirty="0" smtClean="0"/>
              <a:t>combinational digital system</a:t>
            </a:r>
          </a:p>
        </p:txBody>
      </p:sp>
      <p:sp>
        <p:nvSpPr>
          <p:cNvPr id="7171" name="Rectangle 32"/>
          <p:cNvSpPr>
            <a:spLocks noGrp="1" noChangeArrowheads="1"/>
          </p:cNvSpPr>
          <p:nvPr>
            <p:ph idx="1"/>
          </p:nvPr>
        </p:nvSpPr>
        <p:spPr>
          <a:xfrm>
            <a:off x="381000" y="1601788"/>
            <a:ext cx="8229600" cy="4530725"/>
          </a:xfrm>
        </p:spPr>
        <p:txBody>
          <a:bodyPr/>
          <a:lstStyle/>
          <a:p>
            <a:pPr eaLnBrk="1" hangingPunct="1"/>
            <a:r>
              <a:rPr lang="en-US" sz="2000" smtClean="0"/>
              <a:t>Encoding:</a:t>
            </a:r>
          </a:p>
          <a:p>
            <a:pPr lvl="1" eaLnBrk="1" hangingPunct="1"/>
            <a:r>
              <a:rPr lang="en-US" sz="2000" smtClean="0"/>
              <a:t>how many bits for each input/output?</a:t>
            </a:r>
          </a:p>
          <a:p>
            <a:pPr lvl="1" eaLnBrk="1" hangingPunct="1"/>
            <a:r>
              <a:rPr lang="en-US" sz="2000" smtClean="0"/>
              <a:t>binary number for month</a:t>
            </a:r>
          </a:p>
          <a:p>
            <a:pPr lvl="1" eaLnBrk="1" hangingPunct="1"/>
            <a:r>
              <a:rPr lang="en-US" sz="2000" smtClean="0"/>
              <a:t>four wires for 28, 29, 30, and 31</a:t>
            </a:r>
          </a:p>
        </p:txBody>
      </p:sp>
      <p:grpSp>
        <p:nvGrpSpPr>
          <p:cNvPr id="7175" name="Group 28"/>
          <p:cNvGrpSpPr>
            <a:grpSpLocks/>
          </p:cNvGrpSpPr>
          <p:nvPr/>
        </p:nvGrpSpPr>
        <p:grpSpPr bwMode="auto">
          <a:xfrm>
            <a:off x="868363" y="3654425"/>
            <a:ext cx="2157412" cy="2444750"/>
            <a:chOff x="2676525" y="3952875"/>
            <a:chExt cx="2157413" cy="2444750"/>
          </a:xfrm>
        </p:grpSpPr>
        <p:sp>
          <p:nvSpPr>
            <p:cNvPr id="7180" name="Rectangle 9"/>
            <p:cNvSpPr>
              <a:spLocks noChangeArrowheads="1"/>
            </p:cNvSpPr>
            <p:nvPr/>
          </p:nvSpPr>
          <p:spPr bwMode="auto">
            <a:xfrm>
              <a:off x="2862263" y="4711700"/>
              <a:ext cx="1463675" cy="9017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Line 10"/>
            <p:cNvSpPr>
              <a:spLocks noChangeShapeType="1"/>
            </p:cNvSpPr>
            <p:nvPr/>
          </p:nvSpPr>
          <p:spPr bwMode="auto">
            <a:xfrm>
              <a:off x="3081338" y="4259263"/>
              <a:ext cx="0" cy="4397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11"/>
            <p:cNvSpPr>
              <a:spLocks noChangeShapeType="1"/>
            </p:cNvSpPr>
            <p:nvPr/>
          </p:nvSpPr>
          <p:spPr bwMode="auto">
            <a:xfrm>
              <a:off x="4095750" y="4279899"/>
              <a:ext cx="0" cy="452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Line 12"/>
            <p:cNvSpPr>
              <a:spLocks noChangeShapeType="1"/>
            </p:cNvSpPr>
            <p:nvPr/>
          </p:nvSpPr>
          <p:spPr bwMode="auto">
            <a:xfrm>
              <a:off x="3532188" y="4259263"/>
              <a:ext cx="0" cy="4397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Line 13"/>
            <p:cNvSpPr>
              <a:spLocks noChangeShapeType="1"/>
            </p:cNvSpPr>
            <p:nvPr/>
          </p:nvSpPr>
          <p:spPr bwMode="auto">
            <a:xfrm>
              <a:off x="3306763" y="4259263"/>
              <a:ext cx="0" cy="4397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Line 14"/>
            <p:cNvSpPr>
              <a:spLocks noChangeShapeType="1"/>
            </p:cNvSpPr>
            <p:nvPr/>
          </p:nvSpPr>
          <p:spPr bwMode="auto">
            <a:xfrm>
              <a:off x="3757613" y="4259263"/>
              <a:ext cx="0" cy="4397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15"/>
            <p:cNvSpPr>
              <a:spLocks noChangeShapeType="1"/>
            </p:cNvSpPr>
            <p:nvPr/>
          </p:nvSpPr>
          <p:spPr bwMode="auto">
            <a:xfrm>
              <a:off x="3395663" y="5613400"/>
              <a:ext cx="0" cy="4397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Line 16"/>
            <p:cNvSpPr>
              <a:spLocks noChangeShapeType="1"/>
            </p:cNvSpPr>
            <p:nvPr/>
          </p:nvSpPr>
          <p:spPr bwMode="auto">
            <a:xfrm>
              <a:off x="3779838" y="5613400"/>
              <a:ext cx="0" cy="4397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Line 17"/>
            <p:cNvSpPr>
              <a:spLocks noChangeShapeType="1"/>
            </p:cNvSpPr>
            <p:nvPr/>
          </p:nvSpPr>
          <p:spPr bwMode="auto">
            <a:xfrm>
              <a:off x="4151313" y="5613400"/>
              <a:ext cx="0" cy="4744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Rectangle 18"/>
            <p:cNvSpPr>
              <a:spLocks noChangeArrowheads="1"/>
            </p:cNvSpPr>
            <p:nvPr/>
          </p:nvSpPr>
          <p:spPr bwMode="auto">
            <a:xfrm>
              <a:off x="3983038" y="3965575"/>
              <a:ext cx="85090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22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leap</a:t>
              </a:r>
            </a:p>
          </p:txBody>
        </p:sp>
        <p:sp>
          <p:nvSpPr>
            <p:cNvPr id="7190" name="Rectangle 19"/>
            <p:cNvSpPr>
              <a:spLocks noChangeArrowheads="1"/>
            </p:cNvSpPr>
            <p:nvPr/>
          </p:nvSpPr>
          <p:spPr bwMode="auto">
            <a:xfrm>
              <a:off x="2894013" y="3952875"/>
              <a:ext cx="1050925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22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month</a:t>
              </a:r>
            </a:p>
          </p:txBody>
        </p:sp>
        <p:sp>
          <p:nvSpPr>
            <p:cNvPr id="7191" name="Rectangle 20"/>
            <p:cNvSpPr>
              <a:spLocks noChangeArrowheads="1"/>
            </p:cNvSpPr>
            <p:nvPr/>
          </p:nvSpPr>
          <p:spPr bwMode="auto">
            <a:xfrm>
              <a:off x="2676525" y="5997575"/>
              <a:ext cx="6746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22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d28</a:t>
              </a:r>
            </a:p>
          </p:txBody>
        </p:sp>
        <p:sp>
          <p:nvSpPr>
            <p:cNvPr id="7192" name="Rectangle 21"/>
            <p:cNvSpPr>
              <a:spLocks noChangeArrowheads="1"/>
            </p:cNvSpPr>
            <p:nvPr/>
          </p:nvSpPr>
          <p:spPr bwMode="auto">
            <a:xfrm>
              <a:off x="3060700" y="5997575"/>
              <a:ext cx="6762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22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d29</a:t>
              </a:r>
            </a:p>
          </p:txBody>
        </p:sp>
        <p:sp>
          <p:nvSpPr>
            <p:cNvPr id="7193" name="Rectangle 22"/>
            <p:cNvSpPr>
              <a:spLocks noChangeArrowheads="1"/>
            </p:cNvSpPr>
            <p:nvPr/>
          </p:nvSpPr>
          <p:spPr bwMode="auto">
            <a:xfrm>
              <a:off x="3440113" y="5997575"/>
              <a:ext cx="6778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22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d30</a:t>
              </a:r>
            </a:p>
          </p:txBody>
        </p:sp>
        <p:sp>
          <p:nvSpPr>
            <p:cNvPr id="7194" name="Rectangle 23"/>
            <p:cNvSpPr>
              <a:spLocks noChangeArrowheads="1"/>
            </p:cNvSpPr>
            <p:nvPr/>
          </p:nvSpPr>
          <p:spPr bwMode="auto">
            <a:xfrm>
              <a:off x="3813175" y="5997575"/>
              <a:ext cx="6762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algn="ctr" eaLnBrk="0" hangingPunct="0">
                <a:lnSpc>
                  <a:spcPts val="2200"/>
                </a:lnSpc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d31</a:t>
              </a:r>
            </a:p>
          </p:txBody>
        </p:sp>
        <p:sp>
          <p:nvSpPr>
            <p:cNvPr id="7195" name="Line 24"/>
            <p:cNvSpPr>
              <a:spLocks noChangeShapeType="1"/>
            </p:cNvSpPr>
            <p:nvPr/>
          </p:nvSpPr>
          <p:spPr bwMode="auto">
            <a:xfrm>
              <a:off x="3025775" y="5613400"/>
              <a:ext cx="0" cy="4397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6" name="Group 27"/>
          <p:cNvGrpSpPr>
            <a:grpSpLocks/>
          </p:cNvGrpSpPr>
          <p:nvPr/>
        </p:nvGrpSpPr>
        <p:grpSpPr bwMode="auto">
          <a:xfrm>
            <a:off x="5340350" y="2133600"/>
            <a:ext cx="3595688" cy="4357688"/>
            <a:chOff x="5340350" y="2133600"/>
            <a:chExt cx="3595687" cy="4357689"/>
          </a:xfrm>
        </p:grpSpPr>
        <p:sp>
          <p:nvSpPr>
            <p:cNvPr id="7177" name="Rectangle 25"/>
            <p:cNvSpPr>
              <a:spLocks noChangeArrowheads="1"/>
            </p:cNvSpPr>
            <p:nvPr/>
          </p:nvSpPr>
          <p:spPr bwMode="auto">
            <a:xfrm>
              <a:off x="5562600" y="2133600"/>
              <a:ext cx="3262312" cy="429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74320" rIns="19050" bIns="26988"/>
            <a:lstStyle/>
            <a:p>
              <a:pPr eaLnBrk="0" hangingPunct="0">
                <a:lnSpc>
                  <a:spcPts val="1700"/>
                </a:lnSpc>
                <a:spcBef>
                  <a:spcPts val="2000"/>
                </a:spcBef>
                <a:tabLst>
                  <a:tab pos="914400" algn="l"/>
                  <a:tab pos="1600200" algn="l"/>
                  <a:tab pos="2057400" algn="l"/>
                  <a:tab pos="2514600" algn="l"/>
                  <a:tab pos="297180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month	leap	d28	d29	d30	d31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0000	–	–	–	–	– 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0001	–	0	0	0	1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0010	0	1	0	0	0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0010	1	0	1	0	0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0011	–	0	0	0	1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0100	–	0	0	1	0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0101	–	0	0	0	1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0110	–	0	0	1	0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0111	–	0	0	0	1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1000	–	0	0	0	1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1001	–	0	0	1	0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1010	–	0	0	0	1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1011	–	0	0	1	0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1100	–	0	0	0	1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1101	–	–	–	–	–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1110	–	–	–	–	–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1111	–	–	–	–	–</a:t>
              </a:r>
              <a:b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</a:br>
              <a:endParaRPr lang="en-US" sz="1600" dirty="0">
                <a:solidFill>
                  <a:srgbClr val="000000"/>
                </a:solidFill>
                <a:latin typeface="Tahoma" pitchFamily="-111" charset="0"/>
              </a:endParaRPr>
            </a:p>
          </p:txBody>
        </p:sp>
        <p:sp>
          <p:nvSpPr>
            <p:cNvPr id="7178" name="Line 26"/>
            <p:cNvSpPr>
              <a:spLocks noChangeShapeType="1"/>
            </p:cNvSpPr>
            <p:nvPr/>
          </p:nvSpPr>
          <p:spPr bwMode="auto">
            <a:xfrm>
              <a:off x="5340350" y="2609850"/>
              <a:ext cx="3595687" cy="17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tIns="274320" anchor="ctr"/>
            <a:lstStyle/>
            <a:p>
              <a:endParaRPr lang="en-US"/>
            </a:p>
          </p:txBody>
        </p:sp>
        <p:sp>
          <p:nvSpPr>
            <p:cNvPr id="7179" name="Line 27"/>
            <p:cNvSpPr>
              <a:spLocks noChangeShapeType="1"/>
            </p:cNvSpPr>
            <p:nvPr/>
          </p:nvSpPr>
          <p:spPr bwMode="auto">
            <a:xfrm>
              <a:off x="6989762" y="2390776"/>
              <a:ext cx="6350" cy="41005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tIns="274320" anchor="ctr"/>
            <a:lstStyle/>
            <a:p>
              <a:endParaRPr lang="en-US"/>
            </a:p>
          </p:txBody>
        </p:sp>
      </p:grpSp>
      <p:sp>
        <p:nvSpPr>
          <p:cNvPr id="2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Combinational example (cont.)</a:t>
            </a:r>
          </a:p>
        </p:txBody>
      </p:sp>
      <p:sp>
        <p:nvSpPr>
          <p:cNvPr id="8195" name="Rectangle 2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62463"/>
          </a:xfrm>
        </p:spPr>
        <p:txBody>
          <a:bodyPr/>
          <a:lstStyle/>
          <a:p>
            <a:pPr eaLnBrk="1" hangingPunct="1"/>
            <a:r>
              <a:rPr lang="en-US" sz="2000" smtClean="0"/>
              <a:t>Truth-table to logic to switches to gates</a:t>
            </a:r>
          </a:p>
          <a:p>
            <a:pPr lvl="1" eaLnBrk="1" hangingPunct="1"/>
            <a:r>
              <a:rPr lang="en-US" sz="2000" smtClean="0"/>
              <a:t>d28 = “1 when month=0010 and leap=0”</a:t>
            </a:r>
          </a:p>
          <a:p>
            <a:pPr lvl="1" eaLnBrk="1" hangingPunct="1"/>
            <a:r>
              <a:rPr lang="en-US" sz="2000" smtClean="0"/>
              <a:t>d28 = m8'•m4'•m2•m1'•leap'</a:t>
            </a:r>
            <a:br>
              <a:rPr lang="en-US" sz="2000" smtClean="0"/>
            </a:br>
            <a:endParaRPr lang="en-US" sz="2000" smtClean="0"/>
          </a:p>
          <a:p>
            <a:pPr lvl="1" eaLnBrk="1" hangingPunct="1"/>
            <a:r>
              <a:rPr lang="en-US" sz="2000" smtClean="0"/>
              <a:t>d31 = “1 when month=0001 or month=0011 or ... month=1100”</a:t>
            </a:r>
          </a:p>
          <a:p>
            <a:pPr lvl="1" eaLnBrk="1" hangingPunct="1"/>
            <a:r>
              <a:rPr lang="en-US" sz="2000" smtClean="0"/>
              <a:t>d31 = (m8'•m4'•m2'•m1) + (m8'•m4'•m2•m1) + ... (m8•m4•m2'•m1')</a:t>
            </a:r>
          </a:p>
          <a:p>
            <a:pPr lvl="1" eaLnBrk="1" hangingPunct="1"/>
            <a:r>
              <a:rPr lang="en-US" sz="2000" smtClean="0"/>
              <a:t>d31 = can we simplify more?</a:t>
            </a:r>
          </a:p>
        </p:txBody>
      </p:sp>
      <p:sp>
        <p:nvSpPr>
          <p:cNvPr id="8199" name="Rectangle 18"/>
          <p:cNvSpPr>
            <a:spLocks noChangeArrowheads="1"/>
          </p:cNvSpPr>
          <p:nvPr/>
        </p:nvSpPr>
        <p:spPr bwMode="auto">
          <a:xfrm>
            <a:off x="6472238" y="2057400"/>
            <a:ext cx="7747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eaLnBrk="0" hangingPunct="0">
              <a:lnSpc>
                <a:spcPts val="1700"/>
              </a:lnSpc>
              <a:spcBef>
                <a:spcPts val="20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 </a:t>
            </a:r>
          </a:p>
        </p:txBody>
      </p:sp>
      <p:grpSp>
        <p:nvGrpSpPr>
          <p:cNvPr id="8200" name="Group 23"/>
          <p:cNvGrpSpPr>
            <a:grpSpLocks/>
          </p:cNvGrpSpPr>
          <p:nvPr/>
        </p:nvGrpSpPr>
        <p:grpSpPr bwMode="auto">
          <a:xfrm>
            <a:off x="4800600" y="3752850"/>
            <a:ext cx="4017963" cy="2728913"/>
            <a:chOff x="1872" y="2045"/>
            <a:chExt cx="2531" cy="1719"/>
          </a:xfrm>
        </p:grpSpPr>
        <p:sp>
          <p:nvSpPr>
            <p:cNvPr id="8201" name="Rectangle 24"/>
            <p:cNvSpPr>
              <a:spLocks noChangeArrowheads="1"/>
            </p:cNvSpPr>
            <p:nvPr/>
          </p:nvSpPr>
          <p:spPr bwMode="auto">
            <a:xfrm>
              <a:off x="2012" y="2045"/>
              <a:ext cx="2391" cy="1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74320" rIns="19050" bIns="26988"/>
            <a:lstStyle/>
            <a:p>
              <a:pPr eaLnBrk="0" hangingPunct="0">
                <a:lnSpc>
                  <a:spcPts val="1700"/>
                </a:lnSpc>
                <a:spcBef>
                  <a:spcPts val="2000"/>
                </a:spcBef>
                <a:tabLst>
                  <a:tab pos="914400" algn="l"/>
                  <a:tab pos="1600200" algn="l"/>
                  <a:tab pos="2057400" algn="l"/>
                  <a:tab pos="2514600" algn="l"/>
                  <a:tab pos="29718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month	leap	d28	d29	d30	d31</a:t>
              </a:r>
              <a:br>
                <a:rPr lang="en-US" sz="160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0000	–	–	–	–	–</a:t>
              </a:r>
              <a:br>
                <a:rPr lang="en-US" sz="160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0001	–	0	0	0	1</a:t>
              </a:r>
              <a:br>
                <a:rPr lang="en-US" sz="160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0010	0	1	0	0	0</a:t>
              </a:r>
              <a:br>
                <a:rPr lang="en-US" sz="160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0010	1	0	1	0	0</a:t>
              </a:r>
              <a:br>
                <a:rPr lang="en-US" sz="160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0011	–	0	0	0	1</a:t>
              </a:r>
              <a:br>
                <a:rPr lang="en-US" sz="160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0100	–	0	0	1	0</a:t>
              </a:r>
              <a:br>
                <a:rPr lang="en-US" sz="160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...</a:t>
              </a:r>
              <a:br>
                <a:rPr lang="en-US" sz="160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1100	–	0	0	0	1</a:t>
              </a:r>
              <a:br>
                <a:rPr lang="en-US" sz="160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1101	–	–	–	–	–</a:t>
              </a:r>
              <a:br>
                <a:rPr lang="en-US" sz="160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111–	–	–	–	–	–</a:t>
              </a:r>
            </a:p>
          </p:txBody>
        </p:sp>
        <p:sp>
          <p:nvSpPr>
            <p:cNvPr id="8202" name="Line 25"/>
            <p:cNvSpPr>
              <a:spLocks noChangeShapeType="1"/>
            </p:cNvSpPr>
            <p:nvPr/>
          </p:nvSpPr>
          <p:spPr bwMode="auto">
            <a:xfrm>
              <a:off x="1872" y="2345"/>
              <a:ext cx="226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tIns="274320" anchor="ctr"/>
            <a:lstStyle/>
            <a:p>
              <a:endParaRPr lang="en-US"/>
            </a:p>
          </p:txBody>
        </p:sp>
        <p:sp>
          <p:nvSpPr>
            <p:cNvPr id="8203" name="Line 26"/>
            <p:cNvSpPr>
              <a:spLocks noChangeShapeType="1"/>
            </p:cNvSpPr>
            <p:nvPr/>
          </p:nvSpPr>
          <p:spPr bwMode="auto">
            <a:xfrm>
              <a:off x="2911" y="2207"/>
              <a:ext cx="0" cy="15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tIns="274320" anchor="ctr"/>
            <a:lstStyle/>
            <a:p>
              <a:endParaRPr lang="en-US"/>
            </a:p>
          </p:txBody>
        </p:sp>
      </p:grp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Combinational example (cont.)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/>
              <a:t>d28 = m8'•m4'•m2•m1'•leap’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/>
              <a:t>d29 = m8'•m4'•m2•m1'•leap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/>
              <a:t>d30 = (m8'•m4•m2'•m1') + (m8'•m4•m2•m1') +     </a:t>
            </a:r>
            <a:br>
              <a:rPr lang="en-US" sz="2200" dirty="0" smtClean="0"/>
            </a:br>
            <a:r>
              <a:rPr lang="en-US" sz="2200" dirty="0" smtClean="0"/>
              <a:t>          (m8•m4'•m2'•m1) + (m8•m4'•m2•m1) </a:t>
            </a:r>
            <a:br>
              <a:rPr lang="en-US" sz="2200" dirty="0" smtClean="0"/>
            </a:br>
            <a:r>
              <a:rPr lang="en-US" sz="2200" dirty="0" smtClean="0"/>
              <a:t>       = (m8'•m4•m1') + (m8•m4'•m1)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/>
              <a:t>d31 = (m8'•m4'•m2'•m1) + (m8'•m4'•m2•m1) + </a:t>
            </a:r>
            <a:br>
              <a:rPr lang="en-US" sz="2200" dirty="0" smtClean="0"/>
            </a:br>
            <a:r>
              <a:rPr lang="en-US" sz="2200" dirty="0" smtClean="0"/>
              <a:t>          (m8'•m4•m2'•m1) + (m8'•m4•m2•m1) + </a:t>
            </a:r>
            <a:br>
              <a:rPr lang="en-US" sz="2200" dirty="0" smtClean="0"/>
            </a:br>
            <a:r>
              <a:rPr lang="en-US" sz="2200" dirty="0" smtClean="0"/>
              <a:t>          (m8•m4'•m2'•m1') + (m8•m4'•m2•m1') + </a:t>
            </a:r>
            <a:br>
              <a:rPr lang="en-US" sz="2200" dirty="0" smtClean="0"/>
            </a:br>
            <a:r>
              <a:rPr lang="en-US" sz="2200" dirty="0" smtClean="0"/>
              <a:t>          (m8•m4•m2'•m1')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311</a:t>
            </a:r>
          </a:p>
        </p:txBody>
      </p:sp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t="70708" b="1010"/>
          <a:stretch>
            <a:fillRect/>
          </a:stretch>
        </p:blipFill>
        <p:spPr bwMode="auto">
          <a:xfrm>
            <a:off x="1752600" y="4953000"/>
            <a:ext cx="66294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Combinational logic</a:t>
            </a:r>
          </a:p>
        </p:txBody>
      </p:sp>
      <p:sp>
        <p:nvSpPr>
          <p:cNvPr id="10243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000" dirty="0" smtClean="0"/>
              <a:t>Switches</a:t>
            </a:r>
          </a:p>
          <a:p>
            <a:pPr eaLnBrk="1" hangingPunct="1">
              <a:lnSpc>
                <a:spcPct val="95000"/>
              </a:lnSpc>
            </a:pPr>
            <a:r>
              <a:rPr lang="en-US" sz="2000" dirty="0" smtClean="0"/>
              <a:t>Basic logic and truth tables</a:t>
            </a:r>
          </a:p>
          <a:p>
            <a:pPr eaLnBrk="1" hangingPunct="1">
              <a:lnSpc>
                <a:spcPct val="95000"/>
              </a:lnSpc>
            </a:pPr>
            <a:r>
              <a:rPr lang="en-US" sz="2000" dirty="0" smtClean="0"/>
              <a:t>Logic functions</a:t>
            </a:r>
          </a:p>
          <a:p>
            <a:pPr eaLnBrk="1" hangingPunct="1">
              <a:lnSpc>
                <a:spcPct val="95000"/>
              </a:lnSpc>
            </a:pPr>
            <a:r>
              <a:rPr lang="en-US" sz="2000" dirty="0" smtClean="0"/>
              <a:t>Boolean algebra</a:t>
            </a:r>
          </a:p>
          <a:p>
            <a:pPr eaLnBrk="1" hangingPunct="1">
              <a:lnSpc>
                <a:spcPct val="95000"/>
              </a:lnSpc>
            </a:pPr>
            <a:r>
              <a:rPr lang="en-US" sz="2000" dirty="0" smtClean="0"/>
              <a:t>Proofs by re-writing and by </a:t>
            </a:r>
            <a:r>
              <a:rPr lang="en-US" sz="2000" dirty="0" smtClean="0"/>
              <a:t>truth table</a:t>
            </a:r>
            <a:endParaRPr lang="en-US" sz="2000" dirty="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7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Switches: basic element of physical implementations</a:t>
            </a:r>
          </a:p>
        </p:txBody>
      </p:sp>
      <p:sp>
        <p:nvSpPr>
          <p:cNvPr id="11267" name="Rectangle 7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Implementing a simple circuit (arrow shows action if wire changes to “1”):</a:t>
            </a:r>
          </a:p>
        </p:txBody>
      </p:sp>
      <p:sp>
        <p:nvSpPr>
          <p:cNvPr id="11271" name="Rectangle 32"/>
          <p:cNvSpPr>
            <a:spLocks noChangeArrowheads="1"/>
          </p:cNvSpPr>
          <p:nvPr/>
        </p:nvSpPr>
        <p:spPr bwMode="auto">
          <a:xfrm>
            <a:off x="4692650" y="3054350"/>
            <a:ext cx="4070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close switch (if A is “1” or asserted)</a:t>
            </a:r>
            <a:br>
              <a:rPr lang="en-US">
                <a:solidFill>
                  <a:srgbClr val="000000"/>
                </a:solidFill>
                <a:latin typeface="Tahoma" pitchFamily="-111" charset="0"/>
              </a:rPr>
            </a:br>
            <a:r>
              <a:rPr lang="en-US">
                <a:solidFill>
                  <a:srgbClr val="000000"/>
                </a:solidFill>
                <a:latin typeface="Tahoma" pitchFamily="-111" charset="0"/>
              </a:rPr>
              <a:t>and turn on light bulb (Z)</a:t>
            </a:r>
            <a:br>
              <a:rPr lang="en-US">
                <a:solidFill>
                  <a:srgbClr val="000000"/>
                </a:solidFill>
                <a:latin typeface="Tahoma" pitchFamily="-111" charset="0"/>
              </a:rPr>
            </a:br>
            <a:endParaRPr lang="en-US">
              <a:solidFill>
                <a:srgbClr val="000000"/>
              </a:solidFill>
              <a:latin typeface="Tahoma" pitchFamily="-111" charset="0"/>
            </a:endParaRPr>
          </a:p>
        </p:txBody>
      </p:sp>
      <p:sp>
        <p:nvSpPr>
          <p:cNvPr id="11272" name="Rectangle 33"/>
          <p:cNvSpPr>
            <a:spLocks noChangeArrowheads="1"/>
          </p:cNvSpPr>
          <p:nvPr/>
        </p:nvSpPr>
        <p:spPr bwMode="auto">
          <a:xfrm>
            <a:off x="2192338" y="2667000"/>
            <a:ext cx="5508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A</a:t>
            </a:r>
          </a:p>
        </p:txBody>
      </p:sp>
      <p:sp>
        <p:nvSpPr>
          <p:cNvPr id="11273" name="Rectangle 34"/>
          <p:cNvSpPr>
            <a:spLocks noChangeArrowheads="1"/>
          </p:cNvSpPr>
          <p:nvPr/>
        </p:nvSpPr>
        <p:spPr bwMode="auto">
          <a:xfrm>
            <a:off x="3792538" y="2667000"/>
            <a:ext cx="5508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Z</a:t>
            </a:r>
          </a:p>
        </p:txBody>
      </p:sp>
      <p:sp>
        <p:nvSpPr>
          <p:cNvPr id="11274" name="Line 36"/>
          <p:cNvSpPr>
            <a:spLocks noChangeShapeType="1"/>
          </p:cNvSpPr>
          <p:nvPr/>
        </p:nvSpPr>
        <p:spPr bwMode="auto">
          <a:xfrm>
            <a:off x="2057400" y="2714625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60"/>
          <p:cNvSpPr>
            <a:spLocks noChangeArrowheads="1"/>
          </p:cNvSpPr>
          <p:nvPr/>
        </p:nvSpPr>
        <p:spPr bwMode="auto">
          <a:xfrm>
            <a:off x="4692650" y="4735513"/>
            <a:ext cx="4070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open switch (if A is “0” or unasserted)</a:t>
            </a:r>
            <a:br>
              <a:rPr lang="en-US">
                <a:solidFill>
                  <a:srgbClr val="000000"/>
                </a:solidFill>
                <a:latin typeface="Tahoma" pitchFamily="-111" charset="0"/>
              </a:rPr>
            </a:br>
            <a:r>
              <a:rPr lang="en-US">
                <a:solidFill>
                  <a:srgbClr val="000000"/>
                </a:solidFill>
                <a:latin typeface="Tahoma" pitchFamily="-111" charset="0"/>
              </a:rPr>
              <a:t>and turn off light bulb (Z)</a:t>
            </a:r>
          </a:p>
        </p:txBody>
      </p:sp>
      <p:sp>
        <p:nvSpPr>
          <p:cNvPr id="11276" name="Rectangle 74"/>
          <p:cNvSpPr>
            <a:spLocks noChangeArrowheads="1"/>
          </p:cNvSpPr>
          <p:nvPr/>
        </p:nvSpPr>
        <p:spPr bwMode="auto">
          <a:xfrm>
            <a:off x="3919538" y="5915025"/>
            <a:ext cx="8604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2600"/>
              </a:lnSpc>
              <a:spcBef>
                <a:spcPts val="1100"/>
              </a:spcBef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Z  </a:t>
            </a:r>
            <a:r>
              <a:rPr lang="en-US">
                <a:solidFill>
                  <a:srgbClr val="000000"/>
                </a:solidFill>
                <a:latin typeface="Symbol" pitchFamily="-111" charset="2"/>
              </a:rPr>
              <a:t></a:t>
            </a:r>
            <a:r>
              <a:rPr lang="en-US">
                <a:solidFill>
                  <a:srgbClr val="000000"/>
                </a:solidFill>
                <a:latin typeface="Tahoma" pitchFamily="-111" charset="0"/>
              </a:rPr>
              <a:t>  A</a:t>
            </a:r>
          </a:p>
        </p:txBody>
      </p:sp>
      <p:sp>
        <p:nvSpPr>
          <p:cNvPr id="11277" name="Line 76"/>
          <p:cNvSpPr>
            <a:spLocks noChangeShapeType="1"/>
          </p:cNvSpPr>
          <p:nvPr/>
        </p:nvSpPr>
        <p:spPr bwMode="auto">
          <a:xfrm>
            <a:off x="2286000" y="3324225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77"/>
          <p:cNvSpPr>
            <a:spLocks noChangeShapeType="1"/>
          </p:cNvSpPr>
          <p:nvPr/>
        </p:nvSpPr>
        <p:spPr bwMode="auto">
          <a:xfrm>
            <a:off x="3886200" y="33242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78"/>
          <p:cNvSpPr>
            <a:spLocks noChangeShapeType="1"/>
          </p:cNvSpPr>
          <p:nvPr/>
        </p:nvSpPr>
        <p:spPr bwMode="auto">
          <a:xfrm flipH="1">
            <a:off x="2895600" y="3781425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Line 79"/>
          <p:cNvSpPr>
            <a:spLocks noChangeShapeType="1"/>
          </p:cNvSpPr>
          <p:nvPr/>
        </p:nvSpPr>
        <p:spPr bwMode="auto">
          <a:xfrm flipH="1">
            <a:off x="1219200" y="3781425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Line 80"/>
          <p:cNvSpPr>
            <a:spLocks noChangeShapeType="1"/>
          </p:cNvSpPr>
          <p:nvPr/>
        </p:nvSpPr>
        <p:spPr bwMode="auto">
          <a:xfrm flipV="1">
            <a:off x="1219200" y="33242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81"/>
          <p:cNvSpPr>
            <a:spLocks noChangeShapeType="1"/>
          </p:cNvSpPr>
          <p:nvPr/>
        </p:nvSpPr>
        <p:spPr bwMode="auto">
          <a:xfrm>
            <a:off x="1219200" y="3324225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83" name="Group 85"/>
          <p:cNvGrpSpPr>
            <a:grpSpLocks/>
          </p:cNvGrpSpPr>
          <p:nvPr/>
        </p:nvGrpSpPr>
        <p:grpSpPr bwMode="auto">
          <a:xfrm>
            <a:off x="3124200" y="2773363"/>
            <a:ext cx="762000" cy="550862"/>
            <a:chOff x="1872" y="1440"/>
            <a:chExt cx="480" cy="347"/>
          </a:xfrm>
        </p:grpSpPr>
        <p:sp>
          <p:nvSpPr>
            <p:cNvPr id="11328" name="Oval 9"/>
            <p:cNvSpPr>
              <a:spLocks noChangeArrowheads="1"/>
            </p:cNvSpPr>
            <p:nvPr/>
          </p:nvSpPr>
          <p:spPr bwMode="auto">
            <a:xfrm>
              <a:off x="2051" y="1515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Oval 11"/>
            <p:cNvSpPr>
              <a:spLocks noChangeArrowheads="1"/>
            </p:cNvSpPr>
            <p:nvPr/>
          </p:nvSpPr>
          <p:spPr bwMode="auto">
            <a:xfrm>
              <a:off x="1968" y="1440"/>
              <a:ext cx="288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Oval 12"/>
            <p:cNvSpPr>
              <a:spLocks noChangeArrowheads="1"/>
            </p:cNvSpPr>
            <p:nvPr/>
          </p:nvSpPr>
          <p:spPr bwMode="auto">
            <a:xfrm>
              <a:off x="2019" y="1531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Oval 13"/>
            <p:cNvSpPr>
              <a:spLocks noChangeArrowheads="1"/>
            </p:cNvSpPr>
            <p:nvPr/>
          </p:nvSpPr>
          <p:spPr bwMode="auto">
            <a:xfrm>
              <a:off x="2098" y="1523"/>
              <a:ext cx="72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Oval 14"/>
            <p:cNvSpPr>
              <a:spLocks noChangeArrowheads="1"/>
            </p:cNvSpPr>
            <p:nvPr/>
          </p:nvSpPr>
          <p:spPr bwMode="auto">
            <a:xfrm>
              <a:off x="2130" y="1515"/>
              <a:ext cx="70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Line 15"/>
            <p:cNvSpPr>
              <a:spLocks noChangeShapeType="1"/>
            </p:cNvSpPr>
            <p:nvPr/>
          </p:nvSpPr>
          <p:spPr bwMode="auto">
            <a:xfrm>
              <a:off x="2027" y="1586"/>
              <a:ext cx="48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Line 16"/>
            <p:cNvSpPr>
              <a:spLocks noChangeShapeType="1"/>
            </p:cNvSpPr>
            <p:nvPr/>
          </p:nvSpPr>
          <p:spPr bwMode="auto">
            <a:xfrm flipH="1">
              <a:off x="2138" y="1578"/>
              <a:ext cx="54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17"/>
            <p:cNvSpPr>
              <a:spLocks noChangeShapeType="1"/>
            </p:cNvSpPr>
            <p:nvPr/>
          </p:nvSpPr>
          <p:spPr bwMode="auto">
            <a:xfrm flipH="1">
              <a:off x="2064" y="1733"/>
              <a:ext cx="1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Line 18"/>
            <p:cNvSpPr>
              <a:spLocks noChangeShapeType="1"/>
            </p:cNvSpPr>
            <p:nvPr/>
          </p:nvSpPr>
          <p:spPr bwMode="auto">
            <a:xfrm>
              <a:off x="2142" y="1724"/>
              <a:ext cx="18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Oval 35"/>
            <p:cNvSpPr>
              <a:spLocks noChangeArrowheads="1"/>
            </p:cNvSpPr>
            <p:nvPr/>
          </p:nvSpPr>
          <p:spPr bwMode="auto">
            <a:xfrm>
              <a:off x="2051" y="1507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" name="Line 82"/>
            <p:cNvSpPr>
              <a:spLocks noChangeShapeType="1"/>
            </p:cNvSpPr>
            <p:nvPr/>
          </p:nvSpPr>
          <p:spPr bwMode="auto">
            <a:xfrm>
              <a:off x="2160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Line 83"/>
            <p:cNvSpPr>
              <a:spLocks noChangeShapeType="1"/>
            </p:cNvSpPr>
            <p:nvPr/>
          </p:nvSpPr>
          <p:spPr bwMode="auto">
            <a:xfrm flipH="1">
              <a:off x="1872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84" name="Group 97"/>
          <p:cNvGrpSpPr>
            <a:grpSpLocks/>
          </p:cNvGrpSpPr>
          <p:nvPr/>
        </p:nvGrpSpPr>
        <p:grpSpPr bwMode="auto">
          <a:xfrm>
            <a:off x="1752600" y="3095625"/>
            <a:ext cx="609600" cy="304800"/>
            <a:chOff x="1104" y="1728"/>
            <a:chExt cx="384" cy="192"/>
          </a:xfrm>
        </p:grpSpPr>
        <p:sp>
          <p:nvSpPr>
            <p:cNvPr id="11325" name="Line 21"/>
            <p:cNvSpPr>
              <a:spLocks noChangeShapeType="1"/>
            </p:cNvSpPr>
            <p:nvPr/>
          </p:nvSpPr>
          <p:spPr bwMode="auto">
            <a:xfrm flipH="1" flipV="1">
              <a:off x="1200" y="1728"/>
              <a:ext cx="240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Oval 86"/>
            <p:cNvSpPr>
              <a:spLocks noChangeArrowheads="1"/>
            </p:cNvSpPr>
            <p:nvPr/>
          </p:nvSpPr>
          <p:spPr bwMode="auto">
            <a:xfrm>
              <a:off x="1392" y="1824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87"/>
            <p:cNvSpPr>
              <a:spLocks noChangeArrowheads="1"/>
            </p:cNvSpPr>
            <p:nvPr/>
          </p:nvSpPr>
          <p:spPr bwMode="auto">
            <a:xfrm>
              <a:off x="1104" y="1824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85" name="Group 96"/>
          <p:cNvGrpSpPr>
            <a:grpSpLocks/>
          </p:cNvGrpSpPr>
          <p:nvPr/>
        </p:nvGrpSpPr>
        <p:grpSpPr bwMode="auto">
          <a:xfrm>
            <a:off x="2514600" y="3552825"/>
            <a:ext cx="381000" cy="457200"/>
            <a:chOff x="1584" y="2016"/>
            <a:chExt cx="240" cy="288"/>
          </a:xfrm>
        </p:grpSpPr>
        <p:sp>
          <p:nvSpPr>
            <p:cNvPr id="11319" name="Line 88"/>
            <p:cNvSpPr>
              <a:spLocks noChangeShapeType="1"/>
            </p:cNvSpPr>
            <p:nvPr/>
          </p:nvSpPr>
          <p:spPr bwMode="auto">
            <a:xfrm>
              <a:off x="1824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Line 89"/>
            <p:cNvSpPr>
              <a:spLocks noChangeShapeType="1"/>
            </p:cNvSpPr>
            <p:nvPr/>
          </p:nvSpPr>
          <p:spPr bwMode="auto">
            <a:xfrm>
              <a:off x="1776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Line 90"/>
            <p:cNvSpPr>
              <a:spLocks noChangeShapeType="1"/>
            </p:cNvSpPr>
            <p:nvPr/>
          </p:nvSpPr>
          <p:spPr bwMode="auto">
            <a:xfrm>
              <a:off x="1728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Line 91"/>
            <p:cNvSpPr>
              <a:spLocks noChangeShapeType="1"/>
            </p:cNvSpPr>
            <p:nvPr/>
          </p:nvSpPr>
          <p:spPr bwMode="auto">
            <a:xfrm>
              <a:off x="1680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Line 92"/>
            <p:cNvSpPr>
              <a:spLocks noChangeShapeType="1"/>
            </p:cNvSpPr>
            <p:nvPr/>
          </p:nvSpPr>
          <p:spPr bwMode="auto">
            <a:xfrm>
              <a:off x="1632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Line 93"/>
            <p:cNvSpPr>
              <a:spLocks noChangeShapeType="1"/>
            </p:cNvSpPr>
            <p:nvPr/>
          </p:nvSpPr>
          <p:spPr bwMode="auto">
            <a:xfrm>
              <a:off x="1584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6" name="Rectangle 98"/>
          <p:cNvSpPr>
            <a:spLocks noChangeArrowheads="1"/>
          </p:cNvSpPr>
          <p:nvPr/>
        </p:nvSpPr>
        <p:spPr bwMode="auto">
          <a:xfrm>
            <a:off x="2192338" y="4473575"/>
            <a:ext cx="5508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A</a:t>
            </a:r>
          </a:p>
        </p:txBody>
      </p:sp>
      <p:sp>
        <p:nvSpPr>
          <p:cNvPr id="11287" name="Line 99"/>
          <p:cNvSpPr>
            <a:spLocks noChangeShapeType="1"/>
          </p:cNvSpPr>
          <p:nvPr/>
        </p:nvSpPr>
        <p:spPr bwMode="auto">
          <a:xfrm>
            <a:off x="2057400" y="45212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100"/>
          <p:cNvSpPr>
            <a:spLocks noChangeShapeType="1"/>
          </p:cNvSpPr>
          <p:nvPr/>
        </p:nvSpPr>
        <p:spPr bwMode="auto">
          <a:xfrm>
            <a:off x="2286000" y="5000625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Line 101"/>
          <p:cNvSpPr>
            <a:spLocks noChangeShapeType="1"/>
          </p:cNvSpPr>
          <p:nvPr/>
        </p:nvSpPr>
        <p:spPr bwMode="auto">
          <a:xfrm>
            <a:off x="3886200" y="50006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Line 102"/>
          <p:cNvSpPr>
            <a:spLocks noChangeShapeType="1"/>
          </p:cNvSpPr>
          <p:nvPr/>
        </p:nvSpPr>
        <p:spPr bwMode="auto">
          <a:xfrm flipH="1">
            <a:off x="2895600" y="5457825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Line 103"/>
          <p:cNvSpPr>
            <a:spLocks noChangeShapeType="1"/>
          </p:cNvSpPr>
          <p:nvPr/>
        </p:nvSpPr>
        <p:spPr bwMode="auto">
          <a:xfrm flipH="1">
            <a:off x="1219200" y="5457825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Line 104"/>
          <p:cNvSpPr>
            <a:spLocks noChangeShapeType="1"/>
          </p:cNvSpPr>
          <p:nvPr/>
        </p:nvSpPr>
        <p:spPr bwMode="auto">
          <a:xfrm flipV="1">
            <a:off x="1219200" y="50006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Line 105"/>
          <p:cNvSpPr>
            <a:spLocks noChangeShapeType="1"/>
          </p:cNvSpPr>
          <p:nvPr/>
        </p:nvSpPr>
        <p:spPr bwMode="auto">
          <a:xfrm>
            <a:off x="1219200" y="5000625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94" name="Group 106"/>
          <p:cNvGrpSpPr>
            <a:grpSpLocks/>
          </p:cNvGrpSpPr>
          <p:nvPr/>
        </p:nvGrpSpPr>
        <p:grpSpPr bwMode="auto">
          <a:xfrm>
            <a:off x="3124200" y="4449763"/>
            <a:ext cx="762000" cy="550862"/>
            <a:chOff x="1872" y="1440"/>
            <a:chExt cx="480" cy="347"/>
          </a:xfrm>
        </p:grpSpPr>
        <p:sp>
          <p:nvSpPr>
            <p:cNvPr id="11307" name="Oval 107"/>
            <p:cNvSpPr>
              <a:spLocks noChangeArrowheads="1"/>
            </p:cNvSpPr>
            <p:nvPr/>
          </p:nvSpPr>
          <p:spPr bwMode="auto">
            <a:xfrm>
              <a:off x="2051" y="1515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Oval 108"/>
            <p:cNvSpPr>
              <a:spLocks noChangeArrowheads="1"/>
            </p:cNvSpPr>
            <p:nvPr/>
          </p:nvSpPr>
          <p:spPr bwMode="auto">
            <a:xfrm>
              <a:off x="1968" y="1440"/>
              <a:ext cx="288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Oval 109"/>
            <p:cNvSpPr>
              <a:spLocks noChangeArrowheads="1"/>
            </p:cNvSpPr>
            <p:nvPr/>
          </p:nvSpPr>
          <p:spPr bwMode="auto">
            <a:xfrm>
              <a:off x="2019" y="1531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Oval 110"/>
            <p:cNvSpPr>
              <a:spLocks noChangeArrowheads="1"/>
            </p:cNvSpPr>
            <p:nvPr/>
          </p:nvSpPr>
          <p:spPr bwMode="auto">
            <a:xfrm>
              <a:off x="2098" y="1523"/>
              <a:ext cx="72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Oval 111"/>
            <p:cNvSpPr>
              <a:spLocks noChangeArrowheads="1"/>
            </p:cNvSpPr>
            <p:nvPr/>
          </p:nvSpPr>
          <p:spPr bwMode="auto">
            <a:xfrm>
              <a:off x="2130" y="1515"/>
              <a:ext cx="70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Line 112"/>
            <p:cNvSpPr>
              <a:spLocks noChangeShapeType="1"/>
            </p:cNvSpPr>
            <p:nvPr/>
          </p:nvSpPr>
          <p:spPr bwMode="auto">
            <a:xfrm>
              <a:off x="2027" y="1586"/>
              <a:ext cx="48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Line 113"/>
            <p:cNvSpPr>
              <a:spLocks noChangeShapeType="1"/>
            </p:cNvSpPr>
            <p:nvPr/>
          </p:nvSpPr>
          <p:spPr bwMode="auto">
            <a:xfrm flipH="1">
              <a:off x="2138" y="1578"/>
              <a:ext cx="54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Line 114"/>
            <p:cNvSpPr>
              <a:spLocks noChangeShapeType="1"/>
            </p:cNvSpPr>
            <p:nvPr/>
          </p:nvSpPr>
          <p:spPr bwMode="auto">
            <a:xfrm flipH="1">
              <a:off x="2064" y="1733"/>
              <a:ext cx="1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Line 115"/>
            <p:cNvSpPr>
              <a:spLocks noChangeShapeType="1"/>
            </p:cNvSpPr>
            <p:nvPr/>
          </p:nvSpPr>
          <p:spPr bwMode="auto">
            <a:xfrm>
              <a:off x="2142" y="1724"/>
              <a:ext cx="18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Oval 116"/>
            <p:cNvSpPr>
              <a:spLocks noChangeArrowheads="1"/>
            </p:cNvSpPr>
            <p:nvPr/>
          </p:nvSpPr>
          <p:spPr bwMode="auto">
            <a:xfrm>
              <a:off x="2051" y="1507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Line 117"/>
            <p:cNvSpPr>
              <a:spLocks noChangeShapeType="1"/>
            </p:cNvSpPr>
            <p:nvPr/>
          </p:nvSpPr>
          <p:spPr bwMode="auto">
            <a:xfrm>
              <a:off x="2160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Line 118"/>
            <p:cNvSpPr>
              <a:spLocks noChangeShapeType="1"/>
            </p:cNvSpPr>
            <p:nvPr/>
          </p:nvSpPr>
          <p:spPr bwMode="auto">
            <a:xfrm flipH="1">
              <a:off x="1872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95" name="Group 130"/>
          <p:cNvGrpSpPr>
            <a:grpSpLocks/>
          </p:cNvGrpSpPr>
          <p:nvPr/>
        </p:nvGrpSpPr>
        <p:grpSpPr bwMode="auto">
          <a:xfrm>
            <a:off x="1752600" y="4924425"/>
            <a:ext cx="609600" cy="152400"/>
            <a:chOff x="1104" y="3168"/>
            <a:chExt cx="384" cy="96"/>
          </a:xfrm>
        </p:grpSpPr>
        <p:sp>
          <p:nvSpPr>
            <p:cNvPr id="11304" name="Line 120"/>
            <p:cNvSpPr>
              <a:spLocks noChangeShapeType="1"/>
            </p:cNvSpPr>
            <p:nvPr/>
          </p:nvSpPr>
          <p:spPr bwMode="auto">
            <a:xfrm flipH="1" flipV="1">
              <a:off x="1152" y="3216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Oval 121"/>
            <p:cNvSpPr>
              <a:spLocks noChangeArrowheads="1"/>
            </p:cNvSpPr>
            <p:nvPr/>
          </p:nvSpPr>
          <p:spPr bwMode="auto">
            <a:xfrm>
              <a:off x="1392" y="3168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Oval 122"/>
            <p:cNvSpPr>
              <a:spLocks noChangeArrowheads="1"/>
            </p:cNvSpPr>
            <p:nvPr/>
          </p:nvSpPr>
          <p:spPr bwMode="auto">
            <a:xfrm>
              <a:off x="1104" y="3168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96" name="Group 123"/>
          <p:cNvGrpSpPr>
            <a:grpSpLocks/>
          </p:cNvGrpSpPr>
          <p:nvPr/>
        </p:nvGrpSpPr>
        <p:grpSpPr bwMode="auto">
          <a:xfrm>
            <a:off x="2514600" y="5229225"/>
            <a:ext cx="381000" cy="457200"/>
            <a:chOff x="1584" y="2016"/>
            <a:chExt cx="240" cy="288"/>
          </a:xfrm>
        </p:grpSpPr>
        <p:sp>
          <p:nvSpPr>
            <p:cNvPr id="11298" name="Line 124"/>
            <p:cNvSpPr>
              <a:spLocks noChangeShapeType="1"/>
            </p:cNvSpPr>
            <p:nvPr/>
          </p:nvSpPr>
          <p:spPr bwMode="auto">
            <a:xfrm>
              <a:off x="1824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Line 125"/>
            <p:cNvSpPr>
              <a:spLocks noChangeShapeType="1"/>
            </p:cNvSpPr>
            <p:nvPr/>
          </p:nvSpPr>
          <p:spPr bwMode="auto">
            <a:xfrm>
              <a:off x="1776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Line 126"/>
            <p:cNvSpPr>
              <a:spLocks noChangeShapeType="1"/>
            </p:cNvSpPr>
            <p:nvPr/>
          </p:nvSpPr>
          <p:spPr bwMode="auto">
            <a:xfrm>
              <a:off x="1728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1" name="Line 127"/>
            <p:cNvSpPr>
              <a:spLocks noChangeShapeType="1"/>
            </p:cNvSpPr>
            <p:nvPr/>
          </p:nvSpPr>
          <p:spPr bwMode="auto">
            <a:xfrm>
              <a:off x="1680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Line 128"/>
            <p:cNvSpPr>
              <a:spLocks noChangeShapeType="1"/>
            </p:cNvSpPr>
            <p:nvPr/>
          </p:nvSpPr>
          <p:spPr bwMode="auto">
            <a:xfrm>
              <a:off x="1632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Line 129"/>
            <p:cNvSpPr>
              <a:spLocks noChangeShapeType="1"/>
            </p:cNvSpPr>
            <p:nvPr/>
          </p:nvSpPr>
          <p:spPr bwMode="auto">
            <a:xfrm>
              <a:off x="1584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Rectangle 131"/>
          <p:cNvSpPr>
            <a:spLocks noChangeArrowheads="1"/>
          </p:cNvSpPr>
          <p:nvPr/>
        </p:nvSpPr>
        <p:spPr bwMode="auto">
          <a:xfrm>
            <a:off x="3810000" y="4314825"/>
            <a:ext cx="5508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Z</a:t>
            </a:r>
          </a:p>
        </p:txBody>
      </p:sp>
      <p:sp>
        <p:nvSpPr>
          <p:cNvPr id="7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Switches (cont.)</a:t>
            </a:r>
          </a:p>
        </p:txBody>
      </p:sp>
      <p:sp>
        <p:nvSpPr>
          <p:cNvPr id="12291" name="Rectangle 48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/>
            <a:r>
              <a:rPr lang="en-US" smtClean="0"/>
              <a:t>Compose switches into more complex ones (Boolean functions):</a:t>
            </a: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2286000" y="2749550"/>
            <a:ext cx="901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AND</a:t>
            </a: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2336800" y="4605338"/>
            <a:ext cx="7508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OR</a:t>
            </a:r>
          </a:p>
        </p:txBody>
      </p:sp>
      <p:grpSp>
        <p:nvGrpSpPr>
          <p:cNvPr id="12297" name="Group 16"/>
          <p:cNvGrpSpPr>
            <a:grpSpLocks/>
          </p:cNvGrpSpPr>
          <p:nvPr/>
        </p:nvGrpSpPr>
        <p:grpSpPr bwMode="auto">
          <a:xfrm>
            <a:off x="3005138" y="3044825"/>
            <a:ext cx="2017712" cy="219075"/>
            <a:chOff x="2316" y="1492"/>
            <a:chExt cx="1288" cy="140"/>
          </a:xfrm>
        </p:grpSpPr>
        <p:sp>
          <p:nvSpPr>
            <p:cNvPr id="12326" name="Line 11"/>
            <p:cNvSpPr>
              <a:spLocks noChangeShapeType="1"/>
            </p:cNvSpPr>
            <p:nvPr/>
          </p:nvSpPr>
          <p:spPr bwMode="auto">
            <a:xfrm>
              <a:off x="2316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Line 12"/>
            <p:cNvSpPr>
              <a:spLocks noChangeShapeType="1"/>
            </p:cNvSpPr>
            <p:nvPr/>
          </p:nvSpPr>
          <p:spPr bwMode="auto">
            <a:xfrm>
              <a:off x="2604" y="1492"/>
              <a:ext cx="208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Line 13"/>
            <p:cNvSpPr>
              <a:spLocks noChangeShapeType="1"/>
            </p:cNvSpPr>
            <p:nvPr/>
          </p:nvSpPr>
          <p:spPr bwMode="auto">
            <a:xfrm>
              <a:off x="2820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Line 14"/>
            <p:cNvSpPr>
              <a:spLocks noChangeShapeType="1"/>
            </p:cNvSpPr>
            <p:nvPr/>
          </p:nvSpPr>
          <p:spPr bwMode="auto">
            <a:xfrm>
              <a:off x="3108" y="1492"/>
              <a:ext cx="208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Line 15"/>
            <p:cNvSpPr>
              <a:spLocks noChangeShapeType="1"/>
            </p:cNvSpPr>
            <p:nvPr/>
          </p:nvSpPr>
          <p:spPr bwMode="auto">
            <a:xfrm>
              <a:off x="3324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8" name="Line 17"/>
          <p:cNvSpPr>
            <a:spLocks noChangeShapeType="1"/>
          </p:cNvSpPr>
          <p:nvPr/>
        </p:nvSpPr>
        <p:spPr bwMode="auto">
          <a:xfrm>
            <a:off x="3130550" y="5106988"/>
            <a:ext cx="552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8"/>
          <p:cNvSpPr>
            <a:spLocks noChangeShapeType="1"/>
          </p:cNvSpPr>
          <p:nvPr/>
        </p:nvSpPr>
        <p:spPr bwMode="auto">
          <a:xfrm>
            <a:off x="3689350" y="4887913"/>
            <a:ext cx="0" cy="438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19"/>
          <p:cNvSpPr>
            <a:spLocks noChangeShapeType="1"/>
          </p:cNvSpPr>
          <p:nvPr/>
        </p:nvSpPr>
        <p:spPr bwMode="auto">
          <a:xfrm>
            <a:off x="3695700" y="5334000"/>
            <a:ext cx="2111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20"/>
          <p:cNvSpPr>
            <a:spLocks noChangeShapeType="1"/>
          </p:cNvSpPr>
          <p:nvPr/>
        </p:nvSpPr>
        <p:spPr bwMode="auto">
          <a:xfrm>
            <a:off x="3919538" y="5338763"/>
            <a:ext cx="325437" cy="214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21"/>
          <p:cNvSpPr>
            <a:spLocks noChangeShapeType="1"/>
          </p:cNvSpPr>
          <p:nvPr/>
        </p:nvSpPr>
        <p:spPr bwMode="auto">
          <a:xfrm>
            <a:off x="4257675" y="5334000"/>
            <a:ext cx="2143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Line 22"/>
          <p:cNvSpPr>
            <a:spLocks noChangeShapeType="1"/>
          </p:cNvSpPr>
          <p:nvPr/>
        </p:nvSpPr>
        <p:spPr bwMode="auto">
          <a:xfrm flipV="1">
            <a:off x="4478338" y="4875213"/>
            <a:ext cx="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23"/>
          <p:cNvSpPr>
            <a:spLocks noChangeShapeType="1"/>
          </p:cNvSpPr>
          <p:nvPr/>
        </p:nvSpPr>
        <p:spPr bwMode="auto">
          <a:xfrm flipH="1">
            <a:off x="4244975" y="4881563"/>
            <a:ext cx="2397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24"/>
          <p:cNvSpPr>
            <a:spLocks noChangeShapeType="1"/>
          </p:cNvSpPr>
          <p:nvPr/>
        </p:nvSpPr>
        <p:spPr bwMode="auto">
          <a:xfrm flipH="1" flipV="1">
            <a:off x="3906838" y="4649788"/>
            <a:ext cx="350837" cy="238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Line 25"/>
          <p:cNvSpPr>
            <a:spLocks noChangeShapeType="1"/>
          </p:cNvSpPr>
          <p:nvPr/>
        </p:nvSpPr>
        <p:spPr bwMode="auto">
          <a:xfrm flipH="1">
            <a:off x="3683000" y="4881563"/>
            <a:ext cx="236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Line 26"/>
          <p:cNvSpPr>
            <a:spLocks noChangeShapeType="1"/>
          </p:cNvSpPr>
          <p:nvPr/>
        </p:nvSpPr>
        <p:spPr bwMode="auto">
          <a:xfrm>
            <a:off x="4484688" y="5106988"/>
            <a:ext cx="438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Line 27"/>
          <p:cNvSpPr>
            <a:spLocks noChangeShapeType="1"/>
          </p:cNvSpPr>
          <p:nvPr/>
        </p:nvSpPr>
        <p:spPr bwMode="auto">
          <a:xfrm>
            <a:off x="3600450" y="2781300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Line 28"/>
          <p:cNvSpPr>
            <a:spLocks noChangeShapeType="1"/>
          </p:cNvSpPr>
          <p:nvPr/>
        </p:nvSpPr>
        <p:spPr bwMode="auto">
          <a:xfrm>
            <a:off x="4389438" y="2781300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Line 29"/>
          <p:cNvSpPr>
            <a:spLocks noChangeShapeType="1"/>
          </p:cNvSpPr>
          <p:nvPr/>
        </p:nvSpPr>
        <p:spPr bwMode="auto">
          <a:xfrm>
            <a:off x="4064000" y="4398963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Line 30"/>
          <p:cNvSpPr>
            <a:spLocks noChangeShapeType="1"/>
          </p:cNvSpPr>
          <p:nvPr/>
        </p:nvSpPr>
        <p:spPr bwMode="auto">
          <a:xfrm>
            <a:off x="4064000" y="5527675"/>
            <a:ext cx="0" cy="325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Oval 31"/>
          <p:cNvSpPr>
            <a:spLocks noChangeArrowheads="1"/>
          </p:cNvSpPr>
          <p:nvPr/>
        </p:nvSpPr>
        <p:spPr bwMode="auto">
          <a:xfrm>
            <a:off x="3406775" y="3219450"/>
            <a:ext cx="112713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Oval 32"/>
          <p:cNvSpPr>
            <a:spLocks noChangeArrowheads="1"/>
          </p:cNvSpPr>
          <p:nvPr/>
        </p:nvSpPr>
        <p:spPr bwMode="auto">
          <a:xfrm>
            <a:off x="3730625" y="32194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Oval 33"/>
          <p:cNvSpPr>
            <a:spLocks noChangeArrowheads="1"/>
          </p:cNvSpPr>
          <p:nvPr/>
        </p:nvSpPr>
        <p:spPr bwMode="auto">
          <a:xfrm>
            <a:off x="4194175" y="32194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Oval 34"/>
          <p:cNvSpPr>
            <a:spLocks noChangeArrowheads="1"/>
          </p:cNvSpPr>
          <p:nvPr/>
        </p:nvSpPr>
        <p:spPr bwMode="auto">
          <a:xfrm>
            <a:off x="4521200" y="32194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Oval 35"/>
          <p:cNvSpPr>
            <a:spLocks noChangeArrowheads="1"/>
          </p:cNvSpPr>
          <p:nvPr/>
        </p:nvSpPr>
        <p:spPr bwMode="auto">
          <a:xfrm>
            <a:off x="3870325" y="4838700"/>
            <a:ext cx="112713" cy="1111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Oval 36"/>
          <p:cNvSpPr>
            <a:spLocks noChangeArrowheads="1"/>
          </p:cNvSpPr>
          <p:nvPr/>
        </p:nvSpPr>
        <p:spPr bwMode="auto">
          <a:xfrm>
            <a:off x="3870325" y="5289550"/>
            <a:ext cx="112713" cy="1127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Oval 37"/>
          <p:cNvSpPr>
            <a:spLocks noChangeArrowheads="1"/>
          </p:cNvSpPr>
          <p:nvPr/>
        </p:nvSpPr>
        <p:spPr bwMode="auto">
          <a:xfrm>
            <a:off x="4194175" y="5276850"/>
            <a:ext cx="114300" cy="1127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Oval 38"/>
          <p:cNvSpPr>
            <a:spLocks noChangeArrowheads="1"/>
          </p:cNvSpPr>
          <p:nvPr/>
        </p:nvSpPr>
        <p:spPr bwMode="auto">
          <a:xfrm>
            <a:off x="4194175" y="4838700"/>
            <a:ext cx="114300" cy="1111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9"/>
          <p:cNvSpPr>
            <a:spLocks noChangeArrowheads="1"/>
          </p:cNvSpPr>
          <p:nvPr/>
        </p:nvSpPr>
        <p:spPr bwMode="auto">
          <a:xfrm>
            <a:off x="5680075" y="2876550"/>
            <a:ext cx="15779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Z </a:t>
            </a:r>
            <a:r>
              <a:rPr lang="en-US">
                <a:solidFill>
                  <a:srgbClr val="000000"/>
                </a:solidFill>
                <a:latin typeface="Symbol" pitchFamily="-111" charset="2"/>
              </a:rPr>
              <a:t></a:t>
            </a:r>
            <a:r>
              <a:rPr lang="en-US">
                <a:solidFill>
                  <a:srgbClr val="000000"/>
                </a:solidFill>
                <a:latin typeface="Tahoma" pitchFamily="-111" charset="0"/>
              </a:rPr>
              <a:t>  A </a:t>
            </a:r>
            <a:r>
              <a:rPr lang="en-US" u="sng">
                <a:solidFill>
                  <a:srgbClr val="000000"/>
                </a:solidFill>
                <a:latin typeface="Tahoma" pitchFamily="-111" charset="0"/>
              </a:rPr>
              <a:t>and</a:t>
            </a:r>
            <a:r>
              <a:rPr lang="en-US">
                <a:solidFill>
                  <a:srgbClr val="000000"/>
                </a:solidFill>
                <a:latin typeface="Tahoma" pitchFamily="-111" charset="0"/>
              </a:rPr>
              <a:t> B</a:t>
            </a:r>
          </a:p>
        </p:txBody>
      </p:sp>
      <p:sp>
        <p:nvSpPr>
          <p:cNvPr id="12321" name="Rectangle 40"/>
          <p:cNvSpPr>
            <a:spLocks noChangeArrowheads="1"/>
          </p:cNvSpPr>
          <p:nvPr/>
        </p:nvSpPr>
        <p:spPr bwMode="auto">
          <a:xfrm>
            <a:off x="5703888" y="4781550"/>
            <a:ext cx="14541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Z </a:t>
            </a:r>
            <a:r>
              <a:rPr lang="en-US">
                <a:solidFill>
                  <a:srgbClr val="000000"/>
                </a:solidFill>
                <a:latin typeface="Symbol" pitchFamily="-111" charset="2"/>
              </a:rPr>
              <a:t></a:t>
            </a:r>
            <a:r>
              <a:rPr lang="en-US">
                <a:solidFill>
                  <a:srgbClr val="000000"/>
                </a:solidFill>
                <a:latin typeface="Tahoma" pitchFamily="-111" charset="0"/>
              </a:rPr>
              <a:t>  A </a:t>
            </a:r>
            <a:r>
              <a:rPr lang="en-US" u="sng">
                <a:solidFill>
                  <a:srgbClr val="000000"/>
                </a:solidFill>
                <a:latin typeface="Tahoma" pitchFamily="-111" charset="0"/>
              </a:rPr>
              <a:t>or</a:t>
            </a:r>
            <a:r>
              <a:rPr lang="en-US">
                <a:solidFill>
                  <a:srgbClr val="000000"/>
                </a:solidFill>
                <a:latin typeface="Tahoma" pitchFamily="-111" charset="0"/>
              </a:rPr>
              <a:t> B </a:t>
            </a:r>
          </a:p>
        </p:txBody>
      </p:sp>
      <p:sp>
        <p:nvSpPr>
          <p:cNvPr id="12322" name="Rectangle 41"/>
          <p:cNvSpPr>
            <a:spLocks noChangeArrowheads="1"/>
          </p:cNvSpPr>
          <p:nvPr/>
        </p:nvSpPr>
        <p:spPr bwMode="auto">
          <a:xfrm>
            <a:off x="3638550" y="2587625"/>
            <a:ext cx="5492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A</a:t>
            </a:r>
          </a:p>
        </p:txBody>
      </p:sp>
      <p:sp>
        <p:nvSpPr>
          <p:cNvPr id="12323" name="Rectangle 42"/>
          <p:cNvSpPr>
            <a:spLocks noChangeArrowheads="1"/>
          </p:cNvSpPr>
          <p:nvPr/>
        </p:nvSpPr>
        <p:spPr bwMode="auto">
          <a:xfrm>
            <a:off x="4427538" y="2562225"/>
            <a:ext cx="55086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B</a:t>
            </a:r>
          </a:p>
        </p:txBody>
      </p:sp>
      <p:sp>
        <p:nvSpPr>
          <p:cNvPr id="12324" name="Rectangle 43"/>
          <p:cNvSpPr>
            <a:spLocks noChangeArrowheads="1"/>
          </p:cNvSpPr>
          <p:nvPr/>
        </p:nvSpPr>
        <p:spPr bwMode="auto">
          <a:xfrm>
            <a:off x="4114800" y="4154488"/>
            <a:ext cx="5492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A</a:t>
            </a:r>
          </a:p>
        </p:txBody>
      </p:sp>
      <p:sp>
        <p:nvSpPr>
          <p:cNvPr id="12325" name="Rectangle 44"/>
          <p:cNvSpPr>
            <a:spLocks noChangeArrowheads="1"/>
          </p:cNvSpPr>
          <p:nvPr/>
        </p:nvSpPr>
        <p:spPr bwMode="auto">
          <a:xfrm>
            <a:off x="3787775" y="5721350"/>
            <a:ext cx="5508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B</a:t>
            </a:r>
          </a:p>
        </p:txBody>
      </p:sp>
      <p:sp>
        <p:nvSpPr>
          <p:cNvPr id="4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Transistor networks</a:t>
            </a:r>
          </a:p>
        </p:txBody>
      </p:sp>
      <p:sp>
        <p:nvSpPr>
          <p:cNvPr id="23558" name="Rectangle 12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Modern digital systems are designed in CMOS technology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MOS stands for Metal-Oxide on Semiconductor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C is for complementary because there are both normally-open and </a:t>
            </a:r>
            <a:br>
              <a:rPr lang="en-US" smtClean="0"/>
            </a:br>
            <a:r>
              <a:rPr lang="en-US" smtClean="0"/>
              <a:t>normally-closed switches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MOS transistors act as voltage-controlled switches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similar, though easier to work with than relays. 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Multi-input logic gates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4838" y="1390650"/>
            <a:ext cx="5567362" cy="10953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CMOS logic gates are inverting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Easy to implement NAND, NOR, NOT while AND, OR, and Buffer are harder</a:t>
            </a: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1166813" y="4395788"/>
            <a:ext cx="120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/>
              <a:t>X	Y	Z</a:t>
            </a:r>
            <a:br>
              <a:rPr lang="en-US"/>
            </a:br>
            <a:r>
              <a:rPr lang="en-US"/>
              <a:t>0	0	1</a:t>
            </a:r>
            <a:br>
              <a:rPr lang="en-US"/>
            </a:br>
            <a:r>
              <a:rPr lang="en-US"/>
              <a:t>0	1	1</a:t>
            </a:r>
            <a:br>
              <a:rPr lang="en-US"/>
            </a:br>
            <a:r>
              <a:rPr lang="en-US"/>
              <a:t>1	0	1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/>
              <a:t>1	1	0</a:t>
            </a:r>
          </a:p>
        </p:txBody>
      </p:sp>
      <p:grpSp>
        <p:nvGrpSpPr>
          <p:cNvPr id="14344" name="Group 10"/>
          <p:cNvGrpSpPr>
            <a:grpSpLocks/>
          </p:cNvGrpSpPr>
          <p:nvPr/>
        </p:nvGrpSpPr>
        <p:grpSpPr bwMode="auto">
          <a:xfrm>
            <a:off x="1084263" y="4432300"/>
            <a:ext cx="1244600" cy="1414463"/>
            <a:chOff x="4202" y="1032"/>
            <a:chExt cx="784" cy="684"/>
          </a:xfrm>
        </p:grpSpPr>
        <p:sp>
          <p:nvSpPr>
            <p:cNvPr id="14449" name="Line 11"/>
            <p:cNvSpPr>
              <a:spLocks noChangeShapeType="1"/>
            </p:cNvSpPr>
            <p:nvPr/>
          </p:nvSpPr>
          <p:spPr bwMode="auto">
            <a:xfrm>
              <a:off x="4202" y="1156"/>
              <a:ext cx="7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" name="Line 12"/>
            <p:cNvSpPr>
              <a:spLocks noChangeShapeType="1"/>
            </p:cNvSpPr>
            <p:nvPr/>
          </p:nvSpPr>
          <p:spPr bwMode="auto">
            <a:xfrm>
              <a:off x="4744" y="1032"/>
              <a:ext cx="0" cy="68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5" name="Group 156"/>
          <p:cNvGrpSpPr>
            <a:grpSpLocks/>
          </p:cNvGrpSpPr>
          <p:nvPr/>
        </p:nvGrpSpPr>
        <p:grpSpPr bwMode="auto">
          <a:xfrm>
            <a:off x="3563938" y="2662238"/>
            <a:ext cx="2239962" cy="3967162"/>
            <a:chOff x="2245" y="1600"/>
            <a:chExt cx="1411" cy="2499"/>
          </a:xfrm>
        </p:grpSpPr>
        <p:grpSp>
          <p:nvGrpSpPr>
            <p:cNvPr id="14401" name="Group 39"/>
            <p:cNvGrpSpPr>
              <a:grpSpLocks/>
            </p:cNvGrpSpPr>
            <p:nvPr/>
          </p:nvGrpSpPr>
          <p:grpSpPr bwMode="auto">
            <a:xfrm>
              <a:off x="2743" y="2775"/>
              <a:ext cx="427" cy="525"/>
              <a:chOff x="625" y="3008"/>
              <a:chExt cx="427" cy="525"/>
            </a:xfrm>
          </p:grpSpPr>
          <p:sp>
            <p:nvSpPr>
              <p:cNvPr id="14442" name="Line 40"/>
              <p:cNvSpPr>
                <a:spLocks noChangeShapeType="1"/>
              </p:cNvSpPr>
              <p:nvPr/>
            </p:nvSpPr>
            <p:spPr bwMode="auto">
              <a:xfrm rot="5400000">
                <a:off x="732" y="3276"/>
                <a:ext cx="255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3" name="Line 41"/>
              <p:cNvSpPr>
                <a:spLocks noChangeShapeType="1"/>
              </p:cNvSpPr>
              <p:nvPr/>
            </p:nvSpPr>
            <p:spPr bwMode="auto">
              <a:xfrm>
                <a:off x="925" y="3161"/>
                <a:ext cx="1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4" name="Line 42"/>
              <p:cNvSpPr>
                <a:spLocks noChangeShapeType="1"/>
              </p:cNvSpPr>
              <p:nvPr/>
            </p:nvSpPr>
            <p:spPr bwMode="auto">
              <a:xfrm flipH="1">
                <a:off x="625" y="3271"/>
                <a:ext cx="2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5" name="Line 43"/>
              <p:cNvSpPr>
                <a:spLocks noChangeShapeType="1"/>
              </p:cNvSpPr>
              <p:nvPr/>
            </p:nvSpPr>
            <p:spPr bwMode="auto">
              <a:xfrm rot="16200000" flipH="1">
                <a:off x="729" y="3276"/>
                <a:ext cx="3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6" name="Line 44"/>
              <p:cNvSpPr>
                <a:spLocks noChangeShapeType="1"/>
              </p:cNvSpPr>
              <p:nvPr/>
            </p:nvSpPr>
            <p:spPr bwMode="auto">
              <a:xfrm>
                <a:off x="925" y="3380"/>
                <a:ext cx="1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7" name="Line 45"/>
              <p:cNvSpPr>
                <a:spLocks noChangeShapeType="1"/>
              </p:cNvSpPr>
              <p:nvPr/>
            </p:nvSpPr>
            <p:spPr bwMode="auto">
              <a:xfrm rot="16200000" flipH="1">
                <a:off x="975" y="3456"/>
                <a:ext cx="153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8" name="Line 46"/>
              <p:cNvSpPr>
                <a:spLocks noChangeShapeType="1"/>
              </p:cNvSpPr>
              <p:nvPr/>
            </p:nvSpPr>
            <p:spPr bwMode="auto">
              <a:xfrm rot="16200000" flipH="1">
                <a:off x="975" y="3084"/>
                <a:ext cx="153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02" name="Line 56"/>
            <p:cNvSpPr>
              <a:spLocks noChangeShapeType="1"/>
            </p:cNvSpPr>
            <p:nvPr/>
          </p:nvSpPr>
          <p:spPr bwMode="auto">
            <a:xfrm>
              <a:off x="3170" y="2468"/>
              <a:ext cx="0" cy="3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3" name="Line 57"/>
            <p:cNvSpPr>
              <a:spLocks noChangeShapeType="1"/>
            </p:cNvSpPr>
            <p:nvPr/>
          </p:nvSpPr>
          <p:spPr bwMode="auto">
            <a:xfrm>
              <a:off x="3158" y="2670"/>
              <a:ext cx="2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Oval 58"/>
            <p:cNvSpPr>
              <a:spLocks noChangeArrowheads="1"/>
            </p:cNvSpPr>
            <p:nvPr/>
          </p:nvSpPr>
          <p:spPr bwMode="auto">
            <a:xfrm>
              <a:off x="3132" y="2633"/>
              <a:ext cx="71" cy="72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5" name="Rectangle 59"/>
            <p:cNvSpPr>
              <a:spLocks noChangeArrowheads="1"/>
            </p:cNvSpPr>
            <p:nvPr/>
          </p:nvSpPr>
          <p:spPr bwMode="auto">
            <a:xfrm>
              <a:off x="3455" y="2532"/>
              <a:ext cx="13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/>
                <a:t>Z</a:t>
              </a:r>
            </a:p>
          </p:txBody>
        </p:sp>
        <p:sp>
          <p:nvSpPr>
            <p:cNvPr id="14406" name="Rectangle 61"/>
            <p:cNvSpPr>
              <a:spLocks noChangeArrowheads="1"/>
            </p:cNvSpPr>
            <p:nvPr/>
          </p:nvSpPr>
          <p:spPr bwMode="auto">
            <a:xfrm>
              <a:off x="2551" y="2903"/>
              <a:ext cx="13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/>
                <a:t>X</a:t>
              </a:r>
            </a:p>
          </p:txBody>
        </p:sp>
        <p:sp>
          <p:nvSpPr>
            <p:cNvPr id="14407" name="Line 62"/>
            <p:cNvSpPr>
              <a:spLocks noChangeShapeType="1"/>
            </p:cNvSpPr>
            <p:nvPr/>
          </p:nvSpPr>
          <p:spPr bwMode="auto">
            <a:xfrm flipV="1">
              <a:off x="3088" y="3771"/>
              <a:ext cx="169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8" rIns="19050" bIns="26988" anchor="ctr"/>
            <a:lstStyle/>
            <a:p>
              <a:endParaRPr lang="en-US"/>
            </a:p>
          </p:txBody>
        </p:sp>
        <p:sp>
          <p:nvSpPr>
            <p:cNvPr id="14408" name="Line 48"/>
            <p:cNvSpPr>
              <a:spLocks noChangeShapeType="1"/>
            </p:cNvSpPr>
            <p:nvPr/>
          </p:nvSpPr>
          <p:spPr bwMode="auto">
            <a:xfrm flipH="1">
              <a:off x="2397" y="2122"/>
              <a:ext cx="2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9" name="Line 49"/>
            <p:cNvSpPr>
              <a:spLocks noChangeShapeType="1"/>
            </p:cNvSpPr>
            <p:nvPr/>
          </p:nvSpPr>
          <p:spPr bwMode="auto">
            <a:xfrm rot="5400000">
              <a:off x="2507" y="2127"/>
              <a:ext cx="25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0" name="Line 50"/>
            <p:cNvSpPr>
              <a:spLocks noChangeShapeType="1"/>
            </p:cNvSpPr>
            <p:nvPr/>
          </p:nvSpPr>
          <p:spPr bwMode="auto">
            <a:xfrm>
              <a:off x="2700" y="2012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1" name="Line 51"/>
            <p:cNvSpPr>
              <a:spLocks noChangeShapeType="1"/>
            </p:cNvSpPr>
            <p:nvPr/>
          </p:nvSpPr>
          <p:spPr bwMode="auto">
            <a:xfrm rot="16200000" flipH="1">
              <a:off x="2504" y="2127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2" name="Line 52"/>
            <p:cNvSpPr>
              <a:spLocks noChangeShapeType="1"/>
            </p:cNvSpPr>
            <p:nvPr/>
          </p:nvSpPr>
          <p:spPr bwMode="auto">
            <a:xfrm>
              <a:off x="2700" y="2231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3" name="Line 53"/>
            <p:cNvSpPr>
              <a:spLocks noChangeShapeType="1"/>
            </p:cNvSpPr>
            <p:nvPr/>
          </p:nvSpPr>
          <p:spPr bwMode="auto">
            <a:xfrm rot="16200000" flipH="1">
              <a:off x="2700" y="2351"/>
              <a:ext cx="249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4" name="Line 54"/>
            <p:cNvSpPr>
              <a:spLocks noChangeShapeType="1"/>
            </p:cNvSpPr>
            <p:nvPr/>
          </p:nvSpPr>
          <p:spPr bwMode="auto">
            <a:xfrm rot="16200000" flipH="1">
              <a:off x="2750" y="1935"/>
              <a:ext cx="15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5" name="Oval 55"/>
            <p:cNvSpPr>
              <a:spLocks noChangeArrowheads="1"/>
            </p:cNvSpPr>
            <p:nvPr/>
          </p:nvSpPr>
          <p:spPr bwMode="auto">
            <a:xfrm>
              <a:off x="2558" y="2083"/>
              <a:ext cx="71" cy="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6" name="Line 63"/>
            <p:cNvSpPr>
              <a:spLocks noChangeShapeType="1"/>
            </p:cNvSpPr>
            <p:nvPr/>
          </p:nvSpPr>
          <p:spPr bwMode="auto">
            <a:xfrm flipV="1">
              <a:off x="2738" y="1807"/>
              <a:ext cx="169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8" rIns="19050" bIns="26988" anchor="ctr"/>
            <a:lstStyle/>
            <a:p>
              <a:endParaRPr lang="en-US"/>
            </a:p>
          </p:txBody>
        </p:sp>
        <p:sp>
          <p:nvSpPr>
            <p:cNvPr id="14417" name="Rectangle 64"/>
            <p:cNvSpPr>
              <a:spLocks noChangeArrowheads="1"/>
            </p:cNvSpPr>
            <p:nvPr/>
          </p:nvSpPr>
          <p:spPr bwMode="auto">
            <a:xfrm>
              <a:off x="2556" y="1600"/>
              <a:ext cx="37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/>
                <a:t>1.8V</a:t>
              </a:r>
            </a:p>
          </p:txBody>
        </p:sp>
        <p:sp>
          <p:nvSpPr>
            <p:cNvPr id="14418" name="Rectangle 65"/>
            <p:cNvSpPr>
              <a:spLocks noChangeArrowheads="1"/>
            </p:cNvSpPr>
            <p:nvPr/>
          </p:nvSpPr>
          <p:spPr bwMode="auto">
            <a:xfrm>
              <a:off x="3099" y="3837"/>
              <a:ext cx="37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/>
                <a:t>0V</a:t>
              </a:r>
            </a:p>
          </p:txBody>
        </p:sp>
        <p:grpSp>
          <p:nvGrpSpPr>
            <p:cNvPr id="14419" name="Group 72"/>
            <p:cNvGrpSpPr>
              <a:grpSpLocks/>
            </p:cNvGrpSpPr>
            <p:nvPr/>
          </p:nvGrpSpPr>
          <p:grpSpPr bwMode="auto">
            <a:xfrm>
              <a:off x="2742" y="3293"/>
              <a:ext cx="427" cy="525"/>
              <a:chOff x="625" y="3008"/>
              <a:chExt cx="427" cy="525"/>
            </a:xfrm>
          </p:grpSpPr>
          <p:sp>
            <p:nvSpPr>
              <p:cNvPr id="14435" name="Line 73"/>
              <p:cNvSpPr>
                <a:spLocks noChangeShapeType="1"/>
              </p:cNvSpPr>
              <p:nvPr/>
            </p:nvSpPr>
            <p:spPr bwMode="auto">
              <a:xfrm rot="5400000">
                <a:off x="732" y="3276"/>
                <a:ext cx="255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6" name="Line 74"/>
              <p:cNvSpPr>
                <a:spLocks noChangeShapeType="1"/>
              </p:cNvSpPr>
              <p:nvPr/>
            </p:nvSpPr>
            <p:spPr bwMode="auto">
              <a:xfrm>
                <a:off x="925" y="3161"/>
                <a:ext cx="1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7" name="Line 75"/>
              <p:cNvSpPr>
                <a:spLocks noChangeShapeType="1"/>
              </p:cNvSpPr>
              <p:nvPr/>
            </p:nvSpPr>
            <p:spPr bwMode="auto">
              <a:xfrm flipH="1">
                <a:off x="625" y="3271"/>
                <a:ext cx="2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8" name="Line 76"/>
              <p:cNvSpPr>
                <a:spLocks noChangeShapeType="1"/>
              </p:cNvSpPr>
              <p:nvPr/>
            </p:nvSpPr>
            <p:spPr bwMode="auto">
              <a:xfrm rot="16200000" flipH="1">
                <a:off x="729" y="3276"/>
                <a:ext cx="3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9" name="Line 77"/>
              <p:cNvSpPr>
                <a:spLocks noChangeShapeType="1"/>
              </p:cNvSpPr>
              <p:nvPr/>
            </p:nvSpPr>
            <p:spPr bwMode="auto">
              <a:xfrm>
                <a:off x="925" y="3380"/>
                <a:ext cx="1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0" name="Line 78"/>
              <p:cNvSpPr>
                <a:spLocks noChangeShapeType="1"/>
              </p:cNvSpPr>
              <p:nvPr/>
            </p:nvSpPr>
            <p:spPr bwMode="auto">
              <a:xfrm rot="16200000" flipH="1">
                <a:off x="975" y="3456"/>
                <a:ext cx="153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1" name="Line 79"/>
              <p:cNvSpPr>
                <a:spLocks noChangeShapeType="1"/>
              </p:cNvSpPr>
              <p:nvPr/>
            </p:nvSpPr>
            <p:spPr bwMode="auto">
              <a:xfrm rot="16200000" flipH="1">
                <a:off x="975" y="3084"/>
                <a:ext cx="153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420" name="Rectangle 81"/>
            <p:cNvSpPr>
              <a:spLocks noChangeArrowheads="1"/>
            </p:cNvSpPr>
            <p:nvPr/>
          </p:nvSpPr>
          <p:spPr bwMode="auto">
            <a:xfrm>
              <a:off x="2551" y="3424"/>
              <a:ext cx="13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/>
                <a:t>Y</a:t>
              </a:r>
            </a:p>
          </p:txBody>
        </p:sp>
        <p:sp>
          <p:nvSpPr>
            <p:cNvPr id="14421" name="Line 93"/>
            <p:cNvSpPr>
              <a:spLocks noChangeShapeType="1"/>
            </p:cNvSpPr>
            <p:nvPr/>
          </p:nvSpPr>
          <p:spPr bwMode="auto">
            <a:xfrm flipH="1">
              <a:off x="3123" y="2122"/>
              <a:ext cx="2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2" name="Line 94"/>
            <p:cNvSpPr>
              <a:spLocks noChangeShapeType="1"/>
            </p:cNvSpPr>
            <p:nvPr/>
          </p:nvSpPr>
          <p:spPr bwMode="auto">
            <a:xfrm rot="5400000">
              <a:off x="3233" y="2127"/>
              <a:ext cx="255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3" name="Line 95"/>
            <p:cNvSpPr>
              <a:spLocks noChangeShapeType="1"/>
            </p:cNvSpPr>
            <p:nvPr/>
          </p:nvSpPr>
          <p:spPr bwMode="auto">
            <a:xfrm>
              <a:off x="3426" y="2012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4" name="Line 96"/>
            <p:cNvSpPr>
              <a:spLocks noChangeShapeType="1"/>
            </p:cNvSpPr>
            <p:nvPr/>
          </p:nvSpPr>
          <p:spPr bwMode="auto">
            <a:xfrm rot="16200000" flipH="1">
              <a:off x="3230" y="2127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5" name="Line 97"/>
            <p:cNvSpPr>
              <a:spLocks noChangeShapeType="1"/>
            </p:cNvSpPr>
            <p:nvPr/>
          </p:nvSpPr>
          <p:spPr bwMode="auto">
            <a:xfrm>
              <a:off x="3426" y="2231"/>
              <a:ext cx="1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6" name="Line 98"/>
            <p:cNvSpPr>
              <a:spLocks noChangeShapeType="1"/>
            </p:cNvSpPr>
            <p:nvPr/>
          </p:nvSpPr>
          <p:spPr bwMode="auto">
            <a:xfrm rot="16200000" flipH="1">
              <a:off x="3434" y="2349"/>
              <a:ext cx="23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7" name="Line 99"/>
            <p:cNvSpPr>
              <a:spLocks noChangeShapeType="1"/>
            </p:cNvSpPr>
            <p:nvPr/>
          </p:nvSpPr>
          <p:spPr bwMode="auto">
            <a:xfrm rot="16200000" flipH="1">
              <a:off x="3476" y="1935"/>
              <a:ext cx="15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8" name="Oval 100"/>
            <p:cNvSpPr>
              <a:spLocks noChangeArrowheads="1"/>
            </p:cNvSpPr>
            <p:nvPr/>
          </p:nvSpPr>
          <p:spPr bwMode="auto">
            <a:xfrm>
              <a:off x="3284" y="2083"/>
              <a:ext cx="71" cy="7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9" name="Line 101"/>
            <p:cNvSpPr>
              <a:spLocks noChangeShapeType="1"/>
            </p:cNvSpPr>
            <p:nvPr/>
          </p:nvSpPr>
          <p:spPr bwMode="auto">
            <a:xfrm flipV="1">
              <a:off x="3464" y="1807"/>
              <a:ext cx="169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8" rIns="19050" bIns="26988" anchor="ctr"/>
            <a:lstStyle/>
            <a:p>
              <a:endParaRPr lang="en-US"/>
            </a:p>
          </p:txBody>
        </p:sp>
        <p:sp>
          <p:nvSpPr>
            <p:cNvPr id="14430" name="Rectangle 102"/>
            <p:cNvSpPr>
              <a:spLocks noChangeArrowheads="1"/>
            </p:cNvSpPr>
            <p:nvPr/>
          </p:nvSpPr>
          <p:spPr bwMode="auto">
            <a:xfrm>
              <a:off x="3282" y="1600"/>
              <a:ext cx="37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/>
                <a:t>1.8V</a:t>
              </a:r>
            </a:p>
          </p:txBody>
        </p:sp>
        <p:sp>
          <p:nvSpPr>
            <p:cNvPr id="14431" name="Line 126"/>
            <p:cNvSpPr>
              <a:spLocks noChangeShapeType="1"/>
            </p:cNvSpPr>
            <p:nvPr/>
          </p:nvSpPr>
          <p:spPr bwMode="auto">
            <a:xfrm>
              <a:off x="2817" y="2474"/>
              <a:ext cx="74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2" name="Oval 136"/>
            <p:cNvSpPr>
              <a:spLocks noChangeArrowheads="1"/>
            </p:cNvSpPr>
            <p:nvPr/>
          </p:nvSpPr>
          <p:spPr bwMode="auto">
            <a:xfrm>
              <a:off x="3132" y="2431"/>
              <a:ext cx="71" cy="72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33" name="Rectangle 137"/>
            <p:cNvSpPr>
              <a:spLocks noChangeArrowheads="1"/>
            </p:cNvSpPr>
            <p:nvPr/>
          </p:nvSpPr>
          <p:spPr bwMode="auto">
            <a:xfrm>
              <a:off x="2245" y="1988"/>
              <a:ext cx="13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/>
                <a:t>X</a:t>
              </a:r>
            </a:p>
          </p:txBody>
        </p:sp>
        <p:sp>
          <p:nvSpPr>
            <p:cNvPr id="14434" name="Rectangle 138"/>
            <p:cNvSpPr>
              <a:spLocks noChangeArrowheads="1"/>
            </p:cNvSpPr>
            <p:nvPr/>
          </p:nvSpPr>
          <p:spPr bwMode="auto">
            <a:xfrm>
              <a:off x="2980" y="1988"/>
              <a:ext cx="13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/>
                <a:t>Y</a:t>
              </a:r>
            </a:p>
          </p:txBody>
        </p:sp>
      </p:grpSp>
      <p:grpSp>
        <p:nvGrpSpPr>
          <p:cNvPr id="14346" name="Group 145"/>
          <p:cNvGrpSpPr>
            <a:grpSpLocks/>
          </p:cNvGrpSpPr>
          <p:nvPr/>
        </p:nvGrpSpPr>
        <p:grpSpPr bwMode="auto">
          <a:xfrm>
            <a:off x="6289675" y="2662238"/>
            <a:ext cx="2216150" cy="3944937"/>
            <a:chOff x="4053" y="1453"/>
            <a:chExt cx="1396" cy="2485"/>
          </a:xfrm>
        </p:grpSpPr>
        <p:sp>
          <p:nvSpPr>
            <p:cNvPr id="14353" name="Rectangle 18"/>
            <p:cNvSpPr>
              <a:spLocks noChangeArrowheads="1"/>
            </p:cNvSpPr>
            <p:nvPr/>
          </p:nvSpPr>
          <p:spPr bwMode="auto">
            <a:xfrm>
              <a:off x="4359" y="2675"/>
              <a:ext cx="13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/>
                <a:t>X</a:t>
              </a:r>
            </a:p>
          </p:txBody>
        </p:sp>
        <p:grpSp>
          <p:nvGrpSpPr>
            <p:cNvPr id="14354" name="Group 19"/>
            <p:cNvGrpSpPr>
              <a:grpSpLocks/>
            </p:cNvGrpSpPr>
            <p:nvPr/>
          </p:nvGrpSpPr>
          <p:grpSpPr bwMode="auto">
            <a:xfrm>
              <a:off x="4931" y="2646"/>
              <a:ext cx="81" cy="331"/>
              <a:chOff x="1708" y="3111"/>
              <a:chExt cx="81" cy="331"/>
            </a:xfrm>
          </p:grpSpPr>
          <p:sp>
            <p:nvSpPr>
              <p:cNvPr id="14398" name="Line 20"/>
              <p:cNvSpPr>
                <a:spLocks noChangeShapeType="1"/>
              </p:cNvSpPr>
              <p:nvPr/>
            </p:nvSpPr>
            <p:spPr bwMode="auto">
              <a:xfrm flipH="1">
                <a:off x="1708" y="3150"/>
                <a:ext cx="46" cy="2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9" name="Oval 21"/>
              <p:cNvSpPr>
                <a:spLocks noChangeArrowheads="1"/>
              </p:cNvSpPr>
              <p:nvPr/>
            </p:nvSpPr>
            <p:spPr bwMode="auto">
              <a:xfrm>
                <a:off x="1717" y="3370"/>
                <a:ext cx="71" cy="72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0" name="Oval 22"/>
              <p:cNvSpPr>
                <a:spLocks noChangeArrowheads="1"/>
              </p:cNvSpPr>
              <p:nvPr/>
            </p:nvSpPr>
            <p:spPr bwMode="auto">
              <a:xfrm>
                <a:off x="1717" y="3111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5" name="Line 23"/>
            <p:cNvSpPr>
              <a:spLocks noChangeShapeType="1"/>
            </p:cNvSpPr>
            <p:nvPr/>
          </p:nvSpPr>
          <p:spPr bwMode="auto">
            <a:xfrm>
              <a:off x="4978" y="2297"/>
              <a:ext cx="0" cy="3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24"/>
            <p:cNvSpPr>
              <a:spLocks noChangeShapeType="1"/>
            </p:cNvSpPr>
            <p:nvPr/>
          </p:nvSpPr>
          <p:spPr bwMode="auto">
            <a:xfrm>
              <a:off x="4978" y="2940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Line 26"/>
            <p:cNvSpPr>
              <a:spLocks noChangeShapeType="1"/>
            </p:cNvSpPr>
            <p:nvPr/>
          </p:nvSpPr>
          <p:spPr bwMode="auto">
            <a:xfrm>
              <a:off x="4966" y="2512"/>
              <a:ext cx="27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Oval 27"/>
            <p:cNvSpPr>
              <a:spLocks noChangeArrowheads="1"/>
            </p:cNvSpPr>
            <p:nvPr/>
          </p:nvSpPr>
          <p:spPr bwMode="auto">
            <a:xfrm>
              <a:off x="4940" y="2475"/>
              <a:ext cx="71" cy="72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Line 28"/>
            <p:cNvSpPr>
              <a:spLocks noChangeShapeType="1"/>
            </p:cNvSpPr>
            <p:nvPr/>
          </p:nvSpPr>
          <p:spPr bwMode="auto">
            <a:xfrm>
              <a:off x="4548" y="2816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8" rIns="19050" bIns="26988" anchor="ctr"/>
            <a:lstStyle/>
            <a:p>
              <a:endParaRPr lang="en-US"/>
            </a:p>
          </p:txBody>
        </p:sp>
        <p:sp>
          <p:nvSpPr>
            <p:cNvPr id="14360" name="Rectangle 33"/>
            <p:cNvSpPr>
              <a:spLocks noChangeArrowheads="1"/>
            </p:cNvSpPr>
            <p:nvPr/>
          </p:nvSpPr>
          <p:spPr bwMode="auto">
            <a:xfrm>
              <a:off x="5263" y="2374"/>
              <a:ext cx="13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/>
                <a:t>Z</a:t>
              </a:r>
            </a:p>
          </p:txBody>
        </p:sp>
        <p:sp>
          <p:nvSpPr>
            <p:cNvPr id="14361" name="Line 34"/>
            <p:cNvSpPr>
              <a:spLocks noChangeShapeType="1"/>
            </p:cNvSpPr>
            <p:nvPr/>
          </p:nvSpPr>
          <p:spPr bwMode="auto">
            <a:xfrm flipV="1">
              <a:off x="4903" y="3614"/>
              <a:ext cx="169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8" rIns="19050" bIns="26988" anchor="ctr"/>
            <a:lstStyle/>
            <a:p>
              <a:endParaRPr lang="en-US"/>
            </a:p>
          </p:txBody>
        </p:sp>
        <p:grpSp>
          <p:nvGrpSpPr>
            <p:cNvPr id="14362" name="Group 105"/>
            <p:cNvGrpSpPr>
              <a:grpSpLocks/>
            </p:cNvGrpSpPr>
            <p:nvPr/>
          </p:nvGrpSpPr>
          <p:grpSpPr bwMode="auto">
            <a:xfrm>
              <a:off x="4201" y="1453"/>
              <a:ext cx="522" cy="752"/>
              <a:chOff x="4110" y="1453"/>
              <a:chExt cx="522" cy="752"/>
            </a:xfrm>
          </p:grpSpPr>
          <p:grpSp>
            <p:nvGrpSpPr>
              <p:cNvPr id="14388" name="Group 14"/>
              <p:cNvGrpSpPr>
                <a:grpSpLocks/>
              </p:cNvGrpSpPr>
              <p:nvPr/>
            </p:nvGrpSpPr>
            <p:grpSpPr bwMode="auto">
              <a:xfrm>
                <a:off x="4392" y="1874"/>
                <a:ext cx="186" cy="331"/>
                <a:chOff x="1507" y="2652"/>
                <a:chExt cx="186" cy="331"/>
              </a:xfrm>
            </p:grpSpPr>
            <p:sp>
              <p:nvSpPr>
                <p:cNvPr id="14395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507" y="2691"/>
                  <a:ext cx="151" cy="24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6" name="Oval 16"/>
                <p:cNvSpPr>
                  <a:spLocks noChangeArrowheads="1"/>
                </p:cNvSpPr>
                <p:nvPr/>
              </p:nvSpPr>
              <p:spPr bwMode="auto">
                <a:xfrm>
                  <a:off x="1621" y="2911"/>
                  <a:ext cx="71" cy="72"/>
                </a:xfrm>
                <a:prstGeom prst="ellipse">
                  <a:avLst/>
                </a:pr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7" name="Oval 17"/>
                <p:cNvSpPr>
                  <a:spLocks noChangeArrowheads="1"/>
                </p:cNvSpPr>
                <p:nvPr/>
              </p:nvSpPr>
              <p:spPr bwMode="auto">
                <a:xfrm>
                  <a:off x="1621" y="265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89" name="Line 25"/>
              <p:cNvSpPr>
                <a:spLocks noChangeShapeType="1"/>
              </p:cNvSpPr>
              <p:nvPr/>
            </p:nvSpPr>
            <p:spPr bwMode="auto">
              <a:xfrm>
                <a:off x="4537" y="1716"/>
                <a:ext cx="0" cy="21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90" name="Group 29"/>
              <p:cNvGrpSpPr>
                <a:grpSpLocks/>
              </p:cNvGrpSpPr>
              <p:nvPr/>
            </p:nvGrpSpPr>
            <p:grpSpPr bwMode="auto">
              <a:xfrm>
                <a:off x="4110" y="2039"/>
                <a:ext cx="300" cy="0"/>
                <a:chOff x="1040" y="2788"/>
                <a:chExt cx="300" cy="0"/>
              </a:xfrm>
            </p:grpSpPr>
            <p:sp>
              <p:nvSpPr>
                <p:cNvPr id="14393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244" y="2788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19050" tIns="26988" rIns="19050" bIns="26988" anchor="ctr"/>
                <a:lstStyle/>
                <a:p>
                  <a:endParaRPr lang="en-US"/>
                </a:p>
              </p:txBody>
            </p:sp>
            <p:sp>
              <p:nvSpPr>
                <p:cNvPr id="14394" name="Line 31"/>
                <p:cNvSpPr>
                  <a:spLocks noChangeShapeType="1"/>
                </p:cNvSpPr>
                <p:nvPr/>
              </p:nvSpPr>
              <p:spPr bwMode="auto">
                <a:xfrm>
                  <a:off x="1040" y="2788"/>
                  <a:ext cx="27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91" name="Line 35"/>
              <p:cNvSpPr>
                <a:spLocks noChangeShapeType="1"/>
              </p:cNvSpPr>
              <p:nvPr/>
            </p:nvSpPr>
            <p:spPr bwMode="auto">
              <a:xfrm flipV="1">
                <a:off x="4446" y="1658"/>
                <a:ext cx="169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9050" tIns="26988" rIns="19050" bIns="26988" anchor="ctr"/>
              <a:lstStyle/>
              <a:p>
                <a:endParaRPr lang="en-US"/>
              </a:p>
            </p:txBody>
          </p:sp>
          <p:sp>
            <p:nvSpPr>
              <p:cNvPr id="14392" name="Rectangle 36"/>
              <p:cNvSpPr>
                <a:spLocks noChangeArrowheads="1"/>
              </p:cNvSpPr>
              <p:nvPr/>
            </p:nvSpPr>
            <p:spPr bwMode="auto">
              <a:xfrm>
                <a:off x="4258" y="1453"/>
                <a:ext cx="374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26988" rIns="19050" bIns="26988"/>
              <a:lstStyle/>
              <a:p>
                <a:pPr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/>
                  <a:t>1.8V</a:t>
                </a:r>
              </a:p>
            </p:txBody>
          </p:sp>
        </p:grpSp>
        <p:sp>
          <p:nvSpPr>
            <p:cNvPr id="14363" name="Rectangle 37"/>
            <p:cNvSpPr>
              <a:spLocks noChangeArrowheads="1"/>
            </p:cNvSpPr>
            <p:nvPr/>
          </p:nvSpPr>
          <p:spPr bwMode="auto">
            <a:xfrm>
              <a:off x="4906" y="3676"/>
              <a:ext cx="37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/>
                <a:t>0V</a:t>
              </a:r>
            </a:p>
          </p:txBody>
        </p:sp>
        <p:grpSp>
          <p:nvGrpSpPr>
            <p:cNvPr id="14364" name="Group 66"/>
            <p:cNvGrpSpPr>
              <a:grpSpLocks/>
            </p:cNvGrpSpPr>
            <p:nvPr/>
          </p:nvGrpSpPr>
          <p:grpSpPr bwMode="auto">
            <a:xfrm>
              <a:off x="4930" y="3164"/>
              <a:ext cx="81" cy="331"/>
              <a:chOff x="1708" y="3111"/>
              <a:chExt cx="81" cy="331"/>
            </a:xfrm>
          </p:grpSpPr>
          <p:sp>
            <p:nvSpPr>
              <p:cNvPr id="14385" name="Line 67"/>
              <p:cNvSpPr>
                <a:spLocks noChangeShapeType="1"/>
              </p:cNvSpPr>
              <p:nvPr/>
            </p:nvSpPr>
            <p:spPr bwMode="auto">
              <a:xfrm flipH="1">
                <a:off x="1708" y="3150"/>
                <a:ext cx="46" cy="2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6" name="Oval 68"/>
              <p:cNvSpPr>
                <a:spLocks noChangeArrowheads="1"/>
              </p:cNvSpPr>
              <p:nvPr/>
            </p:nvSpPr>
            <p:spPr bwMode="auto">
              <a:xfrm>
                <a:off x="1717" y="3370"/>
                <a:ext cx="71" cy="72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87" name="Oval 69"/>
              <p:cNvSpPr>
                <a:spLocks noChangeArrowheads="1"/>
              </p:cNvSpPr>
              <p:nvPr/>
            </p:nvSpPr>
            <p:spPr bwMode="auto">
              <a:xfrm>
                <a:off x="1717" y="3111"/>
                <a:ext cx="72" cy="72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65" name="Line 70"/>
            <p:cNvSpPr>
              <a:spLocks noChangeShapeType="1"/>
            </p:cNvSpPr>
            <p:nvPr/>
          </p:nvSpPr>
          <p:spPr bwMode="auto">
            <a:xfrm>
              <a:off x="4977" y="3458"/>
              <a:ext cx="0" cy="2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Line 71"/>
            <p:cNvSpPr>
              <a:spLocks noChangeShapeType="1"/>
            </p:cNvSpPr>
            <p:nvPr/>
          </p:nvSpPr>
          <p:spPr bwMode="auto">
            <a:xfrm>
              <a:off x="4547" y="3334"/>
              <a:ext cx="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19050" tIns="26988" rIns="19050" bIns="26988" anchor="ctr"/>
            <a:lstStyle/>
            <a:p>
              <a:endParaRPr lang="en-US"/>
            </a:p>
          </p:txBody>
        </p:sp>
        <p:sp>
          <p:nvSpPr>
            <p:cNvPr id="14367" name="Rectangle 80"/>
            <p:cNvSpPr>
              <a:spLocks noChangeArrowheads="1"/>
            </p:cNvSpPr>
            <p:nvPr/>
          </p:nvSpPr>
          <p:spPr bwMode="auto">
            <a:xfrm>
              <a:off x="4359" y="3196"/>
              <a:ext cx="13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/>
                <a:t>Y</a:t>
              </a:r>
            </a:p>
          </p:txBody>
        </p:sp>
        <p:grpSp>
          <p:nvGrpSpPr>
            <p:cNvPr id="14368" name="Group 106"/>
            <p:cNvGrpSpPr>
              <a:grpSpLocks/>
            </p:cNvGrpSpPr>
            <p:nvPr/>
          </p:nvGrpSpPr>
          <p:grpSpPr bwMode="auto">
            <a:xfrm>
              <a:off x="4927" y="1453"/>
              <a:ext cx="522" cy="752"/>
              <a:chOff x="4836" y="1453"/>
              <a:chExt cx="522" cy="752"/>
            </a:xfrm>
          </p:grpSpPr>
          <p:grpSp>
            <p:nvGrpSpPr>
              <p:cNvPr id="14375" name="Group 82"/>
              <p:cNvGrpSpPr>
                <a:grpSpLocks/>
              </p:cNvGrpSpPr>
              <p:nvPr/>
            </p:nvGrpSpPr>
            <p:grpSpPr bwMode="auto">
              <a:xfrm>
                <a:off x="5118" y="1874"/>
                <a:ext cx="186" cy="331"/>
                <a:chOff x="1507" y="2652"/>
                <a:chExt cx="186" cy="331"/>
              </a:xfrm>
            </p:grpSpPr>
            <p:sp>
              <p:nvSpPr>
                <p:cNvPr id="14382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1507" y="2691"/>
                  <a:ext cx="151" cy="24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3" name="Oval 84"/>
                <p:cNvSpPr>
                  <a:spLocks noChangeArrowheads="1"/>
                </p:cNvSpPr>
                <p:nvPr/>
              </p:nvSpPr>
              <p:spPr bwMode="auto">
                <a:xfrm>
                  <a:off x="1621" y="2911"/>
                  <a:ext cx="71" cy="72"/>
                </a:xfrm>
                <a:prstGeom prst="ellipse">
                  <a:avLst/>
                </a:pr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4" name="Oval 85"/>
                <p:cNvSpPr>
                  <a:spLocks noChangeArrowheads="1"/>
                </p:cNvSpPr>
                <p:nvPr/>
              </p:nvSpPr>
              <p:spPr bwMode="auto">
                <a:xfrm>
                  <a:off x="1621" y="2652"/>
                  <a:ext cx="72" cy="72"/>
                </a:xfrm>
                <a:prstGeom prst="ellipse">
                  <a:avLst/>
                </a:pr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76" name="Line 86"/>
              <p:cNvSpPr>
                <a:spLocks noChangeShapeType="1"/>
              </p:cNvSpPr>
              <p:nvPr/>
            </p:nvSpPr>
            <p:spPr bwMode="auto">
              <a:xfrm>
                <a:off x="5263" y="1716"/>
                <a:ext cx="0" cy="21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77" name="Group 87"/>
              <p:cNvGrpSpPr>
                <a:grpSpLocks/>
              </p:cNvGrpSpPr>
              <p:nvPr/>
            </p:nvGrpSpPr>
            <p:grpSpPr bwMode="auto">
              <a:xfrm>
                <a:off x="4836" y="2039"/>
                <a:ext cx="300" cy="0"/>
                <a:chOff x="1040" y="2788"/>
                <a:chExt cx="300" cy="0"/>
              </a:xfrm>
            </p:grpSpPr>
            <p:sp>
              <p:nvSpPr>
                <p:cNvPr id="14380" name="Line 88"/>
                <p:cNvSpPr>
                  <a:spLocks noChangeShapeType="1"/>
                </p:cNvSpPr>
                <p:nvPr/>
              </p:nvSpPr>
              <p:spPr bwMode="auto">
                <a:xfrm flipH="1">
                  <a:off x="1244" y="2788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lIns="19050" tIns="26988" rIns="19050" bIns="26988" anchor="ctr"/>
                <a:lstStyle/>
                <a:p>
                  <a:endParaRPr lang="en-US"/>
                </a:p>
              </p:txBody>
            </p:sp>
            <p:sp>
              <p:nvSpPr>
                <p:cNvPr id="14381" name="Line 89"/>
                <p:cNvSpPr>
                  <a:spLocks noChangeShapeType="1"/>
                </p:cNvSpPr>
                <p:nvPr/>
              </p:nvSpPr>
              <p:spPr bwMode="auto">
                <a:xfrm>
                  <a:off x="1040" y="2788"/>
                  <a:ext cx="27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78" name="Line 90"/>
              <p:cNvSpPr>
                <a:spLocks noChangeShapeType="1"/>
              </p:cNvSpPr>
              <p:nvPr/>
            </p:nvSpPr>
            <p:spPr bwMode="auto">
              <a:xfrm flipV="1">
                <a:off x="5172" y="1658"/>
                <a:ext cx="169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19050" tIns="26988" rIns="19050" bIns="26988" anchor="ctr"/>
              <a:lstStyle/>
              <a:p>
                <a:endParaRPr lang="en-US"/>
              </a:p>
            </p:txBody>
          </p:sp>
          <p:sp>
            <p:nvSpPr>
              <p:cNvPr id="14379" name="Rectangle 91"/>
              <p:cNvSpPr>
                <a:spLocks noChangeArrowheads="1"/>
              </p:cNvSpPr>
              <p:nvPr/>
            </p:nvSpPr>
            <p:spPr bwMode="auto">
              <a:xfrm>
                <a:off x="4984" y="1453"/>
                <a:ext cx="374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26988" rIns="19050" bIns="26988"/>
              <a:lstStyle/>
              <a:p>
                <a:pPr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en-US"/>
                  <a:t>1.8V</a:t>
                </a:r>
              </a:p>
            </p:txBody>
          </p:sp>
        </p:grpSp>
        <p:sp>
          <p:nvSpPr>
            <p:cNvPr id="14369" name="Line 135"/>
            <p:cNvSpPr>
              <a:spLocks noChangeShapeType="1"/>
            </p:cNvSpPr>
            <p:nvPr/>
          </p:nvSpPr>
          <p:spPr bwMode="auto">
            <a:xfrm>
              <a:off x="4625" y="2305"/>
              <a:ext cx="74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Line 139"/>
            <p:cNvSpPr>
              <a:spLocks noChangeShapeType="1"/>
            </p:cNvSpPr>
            <p:nvPr/>
          </p:nvSpPr>
          <p:spPr bwMode="auto">
            <a:xfrm>
              <a:off x="4636" y="2166"/>
              <a:ext cx="0" cy="1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1" name="Line 140"/>
            <p:cNvSpPr>
              <a:spLocks noChangeShapeType="1"/>
            </p:cNvSpPr>
            <p:nvPr/>
          </p:nvSpPr>
          <p:spPr bwMode="auto">
            <a:xfrm>
              <a:off x="5362" y="2175"/>
              <a:ext cx="0" cy="1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Oval 141"/>
            <p:cNvSpPr>
              <a:spLocks noChangeArrowheads="1"/>
            </p:cNvSpPr>
            <p:nvPr/>
          </p:nvSpPr>
          <p:spPr bwMode="auto">
            <a:xfrm>
              <a:off x="4940" y="2270"/>
              <a:ext cx="71" cy="72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3" name="Rectangle 142"/>
            <p:cNvSpPr>
              <a:spLocks noChangeArrowheads="1"/>
            </p:cNvSpPr>
            <p:nvPr/>
          </p:nvSpPr>
          <p:spPr bwMode="auto">
            <a:xfrm>
              <a:off x="4053" y="1904"/>
              <a:ext cx="13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/>
                <a:t>X</a:t>
              </a:r>
            </a:p>
          </p:txBody>
        </p:sp>
        <p:sp>
          <p:nvSpPr>
            <p:cNvPr id="14374" name="Rectangle 143"/>
            <p:cNvSpPr>
              <a:spLocks noChangeArrowheads="1"/>
            </p:cNvSpPr>
            <p:nvPr/>
          </p:nvSpPr>
          <p:spPr bwMode="auto">
            <a:xfrm>
              <a:off x="4788" y="1904"/>
              <a:ext cx="13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>
                <a:tabLst>
                  <a:tab pos="457200" algn="l"/>
                  <a:tab pos="914400" algn="l"/>
                  <a:tab pos="1371600" algn="l"/>
                </a:tabLst>
              </a:pPr>
              <a:r>
                <a:rPr lang="en-US"/>
                <a:t>Y</a:t>
              </a:r>
            </a:p>
          </p:txBody>
        </p:sp>
      </p:grpSp>
      <p:sp>
        <p:nvSpPr>
          <p:cNvPr id="14347" name="Rectangle 148"/>
          <p:cNvSpPr>
            <a:spLocks noChangeArrowheads="1"/>
          </p:cNvSpPr>
          <p:nvPr/>
        </p:nvSpPr>
        <p:spPr bwMode="auto">
          <a:xfrm>
            <a:off x="946150" y="3201988"/>
            <a:ext cx="342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lnSpc>
                <a:spcPct val="90000"/>
              </a:lnSpc>
              <a:spcAft>
                <a:spcPts val="2000"/>
              </a:spcAft>
              <a:tabLst>
                <a:tab pos="457200" algn="l"/>
                <a:tab pos="914400" algn="l"/>
                <a:tab pos="1371600" algn="l"/>
              </a:tabLst>
            </a:pPr>
            <a:r>
              <a:rPr lang="en-US"/>
              <a:t>X</a:t>
            </a:r>
          </a:p>
        </p:txBody>
      </p:sp>
      <p:sp>
        <p:nvSpPr>
          <p:cNvPr id="14348" name="Rectangle 149"/>
          <p:cNvSpPr>
            <a:spLocks noChangeArrowheads="1"/>
          </p:cNvSpPr>
          <p:nvPr/>
        </p:nvSpPr>
        <p:spPr bwMode="auto">
          <a:xfrm>
            <a:off x="946150" y="3468688"/>
            <a:ext cx="279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lnSpc>
                <a:spcPct val="90000"/>
              </a:lnSpc>
              <a:spcAft>
                <a:spcPts val="2000"/>
              </a:spcAft>
              <a:tabLst>
                <a:tab pos="457200" algn="l"/>
                <a:tab pos="914400" algn="l"/>
                <a:tab pos="1371600" algn="l"/>
              </a:tabLst>
            </a:pPr>
            <a:r>
              <a:rPr lang="en-US"/>
              <a:t>Y</a:t>
            </a:r>
          </a:p>
        </p:txBody>
      </p:sp>
      <p:sp>
        <p:nvSpPr>
          <p:cNvPr id="14349" name="Rectangle 150"/>
          <p:cNvSpPr>
            <a:spLocks noChangeArrowheads="1"/>
          </p:cNvSpPr>
          <p:nvPr/>
        </p:nvSpPr>
        <p:spPr bwMode="auto">
          <a:xfrm>
            <a:off x="2584450" y="3354388"/>
            <a:ext cx="533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>
              <a:lnSpc>
                <a:spcPct val="900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/>
              <a:t>Z</a:t>
            </a:r>
          </a:p>
        </p:txBody>
      </p:sp>
      <p:pic>
        <p:nvPicPr>
          <p:cNvPr id="14350" name="Picture 157" descr="na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3143250"/>
            <a:ext cx="12192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5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31" y="152400"/>
            <a:ext cx="16906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Box 7"/>
          <p:cNvSpPr txBox="1">
            <a:spLocks noChangeArrowheads="1"/>
          </p:cNvSpPr>
          <p:nvPr/>
        </p:nvSpPr>
        <p:spPr bwMode="auto">
          <a:xfrm>
            <a:off x="6469063" y="2057400"/>
            <a:ext cx="2674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/>
              <a:t>Claude Shannon – 1938</a:t>
            </a: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Announcements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Reading </a:t>
            </a:r>
            <a:r>
              <a:rPr lang="en-US" dirty="0" smtClean="0"/>
              <a:t>assignments</a:t>
            </a:r>
          </a:p>
          <a:p>
            <a:pPr lvl="1" eaLnBrk="1" hangingPunct="1"/>
            <a:r>
              <a:rPr lang="en-US" dirty="0" smtClean="0"/>
              <a:t>Propositional Logic</a:t>
            </a:r>
          </a:p>
          <a:p>
            <a:pPr lvl="2" eaLnBrk="1" hangingPunct="1"/>
            <a:r>
              <a:rPr lang="en-US" dirty="0" smtClean="0"/>
              <a:t>1.1 -1.3 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lvl="2" eaLnBrk="1" hangingPunct="1"/>
            <a:r>
              <a:rPr lang="en-US" dirty="0" smtClean="0"/>
              <a:t>1.1 -1.2  6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Boolean Algebra</a:t>
            </a:r>
          </a:p>
          <a:p>
            <a:pPr lvl="2" eaLnBrk="1" hangingPunct="1"/>
            <a:r>
              <a:rPr lang="en-US" dirty="0" smtClean="0"/>
              <a:t>12.1 – 12.3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lvl="2" eaLnBrk="1" hangingPunct="1"/>
            <a:r>
              <a:rPr lang="en-US" dirty="0" smtClean="0"/>
              <a:t>11.1 – 11.3 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7AD48-50FF-4FB0-A64C-552DABFC13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4" name="Rectangle 4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Possible logic functions of two variables</a:t>
            </a:r>
          </a:p>
        </p:txBody>
      </p:sp>
      <p:sp>
        <p:nvSpPr>
          <p:cNvPr id="15363" name="Rectangle 46"/>
          <p:cNvSpPr>
            <a:spLocks noGrp="1" noChangeArrowheads="1"/>
          </p:cNvSpPr>
          <p:nvPr>
            <p:ph idx="1"/>
          </p:nvPr>
        </p:nvSpPr>
        <p:spPr>
          <a:xfrm>
            <a:off x="457200" y="1565275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smtClean="0"/>
              <a:t>There are 16 possible functions of 2 input variables:</a:t>
            </a:r>
          </a:p>
          <a:p>
            <a:pPr lvl="1" eaLnBrk="1" hangingPunct="1"/>
            <a:r>
              <a:rPr lang="en-US" sz="2400" smtClean="0"/>
              <a:t>in general, there are 2**(2**n) functions of n inputs</a:t>
            </a: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438150" y="3886200"/>
            <a:ext cx="81168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1371600" y="3429000"/>
            <a:ext cx="0" cy="152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152400" y="3505200"/>
            <a:ext cx="867568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26626" rIns="18795" bIns="26626"/>
          <a:lstStyle/>
          <a:p>
            <a:pPr marL="450850" lvl="4" defTabSz="930275" eaLnBrk="0" hangingPunct="0">
              <a:lnSpc>
                <a:spcPts val="1775"/>
              </a:lnSpc>
              <a:tabLst>
                <a:tab pos="955675" algn="l"/>
                <a:tab pos="1346200" algn="l"/>
                <a:tab pos="1808163" algn="l"/>
                <a:tab pos="2254250" algn="l"/>
                <a:tab pos="2705100" algn="l"/>
                <a:tab pos="3155950" algn="l"/>
                <a:tab pos="3608388" algn="l"/>
                <a:tab pos="4059238" algn="l"/>
                <a:tab pos="4510088" algn="l"/>
                <a:tab pos="4960938" algn="l"/>
                <a:tab pos="5411788" algn="l"/>
                <a:tab pos="5862638" algn="l"/>
                <a:tab pos="6313488" algn="l"/>
                <a:tab pos="6765925" algn="l"/>
                <a:tab pos="7216775" algn="l"/>
                <a:tab pos="7667625" algn="l"/>
                <a:tab pos="8120063" algn="l"/>
                <a:tab pos="8562975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X	Y						16 possible functions (F</a:t>
            </a:r>
            <a:r>
              <a:rPr lang="en-US" baseline="-25000">
                <a:solidFill>
                  <a:srgbClr val="000000"/>
                </a:solidFill>
                <a:latin typeface="Tahoma" pitchFamily="-111" charset="0"/>
              </a:rPr>
              <a:t>0</a:t>
            </a:r>
            <a:r>
              <a:rPr lang="en-US">
                <a:solidFill>
                  <a:srgbClr val="000000"/>
                </a:solidFill>
                <a:latin typeface="Tahoma" pitchFamily="-111" charset="0"/>
              </a:rPr>
              <a:t>–F</a:t>
            </a:r>
            <a:r>
              <a:rPr lang="en-US" baseline="-25000">
                <a:solidFill>
                  <a:srgbClr val="000000"/>
                </a:solidFill>
                <a:latin typeface="Tahoma" pitchFamily="-111" charset="0"/>
              </a:rPr>
              <a:t>15</a:t>
            </a:r>
            <a:r>
              <a:rPr lang="en-US">
                <a:solidFill>
                  <a:srgbClr val="000000"/>
                </a:solidFill>
                <a:latin typeface="Tahoma" pitchFamily="-111" charset="0"/>
              </a:rPr>
              <a:t>)</a:t>
            </a:r>
            <a:br>
              <a:rPr lang="en-US">
                <a:solidFill>
                  <a:srgbClr val="000000"/>
                </a:solidFill>
                <a:latin typeface="Tahoma" pitchFamily="-111" charset="0"/>
              </a:rPr>
            </a:br>
            <a:r>
              <a:rPr lang="en-US">
                <a:solidFill>
                  <a:srgbClr val="000000"/>
                </a:solidFill>
                <a:latin typeface="Tahoma" pitchFamily="-111" charset="0"/>
              </a:rPr>
              <a:t/>
            </a:r>
            <a:br>
              <a:rPr lang="en-US">
                <a:solidFill>
                  <a:srgbClr val="000000"/>
                </a:solidFill>
                <a:latin typeface="Tahoma" pitchFamily="-111" charset="0"/>
              </a:rPr>
            </a:br>
            <a:r>
              <a:rPr lang="en-US">
                <a:solidFill>
                  <a:srgbClr val="000000"/>
                </a:solidFill>
                <a:latin typeface="Tahoma" pitchFamily="-111" charset="0"/>
              </a:rPr>
              <a:t>0	0	0	0	0	0	0	0	0	0	1	1	1	1	1	1	1	1</a:t>
            </a:r>
            <a:br>
              <a:rPr lang="en-US">
                <a:solidFill>
                  <a:srgbClr val="000000"/>
                </a:solidFill>
                <a:latin typeface="Tahoma" pitchFamily="-111" charset="0"/>
              </a:rPr>
            </a:br>
            <a:r>
              <a:rPr lang="en-US">
                <a:solidFill>
                  <a:srgbClr val="000000"/>
                </a:solidFill>
                <a:latin typeface="Tahoma" pitchFamily="-111" charset="0"/>
              </a:rPr>
              <a:t>0	1	0	0	0	0	1	1	1	1	0	0	0	0	1	1	1	1</a:t>
            </a:r>
          </a:p>
          <a:p>
            <a:pPr marL="450850" lvl="4" defTabSz="930275" eaLnBrk="0" hangingPunct="0">
              <a:lnSpc>
                <a:spcPts val="1775"/>
              </a:lnSpc>
              <a:tabLst>
                <a:tab pos="955675" algn="l"/>
                <a:tab pos="1346200" algn="l"/>
                <a:tab pos="1808163" algn="l"/>
                <a:tab pos="2254250" algn="l"/>
                <a:tab pos="2705100" algn="l"/>
                <a:tab pos="3155950" algn="l"/>
                <a:tab pos="3608388" algn="l"/>
                <a:tab pos="4059238" algn="l"/>
                <a:tab pos="4510088" algn="l"/>
                <a:tab pos="4960938" algn="l"/>
                <a:tab pos="5411788" algn="l"/>
                <a:tab pos="5862638" algn="l"/>
                <a:tab pos="6313488" algn="l"/>
                <a:tab pos="6765925" algn="l"/>
                <a:tab pos="7216775" algn="l"/>
                <a:tab pos="7667625" algn="l"/>
                <a:tab pos="8120063" algn="l"/>
                <a:tab pos="8562975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1	0	0	0	1	1	0	0	1	1	0	0	1	1	0	0	1	1</a:t>
            </a:r>
          </a:p>
          <a:p>
            <a:pPr marL="450850" lvl="4" defTabSz="930275" eaLnBrk="0" hangingPunct="0">
              <a:lnSpc>
                <a:spcPts val="1775"/>
              </a:lnSpc>
              <a:tabLst>
                <a:tab pos="955675" algn="l"/>
                <a:tab pos="1346200" algn="l"/>
                <a:tab pos="1808163" algn="l"/>
                <a:tab pos="2254250" algn="l"/>
                <a:tab pos="2705100" algn="l"/>
                <a:tab pos="3155950" algn="l"/>
                <a:tab pos="3608388" algn="l"/>
                <a:tab pos="4059238" algn="l"/>
                <a:tab pos="4510088" algn="l"/>
                <a:tab pos="4960938" algn="l"/>
                <a:tab pos="5411788" algn="l"/>
                <a:tab pos="5862638" algn="l"/>
                <a:tab pos="6313488" algn="l"/>
                <a:tab pos="6765925" algn="l"/>
                <a:tab pos="7216775" algn="l"/>
                <a:tab pos="7667625" algn="l"/>
                <a:tab pos="8120063" algn="l"/>
                <a:tab pos="8562975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1	1	0	1	0	1	0	1	0	1	0	1	0	1	0	1	0	1</a:t>
            </a: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1041400" y="5048250"/>
            <a:ext cx="5381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0</a:t>
            </a: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1241425" y="5349875"/>
            <a:ext cx="9779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X </a:t>
            </a:r>
            <a:r>
              <a:rPr lang="en-US" sz="1600" u="sng">
                <a:solidFill>
                  <a:srgbClr val="000000"/>
                </a:solidFill>
                <a:latin typeface="Tahoma" pitchFamily="-111" charset="0"/>
              </a:rPr>
              <a:t>and</a:t>
            </a: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 Y</a:t>
            </a: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2230438" y="5149850"/>
            <a:ext cx="552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X</a:t>
            </a:r>
          </a:p>
        </p:txBody>
      </p:sp>
      <p:sp>
        <p:nvSpPr>
          <p:cNvPr id="15373" name="Rectangle 15"/>
          <p:cNvSpPr>
            <a:spLocks noChangeArrowheads="1"/>
          </p:cNvSpPr>
          <p:nvPr/>
        </p:nvSpPr>
        <p:spPr bwMode="auto">
          <a:xfrm>
            <a:off x="2970213" y="5160963"/>
            <a:ext cx="550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Y</a:t>
            </a:r>
          </a:p>
        </p:txBody>
      </p:sp>
      <p:sp>
        <p:nvSpPr>
          <p:cNvPr id="15374" name="Rectangle 16"/>
          <p:cNvSpPr>
            <a:spLocks noChangeArrowheads="1"/>
          </p:cNvSpPr>
          <p:nvPr/>
        </p:nvSpPr>
        <p:spPr bwMode="auto">
          <a:xfrm>
            <a:off x="3935413" y="5588000"/>
            <a:ext cx="938212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X </a:t>
            </a:r>
            <a:r>
              <a:rPr lang="en-US" sz="1600" u="sng">
                <a:solidFill>
                  <a:srgbClr val="000000"/>
                </a:solidFill>
                <a:latin typeface="Tahoma" pitchFamily="-111" charset="0"/>
              </a:rPr>
              <a:t>or</a:t>
            </a: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 Y</a:t>
            </a:r>
          </a:p>
        </p:txBody>
      </p:sp>
      <p:sp>
        <p:nvSpPr>
          <p:cNvPr id="15375" name="Rectangle 17"/>
          <p:cNvSpPr>
            <a:spLocks noChangeArrowheads="1"/>
          </p:cNvSpPr>
          <p:nvPr/>
        </p:nvSpPr>
        <p:spPr bwMode="auto">
          <a:xfrm>
            <a:off x="6315075" y="5173663"/>
            <a:ext cx="8270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600" u="sng">
                <a:solidFill>
                  <a:srgbClr val="000000"/>
                </a:solidFill>
                <a:latin typeface="Tahoma" pitchFamily="-111" charset="0"/>
              </a:rPr>
              <a:t>not</a:t>
            </a: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 Y</a:t>
            </a:r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>
            <a:off x="7078663" y="5149850"/>
            <a:ext cx="80168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600" u="sng">
                <a:solidFill>
                  <a:srgbClr val="000000"/>
                </a:solidFill>
                <a:latin typeface="Tahoma" pitchFamily="-111" charset="0"/>
              </a:rPr>
              <a:t>not</a:t>
            </a: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 X</a:t>
            </a:r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>
            <a:off x="8343900" y="5048250"/>
            <a:ext cx="5381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1</a:t>
            </a:r>
          </a:p>
        </p:txBody>
      </p:sp>
      <p:sp>
        <p:nvSpPr>
          <p:cNvPr id="15378" name="Line 20"/>
          <p:cNvSpPr>
            <a:spLocks noChangeShapeType="1"/>
          </p:cNvSpPr>
          <p:nvPr/>
        </p:nvSpPr>
        <p:spPr bwMode="auto">
          <a:xfrm flipH="1">
            <a:off x="1698625" y="4954588"/>
            <a:ext cx="350838" cy="427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15379" name="Line 21"/>
          <p:cNvSpPr>
            <a:spLocks noChangeShapeType="1"/>
          </p:cNvSpPr>
          <p:nvPr/>
        </p:nvSpPr>
        <p:spPr bwMode="auto">
          <a:xfrm flipH="1">
            <a:off x="4416425" y="4992688"/>
            <a:ext cx="363538" cy="614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15380" name="Rectangle 22"/>
          <p:cNvSpPr>
            <a:spLocks noChangeArrowheads="1"/>
          </p:cNvSpPr>
          <p:nvPr/>
        </p:nvSpPr>
        <p:spPr bwMode="auto">
          <a:xfrm>
            <a:off x="4021138" y="2706688"/>
            <a:ext cx="901700" cy="450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15381" name="Line 23"/>
          <p:cNvSpPr>
            <a:spLocks noChangeShapeType="1"/>
          </p:cNvSpPr>
          <p:nvPr/>
        </p:nvSpPr>
        <p:spPr bwMode="auto">
          <a:xfrm>
            <a:off x="4922838" y="2925763"/>
            <a:ext cx="438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15382" name="Line 24"/>
          <p:cNvSpPr>
            <a:spLocks noChangeShapeType="1"/>
          </p:cNvSpPr>
          <p:nvPr/>
        </p:nvSpPr>
        <p:spPr bwMode="auto">
          <a:xfrm>
            <a:off x="3570288" y="2813050"/>
            <a:ext cx="438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15383" name="Line 25"/>
          <p:cNvSpPr>
            <a:spLocks noChangeShapeType="1"/>
          </p:cNvSpPr>
          <p:nvPr/>
        </p:nvSpPr>
        <p:spPr bwMode="auto">
          <a:xfrm>
            <a:off x="3570288" y="3038475"/>
            <a:ext cx="438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15384" name="Rectangle 26"/>
          <p:cNvSpPr>
            <a:spLocks noChangeArrowheads="1"/>
          </p:cNvSpPr>
          <p:nvPr/>
        </p:nvSpPr>
        <p:spPr bwMode="auto">
          <a:xfrm>
            <a:off x="3262313" y="2649538"/>
            <a:ext cx="5762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X</a:t>
            </a:r>
          </a:p>
        </p:txBody>
      </p:sp>
      <p:sp>
        <p:nvSpPr>
          <p:cNvPr id="15385" name="Rectangle 27"/>
          <p:cNvSpPr>
            <a:spLocks noChangeArrowheads="1"/>
          </p:cNvSpPr>
          <p:nvPr/>
        </p:nvSpPr>
        <p:spPr bwMode="auto">
          <a:xfrm>
            <a:off x="3262313" y="2874963"/>
            <a:ext cx="5762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Y</a:t>
            </a:r>
          </a:p>
        </p:txBody>
      </p:sp>
      <p:sp>
        <p:nvSpPr>
          <p:cNvPr id="15386" name="Rectangle 28"/>
          <p:cNvSpPr>
            <a:spLocks noChangeArrowheads="1"/>
          </p:cNvSpPr>
          <p:nvPr/>
        </p:nvSpPr>
        <p:spPr bwMode="auto">
          <a:xfrm>
            <a:off x="5405438" y="2749550"/>
            <a:ext cx="5635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>
                <a:solidFill>
                  <a:srgbClr val="000000"/>
                </a:solidFill>
                <a:latin typeface="Tahoma" pitchFamily="-111" charset="0"/>
              </a:rPr>
              <a:t>F</a:t>
            </a:r>
          </a:p>
        </p:txBody>
      </p:sp>
      <p:sp>
        <p:nvSpPr>
          <p:cNvPr id="15387" name="Line 29"/>
          <p:cNvSpPr>
            <a:spLocks noChangeShapeType="1"/>
          </p:cNvSpPr>
          <p:nvPr/>
        </p:nvSpPr>
        <p:spPr bwMode="auto">
          <a:xfrm flipH="1">
            <a:off x="1398588" y="4941888"/>
            <a:ext cx="174625" cy="1254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15388" name="Line 30"/>
          <p:cNvSpPr>
            <a:spLocks noChangeShapeType="1"/>
          </p:cNvSpPr>
          <p:nvPr/>
        </p:nvSpPr>
        <p:spPr bwMode="auto">
          <a:xfrm flipH="1">
            <a:off x="2525713" y="4929188"/>
            <a:ext cx="388937" cy="238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15389" name="Line 31"/>
          <p:cNvSpPr>
            <a:spLocks noChangeShapeType="1"/>
          </p:cNvSpPr>
          <p:nvPr/>
        </p:nvSpPr>
        <p:spPr bwMode="auto">
          <a:xfrm flipH="1">
            <a:off x="3289300" y="4929188"/>
            <a:ext cx="563563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15390" name="Rectangle 32"/>
          <p:cNvSpPr>
            <a:spLocks noChangeArrowheads="1"/>
          </p:cNvSpPr>
          <p:nvPr/>
        </p:nvSpPr>
        <p:spPr bwMode="auto">
          <a:xfrm>
            <a:off x="3521075" y="5275263"/>
            <a:ext cx="85248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X </a:t>
            </a:r>
            <a:r>
              <a:rPr lang="en-US" sz="1600" u="sng">
                <a:solidFill>
                  <a:srgbClr val="000000"/>
                </a:solidFill>
                <a:latin typeface="Tahoma" pitchFamily="-111" charset="0"/>
                <a:sym typeface="Symbol" pitchFamily="-111" charset="2"/>
              </a:rPr>
              <a:t>xor</a:t>
            </a: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 Y</a:t>
            </a:r>
          </a:p>
        </p:txBody>
      </p:sp>
      <p:sp>
        <p:nvSpPr>
          <p:cNvPr id="15391" name="Line 33"/>
          <p:cNvSpPr>
            <a:spLocks noChangeShapeType="1"/>
          </p:cNvSpPr>
          <p:nvPr/>
        </p:nvSpPr>
        <p:spPr bwMode="auto">
          <a:xfrm flipH="1">
            <a:off x="3952875" y="4941888"/>
            <a:ext cx="338138" cy="3762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215" tIns="45107" rIns="90215" bIns="45107" anchor="ctr"/>
          <a:lstStyle/>
          <a:p>
            <a:endParaRPr lang="en-US"/>
          </a:p>
        </p:txBody>
      </p:sp>
      <p:sp>
        <p:nvSpPr>
          <p:cNvPr id="15392" name="Rectangle 34"/>
          <p:cNvSpPr>
            <a:spLocks noChangeArrowheads="1"/>
          </p:cNvSpPr>
          <p:nvPr/>
        </p:nvSpPr>
        <p:spPr bwMode="auto">
          <a:xfrm>
            <a:off x="4748213" y="5588000"/>
            <a:ext cx="16541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X </a:t>
            </a:r>
            <a:r>
              <a:rPr lang="en-US" sz="1600" u="sng">
                <a:solidFill>
                  <a:srgbClr val="000000"/>
                </a:solidFill>
                <a:latin typeface="Tahoma" pitchFamily="-111" charset="0"/>
              </a:rPr>
              <a:t>nor</a:t>
            </a: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 Y</a:t>
            </a:r>
            <a:br>
              <a:rPr lang="en-US" sz="1600">
                <a:solidFill>
                  <a:srgbClr val="000000"/>
                </a:solidFill>
                <a:latin typeface="Tahoma" pitchFamily="-111" charset="0"/>
              </a:rPr>
            </a:br>
            <a:r>
              <a:rPr lang="en-US" sz="1600" u="sng">
                <a:solidFill>
                  <a:srgbClr val="000000"/>
                </a:solidFill>
                <a:latin typeface="Tahoma" pitchFamily="-111" charset="0"/>
              </a:rPr>
              <a:t>not</a:t>
            </a: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 (X </a:t>
            </a:r>
            <a:r>
              <a:rPr lang="en-US" sz="1600" u="sng">
                <a:solidFill>
                  <a:srgbClr val="000000"/>
                </a:solidFill>
                <a:latin typeface="Tahoma" pitchFamily="-111" charset="0"/>
              </a:rPr>
              <a:t>or</a:t>
            </a: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 Y)</a:t>
            </a:r>
          </a:p>
        </p:txBody>
      </p:sp>
      <p:sp>
        <p:nvSpPr>
          <p:cNvPr id="15393" name="Rectangle 35"/>
          <p:cNvSpPr>
            <a:spLocks noChangeArrowheads="1"/>
          </p:cNvSpPr>
          <p:nvPr/>
        </p:nvSpPr>
        <p:spPr bwMode="auto">
          <a:xfrm>
            <a:off x="5688013" y="5286375"/>
            <a:ext cx="7524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X = Y</a:t>
            </a:r>
          </a:p>
        </p:txBody>
      </p:sp>
      <p:sp>
        <p:nvSpPr>
          <p:cNvPr id="15394" name="Rectangle 36"/>
          <p:cNvSpPr>
            <a:spLocks noChangeArrowheads="1"/>
          </p:cNvSpPr>
          <p:nvPr/>
        </p:nvSpPr>
        <p:spPr bwMode="auto">
          <a:xfrm>
            <a:off x="7485063" y="5349875"/>
            <a:ext cx="14843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X </a:t>
            </a:r>
            <a:r>
              <a:rPr lang="en-US" sz="1600" u="sng">
                <a:solidFill>
                  <a:srgbClr val="000000"/>
                </a:solidFill>
                <a:latin typeface="Tahoma" pitchFamily="-111" charset="0"/>
              </a:rPr>
              <a:t>nand</a:t>
            </a: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 Y</a:t>
            </a:r>
            <a:br>
              <a:rPr lang="en-US" sz="1600">
                <a:solidFill>
                  <a:srgbClr val="000000"/>
                </a:solidFill>
                <a:latin typeface="Tahoma" pitchFamily="-111" charset="0"/>
              </a:rPr>
            </a:br>
            <a:r>
              <a:rPr lang="en-US" sz="1600" u="sng">
                <a:solidFill>
                  <a:srgbClr val="000000"/>
                </a:solidFill>
                <a:latin typeface="Tahoma" pitchFamily="-111" charset="0"/>
              </a:rPr>
              <a:t>not</a:t>
            </a: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 (X </a:t>
            </a:r>
            <a:r>
              <a:rPr lang="en-US" sz="1600" u="sng">
                <a:solidFill>
                  <a:srgbClr val="000000"/>
                </a:solidFill>
                <a:latin typeface="Tahoma" pitchFamily="-111" charset="0"/>
              </a:rPr>
              <a:t>and</a:t>
            </a: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 Y)</a:t>
            </a:r>
          </a:p>
        </p:txBody>
      </p:sp>
      <p:grpSp>
        <p:nvGrpSpPr>
          <p:cNvPr id="15395" name="Group 43"/>
          <p:cNvGrpSpPr>
            <a:grpSpLocks/>
          </p:cNvGrpSpPr>
          <p:nvPr/>
        </p:nvGrpSpPr>
        <p:grpSpPr bwMode="auto">
          <a:xfrm>
            <a:off x="5194300" y="4929188"/>
            <a:ext cx="3355975" cy="677862"/>
            <a:chOff x="3324" y="2508"/>
            <a:chExt cx="2144" cy="432"/>
          </a:xfrm>
        </p:grpSpPr>
        <p:sp>
          <p:nvSpPr>
            <p:cNvPr id="15404" name="Line 37"/>
            <p:cNvSpPr>
              <a:spLocks noChangeShapeType="1"/>
            </p:cNvSpPr>
            <p:nvPr/>
          </p:nvSpPr>
          <p:spPr bwMode="auto">
            <a:xfrm>
              <a:off x="5068" y="2524"/>
              <a:ext cx="208" cy="2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Line 38"/>
            <p:cNvSpPr>
              <a:spLocks noChangeShapeType="1"/>
            </p:cNvSpPr>
            <p:nvPr/>
          </p:nvSpPr>
          <p:spPr bwMode="auto">
            <a:xfrm>
              <a:off x="3324" y="2548"/>
              <a:ext cx="216" cy="3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Line 39"/>
            <p:cNvSpPr>
              <a:spLocks noChangeShapeType="1"/>
            </p:cNvSpPr>
            <p:nvPr/>
          </p:nvSpPr>
          <p:spPr bwMode="auto">
            <a:xfrm>
              <a:off x="5372" y="2516"/>
              <a:ext cx="96" cy="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Line 40"/>
            <p:cNvSpPr>
              <a:spLocks noChangeShapeType="1"/>
            </p:cNvSpPr>
            <p:nvPr/>
          </p:nvSpPr>
          <p:spPr bwMode="auto">
            <a:xfrm>
              <a:off x="4516" y="2508"/>
              <a:ext cx="232" cy="1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8" name="Line 41"/>
            <p:cNvSpPr>
              <a:spLocks noChangeShapeType="1"/>
            </p:cNvSpPr>
            <p:nvPr/>
          </p:nvSpPr>
          <p:spPr bwMode="auto">
            <a:xfrm>
              <a:off x="3916" y="2508"/>
              <a:ext cx="344" cy="1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9" name="Line 42"/>
            <p:cNvSpPr>
              <a:spLocks noChangeShapeType="1"/>
            </p:cNvSpPr>
            <p:nvPr/>
          </p:nvSpPr>
          <p:spPr bwMode="auto">
            <a:xfrm>
              <a:off x="3636" y="2516"/>
              <a:ext cx="20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96" name="Oval 41"/>
          <p:cNvSpPr>
            <a:spLocks noChangeArrowheads="1"/>
          </p:cNvSpPr>
          <p:nvPr/>
        </p:nvSpPr>
        <p:spPr bwMode="auto">
          <a:xfrm>
            <a:off x="1447800" y="3886200"/>
            <a:ext cx="250825" cy="107791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215" tIns="45107" rIns="90215" bIns="45107"/>
          <a:lstStyle/>
          <a:p>
            <a:pPr defTabSz="901700"/>
            <a:endParaRPr lang="en-US"/>
          </a:p>
        </p:txBody>
      </p:sp>
      <p:sp>
        <p:nvSpPr>
          <p:cNvPr id="15397" name="Oval 42"/>
          <p:cNvSpPr>
            <a:spLocks noChangeArrowheads="1"/>
          </p:cNvSpPr>
          <p:nvPr/>
        </p:nvSpPr>
        <p:spPr bwMode="auto">
          <a:xfrm>
            <a:off x="2800350" y="3886200"/>
            <a:ext cx="250825" cy="107791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215" tIns="45107" rIns="90215" bIns="45107"/>
          <a:lstStyle/>
          <a:p>
            <a:pPr defTabSz="901700"/>
            <a:endParaRPr lang="en-US"/>
          </a:p>
        </p:txBody>
      </p:sp>
      <p:sp>
        <p:nvSpPr>
          <p:cNvPr id="15398" name="Oval 43"/>
          <p:cNvSpPr>
            <a:spLocks noChangeArrowheads="1"/>
          </p:cNvSpPr>
          <p:nvPr/>
        </p:nvSpPr>
        <p:spPr bwMode="auto">
          <a:xfrm>
            <a:off x="3714750" y="3886200"/>
            <a:ext cx="250825" cy="107791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215" tIns="45107" rIns="90215" bIns="45107"/>
          <a:lstStyle/>
          <a:p>
            <a:pPr defTabSz="901700"/>
            <a:endParaRPr lang="en-US"/>
          </a:p>
        </p:txBody>
      </p:sp>
      <p:sp>
        <p:nvSpPr>
          <p:cNvPr id="15399" name="Oval 44"/>
          <p:cNvSpPr>
            <a:spLocks noChangeArrowheads="1"/>
          </p:cNvSpPr>
          <p:nvPr/>
        </p:nvSpPr>
        <p:spPr bwMode="auto">
          <a:xfrm>
            <a:off x="5054600" y="3886200"/>
            <a:ext cx="250825" cy="107791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215" tIns="45107" rIns="90215" bIns="45107"/>
          <a:lstStyle/>
          <a:p>
            <a:pPr defTabSz="901700"/>
            <a:endParaRPr lang="en-US"/>
          </a:p>
        </p:txBody>
      </p:sp>
      <p:sp>
        <p:nvSpPr>
          <p:cNvPr id="15400" name="Oval 45"/>
          <p:cNvSpPr>
            <a:spLocks noChangeArrowheads="1"/>
          </p:cNvSpPr>
          <p:nvPr/>
        </p:nvSpPr>
        <p:spPr bwMode="auto">
          <a:xfrm>
            <a:off x="5957888" y="3886200"/>
            <a:ext cx="249237" cy="107791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215" tIns="45107" rIns="90215" bIns="45107"/>
          <a:lstStyle/>
          <a:p>
            <a:pPr defTabSz="901700"/>
            <a:endParaRPr lang="en-US"/>
          </a:p>
        </p:txBody>
      </p:sp>
      <p:sp>
        <p:nvSpPr>
          <p:cNvPr id="15401" name="Oval 46"/>
          <p:cNvSpPr>
            <a:spLocks noChangeArrowheads="1"/>
          </p:cNvSpPr>
          <p:nvPr/>
        </p:nvSpPr>
        <p:spPr bwMode="auto">
          <a:xfrm>
            <a:off x="6859588" y="3886200"/>
            <a:ext cx="249237" cy="107791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215" tIns="45107" rIns="90215" bIns="45107"/>
          <a:lstStyle/>
          <a:p>
            <a:pPr defTabSz="901700"/>
            <a:endParaRPr lang="en-US"/>
          </a:p>
        </p:txBody>
      </p:sp>
      <p:sp>
        <p:nvSpPr>
          <p:cNvPr id="15402" name="Oval 47"/>
          <p:cNvSpPr>
            <a:spLocks noChangeArrowheads="1"/>
          </p:cNvSpPr>
          <p:nvPr/>
        </p:nvSpPr>
        <p:spPr bwMode="auto">
          <a:xfrm>
            <a:off x="7761288" y="3886200"/>
            <a:ext cx="250825" cy="107791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215" tIns="45107" rIns="90215" bIns="45107"/>
          <a:lstStyle/>
          <a:p>
            <a:pPr defTabSz="901700"/>
            <a:endParaRPr lang="en-US"/>
          </a:p>
        </p:txBody>
      </p:sp>
      <p:sp>
        <p:nvSpPr>
          <p:cNvPr id="15403" name="Oval 48"/>
          <p:cNvSpPr>
            <a:spLocks noChangeArrowheads="1"/>
          </p:cNvSpPr>
          <p:nvPr/>
        </p:nvSpPr>
        <p:spPr bwMode="auto">
          <a:xfrm>
            <a:off x="8207375" y="3886200"/>
            <a:ext cx="250825" cy="107791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215" tIns="45107" rIns="90215" bIns="45107"/>
          <a:lstStyle/>
          <a:p>
            <a:pPr defTabSz="901700"/>
            <a:endParaRPr lang="en-US"/>
          </a:p>
        </p:txBody>
      </p:sp>
      <p:sp>
        <p:nvSpPr>
          <p:cNvPr id="5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Boolean algebra</a:t>
            </a:r>
          </a:p>
        </p:txBody>
      </p:sp>
      <p:sp>
        <p:nvSpPr>
          <p:cNvPr id="34822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02638" cy="45307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An algebraic structure </a:t>
            </a:r>
            <a:r>
              <a:rPr lang="en-US" dirty="0" smtClean="0"/>
              <a:t>consisting </a:t>
            </a:r>
            <a:r>
              <a:rPr lang="en-US" dirty="0" smtClean="0"/>
              <a:t>of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a set of elements B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binary operations { + , • }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and a unary operation { ’ }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such that the following axioms hold:</a:t>
            </a:r>
            <a:br>
              <a:rPr lang="en-US" dirty="0" smtClean="0"/>
            </a:b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-111" charset="2"/>
              <a:buNone/>
              <a:tabLst>
                <a:tab pos="2481263" algn="l"/>
                <a:tab pos="5416550" algn="l"/>
              </a:tabLst>
              <a:defRPr/>
            </a:pPr>
            <a:r>
              <a:rPr lang="en-US" sz="2000" dirty="0" smtClean="0"/>
              <a:t>	</a:t>
            </a:r>
            <a:r>
              <a:rPr lang="en-US" sz="1800" dirty="0" smtClean="0"/>
              <a:t>1. the set B contains at least two elements: a, b</a:t>
            </a:r>
            <a:br>
              <a:rPr lang="en-US" sz="1800" dirty="0" smtClean="0"/>
            </a:br>
            <a:r>
              <a:rPr lang="en-US" sz="1800" dirty="0" smtClean="0"/>
              <a:t>2. closure:	a + b   is in B	a • b   is in B</a:t>
            </a:r>
            <a:br>
              <a:rPr lang="en-US" sz="1800" dirty="0" smtClean="0"/>
            </a:br>
            <a:r>
              <a:rPr lang="en-US" sz="1800" dirty="0" smtClean="0"/>
              <a:t>3. </a:t>
            </a:r>
            <a:r>
              <a:rPr lang="en-US" sz="1800" dirty="0" err="1" smtClean="0"/>
              <a:t>commutativity</a:t>
            </a:r>
            <a:r>
              <a:rPr lang="en-US" sz="1800" dirty="0" smtClean="0"/>
              <a:t>:	a + b = b + a	</a:t>
            </a:r>
            <a:r>
              <a:rPr lang="en-US" sz="1800" dirty="0" err="1" smtClean="0"/>
              <a:t>a</a:t>
            </a:r>
            <a:r>
              <a:rPr lang="en-US" sz="1800" dirty="0" smtClean="0"/>
              <a:t> • b = b • a</a:t>
            </a:r>
            <a:br>
              <a:rPr lang="en-US" sz="1800" dirty="0" smtClean="0"/>
            </a:br>
            <a:r>
              <a:rPr lang="en-US" sz="1800" dirty="0" smtClean="0"/>
              <a:t>4. </a:t>
            </a:r>
            <a:r>
              <a:rPr lang="en-US" sz="1800" dirty="0" err="1" smtClean="0"/>
              <a:t>associativity</a:t>
            </a:r>
            <a:r>
              <a:rPr lang="en-US" sz="1800" dirty="0" smtClean="0"/>
              <a:t>:	a + (b + c) = (a + b) + c	a • (b • c) = (a • b) • c</a:t>
            </a:r>
            <a:br>
              <a:rPr lang="en-US" sz="1800" dirty="0" smtClean="0"/>
            </a:br>
            <a:r>
              <a:rPr lang="en-US" sz="1800" dirty="0" smtClean="0"/>
              <a:t>5. identity:	a + 0 = a	</a:t>
            </a:r>
            <a:r>
              <a:rPr lang="en-US" sz="1800" dirty="0" err="1" smtClean="0"/>
              <a:t>a</a:t>
            </a:r>
            <a:r>
              <a:rPr lang="en-US" sz="1800" dirty="0" smtClean="0"/>
              <a:t> • 1 = a</a:t>
            </a:r>
            <a:br>
              <a:rPr lang="en-US" sz="1800" dirty="0" smtClean="0"/>
            </a:br>
            <a:r>
              <a:rPr lang="en-US" sz="1800" dirty="0" smtClean="0"/>
              <a:t>6. </a:t>
            </a:r>
            <a:r>
              <a:rPr lang="en-US" sz="1800" dirty="0" err="1" smtClean="0"/>
              <a:t>distributivity</a:t>
            </a:r>
            <a:r>
              <a:rPr lang="en-US" sz="1800" dirty="0" smtClean="0"/>
              <a:t>:	a + (b • c) = (a + b) • (a + c)	a • (b + c) = (a • b) + (a • c)</a:t>
            </a:r>
            <a:br>
              <a:rPr lang="en-US" sz="1800" dirty="0" smtClean="0"/>
            </a:br>
            <a:r>
              <a:rPr lang="en-US" sz="1800" dirty="0" smtClean="0"/>
              <a:t>7. </a:t>
            </a:r>
            <a:r>
              <a:rPr lang="en-US" sz="1800" dirty="0" err="1" smtClean="0"/>
              <a:t>complementarity</a:t>
            </a:r>
            <a:r>
              <a:rPr lang="en-US" sz="1800" dirty="0" smtClean="0"/>
              <a:t>:	a + a’ = 1	a • a’ = 0</a:t>
            </a:r>
            <a:endParaRPr lang="en-US" sz="2000" dirty="0" smtClean="0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304800"/>
            <a:ext cx="1682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6629400" y="2362200"/>
            <a:ext cx="2379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r>
              <a:rPr lang="en-US"/>
              <a:t>George Boole – 1854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7" name="Rectangle 27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Logic functions and Boolean algebra</a:t>
            </a:r>
          </a:p>
        </p:txBody>
      </p:sp>
      <p:sp>
        <p:nvSpPr>
          <p:cNvPr id="17411" name="Rectangle 2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1800" smtClean="0"/>
              <a:t>Any logic function that can be expressed as a truth table can be written as an expression in Boolean algebra using the operators: ’, +, and </a:t>
            </a:r>
            <a:r>
              <a:rPr lang="en-US" smtClean="0"/>
              <a:t>•</a:t>
            </a: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5848350" y="2438400"/>
            <a:ext cx="32956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400">
                <a:solidFill>
                  <a:srgbClr val="000000"/>
                </a:solidFill>
              </a:rPr>
              <a:t>X, Y are Boolean algebra variables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1384300" y="3135313"/>
            <a:ext cx="1549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215" tIns="45107" rIns="90215" bIns="45107"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2279650" y="2954338"/>
            <a:ext cx="0" cy="1003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215" tIns="45107" rIns="90215" bIns="45107"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1452563" y="2909888"/>
            <a:ext cx="16668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400">
                <a:solidFill>
                  <a:srgbClr val="000000"/>
                </a:solidFill>
              </a:rPr>
              <a:t>X	Y	X • Y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0	0	0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0	1	0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1	0	0</a:t>
            </a:r>
          </a:p>
          <a:p>
            <a:pPr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400">
                <a:solidFill>
                  <a:srgbClr val="000000"/>
                </a:solidFill>
              </a:rPr>
              <a:t>1	1	1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1384300" y="4581525"/>
            <a:ext cx="51292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215" tIns="45107" rIns="90215" bIns="45107"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2279650" y="4398963"/>
            <a:ext cx="0" cy="1003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215" tIns="45107" rIns="90215" bIns="45107"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421" name="Rectangle 15"/>
          <p:cNvSpPr>
            <a:spLocks noChangeArrowheads="1"/>
          </p:cNvSpPr>
          <p:nvPr/>
        </p:nvSpPr>
        <p:spPr bwMode="auto">
          <a:xfrm>
            <a:off x="1452563" y="4354513"/>
            <a:ext cx="489743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  <a:tab pos="1803400" algn="l"/>
                <a:tab pos="2479675" algn="l"/>
                <a:tab pos="3155950" algn="l"/>
              </a:tabLst>
            </a:pPr>
            <a:r>
              <a:rPr lang="en-US" sz="1400">
                <a:solidFill>
                  <a:srgbClr val="000000"/>
                </a:solidFill>
              </a:rPr>
              <a:t>X	Y	X’	Y’	X • Y	X’ • Y’	( X • Y ) + ( X’ • Y’ )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0	0	1	1	0	1	1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0	1	1	0	0	0	0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1	0	0	1	0	0	0</a:t>
            </a:r>
          </a:p>
          <a:p>
            <a:pPr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  <a:tab pos="1803400" algn="l"/>
                <a:tab pos="2479675" algn="l"/>
                <a:tab pos="3155950" algn="l"/>
              </a:tabLst>
            </a:pPr>
            <a:r>
              <a:rPr lang="en-US" sz="1400">
                <a:solidFill>
                  <a:srgbClr val="000000"/>
                </a:solidFill>
              </a:rPr>
              <a:t>1	1	0	0	1	0	1</a:t>
            </a:r>
          </a:p>
        </p:txBody>
      </p:sp>
      <p:sp>
        <p:nvSpPr>
          <p:cNvPr id="17422" name="Rectangle 16"/>
          <p:cNvSpPr>
            <a:spLocks noChangeArrowheads="1"/>
          </p:cNvSpPr>
          <p:nvPr/>
        </p:nvSpPr>
        <p:spPr bwMode="auto">
          <a:xfrm>
            <a:off x="5486400" y="4800600"/>
            <a:ext cx="26797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400">
                <a:solidFill>
                  <a:srgbClr val="000000"/>
                </a:solidFill>
              </a:rPr>
              <a:t>( X • Y ) + ( X’ • Y’ )   </a:t>
            </a:r>
            <a:r>
              <a:rPr lang="en-US" sz="1400">
                <a:solidFill>
                  <a:srgbClr val="000000"/>
                </a:solidFill>
                <a:latin typeface="Wingdings" pitchFamily="-111" charset="2"/>
              </a:rPr>
              <a:t></a:t>
            </a:r>
            <a:r>
              <a:rPr lang="en-US" sz="1400">
                <a:solidFill>
                  <a:srgbClr val="000000"/>
                </a:solidFill>
              </a:rPr>
              <a:t>   X = Y</a:t>
            </a: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3863975" y="3135313"/>
            <a:ext cx="212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215" tIns="45107" rIns="90215" bIns="45107"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4759325" y="2954338"/>
            <a:ext cx="0" cy="1003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215" tIns="45107" rIns="90215" bIns="45107"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425" name="Rectangle 19"/>
          <p:cNvSpPr>
            <a:spLocks noChangeArrowheads="1"/>
          </p:cNvSpPr>
          <p:nvPr/>
        </p:nvSpPr>
        <p:spPr bwMode="auto">
          <a:xfrm>
            <a:off x="3933825" y="2909888"/>
            <a:ext cx="225425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400">
                <a:solidFill>
                  <a:srgbClr val="000000"/>
                </a:solidFill>
              </a:rPr>
              <a:t>X	Y	X’	X’ • Y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0	0	1	0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0	1	1	1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1	0	0	0</a:t>
            </a:r>
          </a:p>
          <a:p>
            <a:pPr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400">
                <a:solidFill>
                  <a:srgbClr val="000000"/>
                </a:solidFill>
              </a:rPr>
              <a:t>1	1	0	0</a:t>
            </a: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5210175" y="2954338"/>
            <a:ext cx="0" cy="1003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215" tIns="45107" rIns="90215" bIns="45107"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2730500" y="4398963"/>
            <a:ext cx="0" cy="1003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215" tIns="45107" rIns="90215" bIns="45107"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3181350" y="4398963"/>
            <a:ext cx="0" cy="1003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215" tIns="45107" rIns="90215" bIns="45107"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3857625" y="4398963"/>
            <a:ext cx="0" cy="1003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215" tIns="45107" rIns="90215" bIns="45107"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4533900" y="4398963"/>
            <a:ext cx="0" cy="1003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215" tIns="45107" rIns="90215" bIns="45107"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431" name="Rectangle 25"/>
          <p:cNvSpPr>
            <a:spLocks noChangeArrowheads="1"/>
          </p:cNvSpPr>
          <p:nvPr/>
        </p:nvSpPr>
        <p:spPr bwMode="auto">
          <a:xfrm>
            <a:off x="5862638" y="5659438"/>
            <a:ext cx="259238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400">
                <a:solidFill>
                  <a:srgbClr val="000000"/>
                </a:solidFill>
              </a:rPr>
              <a:t>Boolean expression that is 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true when the variables X </a:t>
            </a:r>
            <a:br>
              <a:rPr lang="en-US" sz="1400">
                <a:solidFill>
                  <a:srgbClr val="000000"/>
                </a:solidFill>
              </a:rPr>
            </a:br>
            <a:r>
              <a:rPr lang="en-US" sz="1400">
                <a:solidFill>
                  <a:srgbClr val="000000"/>
                </a:solidFill>
              </a:rPr>
              <a:t>and Y have the same value</a:t>
            </a:r>
          </a:p>
          <a:p>
            <a:pPr eaLnBrk="0" hangingPunct="0">
              <a:lnSpc>
                <a:spcPts val="1575"/>
              </a:lnSpc>
              <a:tabLst>
                <a:tab pos="450850" algn="l"/>
                <a:tab pos="901700" algn="l"/>
                <a:tab pos="1352550" algn="l"/>
              </a:tabLst>
            </a:pPr>
            <a:r>
              <a:rPr lang="en-US" sz="1400">
                <a:solidFill>
                  <a:srgbClr val="000000"/>
                </a:solidFill>
              </a:rPr>
              <a:t>and false, otherwise </a:t>
            </a:r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H="1" flipV="1">
            <a:off x="6477000" y="5105400"/>
            <a:ext cx="293688" cy="585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215" tIns="45107" rIns="90215" bIns="45107" anchor="ctr"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9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Axioms and theorems of Boolean algebra</a:t>
            </a:r>
          </a:p>
        </p:txBody>
      </p:sp>
      <p:sp>
        <p:nvSpPr>
          <p:cNvPr id="18435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535988" cy="45307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tabLst>
                <a:tab pos="668338" algn="l"/>
                <a:tab pos="4346575" algn="l"/>
              </a:tabLst>
            </a:pPr>
            <a:r>
              <a:rPr lang="en-US" sz="1600" smtClean="0"/>
              <a:t>identity</a:t>
            </a:r>
            <a:br>
              <a:rPr lang="en-US" sz="1600" smtClean="0"/>
            </a:br>
            <a:r>
              <a:rPr lang="en-US" sz="1600" smtClean="0"/>
              <a:t>	1.   X + 0 = X	1D.   X • 1 = X</a:t>
            </a:r>
          </a:p>
          <a:p>
            <a:pPr marL="0" indent="0" eaLnBrk="1" hangingPunct="1">
              <a:buFont typeface="Arial" charset="0"/>
              <a:buNone/>
              <a:tabLst>
                <a:tab pos="668338" algn="l"/>
                <a:tab pos="4346575" algn="l"/>
              </a:tabLst>
            </a:pPr>
            <a:r>
              <a:rPr lang="en-US" sz="1600" smtClean="0"/>
              <a:t>null</a:t>
            </a:r>
            <a:br>
              <a:rPr lang="en-US" sz="1600" smtClean="0"/>
            </a:br>
            <a:r>
              <a:rPr lang="en-US" sz="1600" smtClean="0"/>
              <a:t>	2.   X + 1 = 1	2D.   X • 0 = 0</a:t>
            </a:r>
          </a:p>
          <a:p>
            <a:pPr marL="0" indent="0" eaLnBrk="1" hangingPunct="1">
              <a:buFont typeface="Arial" charset="0"/>
              <a:buNone/>
              <a:tabLst>
                <a:tab pos="668338" algn="l"/>
                <a:tab pos="4346575" algn="l"/>
              </a:tabLst>
            </a:pPr>
            <a:r>
              <a:rPr lang="en-US" sz="1600" smtClean="0"/>
              <a:t>idempotency:</a:t>
            </a:r>
            <a:br>
              <a:rPr lang="en-US" sz="1600" smtClean="0"/>
            </a:br>
            <a:r>
              <a:rPr lang="en-US" sz="1600" smtClean="0"/>
              <a:t>	3.   X + X = X	3D.   X • X = X</a:t>
            </a:r>
          </a:p>
          <a:p>
            <a:pPr marL="0" indent="0" eaLnBrk="1" hangingPunct="1">
              <a:buFont typeface="Arial" charset="0"/>
              <a:buNone/>
              <a:tabLst>
                <a:tab pos="668338" algn="l"/>
                <a:tab pos="4346575" algn="l"/>
              </a:tabLst>
            </a:pPr>
            <a:r>
              <a:rPr lang="en-US" sz="1600" smtClean="0"/>
              <a:t>involution:</a:t>
            </a:r>
            <a:br>
              <a:rPr lang="en-US" sz="1600" smtClean="0"/>
            </a:br>
            <a:r>
              <a:rPr lang="en-US" sz="1600" smtClean="0"/>
              <a:t>	4.   (X’)’ = X</a:t>
            </a:r>
          </a:p>
          <a:p>
            <a:pPr marL="0" indent="0" eaLnBrk="1" hangingPunct="1">
              <a:buFont typeface="Arial" charset="0"/>
              <a:buNone/>
              <a:tabLst>
                <a:tab pos="668338" algn="l"/>
                <a:tab pos="4346575" algn="l"/>
              </a:tabLst>
            </a:pPr>
            <a:r>
              <a:rPr lang="en-US" sz="1600" smtClean="0"/>
              <a:t>complementarity:</a:t>
            </a:r>
            <a:br>
              <a:rPr lang="en-US" sz="1600" smtClean="0"/>
            </a:br>
            <a:r>
              <a:rPr lang="en-US" sz="1600" smtClean="0"/>
              <a:t>	5.   X + X’ = 1	5D.   X • X’ = 0</a:t>
            </a:r>
          </a:p>
          <a:p>
            <a:pPr marL="0" indent="0" eaLnBrk="1" hangingPunct="1">
              <a:buFont typeface="Arial" charset="0"/>
              <a:buNone/>
              <a:tabLst>
                <a:tab pos="668338" algn="l"/>
                <a:tab pos="4346575" algn="l"/>
              </a:tabLst>
            </a:pPr>
            <a:r>
              <a:rPr lang="en-US" sz="1600" smtClean="0"/>
              <a:t>commutatively:</a:t>
            </a:r>
            <a:br>
              <a:rPr lang="en-US" sz="1600" smtClean="0"/>
            </a:br>
            <a:r>
              <a:rPr lang="en-US" sz="1600" smtClean="0"/>
              <a:t>	6.   X + Y = Y + X	6D.   X • Y = Y • X</a:t>
            </a:r>
          </a:p>
          <a:p>
            <a:pPr marL="0" indent="0" eaLnBrk="1" hangingPunct="1">
              <a:buFont typeface="Arial" charset="0"/>
              <a:buNone/>
              <a:tabLst>
                <a:tab pos="668338" algn="l"/>
                <a:tab pos="4346575" algn="l"/>
              </a:tabLst>
            </a:pPr>
            <a:r>
              <a:rPr lang="en-US" sz="1600" smtClean="0"/>
              <a:t>associativity:</a:t>
            </a:r>
            <a:br>
              <a:rPr lang="en-US" sz="1600" smtClean="0"/>
            </a:br>
            <a:r>
              <a:rPr lang="en-US" sz="1600" smtClean="0"/>
              <a:t>	7.   (X + Y) + Z = X + (Y + Z)	7D.   (X • Y) • Z = X • (Y • Z)</a:t>
            </a:r>
          </a:p>
          <a:p>
            <a:pPr marL="0" indent="0" eaLnBrk="1" hangingPunct="1">
              <a:buFont typeface="Arial" charset="0"/>
              <a:buNone/>
              <a:tabLst>
                <a:tab pos="668338" algn="l"/>
                <a:tab pos="4346575" algn="l"/>
              </a:tabLst>
            </a:pPr>
            <a:r>
              <a:rPr lang="en-US" sz="1600" smtClean="0"/>
              <a:t>distributivity:</a:t>
            </a:r>
            <a:br>
              <a:rPr lang="en-US" sz="1600" smtClean="0"/>
            </a:br>
            <a:r>
              <a:rPr lang="en-US" sz="1600" smtClean="0"/>
              <a:t>	8.   X • (Y + Z) = (X • Y) + (X • Z)	8D.   X + (Y • Z) = (X + Y) • (X + Z)</a:t>
            </a:r>
          </a:p>
          <a:p>
            <a:pPr marL="0" indent="0" eaLnBrk="1" hangingPunct="1">
              <a:buFont typeface="Arial" charset="0"/>
              <a:buNone/>
              <a:tabLst>
                <a:tab pos="668338" algn="l"/>
                <a:tab pos="4346575" algn="l"/>
              </a:tabLst>
            </a:pPr>
            <a:endParaRPr lang="en-US" sz="1600" smtClean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9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7376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Axioms and theorems of Boolean algebra (cont</a:t>
            </a:r>
            <a:r>
              <a:rPr lang="en-US" dirty="0"/>
              <a:t>.</a:t>
            </a:r>
            <a:r>
              <a:rPr lang="en-US" dirty="0" smtClean="0"/>
              <a:t>)</a:t>
            </a:r>
          </a:p>
        </p:txBody>
      </p:sp>
      <p:sp>
        <p:nvSpPr>
          <p:cNvPr id="19459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10575" cy="44577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tabLst>
                <a:tab pos="668338" algn="l"/>
                <a:tab pos="4395788" algn="l"/>
              </a:tabLst>
            </a:pPr>
            <a:r>
              <a:rPr lang="en-US" sz="1800" dirty="0" smtClean="0"/>
              <a:t>uniting:</a:t>
            </a:r>
            <a:br>
              <a:rPr lang="en-US" sz="1800" dirty="0" smtClean="0"/>
            </a:br>
            <a:r>
              <a:rPr lang="en-US" sz="1800" dirty="0" smtClean="0"/>
              <a:t>	9.   X • Y + X • Y’ = X	9D.   (X + Y) • (X + Y’) = X</a:t>
            </a:r>
          </a:p>
          <a:p>
            <a:pPr marL="0" indent="0" eaLnBrk="1" hangingPunct="1">
              <a:buFont typeface="Arial" charset="0"/>
              <a:buNone/>
              <a:tabLst>
                <a:tab pos="668338" algn="l"/>
                <a:tab pos="4395788" algn="l"/>
              </a:tabLst>
            </a:pPr>
            <a:r>
              <a:rPr lang="en-US" sz="1800" dirty="0" smtClean="0"/>
              <a:t>absorption:</a:t>
            </a:r>
            <a:br>
              <a:rPr lang="en-US" sz="1800" dirty="0" smtClean="0"/>
            </a:br>
            <a:r>
              <a:rPr lang="en-US" sz="1800" dirty="0" smtClean="0"/>
              <a:t>	10. X + X • Y = X	10D.  X • (X + Y) = X</a:t>
            </a:r>
            <a:br>
              <a:rPr lang="en-US" sz="1800" dirty="0" smtClean="0"/>
            </a:br>
            <a:r>
              <a:rPr lang="en-US" sz="1800" dirty="0" smtClean="0"/>
              <a:t>	11. (X + Y’) • Y = X • Y	11D. (X • Y’) + Y = X + Y</a:t>
            </a:r>
          </a:p>
          <a:p>
            <a:pPr marL="0" indent="0" eaLnBrk="1" hangingPunct="1">
              <a:buFont typeface="Arial" charset="0"/>
              <a:buNone/>
              <a:tabLst>
                <a:tab pos="668338" algn="l"/>
                <a:tab pos="4395788" algn="l"/>
              </a:tabLst>
            </a:pPr>
            <a:r>
              <a:rPr lang="en-US" sz="1800" dirty="0" smtClean="0"/>
              <a:t>factoring:</a:t>
            </a:r>
            <a:br>
              <a:rPr lang="en-US" sz="1800" dirty="0" smtClean="0"/>
            </a:br>
            <a:r>
              <a:rPr lang="en-US" sz="1800" dirty="0" smtClean="0"/>
              <a:t>	12. (X + Y) • (X’ + Z) =	12D. X • Y + X’ • Z = </a:t>
            </a:r>
            <a:br>
              <a:rPr lang="en-US" sz="1800" dirty="0" smtClean="0"/>
            </a:br>
            <a:r>
              <a:rPr lang="en-US" sz="1800" dirty="0" smtClean="0"/>
              <a:t>              X • Z + X’ • Y	               (X + Z) • (X’ + Y)</a:t>
            </a:r>
          </a:p>
          <a:p>
            <a:pPr marL="0" indent="0" eaLnBrk="1" hangingPunct="1">
              <a:buFont typeface="Arial" charset="0"/>
              <a:buNone/>
              <a:tabLst>
                <a:tab pos="668338" algn="l"/>
                <a:tab pos="4395788" algn="l"/>
              </a:tabLst>
            </a:pPr>
            <a:r>
              <a:rPr lang="en-US" sz="1800" dirty="0" smtClean="0"/>
              <a:t>consensus:</a:t>
            </a:r>
            <a:br>
              <a:rPr lang="en-US" sz="1800" dirty="0" smtClean="0"/>
            </a:br>
            <a:r>
              <a:rPr lang="en-US" sz="1800" dirty="0" smtClean="0"/>
              <a:t>	13. (X • Y) + (Y • Z) + (X’ • Z) =	13D. (X + Y) • (Y + Z) • (X’ + Z) =</a:t>
            </a:r>
            <a:br>
              <a:rPr lang="en-US" sz="1800" dirty="0" smtClean="0"/>
            </a:br>
            <a:r>
              <a:rPr lang="en-US" sz="1800" dirty="0" smtClean="0"/>
              <a:t>	             X • Y + X’ • Z	               (X + Y) • (X’ + Z)</a:t>
            </a:r>
          </a:p>
          <a:p>
            <a:pPr marL="0" indent="0" eaLnBrk="1" hangingPunct="1">
              <a:buFont typeface="Arial" charset="0"/>
              <a:buNone/>
              <a:tabLst>
                <a:tab pos="668338" algn="l"/>
                <a:tab pos="4395788" algn="l"/>
              </a:tabLst>
            </a:pPr>
            <a:r>
              <a:rPr lang="en-US" sz="1800" dirty="0" smtClean="0"/>
              <a:t>de Morgan’s:</a:t>
            </a:r>
            <a:br>
              <a:rPr lang="en-US" sz="1800" dirty="0" smtClean="0"/>
            </a:br>
            <a:r>
              <a:rPr lang="en-US" sz="1800" dirty="0" smtClean="0"/>
              <a:t>	14. (X + Y + ...)’ = X’ • Y’ • ...	14D. (X • Y • ...)’ = X’ + Y’ + ...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Proving theorems (rewriting)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1798638" algn="l"/>
                <a:tab pos="4060825" algn="l"/>
                <a:tab pos="5702300" algn="l"/>
              </a:tabLst>
            </a:pPr>
            <a:r>
              <a:rPr lang="en-US" sz="2000" smtClean="0">
                <a:latin typeface="Tahoma" pitchFamily="-111" charset="0"/>
                <a:cs typeface="Tahoma" pitchFamily="-111" charset="0"/>
              </a:rPr>
              <a:t>Using the laws of Boolean algebra:</a:t>
            </a:r>
          </a:p>
          <a:p>
            <a:pPr lvl="1" eaLnBrk="1" hangingPunct="1">
              <a:tabLst>
                <a:tab pos="1798638" algn="l"/>
                <a:tab pos="4060825" algn="l"/>
                <a:tab pos="5702300" algn="l"/>
              </a:tabLst>
            </a:pPr>
            <a:r>
              <a:rPr lang="en-US" sz="2000" smtClean="0">
                <a:latin typeface="Tahoma" pitchFamily="-111" charset="0"/>
                <a:cs typeface="Tahoma" pitchFamily="-111" charset="0"/>
              </a:rPr>
              <a:t>e.g., prove the theorem:               X • Y + X • Y’ 	=   X</a:t>
            </a:r>
            <a:br>
              <a:rPr lang="en-US" sz="2000" smtClean="0">
                <a:latin typeface="Tahoma" pitchFamily="-111" charset="0"/>
                <a:cs typeface="Tahoma" pitchFamily="-111" charset="0"/>
              </a:rPr>
            </a:br>
            <a:r>
              <a:rPr lang="en-US" smtClean="0">
                <a:latin typeface="Tahoma" pitchFamily="-111" charset="0"/>
                <a:cs typeface="Tahoma" pitchFamily="-111" charset="0"/>
              </a:rPr>
              <a:t/>
            </a:r>
            <a:br>
              <a:rPr lang="en-US" smtClean="0">
                <a:latin typeface="Tahoma" pitchFamily="-111" charset="0"/>
                <a:cs typeface="Tahoma" pitchFamily="-111" charset="0"/>
              </a:rPr>
            </a:br>
            <a:r>
              <a:rPr lang="en-US" smtClean="0">
                <a:latin typeface="Tahoma" pitchFamily="-111" charset="0"/>
                <a:cs typeface="Tahoma" pitchFamily="-111" charset="0"/>
              </a:rPr>
              <a:t/>
            </a:r>
            <a:br>
              <a:rPr lang="en-US" smtClean="0">
                <a:latin typeface="Tahoma" pitchFamily="-111" charset="0"/>
                <a:cs typeface="Tahoma" pitchFamily="-111" charset="0"/>
              </a:rPr>
            </a:br>
            <a:r>
              <a:rPr lang="en-US" smtClean="0">
                <a:latin typeface="Tahoma" pitchFamily="-111" charset="0"/>
                <a:cs typeface="Tahoma" pitchFamily="-111" charset="0"/>
              </a:rPr>
              <a:t/>
            </a:r>
            <a:br>
              <a:rPr lang="en-US" smtClean="0">
                <a:latin typeface="Tahoma" pitchFamily="-111" charset="0"/>
                <a:cs typeface="Tahoma" pitchFamily="-111" charset="0"/>
              </a:rPr>
            </a:br>
            <a:r>
              <a:rPr lang="en-US" smtClean="0">
                <a:latin typeface="Tahoma" pitchFamily="-111" charset="0"/>
                <a:cs typeface="Tahoma" pitchFamily="-111" charset="0"/>
              </a:rPr>
              <a:t/>
            </a:r>
            <a:br>
              <a:rPr lang="en-US" smtClean="0">
                <a:latin typeface="Tahoma" pitchFamily="-111" charset="0"/>
                <a:cs typeface="Tahoma" pitchFamily="-111" charset="0"/>
              </a:rPr>
            </a:br>
            <a:r>
              <a:rPr lang="en-US" sz="2000" smtClean="0">
                <a:latin typeface="Tahoma" pitchFamily="-111" charset="0"/>
                <a:cs typeface="Tahoma" pitchFamily="-111" charset="0"/>
              </a:rPr>
              <a:t>e.g., prove the theorem: 	X + X • Y 	   =   X</a:t>
            </a:r>
            <a:endParaRPr lang="en-US" sz="2000" smtClean="0">
              <a:latin typeface="Tahoma" pitchFamily="-111" charset="0"/>
              <a:cs typeface="Tahoma" pitchFamily="-111" charset="0"/>
              <a:sym typeface="ZapfDingbats" pitchFamily="82" charset="2"/>
            </a:endParaRPr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1676400" y="2590800"/>
            <a:ext cx="29146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15" tIns="45107" rIns="90215" bIns="45107">
            <a:spAutoFit/>
          </a:bodyPr>
          <a:lstStyle/>
          <a:p>
            <a:pPr eaLnBrk="0" hangingPunct="0">
              <a:tabLst>
                <a:tab pos="2706688" algn="l"/>
              </a:tabLst>
            </a:pPr>
            <a:r>
              <a:rPr lang="en-US" sz="2000">
                <a:latin typeface="Tahoma" pitchFamily="-111" charset="0"/>
              </a:rPr>
              <a:t>distributivity (8)	</a:t>
            </a:r>
          </a:p>
          <a:p>
            <a:pPr eaLnBrk="0" hangingPunct="0">
              <a:tabLst>
                <a:tab pos="2706688" algn="l"/>
              </a:tabLst>
            </a:pPr>
            <a:r>
              <a:rPr lang="en-US" sz="2000">
                <a:latin typeface="Tahoma" pitchFamily="-111" charset="0"/>
              </a:rPr>
              <a:t>complementarity (5)	</a:t>
            </a:r>
          </a:p>
          <a:p>
            <a:pPr eaLnBrk="0" hangingPunct="0">
              <a:tabLst>
                <a:tab pos="2706688" algn="l"/>
              </a:tabLst>
            </a:pPr>
            <a:r>
              <a:rPr lang="en-US" sz="2000">
                <a:latin typeface="Tahoma" pitchFamily="-111" charset="0"/>
              </a:rPr>
              <a:t>identity (1D)	</a:t>
            </a:r>
            <a:br>
              <a:rPr lang="en-US" sz="2000">
                <a:latin typeface="Tahoma" pitchFamily="-111" charset="0"/>
              </a:rPr>
            </a:br>
            <a:endParaRPr lang="en-US" sz="2000">
              <a:latin typeface="Tahoma" pitchFamily="-111" charset="0"/>
            </a:endParaRPr>
          </a:p>
        </p:txBody>
      </p:sp>
      <p:sp>
        <p:nvSpPr>
          <p:cNvPr id="20488" name="Rectangle 5"/>
          <p:cNvSpPr>
            <a:spLocks noChangeArrowheads="1"/>
          </p:cNvSpPr>
          <p:nvPr/>
        </p:nvSpPr>
        <p:spPr bwMode="auto">
          <a:xfrm>
            <a:off x="1636713" y="4664075"/>
            <a:ext cx="29146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15" tIns="45107" rIns="90215" bIns="45107">
            <a:spAutoFit/>
          </a:bodyPr>
          <a:lstStyle/>
          <a:p>
            <a:pPr eaLnBrk="0" hangingPunct="0">
              <a:tabLst>
                <a:tab pos="2706688" algn="l"/>
              </a:tabLst>
            </a:pPr>
            <a:r>
              <a:rPr lang="en-US" sz="2000">
                <a:latin typeface="Tahoma" pitchFamily="-111" charset="0"/>
              </a:rPr>
              <a:t>identity (1D)	</a:t>
            </a:r>
          </a:p>
          <a:p>
            <a:pPr eaLnBrk="0" hangingPunct="0">
              <a:tabLst>
                <a:tab pos="2706688" algn="l"/>
              </a:tabLst>
            </a:pPr>
            <a:r>
              <a:rPr lang="en-US" sz="2000">
                <a:latin typeface="Tahoma" pitchFamily="-111" charset="0"/>
              </a:rPr>
              <a:t>distributivity (8)	</a:t>
            </a:r>
          </a:p>
          <a:p>
            <a:pPr eaLnBrk="0" hangingPunct="0">
              <a:tabLst>
                <a:tab pos="2706688" algn="l"/>
              </a:tabLst>
            </a:pPr>
            <a:r>
              <a:rPr lang="en-US" sz="2000">
                <a:latin typeface="Tahoma" pitchFamily="-111" charset="0"/>
              </a:rPr>
              <a:t>identity (2)	</a:t>
            </a:r>
          </a:p>
          <a:p>
            <a:pPr eaLnBrk="0" hangingPunct="0">
              <a:tabLst>
                <a:tab pos="2706688" algn="l"/>
              </a:tabLst>
            </a:pPr>
            <a:r>
              <a:rPr lang="en-US" sz="2000">
                <a:latin typeface="Tahoma" pitchFamily="-111" charset="0"/>
              </a:rPr>
              <a:t>identity (1D)	</a:t>
            </a:r>
            <a:endParaRPr lang="en-US" sz="2000">
              <a:latin typeface="Tahoma" pitchFamily="-111" charset="0"/>
              <a:sym typeface="ZapfDingbats" pitchFamily="82" charset="2"/>
            </a:endParaRPr>
          </a:p>
        </p:txBody>
      </p:sp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5181600" y="2590800"/>
            <a:ext cx="3657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15" tIns="45107" rIns="90215" bIns="45107">
            <a:spAutoFit/>
          </a:bodyPr>
          <a:lstStyle/>
          <a:p>
            <a:pPr eaLnBrk="0" hangingPunct="0">
              <a:tabLst>
                <a:tab pos="2706688" algn="l"/>
              </a:tabLst>
            </a:pPr>
            <a:r>
              <a:rPr lang="en-US" sz="2000">
                <a:latin typeface="Tahoma" pitchFamily="-111" charset="0"/>
              </a:rPr>
              <a:t>X • Y + X • Y’ =   X • (Y + Y’)</a:t>
            </a:r>
          </a:p>
          <a:p>
            <a:pPr eaLnBrk="0" hangingPunct="0">
              <a:tabLst>
                <a:tab pos="2706688" algn="l"/>
              </a:tabLst>
            </a:pPr>
            <a:r>
              <a:rPr lang="en-US" sz="2000">
                <a:latin typeface="Tahoma" pitchFamily="-111" charset="0"/>
              </a:rPr>
              <a:t>                    =   X • (1)</a:t>
            </a:r>
          </a:p>
          <a:p>
            <a:pPr eaLnBrk="0" hangingPunct="0">
              <a:tabLst>
                <a:tab pos="2706688" algn="l"/>
              </a:tabLst>
            </a:pPr>
            <a:r>
              <a:rPr lang="en-US" sz="2000">
                <a:latin typeface="Tahoma" pitchFamily="-111" charset="0"/>
              </a:rPr>
              <a:t>                    =   X </a:t>
            </a:r>
            <a:br>
              <a:rPr lang="en-US" sz="2000">
                <a:latin typeface="Tahoma" pitchFamily="-111" charset="0"/>
              </a:rPr>
            </a:br>
            <a:endParaRPr lang="en-US" sz="2000">
              <a:latin typeface="Tahoma" pitchFamily="-111" charset="0"/>
            </a:endParaRP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4533900" y="4724400"/>
            <a:ext cx="42084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15" tIns="45107" rIns="90215" bIns="45107">
            <a:spAutoFit/>
          </a:bodyPr>
          <a:lstStyle/>
          <a:p>
            <a:pPr eaLnBrk="0" hangingPunct="0">
              <a:tabLst>
                <a:tab pos="2706688" algn="l"/>
              </a:tabLst>
            </a:pPr>
            <a:r>
              <a:rPr lang="en-US" sz="2000">
                <a:latin typeface="Tahoma" pitchFamily="-111" charset="0"/>
              </a:rPr>
              <a:t>X  +  X • Y        =   X • 1   +  X • Y</a:t>
            </a:r>
          </a:p>
          <a:p>
            <a:pPr eaLnBrk="0" hangingPunct="0">
              <a:tabLst>
                <a:tab pos="2706688" algn="l"/>
              </a:tabLst>
            </a:pPr>
            <a:r>
              <a:rPr lang="en-US" sz="2000">
                <a:latin typeface="Tahoma" pitchFamily="-111" charset="0"/>
              </a:rPr>
              <a:t>                       =   X • (1 + Y)</a:t>
            </a:r>
          </a:p>
          <a:p>
            <a:pPr eaLnBrk="0" hangingPunct="0">
              <a:tabLst>
                <a:tab pos="2706688" algn="l"/>
              </a:tabLst>
            </a:pPr>
            <a:r>
              <a:rPr lang="en-US" sz="2000">
                <a:latin typeface="Tahoma" pitchFamily="-111" charset="0"/>
              </a:rPr>
              <a:t>                       =   X • (1)</a:t>
            </a:r>
          </a:p>
          <a:p>
            <a:pPr eaLnBrk="0" hangingPunct="0">
              <a:tabLst>
                <a:tab pos="2706688" algn="l"/>
              </a:tabLst>
            </a:pPr>
            <a:r>
              <a:rPr lang="en-US" sz="2000">
                <a:latin typeface="Tahoma" pitchFamily="-111" charset="0"/>
              </a:rPr>
              <a:t>                        =   X </a:t>
            </a:r>
            <a:endParaRPr lang="en-US" sz="2000">
              <a:latin typeface="Tahoma" pitchFamily="-111" charset="0"/>
              <a:sym typeface="ZapfDingbats" pitchFamily="82" charset="2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Rectangle 19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Proving theorems </a:t>
            </a:r>
            <a:r>
              <a:rPr lang="en-US" dirty="0" smtClean="0"/>
              <a:t>(truth table)</a:t>
            </a:r>
            <a:endParaRPr lang="en-US" dirty="0" smtClean="0"/>
          </a:p>
        </p:txBody>
      </p:sp>
      <p:sp>
        <p:nvSpPr>
          <p:cNvPr id="21507" name="Rectangle 2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Using </a:t>
            </a:r>
            <a:r>
              <a:rPr lang="en-US" sz="2800" dirty="0" smtClean="0"/>
              <a:t>complete </a:t>
            </a:r>
            <a:r>
              <a:rPr lang="en-US" sz="2800" dirty="0" smtClean="0"/>
              <a:t>truth </a:t>
            </a:r>
            <a:r>
              <a:rPr lang="en-US" sz="2800" dirty="0" smtClean="0"/>
              <a:t>table:</a:t>
            </a:r>
            <a:endParaRPr lang="en-US" sz="2800" dirty="0" smtClean="0"/>
          </a:p>
          <a:p>
            <a:pPr lvl="1" eaLnBrk="1" hangingPunct="1"/>
            <a:r>
              <a:rPr lang="en-US" dirty="0" smtClean="0"/>
              <a:t>e.g., de Morgan’s:	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688975" y="2921000"/>
            <a:ext cx="31686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2175"/>
              </a:lnSpc>
              <a:spcAft>
                <a:spcPts val="1975"/>
              </a:spcAft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(X + Y)’ = X’ • Y’</a:t>
            </a:r>
            <a:br>
              <a:rPr lang="en-US" sz="1600">
                <a:solidFill>
                  <a:srgbClr val="000000"/>
                </a:solidFill>
                <a:latin typeface="Tahoma" pitchFamily="-111" charset="0"/>
              </a:rPr>
            </a:b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NOR is equivalent to AND </a:t>
            </a:r>
            <a:br>
              <a:rPr lang="en-US" sz="1600">
                <a:solidFill>
                  <a:srgbClr val="000000"/>
                </a:solidFill>
                <a:latin typeface="Tahoma" pitchFamily="-111" charset="0"/>
              </a:rPr>
            </a:b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with inputs complemented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676275" y="4287838"/>
            <a:ext cx="31559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algn="ctr" eaLnBrk="0" hangingPunct="0">
              <a:lnSpc>
                <a:spcPts val="2175"/>
              </a:lnSpc>
              <a:spcAft>
                <a:spcPts val="1975"/>
              </a:spcAft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(X • Y)’ = X’ + Y’</a:t>
            </a:r>
            <a:br>
              <a:rPr lang="en-US" sz="1600">
                <a:solidFill>
                  <a:srgbClr val="000000"/>
                </a:solidFill>
                <a:latin typeface="Tahoma" pitchFamily="-111" charset="0"/>
              </a:rPr>
            </a:b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NAND is equivalent to OR </a:t>
            </a:r>
            <a:br>
              <a:rPr lang="en-US" sz="1600">
                <a:solidFill>
                  <a:srgbClr val="000000"/>
                </a:solidFill>
                <a:latin typeface="Tahoma" pitchFamily="-111" charset="0"/>
              </a:rPr>
            </a:br>
            <a:r>
              <a:rPr lang="en-US" sz="1600">
                <a:solidFill>
                  <a:srgbClr val="000000"/>
                </a:solidFill>
                <a:latin typeface="Tahoma" pitchFamily="-111" charset="0"/>
              </a:rPr>
              <a:t>with inputs complemented</a:t>
            </a:r>
          </a:p>
        </p:txBody>
      </p:sp>
      <p:grpSp>
        <p:nvGrpSpPr>
          <p:cNvPr id="21513" name="Group 14"/>
          <p:cNvGrpSpPr>
            <a:grpSpLocks/>
          </p:cNvGrpSpPr>
          <p:nvPr/>
        </p:nvGrpSpPr>
        <p:grpSpPr bwMode="auto">
          <a:xfrm>
            <a:off x="4229100" y="2820988"/>
            <a:ext cx="4076700" cy="1128712"/>
            <a:chOff x="2748" y="1320"/>
            <a:chExt cx="2604" cy="720"/>
          </a:xfrm>
        </p:grpSpPr>
        <p:sp>
          <p:nvSpPr>
            <p:cNvPr id="21518" name="Line 11"/>
            <p:cNvSpPr>
              <a:spLocks noChangeShapeType="1"/>
            </p:cNvSpPr>
            <p:nvPr/>
          </p:nvSpPr>
          <p:spPr bwMode="auto">
            <a:xfrm>
              <a:off x="2748" y="1464"/>
              <a:ext cx="21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Line 12"/>
            <p:cNvSpPr>
              <a:spLocks noChangeShapeType="1"/>
            </p:cNvSpPr>
            <p:nvPr/>
          </p:nvSpPr>
          <p:spPr bwMode="auto">
            <a:xfrm>
              <a:off x="3880" y="1332"/>
              <a:ext cx="0" cy="6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Rectangle 13"/>
            <p:cNvSpPr>
              <a:spLocks noChangeArrowheads="1"/>
            </p:cNvSpPr>
            <p:nvPr/>
          </p:nvSpPr>
          <p:spPr bwMode="auto">
            <a:xfrm>
              <a:off x="2784" y="1320"/>
              <a:ext cx="256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X	Y	X’	Y’	(X + Y)’	X’ • Y’</a:t>
              </a:r>
              <a:br>
                <a:rPr lang="en-US" sz="160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0	0	1	1	         </a:t>
              </a:r>
              <a:br>
                <a:rPr lang="en-US" sz="160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0	1	1	0	   	   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1	0	0	1	    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1	1	0	0	   </a:t>
              </a:r>
            </a:p>
          </p:txBody>
        </p:sp>
      </p:grpSp>
      <p:grpSp>
        <p:nvGrpSpPr>
          <p:cNvPr id="21514" name="Group 18"/>
          <p:cNvGrpSpPr>
            <a:grpSpLocks/>
          </p:cNvGrpSpPr>
          <p:nvPr/>
        </p:nvGrpSpPr>
        <p:grpSpPr bwMode="auto">
          <a:xfrm>
            <a:off x="4229100" y="4213225"/>
            <a:ext cx="4076700" cy="1127125"/>
            <a:chOff x="2748" y="2208"/>
            <a:chExt cx="2604" cy="720"/>
          </a:xfrm>
        </p:grpSpPr>
        <p:sp>
          <p:nvSpPr>
            <p:cNvPr id="21515" name="Line 15"/>
            <p:cNvSpPr>
              <a:spLocks noChangeShapeType="1"/>
            </p:cNvSpPr>
            <p:nvPr/>
          </p:nvSpPr>
          <p:spPr bwMode="auto">
            <a:xfrm>
              <a:off x="2748" y="2352"/>
              <a:ext cx="21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Line 16"/>
            <p:cNvSpPr>
              <a:spLocks noChangeShapeType="1"/>
            </p:cNvSpPr>
            <p:nvPr/>
          </p:nvSpPr>
          <p:spPr bwMode="auto">
            <a:xfrm>
              <a:off x="3880" y="2220"/>
              <a:ext cx="0" cy="6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Rectangle 17"/>
            <p:cNvSpPr>
              <a:spLocks noChangeArrowheads="1"/>
            </p:cNvSpPr>
            <p:nvPr/>
          </p:nvSpPr>
          <p:spPr bwMode="auto">
            <a:xfrm>
              <a:off x="2784" y="2208"/>
              <a:ext cx="256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X	Y	X’	Y’	(X • Y)’	X’ + Y’</a:t>
              </a:r>
              <a:br>
                <a:rPr lang="en-US" sz="160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0	0	1	1	    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0	1	1	0	   </a:t>
              </a:r>
              <a:br>
                <a:rPr lang="en-US" sz="1600">
                  <a:solidFill>
                    <a:srgbClr val="000000"/>
                  </a:solidFill>
                  <a:latin typeface="Tahoma" pitchFamily="-111" charset="0"/>
                </a:rPr>
              </a:b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1	0	0	1	    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1	1	0	0	   </a:t>
              </a:r>
            </a:p>
          </p:txBody>
        </p:sp>
      </p:grpSp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454E603-1289-3E4F-AE55-8DB7A6E78459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So far</a:t>
            </a:r>
            <a:endParaRPr lang="en-US" dirty="0">
              <a:latin typeface="Arial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Propositional/Boolean logic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Basic logical </a:t>
            </a:r>
            <a:r>
              <a:rPr lang="en-US" dirty="0" smtClean="0">
                <a:latin typeface="Arial" charset="0"/>
              </a:rPr>
              <a:t>connectives</a:t>
            </a:r>
            <a:endParaRPr lang="en-US" dirty="0">
              <a:latin typeface="Arial" charset="0"/>
            </a:endParaRPr>
          </a:p>
          <a:p>
            <a:pPr lvl="2"/>
            <a:r>
              <a:rPr lang="en-US" dirty="0">
                <a:latin typeface="Arial" charset="0"/>
              </a:rPr>
              <a:t>If pigs can whistle, then horses can </a:t>
            </a:r>
            <a:r>
              <a:rPr lang="en-US" dirty="0" smtClean="0">
                <a:latin typeface="Arial" charset="0"/>
              </a:rPr>
              <a:t>fly</a:t>
            </a:r>
          </a:p>
          <a:p>
            <a:pPr lvl="1"/>
            <a:r>
              <a:rPr lang="en-US" dirty="0" smtClean="0">
                <a:latin typeface="Arial" charset="0"/>
              </a:rPr>
              <a:t>Basic circuits</a:t>
            </a:r>
          </a:p>
          <a:p>
            <a:pPr lvl="1"/>
            <a:r>
              <a:rPr lang="en-US" dirty="0" smtClean="0">
                <a:latin typeface="Arial" charset="0"/>
              </a:rPr>
              <a:t>Tautologies, equivalences (in progress)</a:t>
            </a:r>
            <a:endParaRPr lang="en-US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E603-1289-3E4F-AE55-8DB7A6E7845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Combinational Logic Circuits</a:t>
            </a:r>
          </a:p>
        </p:txBody>
      </p:sp>
      <p:grpSp>
        <p:nvGrpSpPr>
          <p:cNvPr id="5123" name="Group 29710"/>
          <p:cNvGrpSpPr>
            <a:grpSpLocks/>
          </p:cNvGrpSpPr>
          <p:nvPr/>
        </p:nvGrpSpPr>
        <p:grpSpPr bwMode="auto">
          <a:xfrm>
            <a:off x="1981200" y="1524000"/>
            <a:ext cx="4953000" cy="1944688"/>
            <a:chOff x="1597131" y="2334545"/>
            <a:chExt cx="5311586" cy="2089073"/>
          </a:xfrm>
        </p:grpSpPr>
        <p:grpSp>
          <p:nvGrpSpPr>
            <p:cNvPr id="5126" name="Group 25"/>
            <p:cNvGrpSpPr>
              <a:grpSpLocks/>
            </p:cNvGrpSpPr>
            <p:nvPr/>
          </p:nvGrpSpPr>
          <p:grpSpPr bwMode="auto">
            <a:xfrm>
              <a:off x="5508542" y="2998120"/>
              <a:ext cx="1400175" cy="663575"/>
              <a:chOff x="6394223" y="4149095"/>
              <a:chExt cx="1400175" cy="663575"/>
            </a:xfrm>
          </p:grpSpPr>
          <p:pic>
            <p:nvPicPr>
              <p:cNvPr id="5141" name="Picture 50" descr="o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4223" y="4149095"/>
                <a:ext cx="1400175" cy="663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2" name="TextBox 16"/>
              <p:cNvSpPr txBox="1">
                <a:spLocks noChangeArrowheads="1"/>
              </p:cNvSpPr>
              <p:nvPr/>
            </p:nvSpPr>
            <p:spPr bwMode="auto">
              <a:xfrm>
                <a:off x="6740833" y="4288127"/>
                <a:ext cx="5309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OR</a:t>
                </a:r>
              </a:p>
            </p:txBody>
          </p:sp>
        </p:grpSp>
        <p:pic>
          <p:nvPicPr>
            <p:cNvPr id="5127" name="Picture 51" descr="not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132" y="3076301"/>
              <a:ext cx="1219200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8" name="Group 30"/>
            <p:cNvGrpSpPr>
              <a:grpSpLocks/>
            </p:cNvGrpSpPr>
            <p:nvPr/>
          </p:nvGrpSpPr>
          <p:grpSpPr bwMode="auto">
            <a:xfrm>
              <a:off x="3322606" y="2334545"/>
              <a:ext cx="1420897" cy="2089073"/>
              <a:chOff x="4292083" y="3379082"/>
              <a:chExt cx="1420897" cy="2089073"/>
            </a:xfrm>
          </p:grpSpPr>
          <p:grpSp>
            <p:nvGrpSpPr>
              <p:cNvPr id="5135" name="Group 6"/>
              <p:cNvGrpSpPr>
                <a:grpSpLocks/>
              </p:cNvGrpSpPr>
              <p:nvPr/>
            </p:nvGrpSpPr>
            <p:grpSpPr bwMode="auto">
              <a:xfrm>
                <a:off x="4293755" y="4804580"/>
                <a:ext cx="1419225" cy="663575"/>
                <a:chOff x="5939470" y="5355664"/>
                <a:chExt cx="1419225" cy="663575"/>
              </a:xfrm>
            </p:grpSpPr>
            <p:pic>
              <p:nvPicPr>
                <p:cNvPr id="5139" name="Picture 49" descr="an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39470" y="5355664"/>
                  <a:ext cx="1419225" cy="663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40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313092" y="5502785"/>
                  <a:ext cx="67197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/>
                    <a:t>AND</a:t>
                  </a:r>
                </a:p>
              </p:txBody>
            </p:sp>
          </p:grpSp>
          <p:grpSp>
            <p:nvGrpSpPr>
              <p:cNvPr id="5136" name="Group 27"/>
              <p:cNvGrpSpPr>
                <a:grpSpLocks/>
              </p:cNvGrpSpPr>
              <p:nvPr/>
            </p:nvGrpSpPr>
            <p:grpSpPr bwMode="auto">
              <a:xfrm>
                <a:off x="4292083" y="3379082"/>
                <a:ext cx="1419225" cy="663575"/>
                <a:chOff x="5939470" y="5355664"/>
                <a:chExt cx="1419225" cy="663575"/>
              </a:xfrm>
            </p:grpSpPr>
            <p:pic>
              <p:nvPicPr>
                <p:cNvPr id="5137" name="Picture 49" descr="an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39470" y="5355664"/>
                  <a:ext cx="1419225" cy="663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38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6313092" y="5502785"/>
                  <a:ext cx="67197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/>
                    <a:t>AND</a:t>
                  </a:r>
                </a:p>
              </p:txBody>
            </p:sp>
          </p:grpSp>
        </p:grpSp>
        <p:cxnSp>
          <p:nvCxnSpPr>
            <p:cNvPr id="29697" name="Straight Connector 29696"/>
            <p:cNvCxnSpPr/>
            <p:nvPr/>
          </p:nvCxnSpPr>
          <p:spPr>
            <a:xfrm flipH="1">
              <a:off x="1597131" y="2506787"/>
              <a:ext cx="20820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00" name="Elbow Connector 29699"/>
            <p:cNvCxnSpPr/>
            <p:nvPr/>
          </p:nvCxnSpPr>
          <p:spPr>
            <a:xfrm flipV="1">
              <a:off x="2816072" y="2825690"/>
              <a:ext cx="863133" cy="58494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04" name="Elbow Connector 29703"/>
            <p:cNvCxnSpPr/>
            <p:nvPr/>
          </p:nvCxnSpPr>
          <p:spPr>
            <a:xfrm>
              <a:off x="2816072" y="3407220"/>
              <a:ext cx="880158" cy="530368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597131" y="4251376"/>
              <a:ext cx="20820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08" name="Elbow Connector 29707"/>
            <p:cNvCxnSpPr/>
            <p:nvPr/>
          </p:nvCxnSpPr>
          <p:spPr>
            <a:xfrm>
              <a:off x="4741522" y="2667092"/>
              <a:ext cx="1113390" cy="503082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10" name="Elbow Connector 29709"/>
            <p:cNvCxnSpPr/>
            <p:nvPr/>
          </p:nvCxnSpPr>
          <p:spPr>
            <a:xfrm flipV="1">
              <a:off x="4744927" y="3502721"/>
              <a:ext cx="1113390" cy="593467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4" name="TextBox 21"/>
          <p:cNvSpPr txBox="1">
            <a:spLocks noChangeArrowheads="1"/>
          </p:cNvSpPr>
          <p:nvPr/>
        </p:nvSpPr>
        <p:spPr bwMode="auto">
          <a:xfrm>
            <a:off x="762000" y="4114800"/>
            <a:ext cx="7981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Design a 3 input circuit to compute the majority of 3.  Output 1 if at least two </a:t>
            </a:r>
          </a:p>
          <a:p>
            <a:pPr eaLnBrk="1" hangingPunct="1"/>
            <a:r>
              <a:rPr lang="en-US"/>
              <a:t>inputs are 1, output 0 otherwise</a:t>
            </a:r>
          </a:p>
        </p:txBody>
      </p:sp>
      <p:sp>
        <p:nvSpPr>
          <p:cNvPr id="5125" name="TextBox 22"/>
          <p:cNvSpPr txBox="1">
            <a:spLocks noChangeArrowheads="1"/>
          </p:cNvSpPr>
          <p:nvPr/>
        </p:nvSpPr>
        <p:spPr bwMode="auto">
          <a:xfrm>
            <a:off x="838200" y="5638800"/>
            <a:ext cx="367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What about a majority of 5 circuit?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E6DF-E14F-AC4C-8BD2-3504B12047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5" name="Rectangle 43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31215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gates (more later)</a:t>
            </a:r>
            <a:endParaRPr lang="en-US" dirty="0" smtClean="0"/>
          </a:p>
        </p:txBody>
      </p:sp>
      <p:sp>
        <p:nvSpPr>
          <p:cNvPr id="25626" name="Rectangle 44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NAND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XOR</a:t>
            </a:r>
            <a:br>
              <a:rPr lang="en-US" dirty="0" smtClean="0"/>
            </a:br>
            <a:r>
              <a:rPr lang="en-US" dirty="0" smtClean="0"/>
              <a:t>  X </a:t>
            </a:r>
            <a:r>
              <a:rPr lang="en-US" dirty="0" smtClean="0">
                <a:latin typeface="Symbol" pitchFamily="-111" charset="2"/>
              </a:rPr>
              <a:t></a:t>
            </a:r>
            <a:r>
              <a:rPr lang="en-US" dirty="0" smtClean="0"/>
              <a:t>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XNOR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X ↔ Y,</a:t>
            </a:r>
            <a:r>
              <a:rPr lang="en-US" dirty="0" smtClean="0"/>
              <a:t>   X = Y</a:t>
            </a:r>
            <a:endParaRPr lang="en-US" dirty="0" smtClean="0"/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/>
            <a:fld id="{F762EBF9-5546-49CF-BB2C-F28B49B51DFF}" type="slidenum">
              <a:rPr lang="en-US" smtClean="0">
                <a:latin typeface="Garamond" pitchFamily="-111" charset="0"/>
              </a:rPr>
              <a:pPr eaLnBrk="1" hangingPunct="1"/>
              <a:t>6</a:t>
            </a:fld>
            <a:endParaRPr lang="en-US" dirty="0" smtClean="0">
              <a:latin typeface="Garamond" pitchFamily="-111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29152" y="1317626"/>
            <a:ext cx="3670300" cy="5202237"/>
            <a:chOff x="2166938" y="1392238"/>
            <a:chExt cx="3670300" cy="5202237"/>
          </a:xfrm>
        </p:grpSpPr>
        <p:grpSp>
          <p:nvGrpSpPr>
            <p:cNvPr id="26631" name="Group 51"/>
            <p:cNvGrpSpPr>
              <a:grpSpLocks/>
            </p:cNvGrpSpPr>
            <p:nvPr/>
          </p:nvGrpSpPr>
          <p:grpSpPr bwMode="auto">
            <a:xfrm>
              <a:off x="2505075" y="5499704"/>
              <a:ext cx="1061467" cy="814388"/>
              <a:chOff x="1564" y="2656"/>
              <a:chExt cx="913" cy="713"/>
            </a:xfrm>
          </p:grpSpPr>
          <p:pic>
            <p:nvPicPr>
              <p:cNvPr id="26665" name="Picture 4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25" t="33083" r="47865" b="57475"/>
              <a:stretch>
                <a:fillRect/>
              </a:stretch>
            </p:blipFill>
            <p:spPr bwMode="auto">
              <a:xfrm>
                <a:off x="1564" y="2656"/>
                <a:ext cx="893" cy="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6" name="Picture 5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70" t="46907" r="51361" b="43521"/>
              <a:stretch>
                <a:fillRect/>
              </a:stretch>
            </p:blipFill>
            <p:spPr bwMode="auto">
              <a:xfrm>
                <a:off x="2192" y="2665"/>
                <a:ext cx="285" cy="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632" name="Picture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25" t="33083" r="47865" b="57475"/>
            <a:stretch>
              <a:fillRect/>
            </a:stretch>
          </p:blipFill>
          <p:spPr bwMode="auto">
            <a:xfrm>
              <a:off x="2466976" y="4114310"/>
              <a:ext cx="1099566" cy="86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192338" y="1579563"/>
              <a:ext cx="338137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795" tIns="26626" rIns="18795" bIns="26626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X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192338" y="1843088"/>
              <a:ext cx="274637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795" tIns="26626" rIns="18795" bIns="26626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Tahoma" pitchFamily="-111" charset="0"/>
                </a:rPr>
                <a:t>Y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3683000" y="1730375"/>
              <a:ext cx="525463" cy="32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795" tIns="26626" rIns="18795" bIns="26626"/>
            <a:lstStyle/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Z</a:t>
              </a:r>
            </a:p>
          </p:txBody>
        </p:sp>
        <p:grpSp>
          <p:nvGrpSpPr>
            <p:cNvPr id="26636" name="Group 16"/>
            <p:cNvGrpSpPr>
              <a:grpSpLocks/>
            </p:cNvGrpSpPr>
            <p:nvPr/>
          </p:nvGrpSpPr>
          <p:grpSpPr bwMode="auto">
            <a:xfrm>
              <a:off x="4578350" y="1392238"/>
              <a:ext cx="1258888" cy="1127125"/>
              <a:chOff x="2572" y="512"/>
              <a:chExt cx="804" cy="720"/>
            </a:xfrm>
          </p:grpSpPr>
          <p:sp>
            <p:nvSpPr>
              <p:cNvPr id="26662" name="Line 13"/>
              <p:cNvSpPr>
                <a:spLocks noChangeShapeType="1"/>
              </p:cNvSpPr>
              <p:nvPr/>
            </p:nvSpPr>
            <p:spPr bwMode="auto">
              <a:xfrm>
                <a:off x="2572" y="656"/>
                <a:ext cx="78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3" name="Line 14"/>
              <p:cNvSpPr>
                <a:spLocks noChangeShapeType="1"/>
              </p:cNvSpPr>
              <p:nvPr/>
            </p:nvSpPr>
            <p:spPr bwMode="auto">
              <a:xfrm>
                <a:off x="3144" y="540"/>
                <a:ext cx="0" cy="6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4" name="Rectangle 15"/>
              <p:cNvSpPr>
                <a:spLocks noChangeArrowheads="1"/>
              </p:cNvSpPr>
              <p:nvPr/>
            </p:nvSpPr>
            <p:spPr bwMode="auto">
              <a:xfrm>
                <a:off x="2616" y="512"/>
                <a:ext cx="76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575"/>
                  </a:lnSpc>
                  <a:tabLst>
                    <a:tab pos="450850" algn="l"/>
                    <a:tab pos="901700" algn="l"/>
                    <a:tab pos="1352550" algn="l"/>
                  </a:tabLst>
                </a:pPr>
                <a:r>
                  <a:rPr lang="en-US" sz="1600" dirty="0">
                    <a:solidFill>
                      <a:srgbClr val="000000"/>
                    </a:solidFill>
                    <a:latin typeface="Tahoma" pitchFamily="-111" charset="0"/>
                  </a:rPr>
                  <a:t>X	Y	Z</a:t>
                </a:r>
                <a:br>
                  <a:rPr lang="en-US" sz="1600" dirty="0">
                    <a:solidFill>
                      <a:srgbClr val="000000"/>
                    </a:solidFill>
                    <a:latin typeface="Tahoma" pitchFamily="-111" charset="0"/>
                  </a:rPr>
                </a:br>
                <a:r>
                  <a:rPr lang="en-US" sz="1600" dirty="0">
                    <a:solidFill>
                      <a:srgbClr val="000000"/>
                    </a:solidFill>
                    <a:latin typeface="Tahoma" pitchFamily="-111" charset="0"/>
                  </a:rPr>
                  <a:t>0	0	1</a:t>
                </a:r>
                <a:br>
                  <a:rPr lang="en-US" sz="1600" dirty="0">
                    <a:solidFill>
                      <a:srgbClr val="000000"/>
                    </a:solidFill>
                    <a:latin typeface="Tahoma" pitchFamily="-111" charset="0"/>
                  </a:rPr>
                </a:br>
                <a:r>
                  <a:rPr lang="en-US" sz="1600" dirty="0">
                    <a:solidFill>
                      <a:srgbClr val="000000"/>
                    </a:solidFill>
                    <a:latin typeface="Tahoma" pitchFamily="-111" charset="0"/>
                  </a:rPr>
                  <a:t>0	1	1</a:t>
                </a:r>
                <a:br>
                  <a:rPr lang="en-US" sz="1600" dirty="0">
                    <a:solidFill>
                      <a:srgbClr val="000000"/>
                    </a:solidFill>
                    <a:latin typeface="Tahoma" pitchFamily="-111" charset="0"/>
                  </a:rPr>
                </a:br>
                <a:r>
                  <a:rPr lang="en-US" sz="1600" dirty="0">
                    <a:solidFill>
                      <a:srgbClr val="000000"/>
                    </a:solidFill>
                    <a:latin typeface="Tahoma" pitchFamily="-111" charset="0"/>
                  </a:rPr>
                  <a:t>1	0	1</a:t>
                </a:r>
              </a:p>
              <a:p>
                <a:pPr eaLnBrk="0" hangingPunct="0">
                  <a:lnSpc>
                    <a:spcPts val="1575"/>
                  </a:lnSpc>
                  <a:tabLst>
                    <a:tab pos="450850" algn="l"/>
                    <a:tab pos="901700" algn="l"/>
                    <a:tab pos="1352550" algn="l"/>
                  </a:tabLst>
                </a:pPr>
                <a:r>
                  <a:rPr lang="en-US" sz="1600" dirty="0">
                    <a:solidFill>
                      <a:srgbClr val="000000"/>
                    </a:solidFill>
                    <a:latin typeface="Tahoma" pitchFamily="-111" charset="0"/>
                  </a:rPr>
                  <a:t>1	1	0</a:t>
                </a:r>
              </a:p>
            </p:txBody>
          </p:sp>
        </p:grpSp>
        <p:grpSp>
          <p:nvGrpSpPr>
            <p:cNvPr id="26637" name="Group 20"/>
            <p:cNvGrpSpPr>
              <a:grpSpLocks/>
            </p:cNvGrpSpPr>
            <p:nvPr/>
          </p:nvGrpSpPr>
          <p:grpSpPr bwMode="auto">
            <a:xfrm>
              <a:off x="4565650" y="2746375"/>
              <a:ext cx="1258888" cy="1127125"/>
              <a:chOff x="2564" y="1376"/>
              <a:chExt cx="804" cy="720"/>
            </a:xfrm>
          </p:grpSpPr>
          <p:sp>
            <p:nvSpPr>
              <p:cNvPr id="26659" name="Line 17"/>
              <p:cNvSpPr>
                <a:spLocks noChangeShapeType="1"/>
              </p:cNvSpPr>
              <p:nvPr/>
            </p:nvSpPr>
            <p:spPr bwMode="auto">
              <a:xfrm>
                <a:off x="2564" y="1520"/>
                <a:ext cx="78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0" name="Line 18"/>
              <p:cNvSpPr>
                <a:spLocks noChangeShapeType="1"/>
              </p:cNvSpPr>
              <p:nvPr/>
            </p:nvSpPr>
            <p:spPr bwMode="auto">
              <a:xfrm>
                <a:off x="3136" y="1404"/>
                <a:ext cx="0" cy="6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1" name="Rectangle 19"/>
              <p:cNvSpPr>
                <a:spLocks noChangeArrowheads="1"/>
              </p:cNvSpPr>
              <p:nvPr/>
            </p:nvSpPr>
            <p:spPr bwMode="auto">
              <a:xfrm>
                <a:off x="2608" y="1376"/>
                <a:ext cx="76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575"/>
                  </a:lnSpc>
                  <a:tabLst>
                    <a:tab pos="450850" algn="l"/>
                    <a:tab pos="901700" algn="l"/>
                    <a:tab pos="1352550" algn="l"/>
                  </a:tabLst>
                </a:pPr>
                <a: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  <a:t>X	Y	Z</a:t>
                </a:r>
                <a:b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</a:br>
                <a: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  <a:t>0	0	1</a:t>
                </a:r>
                <a:b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</a:br>
                <a: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  <a:t>0	1	0</a:t>
                </a:r>
                <a:b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</a:br>
                <a: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  <a:t>1	0	0</a:t>
                </a:r>
              </a:p>
              <a:p>
                <a:pPr eaLnBrk="0" hangingPunct="0">
                  <a:lnSpc>
                    <a:spcPts val="1575"/>
                  </a:lnSpc>
                  <a:tabLst>
                    <a:tab pos="450850" algn="l"/>
                    <a:tab pos="901700" algn="l"/>
                    <a:tab pos="1352550" algn="l"/>
                  </a:tabLst>
                </a:pPr>
                <a: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  <a:t>1	1	0</a:t>
                </a:r>
              </a:p>
            </p:txBody>
          </p:sp>
        </p:grpSp>
        <p:sp>
          <p:nvSpPr>
            <p:cNvPr id="26638" name="Rectangle 21"/>
            <p:cNvSpPr>
              <a:spLocks noChangeArrowheads="1"/>
            </p:cNvSpPr>
            <p:nvPr/>
          </p:nvSpPr>
          <p:spPr bwMode="auto">
            <a:xfrm>
              <a:off x="3644900" y="3133725"/>
              <a:ext cx="5270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795" tIns="26626" rIns="18795" bIns="26626"/>
            <a:lstStyle/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Z</a:t>
              </a:r>
            </a:p>
          </p:txBody>
        </p:sp>
        <p:sp>
          <p:nvSpPr>
            <p:cNvPr id="26639" name="Rectangle 22"/>
            <p:cNvSpPr>
              <a:spLocks noChangeArrowheads="1"/>
            </p:cNvSpPr>
            <p:nvPr/>
          </p:nvSpPr>
          <p:spPr bwMode="auto">
            <a:xfrm>
              <a:off x="2166938" y="2959100"/>
              <a:ext cx="338137" cy="58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795" tIns="26626" rIns="18795" bIns="26626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X</a:t>
              </a:r>
            </a:p>
          </p:txBody>
        </p:sp>
        <p:sp>
          <p:nvSpPr>
            <p:cNvPr id="26640" name="Rectangle 23"/>
            <p:cNvSpPr>
              <a:spLocks noChangeArrowheads="1"/>
            </p:cNvSpPr>
            <p:nvPr/>
          </p:nvSpPr>
          <p:spPr bwMode="auto">
            <a:xfrm>
              <a:off x="2166938" y="3284538"/>
              <a:ext cx="276225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795" tIns="26626" rIns="18795" bIns="26626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Y</a:t>
              </a:r>
            </a:p>
          </p:txBody>
        </p:sp>
        <p:sp>
          <p:nvSpPr>
            <p:cNvPr id="26641" name="Rectangle 25"/>
            <p:cNvSpPr>
              <a:spLocks noChangeArrowheads="1"/>
            </p:cNvSpPr>
            <p:nvPr/>
          </p:nvSpPr>
          <p:spPr bwMode="auto">
            <a:xfrm>
              <a:off x="2228850" y="4287838"/>
              <a:ext cx="339725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795" tIns="26626" rIns="18795" bIns="26626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X</a:t>
              </a:r>
            </a:p>
          </p:txBody>
        </p:sp>
        <p:sp>
          <p:nvSpPr>
            <p:cNvPr id="26642" name="Rectangle 26"/>
            <p:cNvSpPr>
              <a:spLocks noChangeArrowheads="1"/>
            </p:cNvSpPr>
            <p:nvPr/>
          </p:nvSpPr>
          <p:spPr bwMode="auto">
            <a:xfrm>
              <a:off x="2241550" y="4589463"/>
              <a:ext cx="276225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795" tIns="26626" rIns="18795" bIns="26626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Y</a:t>
              </a:r>
            </a:p>
          </p:txBody>
        </p:sp>
        <p:sp>
          <p:nvSpPr>
            <p:cNvPr id="26643" name="Rectangle 27"/>
            <p:cNvSpPr>
              <a:spLocks noChangeArrowheads="1"/>
            </p:cNvSpPr>
            <p:nvPr/>
          </p:nvSpPr>
          <p:spPr bwMode="auto">
            <a:xfrm>
              <a:off x="3606800" y="4464050"/>
              <a:ext cx="527050" cy="32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795" tIns="26626" rIns="18795" bIns="26626"/>
            <a:lstStyle/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Z</a:t>
              </a:r>
            </a:p>
          </p:txBody>
        </p:sp>
        <p:grpSp>
          <p:nvGrpSpPr>
            <p:cNvPr id="26644" name="Group 31"/>
            <p:cNvGrpSpPr>
              <a:grpSpLocks/>
            </p:cNvGrpSpPr>
            <p:nvPr/>
          </p:nvGrpSpPr>
          <p:grpSpPr bwMode="auto">
            <a:xfrm>
              <a:off x="4565650" y="5465763"/>
              <a:ext cx="1258888" cy="1128712"/>
              <a:chOff x="2564" y="3112"/>
              <a:chExt cx="804" cy="720"/>
            </a:xfrm>
          </p:grpSpPr>
          <p:sp>
            <p:nvSpPr>
              <p:cNvPr id="26656" name="Line 28"/>
              <p:cNvSpPr>
                <a:spLocks noChangeShapeType="1"/>
              </p:cNvSpPr>
              <p:nvPr/>
            </p:nvSpPr>
            <p:spPr bwMode="auto">
              <a:xfrm>
                <a:off x="2564" y="3256"/>
                <a:ext cx="78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7" name="Line 29"/>
              <p:cNvSpPr>
                <a:spLocks noChangeShapeType="1"/>
              </p:cNvSpPr>
              <p:nvPr/>
            </p:nvSpPr>
            <p:spPr bwMode="auto">
              <a:xfrm>
                <a:off x="3136" y="3140"/>
                <a:ext cx="0" cy="6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8" name="Rectangle 30"/>
              <p:cNvSpPr>
                <a:spLocks noChangeArrowheads="1"/>
              </p:cNvSpPr>
              <p:nvPr/>
            </p:nvSpPr>
            <p:spPr bwMode="auto">
              <a:xfrm>
                <a:off x="2608" y="3112"/>
                <a:ext cx="76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575"/>
                  </a:lnSpc>
                  <a:tabLst>
                    <a:tab pos="450850" algn="l"/>
                    <a:tab pos="901700" algn="l"/>
                    <a:tab pos="1352550" algn="l"/>
                  </a:tabLst>
                </a:pPr>
                <a: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  <a:t>X	Y	Z</a:t>
                </a:r>
                <a:b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</a:br>
                <a: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  <a:t>0	0	1</a:t>
                </a:r>
                <a:b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</a:br>
                <a: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  <a:t>0	1	0</a:t>
                </a:r>
                <a:b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</a:br>
                <a: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  <a:t>1	0	0</a:t>
                </a:r>
              </a:p>
              <a:p>
                <a:pPr eaLnBrk="0" hangingPunct="0">
                  <a:lnSpc>
                    <a:spcPts val="1575"/>
                  </a:lnSpc>
                  <a:tabLst>
                    <a:tab pos="450850" algn="l"/>
                    <a:tab pos="901700" algn="l"/>
                    <a:tab pos="1352550" algn="l"/>
                  </a:tabLst>
                </a:pPr>
                <a: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  <a:t>1	1	1</a:t>
                </a:r>
              </a:p>
            </p:txBody>
          </p:sp>
        </p:grpSp>
        <p:grpSp>
          <p:nvGrpSpPr>
            <p:cNvPr id="26645" name="Group 35"/>
            <p:cNvGrpSpPr>
              <a:grpSpLocks/>
            </p:cNvGrpSpPr>
            <p:nvPr/>
          </p:nvGrpSpPr>
          <p:grpSpPr bwMode="auto">
            <a:xfrm>
              <a:off x="4565650" y="4149725"/>
              <a:ext cx="1258888" cy="1128713"/>
              <a:chOff x="2564" y="2272"/>
              <a:chExt cx="804" cy="720"/>
            </a:xfrm>
          </p:grpSpPr>
          <p:sp>
            <p:nvSpPr>
              <p:cNvPr id="26653" name="Line 32"/>
              <p:cNvSpPr>
                <a:spLocks noChangeShapeType="1"/>
              </p:cNvSpPr>
              <p:nvPr/>
            </p:nvSpPr>
            <p:spPr bwMode="auto">
              <a:xfrm>
                <a:off x="2564" y="2416"/>
                <a:ext cx="78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Line 33"/>
              <p:cNvSpPr>
                <a:spLocks noChangeShapeType="1"/>
              </p:cNvSpPr>
              <p:nvPr/>
            </p:nvSpPr>
            <p:spPr bwMode="auto">
              <a:xfrm>
                <a:off x="3136" y="2300"/>
                <a:ext cx="0" cy="64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5" name="Rectangle 34"/>
              <p:cNvSpPr>
                <a:spLocks noChangeArrowheads="1"/>
              </p:cNvSpPr>
              <p:nvPr/>
            </p:nvSpPr>
            <p:spPr bwMode="auto">
              <a:xfrm>
                <a:off x="2608" y="2272"/>
                <a:ext cx="76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9050" tIns="26988" rIns="19050" bIns="26988"/>
              <a:lstStyle/>
              <a:p>
                <a:pPr eaLnBrk="0" hangingPunct="0">
                  <a:lnSpc>
                    <a:spcPts val="1575"/>
                  </a:lnSpc>
                  <a:tabLst>
                    <a:tab pos="450850" algn="l"/>
                    <a:tab pos="901700" algn="l"/>
                    <a:tab pos="1352550" algn="l"/>
                  </a:tabLst>
                </a:pPr>
                <a: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  <a:t>X	Y	Z</a:t>
                </a:r>
                <a:b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</a:br>
                <a: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  <a:t>0	0	0</a:t>
                </a:r>
                <a:b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</a:br>
                <a: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  <a:t>0	1	1</a:t>
                </a:r>
                <a:b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</a:br>
                <a: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  <a:t>1	0	1</a:t>
                </a:r>
              </a:p>
              <a:p>
                <a:pPr eaLnBrk="0" hangingPunct="0">
                  <a:lnSpc>
                    <a:spcPts val="1575"/>
                  </a:lnSpc>
                  <a:tabLst>
                    <a:tab pos="450850" algn="l"/>
                    <a:tab pos="901700" algn="l"/>
                    <a:tab pos="1352550" algn="l"/>
                  </a:tabLst>
                </a:pPr>
                <a:r>
                  <a:rPr lang="en-US" sz="1600">
                    <a:solidFill>
                      <a:srgbClr val="000000"/>
                    </a:solidFill>
                    <a:latin typeface="Tahoma" pitchFamily="-111" charset="0"/>
                  </a:rPr>
                  <a:t>1	1	0</a:t>
                </a:r>
              </a:p>
            </p:txBody>
          </p:sp>
        </p:grpSp>
        <p:sp>
          <p:nvSpPr>
            <p:cNvPr id="26646" name="Rectangle 36"/>
            <p:cNvSpPr>
              <a:spLocks noChangeArrowheads="1"/>
            </p:cNvSpPr>
            <p:nvPr/>
          </p:nvSpPr>
          <p:spPr bwMode="auto">
            <a:xfrm>
              <a:off x="3619500" y="5829300"/>
              <a:ext cx="52705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795" tIns="26626" rIns="18795" bIns="26626"/>
            <a:lstStyle/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Z</a:t>
              </a:r>
            </a:p>
          </p:txBody>
        </p:sp>
        <p:sp>
          <p:nvSpPr>
            <p:cNvPr id="26647" name="Rectangle 39"/>
            <p:cNvSpPr>
              <a:spLocks noChangeArrowheads="1"/>
            </p:cNvSpPr>
            <p:nvPr/>
          </p:nvSpPr>
          <p:spPr bwMode="auto">
            <a:xfrm>
              <a:off x="2179638" y="5667375"/>
              <a:ext cx="338137" cy="58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795" tIns="26626" rIns="18795" bIns="26626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X</a:t>
              </a:r>
            </a:p>
          </p:txBody>
        </p:sp>
        <p:sp>
          <p:nvSpPr>
            <p:cNvPr id="26648" name="Rectangle 40"/>
            <p:cNvSpPr>
              <a:spLocks noChangeArrowheads="1"/>
            </p:cNvSpPr>
            <p:nvPr/>
          </p:nvSpPr>
          <p:spPr bwMode="auto">
            <a:xfrm>
              <a:off x="2166938" y="5930900"/>
              <a:ext cx="276225" cy="58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795" tIns="26626" rIns="18795" bIns="26626"/>
            <a:lstStyle/>
            <a:p>
              <a:pPr eaLnBrk="0" hangingPunct="0">
                <a:lnSpc>
                  <a:spcPts val="1675"/>
                </a:lnSpc>
                <a:spcAft>
                  <a:spcPts val="1975"/>
                </a:spcAft>
                <a:tabLst>
                  <a:tab pos="450850" algn="l"/>
                  <a:tab pos="901700" algn="l"/>
                  <a:tab pos="135255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-111" charset="0"/>
                </a:rPr>
                <a:t>Y</a:t>
              </a:r>
            </a:p>
          </p:txBody>
        </p:sp>
        <p:pic>
          <p:nvPicPr>
            <p:cNvPr id="26651" name="Picture 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36" t="46907" r="51361" b="43521"/>
            <a:stretch>
              <a:fillRect/>
            </a:stretch>
          </p:blipFill>
          <p:spPr bwMode="auto">
            <a:xfrm>
              <a:off x="2466975" y="2827696"/>
              <a:ext cx="1099567" cy="857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2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36" t="34462" r="51361" b="56151"/>
            <a:stretch>
              <a:fillRect/>
            </a:stretch>
          </p:blipFill>
          <p:spPr bwMode="auto">
            <a:xfrm>
              <a:off x="2474577" y="1406437"/>
              <a:ext cx="1091965" cy="835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1752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ea typeface="+mn-ea"/>
              </a:rPr>
              <a:t>Terminology:  A compound proposition is a</a:t>
            </a:r>
          </a:p>
          <a:p>
            <a:pPr lvl="1">
              <a:defRPr/>
            </a:pPr>
            <a:r>
              <a:rPr lang="en-US" i="1" dirty="0" smtClean="0">
                <a:ea typeface="+mn-ea"/>
              </a:rPr>
              <a:t>Tautology</a:t>
            </a:r>
            <a:r>
              <a:rPr lang="en-US" dirty="0" smtClean="0">
                <a:ea typeface="+mn-ea"/>
              </a:rPr>
              <a:t> if it is always true</a:t>
            </a:r>
          </a:p>
          <a:p>
            <a:pPr lvl="1">
              <a:defRPr/>
            </a:pPr>
            <a:r>
              <a:rPr lang="en-US" i="1" dirty="0" smtClean="0">
                <a:ea typeface="+mn-ea"/>
              </a:rPr>
              <a:t>Contradiction</a:t>
            </a:r>
            <a:r>
              <a:rPr lang="en-US" dirty="0" smtClean="0">
                <a:ea typeface="+mn-ea"/>
              </a:rPr>
              <a:t> if it is always false</a:t>
            </a:r>
          </a:p>
          <a:p>
            <a:pPr lvl="1">
              <a:defRPr/>
            </a:pPr>
            <a:r>
              <a:rPr lang="en-US" i="1" dirty="0" smtClean="0">
                <a:ea typeface="+mn-ea"/>
              </a:rPr>
              <a:t>Contingency</a:t>
            </a:r>
            <a:r>
              <a:rPr lang="en-US" dirty="0" smtClean="0">
                <a:ea typeface="+mn-ea"/>
              </a:rPr>
              <a:t> if it can be either true or false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  <a:p>
            <a:pPr lvl="1">
              <a:defRPr/>
            </a:pPr>
            <a:endParaRPr lang="en-US" dirty="0">
              <a:ea typeface="+mn-ea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498850"/>
            <a:ext cx="6172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i="1"/>
              <a:t>p</a:t>
            </a:r>
            <a:r>
              <a:rPr lang="en-US" sz="2400" b="1"/>
              <a:t> </a:t>
            </a:r>
            <a:r>
              <a:rPr lang="en-US" sz="2400" b="1">
                <a:latin typeface="Symbol" charset="0"/>
                <a:sym typeface="Symbol" charset="0"/>
              </a:rPr>
              <a:t></a:t>
            </a:r>
            <a:r>
              <a:rPr lang="en-US" sz="2400" b="1"/>
              <a:t> </a:t>
            </a:r>
            <a:r>
              <a:rPr lang="en-US" sz="2400" b="1">
                <a:latin typeface="Symbol" charset="0"/>
                <a:sym typeface="Symbol" charset="0"/>
              </a:rPr>
              <a:t></a:t>
            </a:r>
            <a:r>
              <a:rPr lang="en-US" sz="2400" b="1"/>
              <a:t> </a:t>
            </a:r>
            <a:r>
              <a:rPr lang="en-US" sz="2400" i="1"/>
              <a:t>p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400" i="1"/>
              <a:t>p </a:t>
            </a:r>
            <a:r>
              <a:rPr lang="en-US" sz="2400">
                <a:latin typeface="Symbol" charset="0"/>
                <a:sym typeface="Symbol" charset="0"/>
              </a:rPr>
              <a:t></a:t>
            </a:r>
            <a:r>
              <a:rPr lang="en-US" sz="2400"/>
              <a:t> </a:t>
            </a:r>
            <a:r>
              <a:rPr lang="en-US" sz="2400" i="1"/>
              <a:t>p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400"/>
              <a:t>(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charset="0"/>
                <a:sym typeface="Symbol" charset="0"/>
              </a:rPr>
              <a:t>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  <a:r>
              <a:rPr lang="en-US" sz="2400">
                <a:latin typeface="Symbol" charset="0"/>
                <a:sym typeface="Symbol" charset="0"/>
              </a:rPr>
              <a:t></a:t>
            </a:r>
            <a:r>
              <a:rPr lang="en-US" sz="2400"/>
              <a:t> </a:t>
            </a:r>
            <a:r>
              <a:rPr lang="en-US" sz="2400" i="1"/>
              <a:t>p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400"/>
              <a:t>(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charset="0"/>
                <a:sym typeface="Symbol" charset="0"/>
              </a:rPr>
              <a:t>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  <a:r>
              <a:rPr lang="en-US" sz="2400">
                <a:latin typeface="Symbol" charset="0"/>
                <a:sym typeface="Symbol" charset="0"/>
              </a:rPr>
              <a:t></a:t>
            </a:r>
            <a:r>
              <a:rPr lang="en-US" sz="2400"/>
              <a:t> (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charset="0"/>
                <a:sym typeface="Symbol" charset="0"/>
              </a:rPr>
              <a:t></a:t>
            </a:r>
            <a:r>
              <a:rPr lang="en-US" sz="2400"/>
              <a:t> </a:t>
            </a:r>
            <a:r>
              <a:rPr lang="en-US" sz="2400">
                <a:latin typeface="Symbol" charset="0"/>
                <a:sym typeface="Symbol" charset="0"/>
              </a:rPr>
              <a:t>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  <a:r>
              <a:rPr lang="en-US" sz="2400">
                <a:latin typeface="Symbol" charset="0"/>
                <a:sym typeface="Symbol" charset="0"/>
              </a:rPr>
              <a:t></a:t>
            </a:r>
            <a:r>
              <a:rPr lang="en-US" sz="2400"/>
              <a:t> (</a:t>
            </a:r>
            <a:r>
              <a:rPr lang="en-US" sz="2400">
                <a:latin typeface="Symbol" charset="0"/>
                <a:sym typeface="Symbol" charset="0"/>
              </a:rPr>
              <a:t></a:t>
            </a:r>
            <a:r>
              <a:rPr lang="en-US" sz="2400"/>
              <a:t>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charset="0"/>
                <a:sym typeface="Symbol" charset="0"/>
              </a:rPr>
              <a:t>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  <a:r>
              <a:rPr lang="en-US" sz="2400">
                <a:latin typeface="Symbol" charset="0"/>
                <a:sym typeface="Symbol" charset="0"/>
              </a:rPr>
              <a:t></a:t>
            </a:r>
            <a:r>
              <a:rPr lang="en-US" sz="2400"/>
              <a:t> (</a:t>
            </a:r>
            <a:r>
              <a:rPr lang="en-US" sz="2400">
                <a:latin typeface="Symbol" charset="0"/>
                <a:sym typeface="Symbol" charset="0"/>
              </a:rPr>
              <a:t></a:t>
            </a:r>
            <a:r>
              <a:rPr lang="en-US" sz="2400"/>
              <a:t>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charset="0"/>
                <a:sym typeface="Symbol" charset="0"/>
              </a:rPr>
              <a:t></a:t>
            </a:r>
            <a:r>
              <a:rPr lang="en-US" sz="2400"/>
              <a:t> </a:t>
            </a:r>
            <a:r>
              <a:rPr lang="en-US" sz="2400">
                <a:latin typeface="Symbol" charset="0"/>
                <a:sym typeface="Symbol" charset="0"/>
              </a:rPr>
              <a:t>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</a:p>
          <a:p>
            <a:pPr eaLnBrk="1" hangingPunct="1"/>
            <a:endParaRPr 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E603-1289-3E4F-AE55-8DB7A6E7845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9364" y="103378"/>
            <a:ext cx="95410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Logical Equivalence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47800"/>
            <a:ext cx="8229600" cy="3200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i="1" dirty="0" smtClean="0">
                <a:ea typeface="+mn-ea"/>
              </a:rPr>
              <a:t>p</a:t>
            </a:r>
            <a:r>
              <a:rPr lang="en-US" dirty="0" smtClean="0">
                <a:ea typeface="+mn-ea"/>
              </a:rPr>
              <a:t> and </a:t>
            </a:r>
            <a:r>
              <a:rPr lang="en-US" i="1" dirty="0" smtClean="0">
                <a:ea typeface="+mn-ea"/>
              </a:rPr>
              <a:t>q</a:t>
            </a:r>
            <a:r>
              <a:rPr lang="en-US" dirty="0" smtClean="0">
                <a:ea typeface="+mn-ea"/>
              </a:rPr>
              <a:t> are </a:t>
            </a:r>
            <a:r>
              <a:rPr lang="en-US" i="1" dirty="0" smtClean="0">
                <a:ea typeface="+mn-ea"/>
              </a:rPr>
              <a:t>logically equivalent </a:t>
            </a:r>
            <a:r>
              <a:rPr lang="en-US" dirty="0" err="1" smtClean="0">
                <a:ea typeface="+mn-ea"/>
              </a:rPr>
              <a:t>iff</a:t>
            </a:r>
            <a:r>
              <a:rPr lang="en-US" dirty="0" smtClean="0">
                <a:ea typeface="+mn-ea"/>
              </a:rPr>
              <a:t>          		                          </a:t>
            </a:r>
            <a:r>
              <a:rPr lang="en-US" i="1" dirty="0" smtClean="0">
                <a:ea typeface="+mn-ea"/>
              </a:rPr>
              <a:t>p </a:t>
            </a:r>
            <a:r>
              <a:rPr lang="en-US" dirty="0" smtClean="0">
                <a:latin typeface="Symbol" pitchFamily="18" charset="2"/>
                <a:ea typeface="+mn-ea"/>
                <a:sym typeface="Symbol" pitchFamily="18" charset="2"/>
              </a:rPr>
              <a:t></a:t>
            </a:r>
            <a:r>
              <a:rPr lang="en-US" dirty="0">
                <a:ea typeface="+mn-ea"/>
                <a:sym typeface="Symbol" pitchFamily="18" charset="2"/>
              </a:rPr>
              <a:t> </a:t>
            </a:r>
            <a:r>
              <a:rPr lang="en-US" i="1" dirty="0" smtClean="0">
                <a:ea typeface="+mn-ea"/>
              </a:rPr>
              <a:t>q</a:t>
            </a:r>
            <a:r>
              <a:rPr lang="en-US" dirty="0" smtClean="0">
                <a:ea typeface="+mn-ea"/>
              </a:rPr>
              <a:t> is a tautology</a:t>
            </a:r>
          </a:p>
          <a:p>
            <a:pPr lvl="1">
              <a:defRPr/>
            </a:pPr>
            <a:r>
              <a:rPr lang="en-US" i="1" dirty="0" smtClean="0">
                <a:ea typeface="+mn-ea"/>
              </a:rPr>
              <a:t>i.e. p</a:t>
            </a:r>
            <a:r>
              <a:rPr lang="en-US" dirty="0" smtClean="0">
                <a:ea typeface="+mn-ea"/>
              </a:rPr>
              <a:t> and </a:t>
            </a:r>
            <a:r>
              <a:rPr lang="en-US" i="1" dirty="0" smtClean="0">
                <a:ea typeface="+mn-ea"/>
              </a:rPr>
              <a:t>q</a:t>
            </a:r>
            <a:r>
              <a:rPr lang="en-US" dirty="0" smtClean="0">
                <a:ea typeface="+mn-ea"/>
              </a:rPr>
              <a:t> have the same truth table</a:t>
            </a:r>
          </a:p>
          <a:p>
            <a:pPr lvl="1">
              <a:defRPr/>
            </a:pPr>
            <a:endParaRPr lang="en-US" sz="1900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The notation </a:t>
            </a:r>
            <a:r>
              <a:rPr lang="en-US" i="1" dirty="0" smtClean="0">
                <a:ea typeface="+mn-ea"/>
              </a:rPr>
              <a:t>p</a:t>
            </a: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latin typeface="Symbol" pitchFamily="18" charset="2"/>
                <a:ea typeface="+mn-ea"/>
                <a:sym typeface="Symbol" pitchFamily="18" charset="2"/>
              </a:rPr>
              <a:t></a:t>
            </a:r>
            <a:r>
              <a:rPr lang="en-US" dirty="0" smtClean="0">
                <a:ea typeface="+mn-ea"/>
              </a:rPr>
              <a:t> </a:t>
            </a:r>
            <a:r>
              <a:rPr lang="en-US" i="1" dirty="0" smtClean="0">
                <a:ea typeface="+mn-ea"/>
              </a:rPr>
              <a:t>q</a:t>
            </a:r>
            <a:r>
              <a:rPr lang="en-US" dirty="0" smtClean="0">
                <a:ea typeface="+mn-ea"/>
              </a:rPr>
              <a:t> denotes </a:t>
            </a:r>
            <a:r>
              <a:rPr lang="en-US" i="1" dirty="0" smtClean="0">
                <a:ea typeface="+mn-ea"/>
              </a:rPr>
              <a:t>p</a:t>
            </a:r>
            <a:r>
              <a:rPr lang="en-US" dirty="0" smtClean="0">
                <a:ea typeface="+mn-ea"/>
              </a:rPr>
              <a:t> and </a:t>
            </a:r>
            <a:r>
              <a:rPr lang="en-US" i="1" dirty="0" smtClean="0">
                <a:ea typeface="+mn-ea"/>
              </a:rPr>
              <a:t>q</a:t>
            </a:r>
            <a:r>
              <a:rPr lang="en-US" dirty="0" smtClean="0">
                <a:ea typeface="+mn-ea"/>
              </a:rPr>
              <a:t> are logically equivalent</a:t>
            </a:r>
          </a:p>
          <a:p>
            <a:pPr>
              <a:defRPr/>
            </a:pPr>
            <a:endParaRPr lang="en-US" sz="2200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Example: </a:t>
            </a:r>
            <a:r>
              <a:rPr lang="en-US" i="1" dirty="0" smtClean="0">
                <a:ea typeface="+mn-ea"/>
              </a:rPr>
              <a:t>p</a:t>
            </a:r>
            <a:r>
              <a:rPr lang="en-US" dirty="0" smtClean="0">
                <a:ea typeface="+mn-ea"/>
              </a:rPr>
              <a:t> </a:t>
            </a:r>
            <a:r>
              <a:rPr lang="en-US" dirty="0" smtClean="0">
                <a:latin typeface="Symbol" pitchFamily="18" charset="2"/>
                <a:ea typeface="+mn-ea"/>
                <a:sym typeface="Symbol" pitchFamily="18" charset="2"/>
              </a:rPr>
              <a:t></a:t>
            </a:r>
            <a:r>
              <a:rPr lang="en-US" dirty="0" smtClean="0">
                <a:ea typeface="+mn-ea"/>
              </a:rPr>
              <a:t> </a:t>
            </a:r>
            <a:r>
              <a:rPr lang="en-US" b="1" dirty="0" smtClean="0">
                <a:latin typeface="Symbol" pitchFamily="18" charset="2"/>
                <a:ea typeface="+mn-ea"/>
                <a:sym typeface="Symbol" pitchFamily="18" charset="2"/>
              </a:rPr>
              <a:t></a:t>
            </a:r>
            <a:r>
              <a:rPr lang="en-US" dirty="0" smtClean="0">
                <a:latin typeface="Symbol" pitchFamily="18" charset="2"/>
                <a:ea typeface="+mn-ea"/>
                <a:sym typeface="Symbol" pitchFamily="18" charset="2"/>
              </a:rPr>
              <a:t> </a:t>
            </a:r>
            <a:r>
              <a:rPr lang="en-US" b="1" dirty="0" smtClean="0">
                <a:latin typeface="Symbol" pitchFamily="18" charset="2"/>
                <a:ea typeface="+mn-ea"/>
                <a:sym typeface="Symbol" pitchFamily="18" charset="2"/>
              </a:rPr>
              <a:t></a:t>
            </a:r>
            <a:r>
              <a:rPr lang="en-US" dirty="0" smtClean="0">
                <a:latin typeface="Symbol" pitchFamily="18" charset="2"/>
                <a:ea typeface="+mn-ea"/>
                <a:sym typeface="Symbol" pitchFamily="18" charset="2"/>
              </a:rPr>
              <a:t> </a:t>
            </a:r>
            <a:r>
              <a:rPr lang="en-US" i="1" dirty="0" smtClean="0">
                <a:ea typeface="+mn-ea"/>
              </a:rPr>
              <a:t>p</a:t>
            </a:r>
            <a:r>
              <a:rPr lang="en-US" dirty="0" smtClean="0">
                <a:ea typeface="+mn-ea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667000" y="4648200"/>
          <a:ext cx="3413124" cy="1214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870"/>
                <a:gridCol w="648387"/>
                <a:gridCol w="910120"/>
                <a:gridCol w="1400747"/>
              </a:tblGrid>
              <a:tr h="422885"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p</a:t>
                      </a:r>
                      <a:endParaRPr lang="en-US" sz="2000" b="1" i="1" dirty="0"/>
                    </a:p>
                  </a:txBody>
                  <a:tcPr marL="91457" marR="91457" marT="45732" marB="45732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i="1" dirty="0" smtClean="0"/>
                        <a:t>p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baseline="0" dirty="0" smtClean="0">
                          <a:latin typeface="Symbol"/>
                          <a:sym typeface="Symbol"/>
                        </a:rPr>
                        <a:t> </a:t>
                      </a:r>
                      <a:endParaRPr lang="en-US" sz="2000" b="1" i="1" dirty="0"/>
                    </a:p>
                  </a:txBody>
                  <a:tcPr marL="91457" marR="91457" marT="45732" marB="45732"/>
                </a:tc>
                <a:tc>
                  <a:txBody>
                    <a:bodyPr/>
                    <a:lstStyle/>
                    <a:p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000" b="1" i="1" dirty="0" smtClean="0"/>
                        <a:t> </a:t>
                      </a: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000" b="1" i="1" dirty="0" smtClean="0"/>
                        <a:t> p</a:t>
                      </a:r>
                      <a:endParaRPr lang="en-US" sz="2000" b="1" i="1" dirty="0"/>
                    </a:p>
                  </a:txBody>
                  <a:tcPr marL="91457" marR="91457" marT="45732" marB="45732"/>
                </a:tc>
                <a:tc>
                  <a:txBody>
                    <a:bodyPr/>
                    <a:lstStyle/>
                    <a:p>
                      <a:r>
                        <a:rPr lang="en-US" sz="2000" b="1" i="1" dirty="0" smtClean="0"/>
                        <a:t>p </a:t>
                      </a: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</a:t>
                      </a:r>
                      <a:r>
                        <a:rPr lang="en-US" sz="2000" b="1" i="0" dirty="0" smtClean="0"/>
                        <a:t> </a:t>
                      </a: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000" b="1" i="1" dirty="0" smtClean="0"/>
                        <a:t> </a:t>
                      </a:r>
                      <a:r>
                        <a:rPr lang="en-US" sz="2000" b="1" i="0" baseline="0" dirty="0" smtClean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000" b="1" i="1" dirty="0" smtClean="0"/>
                        <a:t>p</a:t>
                      </a:r>
                      <a:endParaRPr lang="en-US" sz="2000" b="1" i="1" dirty="0"/>
                    </a:p>
                  </a:txBody>
                  <a:tcPr marL="91457" marR="91457" marT="45732" marB="45732"/>
                </a:tc>
              </a:tr>
              <a:tr h="39577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32" marB="4573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7" marR="91457" marT="45732" marB="4573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32" marB="4573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32" marB="45732"/>
                </a:tc>
              </a:tr>
              <a:tr h="39577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7" marR="91457" marT="45732" marB="4573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57" marR="91457" marT="45732" marB="4573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32" marB="4573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7" marR="91457" marT="45732" marB="45732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E603-1289-3E4F-AE55-8DB7A6E7845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9364" y="103378"/>
            <a:ext cx="95410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De Morgan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Laws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>
                <a:latin typeface="Arial" charset="0"/>
              </a:rPr>
              <a:t> (p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>
                <a:latin typeface="Arial" charset="0"/>
              </a:rPr>
              <a:t> q)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>
                <a:latin typeface="Arial" charset="0"/>
              </a:rPr>
              <a:t> p </a:t>
            </a:r>
            <a:r>
              <a:rPr lang="en-US">
                <a:latin typeface="Symbol" charset="0"/>
                <a:sym typeface="Symbol" charset="0"/>
              </a:rPr>
              <a:t>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>
                <a:latin typeface="Arial" charset="0"/>
              </a:rPr>
              <a:t> q</a:t>
            </a:r>
          </a:p>
          <a:p>
            <a:pPr>
              <a:lnSpc>
                <a:spcPct val="90000"/>
              </a:lnSpc>
            </a:pPr>
            <a:r>
              <a:rPr lang="en-US">
                <a:latin typeface="Symbol" charset="0"/>
                <a:sym typeface="Symbol" charset="0"/>
              </a:rPr>
              <a:t> </a:t>
            </a:r>
            <a:r>
              <a:rPr lang="en-US">
                <a:latin typeface="Arial" charset="0"/>
              </a:rPr>
              <a:t> (p </a:t>
            </a:r>
            <a:r>
              <a:rPr lang="en-US">
                <a:latin typeface="Symbol" charset="0"/>
                <a:sym typeface="Symbol" charset="0"/>
              </a:rPr>
              <a:t></a:t>
            </a:r>
            <a:r>
              <a:rPr lang="en-US">
                <a:latin typeface="Arial" charset="0"/>
              </a:rPr>
              <a:t> q) </a:t>
            </a:r>
            <a:r>
              <a:rPr lang="en-US">
                <a:latin typeface="Symbol" charset="0"/>
                <a:sym typeface="Symbol" charset="0"/>
              </a:rPr>
              <a:t>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>
                <a:latin typeface="Arial" charset="0"/>
              </a:rPr>
              <a:t> p </a:t>
            </a:r>
            <a:r>
              <a:rPr lang="en-US">
                <a:latin typeface="Symbol" charset="0"/>
                <a:sym typeface="Symbol" charset="0"/>
              </a:rPr>
              <a:t></a:t>
            </a:r>
            <a:r>
              <a:rPr lang="en-US">
                <a:latin typeface="Arial" charset="0"/>
              </a:rPr>
              <a:t> </a:t>
            </a:r>
            <a:r>
              <a:rPr lang="en-US">
                <a:latin typeface="Symbol" charset="0"/>
                <a:sym typeface="Symbol" charset="0"/>
              </a:rPr>
              <a:t></a:t>
            </a:r>
            <a:r>
              <a:rPr lang="en-US">
                <a:latin typeface="Arial" charset="0"/>
              </a:rPr>
              <a:t> q</a:t>
            </a:r>
          </a:p>
          <a:p>
            <a:pPr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" charset="0"/>
              </a:rPr>
              <a:t>What are the negations of: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The Yankees and the Phillies will play in the World Series</a:t>
            </a:r>
          </a:p>
          <a:p>
            <a:pPr lvl="1">
              <a:lnSpc>
                <a:spcPct val="90000"/>
              </a:lnSpc>
            </a:pPr>
            <a:endParaRPr lang="en-US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Arial" charset="0"/>
              </a:rPr>
              <a:t>It will rain today or it will snow on New Year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Day</a:t>
            </a:r>
          </a:p>
          <a:p>
            <a:pPr lvl="1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E603-1289-3E4F-AE55-8DB7A6E7845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9364" y="103378"/>
            <a:ext cx="95410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14547</TotalTime>
  <Words>1461</Words>
  <Application>Microsoft Office PowerPoint</Application>
  <PresentationFormat>On-screen Show (4:3)</PresentationFormat>
  <Paragraphs>398</Paragraphs>
  <Slides>36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ＭＳ Ｐゴシック</vt:lpstr>
      <vt:lpstr>Monotype Sorts</vt:lpstr>
      <vt:lpstr>ZapfDingbats</vt:lpstr>
      <vt:lpstr>Symbol</vt:lpstr>
      <vt:lpstr>Tahoma</vt:lpstr>
      <vt:lpstr>Courier New</vt:lpstr>
      <vt:lpstr>Garamond</vt:lpstr>
      <vt:lpstr>Wingdings</vt:lpstr>
      <vt:lpstr>Calibri</vt:lpstr>
      <vt:lpstr>Office Theme</vt:lpstr>
      <vt:lpstr>CSE 311  Foundations of Computing I</vt:lpstr>
      <vt:lpstr>Administrative</vt:lpstr>
      <vt:lpstr>Announcements</vt:lpstr>
      <vt:lpstr>So far</vt:lpstr>
      <vt:lpstr>Combinational Logic Circuits</vt:lpstr>
      <vt:lpstr>Other gates (more later)</vt:lpstr>
      <vt:lpstr>Logical equivalence</vt:lpstr>
      <vt:lpstr>Logical Equivalence</vt:lpstr>
      <vt:lpstr>De Morgan’s Laws</vt:lpstr>
      <vt:lpstr>De Morgan’s Laws</vt:lpstr>
      <vt:lpstr>Law of Implication</vt:lpstr>
      <vt:lpstr>Understanding connectives</vt:lpstr>
      <vt:lpstr>Properties of logical connectives</vt:lpstr>
      <vt:lpstr>Equivalences relating to implication</vt:lpstr>
      <vt:lpstr>Logical Proofs</vt:lpstr>
      <vt:lpstr>Show (p  q)  (p  q) is a tautology</vt:lpstr>
      <vt:lpstr>Show (p  q)  r and  r  (q  p) are not equivalent</vt:lpstr>
      <vt:lpstr>Boolean Logic</vt:lpstr>
      <vt:lpstr>Boolean logic</vt:lpstr>
      <vt:lpstr>A quick combinational logic example</vt:lpstr>
      <vt:lpstr>Implementation in software</vt:lpstr>
      <vt:lpstr>Implementation as a combinational digital system</vt:lpstr>
      <vt:lpstr>Combinational example (cont.)</vt:lpstr>
      <vt:lpstr>Combinational example (cont.)</vt:lpstr>
      <vt:lpstr>Combinational logic</vt:lpstr>
      <vt:lpstr>Switches: basic element of physical implementations</vt:lpstr>
      <vt:lpstr>Switches (cont.)</vt:lpstr>
      <vt:lpstr>Transistor networks</vt:lpstr>
      <vt:lpstr>Multi-input logic gates</vt:lpstr>
      <vt:lpstr>Possible logic functions of two variables</vt:lpstr>
      <vt:lpstr>Boolean algebra</vt:lpstr>
      <vt:lpstr>Logic functions and Boolean algebra</vt:lpstr>
      <vt:lpstr>Axioms and theorems of Boolean algebra</vt:lpstr>
      <vt:lpstr>Axioms and theorems of Boolean algebra (cont.)</vt:lpstr>
      <vt:lpstr>Proving theorems (rewriting)</vt:lpstr>
      <vt:lpstr>Proving theorems (truth table)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321, Discrete Structures</dc:title>
  <dc:creator>Richard</dc:creator>
  <cp:lastModifiedBy>CSE</cp:lastModifiedBy>
  <cp:revision>119</cp:revision>
  <cp:lastPrinted>2013-04-05T20:17:50Z</cp:lastPrinted>
  <dcterms:created xsi:type="dcterms:W3CDTF">2008-01-02T02:45:55Z</dcterms:created>
  <dcterms:modified xsi:type="dcterms:W3CDTF">2013-04-05T22:03:21Z</dcterms:modified>
</cp:coreProperties>
</file>