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6" r:id="rId2"/>
    <p:sldId id="273" r:id="rId3"/>
    <p:sldId id="296" r:id="rId4"/>
    <p:sldId id="292" r:id="rId5"/>
    <p:sldId id="287" r:id="rId6"/>
    <p:sldId id="298" r:id="rId7"/>
    <p:sldId id="289" r:id="rId8"/>
    <p:sldId id="290" r:id="rId9"/>
    <p:sldId id="291" r:id="rId10"/>
    <p:sldId id="300" r:id="rId11"/>
    <p:sldId id="293" r:id="rId12"/>
    <p:sldId id="301" r:id="rId13"/>
    <p:sldId id="302" r:id="rId14"/>
    <p:sldId id="303" r:id="rId15"/>
    <p:sldId id="299" r:id="rId16"/>
    <p:sldId id="275" r:id="rId17"/>
    <p:sldId id="276" r:id="rId18"/>
    <p:sldId id="279" r:id="rId19"/>
    <p:sldId id="304" r:id="rId20"/>
    <p:sldId id="305" r:id="rId21"/>
    <p:sldId id="278" r:id="rId22"/>
    <p:sldId id="282" r:id="rId23"/>
    <p:sldId id="277" r:id="rId24"/>
    <p:sldId id="281" r:id="rId25"/>
    <p:sldId id="280" r:id="rId26"/>
    <p:sldId id="283" r:id="rId27"/>
  </p:sldIdLst>
  <p:sldSz cx="9144000" cy="6858000" type="screen4x3"/>
  <p:notesSz cx="7315200" cy="9601200"/>
  <p:embeddedFontLst>
    <p:embeddedFont>
      <p:font typeface="ＭＳ Ｐゴシック" pitchFamily="34" charset="-128"/>
      <p:regular r:id="rId30"/>
    </p:embeddedFont>
    <p:embeddedFont>
      <p:font typeface="Calibri" pitchFamily="34" charset="0"/>
      <p:regular r:id="rId31"/>
      <p:bold r:id="rId32"/>
      <p:italic r:id="rId33"/>
      <p:boldItalic r:id="rId34"/>
    </p:embeddedFont>
  </p:embeddedFontLst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202424-E1F7-814D-A713-B1C28142DDE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E59C3FA-625D-2B4C-924C-97DC7D54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12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C2D4103-8954-4A4C-BCAC-D6B6CC3DE79E}" type="datetimeFigureOut">
              <a:rPr lang="en-US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C2D3FD5-1CE0-B14B-9A82-EB379FC65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9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994B40-46EA-9443-B3DB-780089D35900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5075" y="727075"/>
            <a:ext cx="4845050" cy="36337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5075" y="727075"/>
            <a:ext cx="4845050" cy="36337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5075" y="727075"/>
            <a:ext cx="4845050" cy="36337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13E58-A5DB-4C41-A89E-548638F1C3A8}" type="datetime1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3EA27-70B8-B545-AA08-B031BAFB8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96A9CE-F7EE-6D47-802A-626EDA83B208}" type="datetime1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5A4C7-905C-0947-ABC3-AE998DD48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F207A-56A2-2044-9AB4-510B58A5EC68}" type="datetime1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940D5-1B66-354F-97E8-65CD67DF1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838" y="476250"/>
            <a:ext cx="7935912" cy="749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4838" y="1390650"/>
            <a:ext cx="3890962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90650"/>
            <a:ext cx="3890963" cy="48355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21999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99B8D9-263A-4343-89F6-9F87AB8F89B2}" type="datetime1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E52B7-CD26-6948-A62B-09AEB66A7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95CFE-9ADD-1747-8D5A-611AFB560500}" type="datetime1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0E037-5A2D-A348-93E7-02CE8CBD7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8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1D730-D5D9-294C-8E28-042C3C496B5D}" type="datetime1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F6263-C8EB-204C-BA82-986627F82C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E21FA-C0FB-CA4E-8CEF-AB9E1625B2CF}" type="datetime1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1D24D-C567-5543-92B0-206BFBCD3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D3986-0F0E-DD4E-8626-52E0C4739547}" type="datetime1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27F17-498C-6744-B0DD-E9E1A639D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FE244-5AC8-1941-B9F9-E28DC31604F7}" type="datetime1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BE6FF-028D-9C40-A9F1-E7897B22A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4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FE826-51FA-0442-BFAB-0D00A3884896}" type="datetime1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8588-21CD-D140-9197-CD888C62A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9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F1E32-AC0E-8940-A63A-DC12B5EFF05E}" type="datetime1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26866-F764-9744-A1C5-00F828A959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8925F3D-8DD5-CB4D-AA60-F7E9CB840FE1}" type="datetime1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E5C384-A373-3649-A677-03E9C18EAC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cs.washington.edu/31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2362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Lecture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More Propositional Logic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Application: Circuits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Propositional Equivalence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EA27-70B8-B545-AA08-B031BAFB86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Digital Circuits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Computing with logic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  corresponds to 1</a:t>
            </a:r>
            <a:r>
              <a:rPr lang="en-US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high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voltage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 corresponds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low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voltage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Gates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Take inputs and produce </a:t>
            </a:r>
            <a:r>
              <a:rPr lang="en-US" dirty="0" smtClean="0">
                <a:latin typeface="Arial" charset="0"/>
              </a:rPr>
              <a:t>outputs = Functions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Several kinds of gates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Correspond to propositional connectives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Only symmetric ones (order of inputs irrelevant)</a:t>
            </a: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2"/>
          <p:cNvSpPr>
            <a:spLocks noGrp="1" noChangeArrowheads="1"/>
          </p:cNvSpPr>
          <p:nvPr>
            <p:ph type="title"/>
          </p:nvPr>
        </p:nvSpPr>
        <p:spPr>
          <a:xfrm>
            <a:off x="603250" y="301625"/>
            <a:ext cx="7935913" cy="749300"/>
          </a:xfrm>
        </p:spPr>
        <p:txBody>
          <a:bodyPr/>
          <a:lstStyle/>
          <a:p>
            <a:r>
              <a:rPr lang="en-US">
                <a:latin typeface="Arial" charset="0"/>
              </a:rPr>
              <a:t>Gates</a:t>
            </a: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4546600" y="4264025"/>
            <a:ext cx="2276475" cy="990600"/>
            <a:chOff x="4344988" y="1447800"/>
            <a:chExt cx="2276030" cy="990600"/>
          </a:xfrm>
        </p:grpSpPr>
        <p:sp>
          <p:nvSpPr>
            <p:cNvPr id="14402" name="Rectangle 20"/>
            <p:cNvSpPr>
              <a:spLocks noChangeArrowheads="1"/>
            </p:cNvSpPr>
            <p:nvPr/>
          </p:nvSpPr>
          <p:spPr bwMode="auto">
            <a:xfrm>
              <a:off x="4344988" y="1447800"/>
              <a:ext cx="342900" cy="78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14403" name="Rectangle 21"/>
            <p:cNvSpPr>
              <a:spLocks noChangeArrowheads="1"/>
            </p:cNvSpPr>
            <p:nvPr/>
          </p:nvSpPr>
          <p:spPr bwMode="auto">
            <a:xfrm>
              <a:off x="4344988" y="1841500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q</a:t>
              </a:r>
            </a:p>
          </p:txBody>
        </p:sp>
        <p:sp>
          <p:nvSpPr>
            <p:cNvPr id="14404" name="Rectangle 22"/>
            <p:cNvSpPr>
              <a:spLocks noChangeArrowheads="1"/>
            </p:cNvSpPr>
            <p:nvPr/>
          </p:nvSpPr>
          <p:spPr bwMode="auto">
            <a:xfrm>
              <a:off x="6087618" y="1773238"/>
              <a:ext cx="5334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out</a:t>
              </a:r>
            </a:p>
          </p:txBody>
        </p:sp>
        <p:pic>
          <p:nvPicPr>
            <p:cNvPr id="14405" name="Picture 49" descr="an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1570038"/>
              <a:ext cx="141922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8" name="Table 2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87525" y="22098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443538" y="2209800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92" name="TextBox 5"/>
          <p:cNvSpPr txBox="1">
            <a:spLocks noChangeArrowheads="1"/>
          </p:cNvSpPr>
          <p:nvPr/>
        </p:nvSpPr>
        <p:spPr bwMode="auto">
          <a:xfrm>
            <a:off x="1158875" y="1143000"/>
            <a:ext cx="2881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AND  connective</a:t>
            </a:r>
          </a:p>
          <a:p>
            <a:pPr algn="ctr" eaLnBrk="1" hangingPunct="1"/>
            <a:r>
              <a:rPr lang="en-US" sz="2000" b="1" i="1" dirty="0"/>
              <a:t>p </a:t>
            </a:r>
            <a:r>
              <a:rPr lang="en-US" sz="2000" b="1" dirty="0">
                <a:latin typeface="Symbol" charset="0"/>
                <a:sym typeface="Symbol" charset="0"/>
              </a:rPr>
              <a:t></a:t>
            </a:r>
            <a:r>
              <a:rPr lang="en-US" sz="2000" b="1" dirty="0"/>
              <a:t> </a:t>
            </a:r>
            <a:r>
              <a:rPr lang="en-US" sz="2000" b="1" i="1" dirty="0"/>
              <a:t>q</a:t>
            </a:r>
          </a:p>
        </p:txBody>
      </p:sp>
      <p:sp>
        <p:nvSpPr>
          <p:cNvPr id="14393" name="TextBox 33"/>
          <p:cNvSpPr txBox="1">
            <a:spLocks noChangeArrowheads="1"/>
          </p:cNvSpPr>
          <p:nvPr/>
        </p:nvSpPr>
        <p:spPr bwMode="auto">
          <a:xfrm>
            <a:off x="5335588" y="1296988"/>
            <a:ext cx="263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AND  gate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grpSp>
        <p:nvGrpSpPr>
          <p:cNvPr id="14394" name="Group 7"/>
          <p:cNvGrpSpPr>
            <a:grpSpLocks/>
          </p:cNvGrpSpPr>
          <p:nvPr/>
        </p:nvGrpSpPr>
        <p:grpSpPr bwMode="auto">
          <a:xfrm>
            <a:off x="5830888" y="5132388"/>
            <a:ext cx="2276475" cy="990600"/>
            <a:chOff x="5310313" y="5090035"/>
            <a:chExt cx="2276030" cy="990600"/>
          </a:xfrm>
        </p:grpSpPr>
        <p:grpSp>
          <p:nvGrpSpPr>
            <p:cNvPr id="14396" name="Group 34"/>
            <p:cNvGrpSpPr>
              <a:grpSpLocks/>
            </p:cNvGrpSpPr>
            <p:nvPr/>
          </p:nvGrpSpPr>
          <p:grpSpPr bwMode="auto">
            <a:xfrm>
              <a:off x="5310313" y="5090035"/>
              <a:ext cx="2276030" cy="990600"/>
              <a:chOff x="4344988" y="1447800"/>
              <a:chExt cx="2276030" cy="990600"/>
            </a:xfrm>
          </p:grpSpPr>
          <p:sp>
            <p:nvSpPr>
              <p:cNvPr id="14398" name="Rectangle 20"/>
              <p:cNvSpPr>
                <a:spLocks noChangeArrowheads="1"/>
              </p:cNvSpPr>
              <p:nvPr/>
            </p:nvSpPr>
            <p:spPr bwMode="auto">
              <a:xfrm>
                <a:off x="4344988" y="1447800"/>
                <a:ext cx="342900" cy="78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14399" name="Rectangle 21"/>
              <p:cNvSpPr>
                <a:spLocks noChangeArrowheads="1"/>
              </p:cNvSpPr>
              <p:nvPr/>
            </p:nvSpPr>
            <p:spPr bwMode="auto">
              <a:xfrm>
                <a:off x="4344988" y="1841500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sp>
            <p:nvSpPr>
              <p:cNvPr id="14400" name="Rectangle 22"/>
              <p:cNvSpPr>
                <a:spLocks noChangeArrowheads="1"/>
              </p:cNvSpPr>
              <p:nvPr/>
            </p:nvSpPr>
            <p:spPr bwMode="auto">
              <a:xfrm>
                <a:off x="6087618" y="1773238"/>
                <a:ext cx="533400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out</a:t>
                </a:r>
              </a:p>
            </p:txBody>
          </p:sp>
          <p:pic>
            <p:nvPicPr>
              <p:cNvPr id="14401" name="Picture 49" descr="and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2638" y="1570038"/>
                <a:ext cx="141922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97" name="TextBox 6"/>
            <p:cNvSpPr txBox="1">
              <a:spLocks noChangeArrowheads="1"/>
            </p:cNvSpPr>
            <p:nvPr/>
          </p:nvSpPr>
          <p:spPr bwMode="auto">
            <a:xfrm>
              <a:off x="5931585" y="5359394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</p:grpSp>
      <p:sp>
        <p:nvSpPr>
          <p:cNvPr id="14395" name="TextBox 8"/>
          <p:cNvSpPr txBox="1">
            <a:spLocks noChangeArrowheads="1"/>
          </p:cNvSpPr>
          <p:nvPr/>
        </p:nvSpPr>
        <p:spPr bwMode="auto">
          <a:xfrm>
            <a:off x="4519613" y="6224588"/>
            <a:ext cx="291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block looks like D of AND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Grp="1" noChangeArrowheads="1"/>
          </p:cNvSpPr>
          <p:nvPr>
            <p:ph type="title"/>
          </p:nvPr>
        </p:nvSpPr>
        <p:spPr>
          <a:xfrm>
            <a:off x="604838" y="303213"/>
            <a:ext cx="7935912" cy="749300"/>
          </a:xfrm>
        </p:spPr>
        <p:txBody>
          <a:bodyPr/>
          <a:lstStyle/>
          <a:p>
            <a:r>
              <a:rPr lang="en-US">
                <a:latin typeface="Arial" charset="0"/>
              </a:rPr>
              <a:t>Gates</a:t>
            </a:r>
          </a:p>
        </p:txBody>
      </p:sp>
      <p:grpSp>
        <p:nvGrpSpPr>
          <p:cNvPr id="15363" name="Group 1"/>
          <p:cNvGrpSpPr>
            <a:grpSpLocks/>
          </p:cNvGrpSpPr>
          <p:nvPr/>
        </p:nvGrpSpPr>
        <p:grpSpPr bwMode="auto">
          <a:xfrm>
            <a:off x="4614863" y="4243388"/>
            <a:ext cx="2246312" cy="1068387"/>
            <a:chOff x="5325299" y="4417218"/>
            <a:chExt cx="2246058" cy="1068388"/>
          </a:xfrm>
        </p:grpSpPr>
        <p:sp>
          <p:nvSpPr>
            <p:cNvPr id="15426" name="Rectangle 29"/>
            <p:cNvSpPr>
              <a:spLocks noChangeArrowheads="1"/>
            </p:cNvSpPr>
            <p:nvPr/>
          </p:nvSpPr>
          <p:spPr bwMode="auto">
            <a:xfrm>
              <a:off x="5325299" y="4417218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15427" name="Rectangle 30"/>
            <p:cNvSpPr>
              <a:spLocks noChangeArrowheads="1"/>
            </p:cNvSpPr>
            <p:nvPr/>
          </p:nvSpPr>
          <p:spPr bwMode="auto">
            <a:xfrm>
              <a:off x="5325299" y="4888706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q</a:t>
              </a:r>
            </a:p>
          </p:txBody>
        </p:sp>
        <p:sp>
          <p:nvSpPr>
            <p:cNvPr id="15428" name="Rectangle 31"/>
            <p:cNvSpPr>
              <a:spLocks noChangeArrowheads="1"/>
            </p:cNvSpPr>
            <p:nvPr/>
          </p:nvSpPr>
          <p:spPr bwMode="auto">
            <a:xfrm>
              <a:off x="7037957" y="4715668"/>
              <a:ext cx="5334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out</a:t>
              </a:r>
            </a:p>
          </p:txBody>
        </p:sp>
        <p:pic>
          <p:nvPicPr>
            <p:cNvPr id="15429" name="Picture 50" descr="o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4536" y="4569618"/>
              <a:ext cx="140017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8" name="Table 2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87525" y="22098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443538" y="2209800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16" name="TextBox 5"/>
          <p:cNvSpPr txBox="1">
            <a:spLocks noChangeArrowheads="1"/>
          </p:cNvSpPr>
          <p:nvPr/>
        </p:nvSpPr>
        <p:spPr bwMode="auto">
          <a:xfrm>
            <a:off x="1155700" y="1222375"/>
            <a:ext cx="2881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OR  connective</a:t>
            </a:r>
          </a:p>
          <a:p>
            <a:pPr algn="ctr" eaLnBrk="1" hangingPunct="1"/>
            <a:r>
              <a:rPr lang="en-US" sz="2000" b="1" i="1" dirty="0"/>
              <a:t>p </a:t>
            </a:r>
            <a:r>
              <a:rPr lang="en-US" sz="2000" b="1" dirty="0">
                <a:latin typeface="Symbol" charset="0"/>
                <a:sym typeface="Symbol" charset="0"/>
              </a:rPr>
              <a:t></a:t>
            </a:r>
            <a:r>
              <a:rPr lang="en-US" sz="2000" b="1" dirty="0"/>
              <a:t> </a:t>
            </a:r>
            <a:r>
              <a:rPr lang="en-US" sz="2000" b="1" i="1" dirty="0"/>
              <a:t>q</a:t>
            </a:r>
          </a:p>
        </p:txBody>
      </p:sp>
      <p:sp>
        <p:nvSpPr>
          <p:cNvPr id="15417" name="TextBox 33"/>
          <p:cNvSpPr txBox="1">
            <a:spLocks noChangeArrowheads="1"/>
          </p:cNvSpPr>
          <p:nvPr/>
        </p:nvSpPr>
        <p:spPr bwMode="auto">
          <a:xfrm>
            <a:off x="5132388" y="1376363"/>
            <a:ext cx="2632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OR  gate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grpSp>
        <p:nvGrpSpPr>
          <p:cNvPr id="15418" name="Group 7"/>
          <p:cNvGrpSpPr>
            <a:grpSpLocks/>
          </p:cNvGrpSpPr>
          <p:nvPr/>
        </p:nvGrpSpPr>
        <p:grpSpPr bwMode="auto">
          <a:xfrm>
            <a:off x="6157913" y="5013325"/>
            <a:ext cx="2246312" cy="1068388"/>
            <a:chOff x="5879239" y="5013674"/>
            <a:chExt cx="2246058" cy="1068388"/>
          </a:xfrm>
        </p:grpSpPr>
        <p:grpSp>
          <p:nvGrpSpPr>
            <p:cNvPr id="15420" name="Group 21"/>
            <p:cNvGrpSpPr>
              <a:grpSpLocks/>
            </p:cNvGrpSpPr>
            <p:nvPr/>
          </p:nvGrpSpPr>
          <p:grpSpPr bwMode="auto">
            <a:xfrm>
              <a:off x="5879239" y="5013674"/>
              <a:ext cx="2246058" cy="1068388"/>
              <a:chOff x="5325299" y="4417218"/>
              <a:chExt cx="2246058" cy="1068388"/>
            </a:xfrm>
          </p:grpSpPr>
          <p:sp>
            <p:nvSpPr>
              <p:cNvPr id="15422" name="Rectangle 29"/>
              <p:cNvSpPr>
                <a:spLocks noChangeArrowheads="1"/>
              </p:cNvSpPr>
              <p:nvPr/>
            </p:nvSpPr>
            <p:spPr bwMode="auto">
              <a:xfrm>
                <a:off x="5325299" y="4417218"/>
                <a:ext cx="3429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15423" name="Rectangle 30"/>
              <p:cNvSpPr>
                <a:spLocks noChangeArrowheads="1"/>
              </p:cNvSpPr>
              <p:nvPr/>
            </p:nvSpPr>
            <p:spPr bwMode="auto">
              <a:xfrm>
                <a:off x="5325299" y="4888706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sp>
            <p:nvSpPr>
              <p:cNvPr id="15424" name="Rectangle 31"/>
              <p:cNvSpPr>
                <a:spLocks noChangeArrowheads="1"/>
              </p:cNvSpPr>
              <p:nvPr/>
            </p:nvSpPr>
            <p:spPr bwMode="auto">
              <a:xfrm>
                <a:off x="7037957" y="4715668"/>
                <a:ext cx="533400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out</a:t>
                </a:r>
              </a:p>
            </p:txBody>
          </p:sp>
          <p:pic>
            <p:nvPicPr>
              <p:cNvPr id="15425" name="Picture 50" descr="o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536" y="4569618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421" name="TextBox 6"/>
            <p:cNvSpPr txBox="1">
              <a:spLocks noChangeArrowheads="1"/>
            </p:cNvSpPr>
            <p:nvPr/>
          </p:nvSpPr>
          <p:spPr bwMode="auto">
            <a:xfrm>
              <a:off x="6563104" y="5312124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OR</a:t>
              </a:r>
            </a:p>
          </p:txBody>
        </p:sp>
      </p:grpSp>
      <p:sp>
        <p:nvSpPr>
          <p:cNvPr id="15419" name="TextBox 29"/>
          <p:cNvSpPr txBox="1">
            <a:spLocks noChangeArrowheads="1"/>
          </p:cNvSpPr>
          <p:nvPr/>
        </p:nvSpPr>
        <p:spPr bwMode="auto">
          <a:xfrm>
            <a:off x="4597400" y="6207125"/>
            <a:ext cx="3262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arrowhead block looks like V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2"/>
          <p:cNvSpPr>
            <a:spLocks noGrp="1" noChangeArrowheads="1"/>
          </p:cNvSpPr>
          <p:nvPr>
            <p:ph type="title"/>
          </p:nvPr>
        </p:nvSpPr>
        <p:spPr>
          <a:xfrm>
            <a:off x="604838" y="303213"/>
            <a:ext cx="7935912" cy="749300"/>
          </a:xfrm>
        </p:spPr>
        <p:txBody>
          <a:bodyPr/>
          <a:lstStyle/>
          <a:p>
            <a:r>
              <a:rPr lang="en-US">
                <a:latin typeface="Arial" charset="0"/>
              </a:rPr>
              <a:t>Gates</a:t>
            </a:r>
          </a:p>
        </p:txBody>
      </p:sp>
      <p:grpSp>
        <p:nvGrpSpPr>
          <p:cNvPr id="16387" name="Group 1"/>
          <p:cNvGrpSpPr>
            <a:grpSpLocks/>
          </p:cNvGrpSpPr>
          <p:nvPr/>
        </p:nvGrpSpPr>
        <p:grpSpPr bwMode="auto">
          <a:xfrm>
            <a:off x="4851400" y="4356100"/>
            <a:ext cx="1792288" cy="760413"/>
            <a:chOff x="5575934" y="4343400"/>
            <a:chExt cx="1791399" cy="760413"/>
          </a:xfrm>
        </p:grpSpPr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5575934" y="4410075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16425" name="Rectangle 42"/>
            <p:cNvSpPr>
              <a:spLocks noChangeArrowheads="1"/>
            </p:cNvSpPr>
            <p:nvPr/>
          </p:nvSpPr>
          <p:spPr bwMode="auto">
            <a:xfrm>
              <a:off x="7087933" y="4506913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000"/>
                <a:t>out</a:t>
              </a:r>
            </a:p>
          </p:txBody>
        </p:sp>
        <p:pic>
          <p:nvPicPr>
            <p:cNvPr id="16426" name="Picture 51" descr="not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845" y="4343400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155700" y="1452563"/>
            <a:ext cx="28813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NOT  connective</a:t>
            </a:r>
          </a:p>
          <a:p>
            <a:pPr algn="ctr" eaLnBrk="1" hangingPunct="1"/>
            <a:r>
              <a:rPr lang="en-US" sz="2400" b="1" dirty="0">
                <a:latin typeface="Symbol" charset="0"/>
                <a:sym typeface="Symbol" charset="0"/>
              </a:rPr>
              <a:t> </a:t>
            </a:r>
            <a:r>
              <a:rPr lang="en-US" sz="2400" b="1" i="1" dirty="0"/>
              <a:t>p</a:t>
            </a:r>
          </a:p>
        </p:txBody>
      </p:sp>
      <p:sp>
        <p:nvSpPr>
          <p:cNvPr id="16389" name="TextBox 33"/>
          <p:cNvSpPr txBox="1">
            <a:spLocks noChangeArrowheads="1"/>
          </p:cNvSpPr>
          <p:nvPr/>
        </p:nvSpPr>
        <p:spPr bwMode="auto">
          <a:xfrm>
            <a:off x="5132388" y="1524000"/>
            <a:ext cx="2632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NOT  gate</a:t>
            </a:r>
          </a:p>
          <a:p>
            <a:pPr algn="ctr" eaLnBrk="1" hangingPunct="1"/>
            <a:r>
              <a:rPr lang="en-US" sz="2800" dirty="0"/>
              <a:t>(inverter)</a:t>
            </a:r>
            <a:endParaRPr lang="en-US" sz="20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24063" y="2819400"/>
          <a:ext cx="1143000" cy="1127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9602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b="1" i="0" baseline="0" dirty="0" smtClean="0"/>
                        <a:t> </a:t>
                      </a:r>
                      <a:r>
                        <a:rPr lang="en-US" sz="1800" b="1" i="1" baseline="0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942013" y="2895600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</a:tbl>
          </a:graphicData>
        </a:graphic>
      </p:graphicFrame>
      <p:sp>
        <p:nvSpPr>
          <p:cNvPr id="16418" name="TextBox 2"/>
          <p:cNvSpPr txBox="1">
            <a:spLocks noChangeArrowheads="1"/>
          </p:cNvSpPr>
          <p:nvPr/>
        </p:nvSpPr>
        <p:spPr bwMode="auto">
          <a:xfrm>
            <a:off x="1676400" y="4818063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Bubble most important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 for this diagram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55626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270625" y="5276850"/>
            <a:ext cx="981075" cy="571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16421" name="Rectangle 9"/>
          <p:cNvSpPr>
            <a:spLocks noChangeArrowheads="1"/>
          </p:cNvSpPr>
          <p:nvPr/>
        </p:nvSpPr>
        <p:spPr bwMode="auto">
          <a:xfrm>
            <a:off x="5664200" y="52768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000" i="1"/>
              <a:t>p</a:t>
            </a:r>
          </a:p>
        </p:txBody>
      </p:sp>
      <p:sp>
        <p:nvSpPr>
          <p:cNvPr id="16422" name="Rectangle 42"/>
          <p:cNvSpPr>
            <a:spLocks noChangeArrowheads="1"/>
          </p:cNvSpPr>
          <p:nvPr/>
        </p:nvSpPr>
        <p:spPr bwMode="auto">
          <a:xfrm>
            <a:off x="7708900" y="5440363"/>
            <a:ext cx="279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</a:t>
            </a:r>
          </a:p>
        </p:txBody>
      </p:sp>
      <p:sp>
        <p:nvSpPr>
          <p:cNvPr id="11" name="Freeform 10"/>
          <p:cNvSpPr/>
          <p:nvPr/>
        </p:nvSpPr>
        <p:spPr>
          <a:xfrm>
            <a:off x="4279900" y="4852988"/>
            <a:ext cx="1706563" cy="398462"/>
          </a:xfrm>
          <a:custGeom>
            <a:avLst/>
            <a:gdLst>
              <a:gd name="connsiteX0" fmla="*/ 0 w 1706880"/>
              <a:gd name="connsiteY0" fmla="*/ 316992 h 398931"/>
              <a:gd name="connsiteX1" fmla="*/ 1011936 w 1706880"/>
              <a:gd name="connsiteY1" fmla="*/ 377952 h 398931"/>
              <a:gd name="connsiteX2" fmla="*/ 1706880 w 1706880"/>
              <a:gd name="connsiteY2" fmla="*/ 0 h 39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6880" h="398931">
                <a:moveTo>
                  <a:pt x="0" y="316992"/>
                </a:moveTo>
                <a:cubicBezTo>
                  <a:pt x="363728" y="373888"/>
                  <a:pt x="727456" y="430784"/>
                  <a:pt x="1011936" y="377952"/>
                </a:cubicBezTo>
                <a:cubicBezTo>
                  <a:pt x="1296416" y="325120"/>
                  <a:pt x="1501648" y="162560"/>
                  <a:pt x="1706880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Combinational Logic Circuits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2057400" y="2197100"/>
            <a:ext cx="4067175" cy="2995613"/>
            <a:chOff x="1600200" y="1295400"/>
            <a:chExt cx="4067175" cy="2995985"/>
          </a:xfrm>
        </p:grpSpPr>
        <p:pic>
          <p:nvPicPr>
            <p:cNvPr id="17413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295400"/>
              <a:ext cx="4067175" cy="29959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7414" name="TextBox 2"/>
            <p:cNvSpPr txBox="1">
              <a:spLocks noChangeArrowheads="1"/>
            </p:cNvSpPr>
            <p:nvPr/>
          </p:nvSpPr>
          <p:spPr bwMode="auto">
            <a:xfrm>
              <a:off x="3505200" y="2446296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  <p:sp>
          <p:nvSpPr>
            <p:cNvPr id="17415" name="TextBox 4"/>
            <p:cNvSpPr txBox="1">
              <a:spLocks noChangeArrowheads="1"/>
            </p:cNvSpPr>
            <p:nvPr/>
          </p:nvSpPr>
          <p:spPr bwMode="auto">
            <a:xfrm>
              <a:off x="4800600" y="1600200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  <p:sp>
          <p:nvSpPr>
            <p:cNvPr id="17416" name="TextBox 5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OR</a:t>
              </a:r>
            </a:p>
          </p:txBody>
        </p:sp>
      </p:grpSp>
      <p:sp>
        <p:nvSpPr>
          <p:cNvPr id="17412" name="TextBox 17"/>
          <p:cNvSpPr txBox="1">
            <a:spLocks noChangeArrowheads="1"/>
          </p:cNvSpPr>
          <p:nvPr/>
        </p:nvSpPr>
        <p:spPr bwMode="auto">
          <a:xfrm>
            <a:off x="1309688" y="5410200"/>
            <a:ext cx="6427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Values get sent along wires connecting gates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Combinational Logic Circuits</a:t>
            </a:r>
          </a:p>
        </p:txBody>
      </p:sp>
      <p:grpSp>
        <p:nvGrpSpPr>
          <p:cNvPr id="18435" name="Group 29710"/>
          <p:cNvGrpSpPr>
            <a:grpSpLocks/>
          </p:cNvGrpSpPr>
          <p:nvPr/>
        </p:nvGrpSpPr>
        <p:grpSpPr bwMode="auto">
          <a:xfrm>
            <a:off x="1752600" y="2017713"/>
            <a:ext cx="5311775" cy="2089150"/>
            <a:chOff x="1597131" y="2334545"/>
            <a:chExt cx="5311586" cy="2089073"/>
          </a:xfrm>
        </p:grpSpPr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5508542" y="2998120"/>
              <a:ext cx="1400175" cy="663575"/>
              <a:chOff x="6394223" y="4149095"/>
              <a:chExt cx="1400175" cy="663575"/>
            </a:xfrm>
          </p:grpSpPr>
          <p:pic>
            <p:nvPicPr>
              <p:cNvPr id="18452" name="Picture 50" descr="o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4223" y="4149095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53" name="TextBox 16"/>
              <p:cNvSpPr txBox="1">
                <a:spLocks noChangeArrowheads="1"/>
              </p:cNvSpPr>
              <p:nvPr/>
            </p:nvSpPr>
            <p:spPr bwMode="auto">
              <a:xfrm>
                <a:off x="6740833" y="4288127"/>
                <a:ext cx="53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OR</a:t>
                </a:r>
              </a:p>
            </p:txBody>
          </p:sp>
        </p:grpSp>
        <p:pic>
          <p:nvPicPr>
            <p:cNvPr id="18438" name="Picture 51" descr="not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132" y="3076301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39" name="Group 30"/>
            <p:cNvGrpSpPr>
              <a:grpSpLocks/>
            </p:cNvGrpSpPr>
            <p:nvPr/>
          </p:nvGrpSpPr>
          <p:grpSpPr bwMode="auto">
            <a:xfrm>
              <a:off x="3322606" y="2334545"/>
              <a:ext cx="1420897" cy="2089073"/>
              <a:chOff x="4292083" y="3379082"/>
              <a:chExt cx="1420897" cy="2089073"/>
            </a:xfrm>
          </p:grpSpPr>
          <p:grpSp>
            <p:nvGrpSpPr>
              <p:cNvPr id="18446" name="Group 6"/>
              <p:cNvGrpSpPr>
                <a:grpSpLocks/>
              </p:cNvGrpSpPr>
              <p:nvPr/>
            </p:nvGrpSpPr>
            <p:grpSpPr bwMode="auto">
              <a:xfrm>
                <a:off x="4293755" y="4804580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18450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451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  <p:grpSp>
            <p:nvGrpSpPr>
              <p:cNvPr id="18447" name="Group 27"/>
              <p:cNvGrpSpPr>
                <a:grpSpLocks/>
              </p:cNvGrpSpPr>
              <p:nvPr/>
            </p:nvGrpSpPr>
            <p:grpSpPr bwMode="auto">
              <a:xfrm>
                <a:off x="4292083" y="3379082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18448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44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</p:grpSp>
        <p:cxnSp>
          <p:nvCxnSpPr>
            <p:cNvPr id="29697" name="Straight Connector 29696"/>
            <p:cNvCxnSpPr/>
            <p:nvPr/>
          </p:nvCxnSpPr>
          <p:spPr>
            <a:xfrm flipH="1">
              <a:off x="1597131" y="2505989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0" name="Elbow Connector 29699"/>
            <p:cNvCxnSpPr/>
            <p:nvPr/>
          </p:nvCxnSpPr>
          <p:spPr>
            <a:xfrm flipV="1">
              <a:off x="2816288" y="2825064"/>
              <a:ext cx="863569" cy="585766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4" name="Elbow Connector 29703"/>
            <p:cNvCxnSpPr>
              <a:stCxn id="18438" idx="3"/>
            </p:cNvCxnSpPr>
            <p:nvPr/>
          </p:nvCxnSpPr>
          <p:spPr>
            <a:xfrm>
              <a:off x="2816288" y="3407655"/>
              <a:ext cx="879444" cy="530205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597131" y="4252174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08" name="Elbow Connector 29707"/>
            <p:cNvCxnSpPr>
              <a:stCxn id="18448" idx="3"/>
            </p:cNvCxnSpPr>
            <p:nvPr/>
          </p:nvCxnSpPr>
          <p:spPr>
            <a:xfrm>
              <a:off x="4741857" y="2666320"/>
              <a:ext cx="1112797" cy="503219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10" name="Elbow Connector 29709"/>
            <p:cNvCxnSpPr/>
            <p:nvPr/>
          </p:nvCxnSpPr>
          <p:spPr>
            <a:xfrm flipV="1">
              <a:off x="4745032" y="3502902"/>
              <a:ext cx="1112797" cy="593703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6" name="TextBox 29712"/>
          <p:cNvSpPr txBox="1">
            <a:spLocks noChangeArrowheads="1"/>
          </p:cNvSpPr>
          <p:nvPr/>
        </p:nvSpPr>
        <p:spPr bwMode="auto">
          <a:xfrm>
            <a:off x="1371600" y="4860925"/>
            <a:ext cx="6056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Wires can send one value to multiple gates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Terminology:  A compound proposition is a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98850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p</a:t>
            </a:r>
            <a:r>
              <a:rPr lang="en-US" sz="2400" b="1"/>
              <a:t> </a:t>
            </a:r>
            <a:r>
              <a:rPr lang="en-US" sz="2400" b="1">
                <a:latin typeface="Symbol" charset="0"/>
                <a:sym typeface="Symbol" charset="0"/>
              </a:rPr>
              <a:t></a:t>
            </a:r>
            <a:r>
              <a:rPr lang="en-US" sz="2400" b="1"/>
              <a:t> </a:t>
            </a:r>
            <a:r>
              <a:rPr lang="en-US" sz="2400" b="1">
                <a:latin typeface="Symbol" charset="0"/>
                <a:sym typeface="Symbol" charset="0"/>
              </a:rPr>
              <a:t></a:t>
            </a:r>
            <a:r>
              <a:rPr lang="en-US" sz="2400" b="1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 i="1"/>
              <a:t>p </a:t>
            </a:r>
            <a:r>
              <a:rPr lang="en-US" sz="2400">
                <a:latin typeface="Symbol" charset="0"/>
                <a:sym typeface="Symbol" charset="0"/>
              </a:rPr>
              <a:t>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/>
              <a:t>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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400"/>
              <a:t>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  <a:r>
              <a:rPr lang="en-US" sz="2400">
                <a:latin typeface="Symbol" charset="0"/>
                <a:sym typeface="Symbol" charset="0"/>
              </a:rPr>
              <a:t></a:t>
            </a:r>
            <a:r>
              <a:rPr lang="en-US" sz="2400"/>
              <a:t> (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p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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</a:t>
            </a:r>
            <a:r>
              <a:rPr lang="en-US" sz="2400"/>
              <a:t> </a:t>
            </a:r>
            <a:r>
              <a:rPr lang="en-US" sz="2400" i="1"/>
              <a:t>q</a:t>
            </a:r>
            <a:r>
              <a:rPr lang="en-US" sz="2400"/>
              <a:t>) </a:t>
            </a:r>
          </a:p>
          <a:p>
            <a:pPr eaLnBrk="1" hangingPunct="1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Equivalence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are </a:t>
            </a:r>
            <a:r>
              <a:rPr lang="en-US" i="1" dirty="0" smtClean="0">
                <a:ea typeface="+mn-ea"/>
              </a:rPr>
              <a:t>logically equivalent </a:t>
            </a:r>
            <a:r>
              <a:rPr lang="en-US" dirty="0" err="1" smtClean="0">
                <a:ea typeface="+mn-ea"/>
              </a:rPr>
              <a:t>iff</a:t>
            </a:r>
            <a:r>
              <a:rPr lang="en-US" dirty="0" smtClean="0">
                <a:ea typeface="+mn-ea"/>
              </a:rPr>
              <a:t>          		                          </a:t>
            </a:r>
            <a:r>
              <a:rPr lang="en-US" i="1" dirty="0" smtClean="0">
                <a:ea typeface="+mn-ea"/>
              </a:rPr>
              <a:t>p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</a:t>
            </a:r>
            <a:r>
              <a:rPr lang="en-US" dirty="0">
                <a:ea typeface="+mn-ea"/>
                <a:sym typeface="Symbol" pitchFamily="18" charset="2"/>
              </a:rPr>
              <a:t>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is a tautology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i.e. 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notation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dirty="0" smtClean="0">
                <a:ea typeface="+mn-ea"/>
              </a:rPr>
              <a:t>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denotes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are 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Example: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dirty="0" smtClean="0">
                <a:ea typeface="+mn-ea"/>
              </a:rPr>
              <a:t> </a:t>
            </a:r>
            <a:r>
              <a:rPr lang="en-US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i="1" dirty="0" smtClean="0">
                <a:ea typeface="+mn-ea"/>
              </a:rPr>
              <a:t>p</a:t>
            </a:r>
            <a:r>
              <a:rPr lang="en-US" dirty="0" smtClean="0">
                <a:ea typeface="+mn-ea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667000" y="4648200"/>
          <a:ext cx="3413124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870"/>
                <a:gridCol w="648387"/>
                <a:gridCol w="910120"/>
                <a:gridCol w="1400747"/>
              </a:tblGrid>
              <a:tr h="422885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3957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  <a:tr h="39577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De Morgan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Laws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(p </a:t>
            </a:r>
            <a:r>
              <a:rPr lang="en-US" dirty="0">
                <a:latin typeface="Symbol" charset="0"/>
                <a:sym typeface="Symbol" charset="0"/>
              </a:rPr>
              <a:t></a:t>
            </a:r>
            <a:r>
              <a:rPr lang="en-US" dirty="0">
                <a:latin typeface="Arial" charset="0"/>
              </a:rPr>
              <a:t> q) </a:t>
            </a:r>
            <a:r>
              <a:rPr lang="en-US" dirty="0">
                <a:latin typeface="Symbol" charset="0"/>
                <a:sym typeface="Symbol" charset="0"/>
              </a:rPr>
              <a:t>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p </a:t>
            </a:r>
            <a:r>
              <a:rPr lang="en-US" dirty="0">
                <a:latin typeface="Symbol" charset="0"/>
                <a:sym typeface="Symbol" charset="0"/>
              </a:rPr>
              <a:t>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(p </a:t>
            </a:r>
            <a:r>
              <a:rPr lang="en-US" dirty="0">
                <a:latin typeface="Symbol" charset="0"/>
                <a:sym typeface="Symbol" charset="0"/>
              </a:rPr>
              <a:t></a:t>
            </a:r>
            <a:r>
              <a:rPr lang="en-US" dirty="0">
                <a:latin typeface="Arial" charset="0"/>
              </a:rPr>
              <a:t> q) </a:t>
            </a:r>
            <a:r>
              <a:rPr lang="en-US" dirty="0">
                <a:latin typeface="Symbol" charset="0"/>
                <a:sym typeface="Symbol" charset="0"/>
              </a:rPr>
              <a:t>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p </a:t>
            </a:r>
            <a:r>
              <a:rPr lang="en-US" dirty="0">
                <a:latin typeface="Symbol" charset="0"/>
                <a:sym typeface="Symbol" charset="0"/>
              </a:rPr>
              <a:t>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q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What are the negations of: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The Yankees and the Phillies will play in the World Series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It will rain today or it will snow on New Year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Day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 Morgan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Laws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3429000"/>
          <a:ext cx="828834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513"/>
                <a:gridCol w="371513"/>
                <a:gridCol w="659096"/>
                <a:gridCol w="792439"/>
                <a:gridCol w="1289301"/>
                <a:gridCol w="857523"/>
                <a:gridCol w="1206755"/>
                <a:gridCol w="2740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q)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q)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 (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q)</a:t>
                      </a:r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</a:tbl>
          </a:graphicData>
        </a:graphic>
      </p:graphicFrame>
      <p:sp>
        <p:nvSpPr>
          <p:cNvPr id="22587" name="Rectangle 3"/>
          <p:cNvSpPr>
            <a:spLocks noChangeArrowheads="1"/>
          </p:cNvSpPr>
          <p:nvPr/>
        </p:nvSpPr>
        <p:spPr bwMode="auto">
          <a:xfrm>
            <a:off x="966788" y="2070100"/>
            <a:ext cx="604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Example: </a:t>
            </a:r>
            <a:r>
              <a:rPr lang="en-US" sz="3200">
                <a:latin typeface="Symbol" charset="0"/>
                <a:sym typeface="Symbol" charset="0"/>
              </a:rPr>
              <a:t> </a:t>
            </a:r>
            <a:r>
              <a:rPr lang="en-US" sz="3200"/>
              <a:t>(</a:t>
            </a:r>
            <a:r>
              <a:rPr lang="en-US" sz="3200" i="1"/>
              <a:t>p</a:t>
            </a:r>
            <a:r>
              <a:rPr lang="en-US" sz="3200" b="1">
                <a:latin typeface="Symbol" charset="0"/>
                <a:sym typeface="Symbol" charset="0"/>
              </a:rPr>
              <a:t> 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 </a:t>
            </a:r>
            <a:r>
              <a:rPr lang="en-US" sz="3200">
                <a:latin typeface="Symbol" charset="0"/>
                <a:sym typeface="Symbol" charset="0"/>
              </a:rPr>
              <a:t></a:t>
            </a:r>
            <a:r>
              <a:rPr lang="en-US" sz="3200"/>
              <a:t> (</a:t>
            </a:r>
            <a:r>
              <a:rPr lang="en-US" sz="3200">
                <a:latin typeface="Symbol" charset="0"/>
                <a:sym typeface="Symbol" charset="0"/>
              </a:rPr>
              <a:t></a:t>
            </a:r>
            <a:r>
              <a:rPr lang="en-US" sz="3200"/>
              <a:t> </a:t>
            </a:r>
            <a:r>
              <a:rPr lang="en-US" sz="3200" i="1"/>
              <a:t>p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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 </a:t>
            </a:r>
            <a:r>
              <a:rPr lang="en-US" sz="3200" i="1"/>
              <a:t>q</a:t>
            </a:r>
            <a:r>
              <a:rPr lang="en-US" sz="320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Administrative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Course web</a:t>
            </a:r>
            <a:r>
              <a:rPr lang="en-US" dirty="0" smtClean="0">
                <a:ea typeface="+mn-ea"/>
              </a:rPr>
              <a:t>: </a:t>
            </a:r>
            <a:r>
              <a:rPr lang="en-US" dirty="0" smtClean="0">
                <a:ea typeface="+mn-ea"/>
                <a:hlinkClick r:id="rId4"/>
              </a:rPr>
              <a:t>http://www.cs.washington.edu/311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Check it often: homework, lecture slides</a:t>
            </a:r>
          </a:p>
          <a:p>
            <a:pPr lvl="1">
              <a:defRPr/>
            </a:pPr>
            <a:endParaRPr lang="en-US" sz="1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Office Hours</a:t>
            </a:r>
            <a:r>
              <a:rPr lang="en-US" dirty="0" smtClean="0">
                <a:ea typeface="+mn-ea"/>
              </a:rPr>
              <a:t>:  </a:t>
            </a:r>
            <a:r>
              <a:rPr lang="en-US" dirty="0" smtClean="0">
                <a:ea typeface="+mn-ea"/>
              </a:rPr>
              <a:t>9 </a:t>
            </a:r>
            <a:r>
              <a:rPr lang="en-US" dirty="0" smtClean="0">
                <a:ea typeface="+mn-ea"/>
              </a:rPr>
              <a:t>hours; check the web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Homework</a:t>
            </a:r>
            <a:r>
              <a:rPr lang="en-US" dirty="0" smtClean="0">
                <a:ea typeface="+mn-ea"/>
              </a:rPr>
              <a:t>: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Paper turn-in (</a:t>
            </a:r>
            <a:r>
              <a:rPr lang="en-US" b="1" dirty="0" smtClean="0">
                <a:ea typeface="+mn-ea"/>
              </a:rPr>
              <a:t>stapled</a:t>
            </a:r>
            <a:r>
              <a:rPr lang="en-US" dirty="0" smtClean="0">
                <a:ea typeface="+mn-ea"/>
              </a:rPr>
              <a:t>) handed in at the </a:t>
            </a:r>
            <a:r>
              <a:rPr lang="en-US" b="1" dirty="0" smtClean="0">
                <a:ea typeface="+mn-ea"/>
              </a:rPr>
              <a:t>start</a:t>
            </a:r>
            <a:r>
              <a:rPr lang="en-US" dirty="0" smtClean="0">
                <a:ea typeface="+mn-ea"/>
              </a:rPr>
              <a:t> of class on due date (Wednesday); no online turn in.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Individual.  OK to discuss with a couple of others but nothing recorded from discussion and write-up done much later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Homework 1 available (on web), due April 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Law of Implication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69975" y="3581400"/>
          <a:ext cx="655320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914400"/>
                <a:gridCol w="762000"/>
                <a:gridCol w="1066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(p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q)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q)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99" name="Rectangle 3"/>
          <p:cNvSpPr>
            <a:spLocks noChangeArrowheads="1"/>
          </p:cNvSpPr>
          <p:nvPr/>
        </p:nvSpPr>
        <p:spPr bwMode="auto">
          <a:xfrm>
            <a:off x="966788" y="20701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Example: (</a:t>
            </a:r>
            <a:r>
              <a:rPr lang="en-US" sz="3200" i="1"/>
              <a:t>p </a:t>
            </a:r>
            <a:r>
              <a:rPr lang="en-US" sz="3200">
                <a:latin typeface="Symbol" charset="0"/>
                <a:sym typeface="Symbol" charset="0"/>
              </a:rPr>
              <a:t>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 </a:t>
            </a:r>
            <a:r>
              <a:rPr lang="en-US" sz="3200">
                <a:latin typeface="Symbol" charset="0"/>
                <a:sym typeface="Symbol" charset="0"/>
              </a:rPr>
              <a:t></a:t>
            </a:r>
            <a:r>
              <a:rPr lang="en-US" sz="3200"/>
              <a:t> (</a:t>
            </a:r>
            <a:r>
              <a:rPr lang="en-US" sz="3200">
                <a:latin typeface="Symbol" charset="0"/>
                <a:sym typeface="Symbol" charset="0"/>
              </a:rPr>
              <a:t></a:t>
            </a:r>
            <a:r>
              <a:rPr lang="en-US" sz="3200"/>
              <a:t> </a:t>
            </a:r>
            <a:r>
              <a:rPr lang="en-US" sz="3200" i="1"/>
              <a:t>p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</a:t>
            </a:r>
            <a:r>
              <a:rPr lang="en-US" sz="3200"/>
              <a:t> </a:t>
            </a:r>
            <a:r>
              <a:rPr lang="en-US" sz="3200" i="1"/>
              <a:t>q</a:t>
            </a:r>
            <a:r>
              <a:rPr lang="en-US" sz="320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7F17-498C-6744-B0DD-E9E1A639D6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Computing equivalence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Describe an algorithm for computing if two logical expressions/circuits are equivalent</a:t>
            </a:r>
          </a:p>
          <a:p>
            <a:r>
              <a:rPr lang="en-US">
                <a:latin typeface="Arial" charset="0"/>
              </a:rPr>
              <a:t>What is the run time of the algorithm?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Understanding connectives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Reflect basic rules of reasoning and logic</a:t>
            </a:r>
          </a:p>
          <a:p>
            <a:r>
              <a:rPr lang="en-US">
                <a:latin typeface="Arial" charset="0"/>
              </a:rPr>
              <a:t>Allow manipulation of logical formulas</a:t>
            </a:r>
          </a:p>
          <a:p>
            <a:pPr lvl="1"/>
            <a:r>
              <a:rPr lang="en-US">
                <a:latin typeface="Arial" charset="0"/>
              </a:rPr>
              <a:t>Simplification</a:t>
            </a:r>
          </a:p>
          <a:p>
            <a:pPr lvl="1"/>
            <a:r>
              <a:rPr lang="en-US">
                <a:latin typeface="Arial" charset="0"/>
              </a:rPr>
              <a:t>Testing for equivalence</a:t>
            </a:r>
          </a:p>
          <a:p>
            <a:r>
              <a:rPr lang="en-US">
                <a:latin typeface="Arial" charset="0"/>
              </a:rPr>
              <a:t>Applications</a:t>
            </a:r>
          </a:p>
          <a:p>
            <a:pPr lvl="1"/>
            <a:r>
              <a:rPr lang="en-US">
                <a:latin typeface="Arial" charset="0"/>
              </a:rPr>
              <a:t>Query optimization</a:t>
            </a:r>
          </a:p>
          <a:p>
            <a:pPr lvl="1"/>
            <a:r>
              <a:rPr lang="en-US">
                <a:latin typeface="Arial" charset="0"/>
              </a:rPr>
              <a:t>Search optimization and caching</a:t>
            </a:r>
          </a:p>
          <a:p>
            <a:pPr lvl="1"/>
            <a:r>
              <a:rPr lang="en-US">
                <a:latin typeface="Arial" charset="0"/>
              </a:rPr>
              <a:t>Artificial Intelligence</a:t>
            </a:r>
          </a:p>
          <a:p>
            <a:pPr lvl="1"/>
            <a:r>
              <a:rPr lang="en-US">
                <a:latin typeface="Arial" charset="0"/>
              </a:rPr>
              <a:t>Program verification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Properties of logical connectives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>
                <a:latin typeface="Arial" charset="0"/>
              </a:rPr>
              <a:t>Identity</a:t>
            </a:r>
          </a:p>
          <a:p>
            <a:r>
              <a:rPr lang="en-US">
                <a:latin typeface="Arial" charset="0"/>
              </a:rPr>
              <a:t>Domination</a:t>
            </a:r>
          </a:p>
          <a:p>
            <a:r>
              <a:rPr lang="en-US">
                <a:latin typeface="Arial" charset="0"/>
              </a:rPr>
              <a:t>Idempotent</a:t>
            </a:r>
          </a:p>
          <a:p>
            <a:r>
              <a:rPr lang="en-US">
                <a:latin typeface="Arial" charset="0"/>
              </a:rPr>
              <a:t>Commutative</a:t>
            </a:r>
          </a:p>
          <a:p>
            <a:r>
              <a:rPr lang="en-US">
                <a:latin typeface="Arial" charset="0"/>
              </a:rPr>
              <a:t>Associative</a:t>
            </a:r>
          </a:p>
          <a:p>
            <a:r>
              <a:rPr lang="en-US">
                <a:latin typeface="Arial" charset="0"/>
              </a:rPr>
              <a:t>Distributive</a:t>
            </a:r>
          </a:p>
          <a:p>
            <a:r>
              <a:rPr lang="en-US">
                <a:latin typeface="Arial" charset="0"/>
              </a:rPr>
              <a:t>Absorption</a:t>
            </a:r>
          </a:p>
          <a:p>
            <a:r>
              <a:rPr lang="en-US">
                <a:latin typeface="Arial" charset="0"/>
              </a:rPr>
              <a:t>Negation</a:t>
            </a:r>
          </a:p>
        </p:txBody>
      </p:sp>
      <p:sp>
        <p:nvSpPr>
          <p:cNvPr id="26628" name="Text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4343400"/>
            <a:ext cx="3032125" cy="23082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b="1"/>
              <a:t>T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b="1"/>
              <a:t>F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b="1"/>
              <a:t>F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/>
              <a:t>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q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(</a:t>
            </a:r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/>
              <a:t> </a:t>
            </a:r>
            <a:r>
              <a:rPr lang="en-US" i="1"/>
              <a:t>p</a:t>
            </a:r>
          </a:p>
          <a:p>
            <a:pPr eaLnBrk="1" hangingPunct="1"/>
            <a:r>
              <a:rPr lang="en-US" i="1"/>
              <a:t>p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 i="1"/>
              <a:t> p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 b="1"/>
              <a:t> 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Equivalences relating to implication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q)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(p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(q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p)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  <a:p>
            <a:r>
              <a:rPr lang="en-US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q)</a:t>
            </a:r>
          </a:p>
          <a:p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(p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q) </a:t>
            </a:r>
            <a:r>
              <a:rPr lang="en-US">
                <a:latin typeface="Symbol" charset="0"/>
                <a:sym typeface="Symbol" charset="0"/>
              </a:rPr>
              <a:t></a:t>
            </a:r>
            <a:r>
              <a:rPr lang="en-US">
                <a:latin typeface="Arial" charset="0"/>
              </a:rPr>
              <a:t> 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Logical Proofs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 show P is equivalent to Q</a:t>
            </a:r>
          </a:p>
          <a:p>
            <a:pPr lvl="1"/>
            <a:r>
              <a:rPr lang="en-US">
                <a:latin typeface="Arial" charset="0"/>
              </a:rPr>
              <a:t>Apply a series of logical equivalences to subexpressions to convert P to Q</a:t>
            </a:r>
          </a:p>
          <a:p>
            <a:r>
              <a:rPr lang="en-US">
                <a:latin typeface="Arial" charset="0"/>
              </a:rPr>
              <a:t>To show P is a tautology</a:t>
            </a:r>
          </a:p>
          <a:p>
            <a:pPr lvl="1"/>
            <a:r>
              <a:rPr lang="en-US">
                <a:latin typeface="Arial" charset="0"/>
              </a:rPr>
              <a:t>Apply a series of logical equivalences to subexpressions to convert P to </a:t>
            </a:r>
            <a:r>
              <a:rPr lang="en-US" b="1">
                <a:latin typeface="Arial" charset="0"/>
              </a:rPr>
              <a:t>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 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)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) is a tautology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solidFill>
                  <a:srgbClr val="FF0000"/>
                </a:solidFill>
                <a:latin typeface="Arial" charset="0"/>
              </a:rPr>
              <a:t>Coursework and grading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Weekly written homework    </a:t>
            </a:r>
            <a:r>
              <a:rPr lang="en-US" sz="2600" dirty="0" smtClean="0">
                <a:latin typeface="Arial" charset="0"/>
              </a:rPr>
              <a:t>~ 50 </a:t>
            </a:r>
            <a:r>
              <a:rPr lang="en-US" sz="2600" dirty="0">
                <a:latin typeface="Arial" charset="0"/>
              </a:rPr>
              <a:t>%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Midterm </a:t>
            </a:r>
            <a:r>
              <a:rPr lang="en-US" sz="2600" dirty="0" smtClean="0">
                <a:latin typeface="Arial" charset="0"/>
              </a:rPr>
              <a:t>(May 10)         </a:t>
            </a:r>
            <a:r>
              <a:rPr lang="en-US" sz="2600" dirty="0">
                <a:latin typeface="Arial" charset="0"/>
              </a:rPr>
              <a:t>~ </a:t>
            </a:r>
            <a:r>
              <a:rPr lang="en-US" sz="2600" dirty="0" smtClean="0">
                <a:latin typeface="Arial" charset="0"/>
              </a:rPr>
              <a:t>15%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Final  </a:t>
            </a:r>
            <a:r>
              <a:rPr lang="en-US" sz="2600" dirty="0" smtClean="0">
                <a:latin typeface="Arial" charset="0"/>
              </a:rPr>
              <a:t>(June 10)           </a:t>
            </a:r>
            <a:r>
              <a:rPr lang="en-US" sz="2600" dirty="0">
                <a:latin typeface="Arial" charset="0"/>
              </a:rPr>
              <a:t>~ </a:t>
            </a:r>
            <a:r>
              <a:rPr lang="en-US" sz="2600" dirty="0" smtClean="0">
                <a:latin typeface="Arial" charset="0"/>
              </a:rPr>
              <a:t>35</a:t>
            </a:r>
            <a:r>
              <a:rPr lang="en-US" sz="2600" dirty="0">
                <a:latin typeface="Arial" charset="0"/>
              </a:rPr>
              <a:t>%</a:t>
            </a:r>
          </a:p>
          <a:p>
            <a:pPr lvl="1">
              <a:lnSpc>
                <a:spcPct val="90000"/>
              </a:lnSpc>
            </a:pP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A note about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Extra Credit problems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Not required to get a 4.0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Recorded separately and grades calculated entirely without it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Fact that others do them can</a:t>
            </a:r>
            <a:r>
              <a:rPr lang="ja-JP" altLang="en-US" sz="2600" dirty="0">
                <a:latin typeface="Arial" charset="0"/>
              </a:rPr>
              <a:t>’</a:t>
            </a:r>
            <a:r>
              <a:rPr lang="en-US" sz="2600" dirty="0">
                <a:latin typeface="Arial" charset="0"/>
              </a:rPr>
              <a:t>t lower your score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In total may raise grade by 0.1 (occasionally 0.2)</a:t>
            </a:r>
          </a:p>
          <a:p>
            <a:pPr lvl="2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Each problem ends up worth less than required 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Recall…Connectives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447800" y="1905000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1" baseline="0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181600" y="1905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4478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51054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39" name="TextBox 1"/>
          <p:cNvSpPr txBox="1">
            <a:spLocks noChangeArrowheads="1"/>
          </p:cNvSpPr>
          <p:nvPr/>
        </p:nvSpPr>
        <p:spPr bwMode="auto">
          <a:xfrm>
            <a:off x="1604963" y="3222625"/>
            <a:ext cx="67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NOT</a:t>
            </a:r>
          </a:p>
        </p:txBody>
      </p:sp>
      <p:sp>
        <p:nvSpPr>
          <p:cNvPr id="6240" name="TextBox 8"/>
          <p:cNvSpPr txBox="1">
            <a:spLocks noChangeArrowheads="1"/>
          </p:cNvSpPr>
          <p:nvPr/>
        </p:nvSpPr>
        <p:spPr bwMode="auto">
          <a:xfrm>
            <a:off x="5867400" y="38100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AND</a:t>
            </a:r>
          </a:p>
        </p:txBody>
      </p:sp>
      <p:sp>
        <p:nvSpPr>
          <p:cNvPr id="6241" name="TextBox 9"/>
          <p:cNvSpPr txBox="1">
            <a:spLocks noChangeArrowheads="1"/>
          </p:cNvSpPr>
          <p:nvPr/>
        </p:nvSpPr>
        <p:spPr bwMode="auto">
          <a:xfrm>
            <a:off x="1941513" y="6324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OR</a:t>
            </a:r>
          </a:p>
        </p:txBody>
      </p:sp>
      <p:sp>
        <p:nvSpPr>
          <p:cNvPr id="6242" name="TextBox 10"/>
          <p:cNvSpPr txBox="1">
            <a:spLocks noChangeArrowheads="1"/>
          </p:cNvSpPr>
          <p:nvPr/>
        </p:nvSpPr>
        <p:spPr bwMode="auto">
          <a:xfrm>
            <a:off x="5816600" y="6337300"/>
            <a:ext cx="68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XOR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>
                <a:latin typeface="Arial" charset="0"/>
              </a:rPr>
              <a:t>Implication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>
                <a:latin typeface="Arial" charset="0"/>
              </a:rPr>
              <a:t>whenever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true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must be true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then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if </a:t>
            </a:r>
            <a:r>
              <a:rPr lang="en-US" i="1">
                <a:latin typeface="Arial" charset="0"/>
              </a:rPr>
              <a:t>p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sufficient for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only if </a:t>
            </a:r>
            <a:r>
              <a:rPr lang="en-US" i="1">
                <a:latin typeface="Arial" charset="0"/>
              </a:rPr>
              <a:t>q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55746579"/>
              </p:ext>
            </p:extLst>
          </p:nvPr>
        </p:nvGraphicFramePr>
        <p:xfrm>
          <a:off x="6781800" y="381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If you behave then I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ll buy you ice cream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</a:rPr>
              <a:t>What if you don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 behave?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Converse, Contrapositive, Inverse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Implication</a:t>
            </a:r>
            <a:r>
              <a:rPr lang="en-US" dirty="0">
                <a:latin typeface="Arial" charset="0"/>
              </a:rPr>
              <a:t>: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q</a:t>
            </a: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Converse</a:t>
            </a:r>
            <a:r>
              <a:rPr lang="en-US" dirty="0">
                <a:latin typeface="Arial" charset="0"/>
              </a:rPr>
              <a:t>: </a:t>
            </a:r>
            <a:r>
              <a:rPr lang="en-US" i="1" dirty="0">
                <a:latin typeface="Arial" charset="0"/>
              </a:rPr>
              <a:t>q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p</a:t>
            </a: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Contrapositive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q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p</a:t>
            </a:r>
          </a:p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Inverse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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</a:t>
            </a:r>
            <a:r>
              <a:rPr lang="en-US" dirty="0">
                <a:latin typeface="Arial" charset="0"/>
              </a:rPr>
              <a:t> </a:t>
            </a:r>
            <a:r>
              <a:rPr lang="en-US" i="1" dirty="0">
                <a:latin typeface="Arial" charset="0"/>
              </a:rPr>
              <a:t>q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Are these the same?</a:t>
            </a:r>
          </a:p>
        </p:txBody>
      </p:sp>
      <p:sp>
        <p:nvSpPr>
          <p:cNvPr id="1024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791200"/>
            <a:ext cx="2403222" cy="92333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Example</a:t>
            </a:r>
          </a:p>
          <a:p>
            <a:pPr eaLnBrk="1" hangingPunct="1"/>
            <a:r>
              <a:rPr lang="en-US" dirty="0"/>
              <a:t>p: </a:t>
            </a:r>
            <a:r>
              <a:rPr lang="ja-JP" altLang="en-US" dirty="0"/>
              <a:t>“</a:t>
            </a:r>
            <a:r>
              <a:rPr lang="en-US" dirty="0"/>
              <a:t>x is divisible by </a:t>
            </a:r>
            <a:r>
              <a:rPr lang="en-US" dirty="0" smtClean="0"/>
              <a:t>4</a:t>
            </a:r>
            <a:r>
              <a:rPr lang="ja-JP" altLang="en-US" dirty="0" smtClean="0"/>
              <a:t>”</a:t>
            </a:r>
            <a:endParaRPr lang="en-US" dirty="0"/>
          </a:p>
          <a:p>
            <a:pPr eaLnBrk="1" hangingPunct="1"/>
            <a:r>
              <a:rPr lang="en-US" dirty="0"/>
              <a:t>q: </a:t>
            </a:r>
            <a:r>
              <a:rPr lang="ja-JP" altLang="en-US" dirty="0"/>
              <a:t>“</a:t>
            </a:r>
            <a:r>
              <a:rPr lang="en-US" dirty="0"/>
              <a:t>x is divisible by </a:t>
            </a:r>
            <a:r>
              <a:rPr lang="en-US" dirty="0" smtClean="0"/>
              <a:t>2</a:t>
            </a:r>
            <a:r>
              <a:rPr lang="ja-JP" altLang="en-US" dirty="0" smtClean="0"/>
              <a:t>”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Biconditional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iff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equivalent to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70193694"/>
              </p:ext>
            </p:extLst>
          </p:nvPr>
        </p:nvGraphicFramePr>
        <p:xfrm>
          <a:off x="4572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English and Logic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You cannot ride the roller coaster if you are under 4 feet tall unless you are older than 16 years old</a:t>
            </a:r>
          </a:p>
          <a:p>
            <a:pPr lvl="1"/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: you can ride the roller coaster</a:t>
            </a:r>
          </a:p>
          <a:p>
            <a:pPr lvl="1"/>
            <a:r>
              <a:rPr lang="en-US" i="1">
                <a:latin typeface="Arial" charset="0"/>
              </a:rPr>
              <a:t>r</a:t>
            </a:r>
            <a:r>
              <a:rPr lang="en-US">
                <a:latin typeface="Arial" charset="0"/>
              </a:rPr>
              <a:t>: you are under 4 feet tall</a:t>
            </a:r>
          </a:p>
          <a:p>
            <a:pPr lvl="1"/>
            <a:r>
              <a:rPr lang="en-US" i="1">
                <a:latin typeface="Arial" charset="0"/>
              </a:rPr>
              <a:t>s</a:t>
            </a:r>
            <a:r>
              <a:rPr lang="en-US">
                <a:latin typeface="Arial" charset="0"/>
              </a:rPr>
              <a:t>: you are older than 16</a:t>
            </a:r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105400"/>
            <a:ext cx="18129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 </a:t>
            </a:r>
            <a:r>
              <a:rPr lang="en-US" i="1"/>
              <a:t>r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/>
              <a:t> </a:t>
            </a:r>
            <a:r>
              <a:rPr lang="en-US" i="1"/>
              <a:t>s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/>
              <a:t> </a:t>
            </a:r>
            <a:r>
              <a:rPr lang="en-US" i="1"/>
              <a:t>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52B7-CD26-6948-A62B-09AEB66A75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1243</Words>
  <Application>Microsoft Office PowerPoint</Application>
  <PresentationFormat>On-screen Show (4:3)</PresentationFormat>
  <Paragraphs>399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ＭＳ Ｐゴシック</vt:lpstr>
      <vt:lpstr>Times New Roman</vt:lpstr>
      <vt:lpstr>Symbol</vt:lpstr>
      <vt:lpstr>Calibri</vt:lpstr>
      <vt:lpstr>Office Theme</vt:lpstr>
      <vt:lpstr>CSE 311  Foundations of Computing I</vt:lpstr>
      <vt:lpstr>Administrative</vt:lpstr>
      <vt:lpstr>Administrative</vt:lpstr>
      <vt:lpstr>Recall…Connectives</vt:lpstr>
      <vt:lpstr>p  q</vt:lpstr>
      <vt:lpstr>“If you behave then I’ll buy you ice cream”</vt:lpstr>
      <vt:lpstr>Converse, Contrapositive, Inverse</vt:lpstr>
      <vt:lpstr>Biconditional p  q</vt:lpstr>
      <vt:lpstr>English and Logic</vt:lpstr>
      <vt:lpstr>Digital Circuits</vt:lpstr>
      <vt:lpstr>Gates</vt:lpstr>
      <vt:lpstr>Gates</vt:lpstr>
      <vt:lpstr>Gates</vt:lpstr>
      <vt:lpstr>Combinational Logic Circuits</vt:lpstr>
      <vt:lpstr>Combinational Logic Circuits</vt:lpstr>
      <vt:lpstr>Logical equivalence</vt:lpstr>
      <vt:lpstr>Logical Equivalence</vt:lpstr>
      <vt:lpstr>De Morgan’s Laws</vt:lpstr>
      <vt:lpstr>De Morgan’s Laws</vt:lpstr>
      <vt:lpstr>Law of Implication</vt:lpstr>
      <vt:lpstr>Computing equivalence</vt:lpstr>
      <vt:lpstr>Understanding connectives</vt:lpstr>
      <vt:lpstr>Properties of logical connectives</vt:lpstr>
      <vt:lpstr>Equivalences relating to implication</vt:lpstr>
      <vt:lpstr>Logical Proofs</vt:lpstr>
      <vt:lpstr>Show (p  q)  (p  q) is a tautology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321, Discrete Structures</dc:title>
  <dc:creator>Richard</dc:creator>
  <cp:lastModifiedBy>CSE</cp:lastModifiedBy>
  <cp:revision>118</cp:revision>
  <cp:lastPrinted>2013-04-03T18:58:09Z</cp:lastPrinted>
  <dcterms:created xsi:type="dcterms:W3CDTF">2008-01-02T02:45:55Z</dcterms:created>
  <dcterms:modified xsi:type="dcterms:W3CDTF">2013-04-04T00:29:17Z</dcterms:modified>
</cp:coreProperties>
</file>