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2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3" r:id="rId9"/>
    <p:sldId id="262" r:id="rId10"/>
    <p:sldId id="265" r:id="rId11"/>
    <p:sldId id="266" r:id="rId12"/>
    <p:sldId id="264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7315200" cy="9601200"/>
  <p:embeddedFontLst>
    <p:embeddedFont>
      <p:font typeface="ＭＳ Ｐゴシック" pitchFamily="34" charset="-128"/>
      <p:regular r:id="rId21"/>
    </p:embeddedFont>
    <p:embeddedFont>
      <p:font typeface="Calibri" pitchFamily="34" charset="0"/>
      <p:regular r:id="rId22"/>
      <p:bold r:id="rId23"/>
      <p:italic r:id="rId24"/>
      <p:boldItalic r:id="rId25"/>
    </p:embeddedFont>
  </p:embeddedFontLst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8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94BB350-7F75-42E5-86BD-AF9C56054D53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E7450F-10E2-43AC-964A-B963C2A30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0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152EC819-64DC-4800-9123-93FA35BF2840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C975D3A8-8BCB-4943-BBA9-BE6B3F61C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98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6FCA4B6-1A13-44D8-9210-0423B8EB03A1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95DE960-623E-4D56-8FD4-B72B1D988EF0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302F3-5598-49A4-A439-FB63AE816589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E0CD7-5A84-49BC-829C-7B3104109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6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3475E-4AC8-4E2A-96CC-63FE2E43AD09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3CB0B-DE0B-4B7A-B225-161D845C6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2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310A4-97EB-4395-96E8-986530984219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F3C3E-3656-419A-9CF6-DE1FDB33B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2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53351-9E3B-422E-A17D-6BD0AD069C52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DE8A6-A23E-4492-A353-2D080D245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3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426D5-3A92-4FB9-965E-D348899A0E78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DDD94-DE17-48F5-B734-B8329999E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5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39B1D-62C6-43FD-A271-B5453F6CAFA3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2243B-D352-44BD-8448-96DBD1799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2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EDE2C-F2A0-4D0D-9511-2E6C5898C445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9B8DB-7728-4FF1-84BA-AB7A207FA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3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BC1D-8777-4056-BBB7-43155A7F173B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DF26C-9F93-4DCC-965C-A970080A9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8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76FDA-C85F-4345-949B-5F9CD2066750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4FC47-7ADC-4FDD-9D1A-43E32AD5E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3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D07D8-BD5D-41D0-AD3F-8D1B862ACEEB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D0975-7CE7-4650-A842-7DA2E3D9B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2AA3B-468C-41E4-B2D0-75B9A7866CA9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D3D8-8C00-4141-89B8-57FD03B10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2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7B75F8-E2B6-403D-860C-DC803F4A56A7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6E36CF-4D59-422F-A4A5-D0373A02C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://www.cs.washington.edu/311" TargetMode="Externa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Arial" pitchFamily="34" charset="0"/>
              </a:rPr>
              <a:t>Spring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Arial" pitchFamily="34" charset="0"/>
              </a:rPr>
              <a:t>Lecture 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Arial" pitchFamily="34" charset="0"/>
              </a:rPr>
              <a:t>Propositional Logic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Understanding complex propositions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Either Harry finds the locket and Ron breaks his wand or Fred will not open a joke shop </a:t>
            </a:r>
          </a:p>
        </p:txBody>
      </p:sp>
      <p:sp>
        <p:nvSpPr>
          <p:cNvPr id="11268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105400"/>
            <a:ext cx="2852738" cy="120015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Atomic propositions</a:t>
            </a:r>
          </a:p>
          <a:p>
            <a:pPr eaLnBrk="1" hangingPunct="1"/>
            <a:r>
              <a:rPr lang="en-US"/>
              <a:t>h: Harry finds the locket</a:t>
            </a:r>
          </a:p>
          <a:p>
            <a:pPr eaLnBrk="1" hangingPunct="1"/>
            <a:r>
              <a:rPr lang="en-US"/>
              <a:t>r:  Ron breaks his wand</a:t>
            </a:r>
          </a:p>
          <a:p>
            <a:pPr eaLnBrk="1" hangingPunct="1"/>
            <a:r>
              <a:rPr lang="en-US"/>
              <a:t>f:  Fred opens a joke shop</a:t>
            </a:r>
          </a:p>
        </p:txBody>
      </p:sp>
      <p:sp>
        <p:nvSpPr>
          <p:cNvPr id="11269" name="Text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" y="6488113"/>
            <a:ext cx="1404938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(h </a:t>
            </a:r>
            <a:r>
              <a:rPr lang="en-US">
                <a:latin typeface="Symbol" pitchFamily="18" charset="2"/>
                <a:sym typeface="Symbol" pitchFamily="18" charset="2"/>
              </a:rPr>
              <a:t></a:t>
            </a:r>
            <a:r>
              <a:rPr lang="en-US"/>
              <a:t> r) </a:t>
            </a:r>
            <a:r>
              <a:rPr lang="en-US">
                <a:latin typeface="Symbol" pitchFamily="18" charset="2"/>
                <a:sym typeface="Symbol" pitchFamily="18" charset="2"/>
              </a:rPr>
              <a:t> </a:t>
            </a:r>
            <a:r>
              <a:rPr lang="en-US"/>
              <a:t> 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Understanding complex propositions with a truth table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362200" y="2362200"/>
          <a:ext cx="4724401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1"/>
                <a:gridCol w="533400"/>
                <a:gridCol w="533400"/>
                <a:gridCol w="914400"/>
                <a:gridCol w="729018"/>
                <a:gridCol w="1480782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i="1" dirty="0" smtClean="0"/>
                        <a:t>h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i="1" dirty="0" smtClean="0"/>
                        <a:t>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 f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i="1" dirty="0" smtClean="0"/>
                        <a:t>h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i="1" dirty="0" smtClean="0"/>
                        <a:t> 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1" baseline="0" dirty="0" smtClean="0"/>
                        <a:t>f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(</a:t>
                      </a:r>
                      <a:r>
                        <a:rPr lang="en-US" i="1" dirty="0" smtClean="0"/>
                        <a:t>h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r</a:t>
                      </a:r>
                      <a:r>
                        <a:rPr lang="en-US" dirty="0" smtClean="0"/>
                        <a:t>) </a:t>
                      </a:r>
                      <a:r>
                        <a:rPr lang="en-US" baseline="0" dirty="0" smtClean="0">
                          <a:latin typeface="Symbol"/>
                          <a:sym typeface="Symbol"/>
                        </a:rPr>
                        <a:t></a:t>
                      </a:r>
                      <a:r>
                        <a:rPr lang="en-US" dirty="0" smtClean="0"/>
                        <a:t>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i="1" dirty="0" smtClean="0"/>
                        <a:t> f</a:t>
                      </a:r>
                      <a:endParaRPr lang="en-US" i="1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Aside: Number of binary operators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many different binary operators are there on atomic propositions?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i="1" smtClean="0"/>
              <a:t>p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q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smtClean="0"/>
              <a:t>Implication</a:t>
            </a:r>
          </a:p>
          <a:p>
            <a:pPr lvl="1"/>
            <a:r>
              <a:rPr lang="en-US" i="1" smtClean="0"/>
              <a:t>p</a:t>
            </a:r>
            <a:r>
              <a:rPr lang="en-US" smtClean="0"/>
              <a:t> implies </a:t>
            </a:r>
            <a:r>
              <a:rPr lang="en-US" i="1" smtClean="0"/>
              <a:t>q</a:t>
            </a:r>
          </a:p>
          <a:p>
            <a:pPr lvl="1"/>
            <a:r>
              <a:rPr lang="en-US" smtClean="0"/>
              <a:t>whenever </a:t>
            </a:r>
            <a:r>
              <a:rPr lang="en-US" i="1" smtClean="0"/>
              <a:t>p</a:t>
            </a:r>
            <a:r>
              <a:rPr lang="en-US" smtClean="0"/>
              <a:t> is true </a:t>
            </a:r>
            <a:r>
              <a:rPr lang="en-US" i="1" smtClean="0"/>
              <a:t>q</a:t>
            </a:r>
            <a:r>
              <a:rPr lang="en-US" smtClean="0"/>
              <a:t> must be true</a:t>
            </a:r>
          </a:p>
          <a:p>
            <a:pPr lvl="1"/>
            <a:r>
              <a:rPr lang="en-US" smtClean="0"/>
              <a:t>if </a:t>
            </a:r>
            <a:r>
              <a:rPr lang="en-US" i="1" smtClean="0"/>
              <a:t>p</a:t>
            </a:r>
            <a:r>
              <a:rPr lang="en-US" smtClean="0"/>
              <a:t> then </a:t>
            </a:r>
            <a:r>
              <a:rPr lang="en-US" i="1" smtClean="0"/>
              <a:t>q</a:t>
            </a:r>
          </a:p>
          <a:p>
            <a:pPr lvl="1"/>
            <a:r>
              <a:rPr lang="en-US" i="1" smtClean="0"/>
              <a:t>q</a:t>
            </a:r>
            <a:r>
              <a:rPr lang="en-US" smtClean="0"/>
              <a:t> if </a:t>
            </a:r>
            <a:r>
              <a:rPr lang="en-US" i="1" smtClean="0"/>
              <a:t>p</a:t>
            </a:r>
          </a:p>
          <a:p>
            <a:pPr lvl="1"/>
            <a:r>
              <a:rPr lang="en-US" i="1" smtClean="0"/>
              <a:t>p</a:t>
            </a:r>
            <a:r>
              <a:rPr lang="en-US" smtClean="0"/>
              <a:t> is sufficient for </a:t>
            </a:r>
            <a:r>
              <a:rPr lang="en-US" i="1" smtClean="0"/>
              <a:t>q</a:t>
            </a:r>
          </a:p>
          <a:p>
            <a:pPr lvl="1"/>
            <a:r>
              <a:rPr lang="en-US" i="1" smtClean="0"/>
              <a:t>p</a:t>
            </a:r>
            <a:r>
              <a:rPr lang="en-US" smtClean="0"/>
              <a:t> only if </a:t>
            </a:r>
            <a:r>
              <a:rPr lang="en-US" i="1" smtClean="0"/>
              <a:t>q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781800" y="3810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 </a:t>
                      </a:r>
                      <a:r>
                        <a:rPr lang="en-US" i="1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i="1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If pigs can whistle then horses can fly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Converse, Contrapositive, Inverse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Implication: </a:t>
            </a:r>
            <a:r>
              <a:rPr lang="en-US" i="1" smtClean="0"/>
              <a:t>p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q</a:t>
            </a:r>
          </a:p>
          <a:p>
            <a:r>
              <a:rPr lang="en-US" smtClean="0"/>
              <a:t>Converse: </a:t>
            </a:r>
            <a:r>
              <a:rPr lang="en-US" i="1" smtClean="0"/>
              <a:t>q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p</a:t>
            </a:r>
          </a:p>
          <a:p>
            <a:r>
              <a:rPr lang="en-US" smtClean="0"/>
              <a:t>Contrapositive: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</a:t>
            </a:r>
            <a:r>
              <a:rPr lang="en-US" smtClean="0"/>
              <a:t> </a:t>
            </a:r>
            <a:r>
              <a:rPr lang="en-US" i="1" smtClean="0"/>
              <a:t>q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</a:t>
            </a:r>
            <a:r>
              <a:rPr lang="en-US" smtClean="0"/>
              <a:t> </a:t>
            </a:r>
            <a:r>
              <a:rPr lang="en-US" i="1" smtClean="0"/>
              <a:t>p</a:t>
            </a:r>
          </a:p>
          <a:p>
            <a:r>
              <a:rPr lang="en-US" smtClean="0"/>
              <a:t>Inverse: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</a:t>
            </a:r>
            <a:r>
              <a:rPr lang="en-US" smtClean="0"/>
              <a:t> </a:t>
            </a:r>
            <a:r>
              <a:rPr lang="en-US" i="1" smtClean="0"/>
              <a:t>p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</a:t>
            </a:r>
            <a:r>
              <a:rPr lang="en-US" smtClean="0"/>
              <a:t> </a:t>
            </a:r>
            <a:r>
              <a:rPr lang="en-US" i="1" smtClean="0"/>
              <a:t>q</a:t>
            </a:r>
          </a:p>
          <a:p>
            <a:endParaRPr lang="en-US" smtClean="0"/>
          </a:p>
          <a:p>
            <a:r>
              <a:rPr lang="en-US" smtClean="0"/>
              <a:t>Are these the same?</a:t>
            </a:r>
          </a:p>
        </p:txBody>
      </p:sp>
      <p:sp>
        <p:nvSpPr>
          <p:cNvPr id="16388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5791200"/>
            <a:ext cx="2325688" cy="9239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Example</a:t>
            </a:r>
          </a:p>
          <a:p>
            <a:pPr eaLnBrk="1" hangingPunct="1"/>
            <a:r>
              <a:rPr lang="en-US"/>
              <a:t>p: “x is divisible by 2”</a:t>
            </a:r>
          </a:p>
          <a:p>
            <a:pPr eaLnBrk="1" hangingPunct="1"/>
            <a:r>
              <a:rPr lang="en-US"/>
              <a:t>q: “x is divisible by 4”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Biconditional </a:t>
            </a:r>
            <a:r>
              <a:rPr lang="en-US" i="1" smtClean="0"/>
              <a:t>p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</a:t>
            </a:r>
            <a:r>
              <a:rPr lang="en-US" smtClean="0"/>
              <a:t> </a:t>
            </a:r>
            <a:r>
              <a:rPr lang="en-US" i="1" smtClean="0"/>
              <a:t>q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i="1" smtClean="0"/>
              <a:t>p</a:t>
            </a:r>
            <a:r>
              <a:rPr lang="en-US" smtClean="0"/>
              <a:t> iff </a:t>
            </a:r>
            <a:r>
              <a:rPr lang="en-US" i="1" smtClean="0"/>
              <a:t>q</a:t>
            </a:r>
          </a:p>
          <a:p>
            <a:r>
              <a:rPr lang="en-US" i="1" smtClean="0"/>
              <a:t>p</a:t>
            </a:r>
            <a:r>
              <a:rPr lang="en-US" smtClean="0"/>
              <a:t> is equivalent to </a:t>
            </a:r>
            <a:r>
              <a:rPr lang="en-US" i="1" smtClean="0"/>
              <a:t>q</a:t>
            </a:r>
          </a:p>
          <a:p>
            <a:r>
              <a:rPr lang="en-US" i="1" smtClean="0"/>
              <a:t>p</a:t>
            </a:r>
            <a:r>
              <a:rPr lang="en-US" smtClean="0"/>
              <a:t> implies </a:t>
            </a:r>
            <a:r>
              <a:rPr lang="en-US" i="1" smtClean="0"/>
              <a:t>q</a:t>
            </a:r>
            <a:r>
              <a:rPr lang="en-US" smtClean="0"/>
              <a:t> and </a:t>
            </a:r>
            <a:r>
              <a:rPr lang="en-US" i="1" smtClean="0"/>
              <a:t>q</a:t>
            </a:r>
            <a:r>
              <a:rPr lang="en-US" smtClean="0"/>
              <a:t> implies </a:t>
            </a:r>
            <a:r>
              <a:rPr lang="en-US" i="1" smtClean="0"/>
              <a:t>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457200" y="38100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English and Logic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You cannot ride the roller coaster if you are under 4 feet tall unless you are older than 16 years old</a:t>
            </a:r>
          </a:p>
          <a:p>
            <a:pPr lvl="1"/>
            <a:r>
              <a:rPr lang="en-US" i="1" smtClean="0"/>
              <a:t>q</a:t>
            </a:r>
            <a:r>
              <a:rPr lang="en-US" smtClean="0"/>
              <a:t>: you can ride the roller coaster</a:t>
            </a:r>
          </a:p>
          <a:p>
            <a:pPr lvl="1"/>
            <a:r>
              <a:rPr lang="en-US" i="1" smtClean="0"/>
              <a:t>r</a:t>
            </a:r>
            <a:r>
              <a:rPr lang="en-US" smtClean="0"/>
              <a:t>: you are under 4 feet tall</a:t>
            </a:r>
          </a:p>
          <a:p>
            <a:pPr lvl="1"/>
            <a:r>
              <a:rPr lang="en-US" i="1" smtClean="0"/>
              <a:t>s</a:t>
            </a:r>
            <a:r>
              <a:rPr lang="en-US" smtClean="0"/>
              <a:t>: you are older than 16</a:t>
            </a:r>
          </a:p>
        </p:txBody>
      </p:sp>
      <p:sp>
        <p:nvSpPr>
          <p:cNvPr id="18436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105400"/>
            <a:ext cx="18129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 </a:t>
            </a:r>
            <a:r>
              <a:rPr lang="en-US" i="1"/>
              <a:t>r</a:t>
            </a:r>
            <a:r>
              <a:rPr lang="en-US"/>
              <a:t> </a:t>
            </a:r>
            <a:r>
              <a:rPr lang="en-US">
                <a:latin typeface="Symbol" pitchFamily="18" charset="2"/>
                <a:sym typeface="Symbol" pitchFamily="18" charset="2"/>
              </a:rPr>
              <a:t></a:t>
            </a:r>
            <a:r>
              <a:rPr lang="en-US"/>
              <a:t> </a:t>
            </a:r>
            <a:r>
              <a:rPr lang="en-US">
                <a:latin typeface="Symbol" pitchFamily="18" charset="2"/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i="1"/>
              <a:t>s</a:t>
            </a:r>
            <a:r>
              <a:rPr lang="en-US"/>
              <a:t>) </a:t>
            </a:r>
            <a:r>
              <a:rPr lang="en-US">
                <a:latin typeface="Symbol" pitchFamily="18" charset="2"/>
                <a:sym typeface="Symbol" pitchFamily="18" charset="2"/>
              </a:rPr>
              <a:t></a:t>
            </a:r>
            <a:r>
              <a:rPr lang="en-US"/>
              <a:t> </a:t>
            </a:r>
            <a:r>
              <a:rPr lang="en-US">
                <a:latin typeface="Symbol" pitchFamily="18" charset="2"/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i="1"/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About the course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</a:rPr>
              <a:t>From the CSE catalog:</a:t>
            </a:r>
          </a:p>
          <a:p>
            <a:pPr lvl="1" eaLnBrk="1" hangingPunct="1">
              <a:defRPr/>
            </a:pPr>
            <a:r>
              <a:rPr lang="en-US" b="1" dirty="0"/>
              <a:t>CSE 311 Foundations of Computing I (4</a:t>
            </a:r>
            <a:r>
              <a:rPr lang="en-US" b="1" dirty="0" smtClean="0"/>
              <a:t>)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Examines fundamentals of logic, set theory, induction, and algebraic structures with applications to computing; finite state machines; and limits of computability. Prerequisite: CSE 143; either MATH 126 or MATH 136. 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</a:rPr>
              <a:t>What I think the course is about:</a:t>
            </a:r>
          </a:p>
          <a:p>
            <a:pPr lvl="1" eaLnBrk="1" hangingPunct="1">
              <a:defRPr/>
            </a:pPr>
            <a:r>
              <a:rPr lang="en-US" dirty="0" smtClean="0"/>
              <a:t>Foundational structures for the practice of computer science and engineering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Why this material is important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Language and formalism for expressing ideas in computing</a:t>
            </a:r>
          </a:p>
          <a:p>
            <a:r>
              <a:rPr lang="en-US" smtClean="0"/>
              <a:t>Fundamental tasks in computing</a:t>
            </a:r>
          </a:p>
          <a:p>
            <a:pPr lvl="1"/>
            <a:r>
              <a:rPr lang="en-US" smtClean="0"/>
              <a:t>Translating imprecise specification into a working system</a:t>
            </a:r>
          </a:p>
          <a:p>
            <a:pPr lvl="1"/>
            <a:r>
              <a:rPr lang="en-US" smtClean="0"/>
              <a:t>Getting the details right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Topic List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</a:rPr>
              <a:t>Logic/</a:t>
            </a:r>
            <a:r>
              <a:rPr lang="en-US" dirty="0" err="1" smtClean="0">
                <a:solidFill>
                  <a:srgbClr val="0000FF"/>
                </a:solidFill>
              </a:rPr>
              <a:t>boolean</a:t>
            </a:r>
            <a:r>
              <a:rPr lang="en-US" dirty="0" smtClean="0">
                <a:solidFill>
                  <a:srgbClr val="0000FF"/>
                </a:solidFill>
              </a:rPr>
              <a:t> algebra: </a:t>
            </a:r>
            <a:r>
              <a:rPr lang="en-US" dirty="0" smtClean="0"/>
              <a:t>hardware design, testing, artificial intelligence, software engineering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</a:rPr>
              <a:t>Mathematical reasoning/induction:</a:t>
            </a:r>
            <a:r>
              <a:rPr lang="en-US" dirty="0" smtClean="0"/>
              <a:t> algorithm design, programming languages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</a:rPr>
              <a:t>Number theory:</a:t>
            </a:r>
            <a:r>
              <a:rPr lang="en-US" dirty="0" smtClean="0"/>
              <a:t> cryptography, security, algorithm design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</a:rPr>
              <a:t>Relations/relational algebra:</a:t>
            </a:r>
            <a:r>
              <a:rPr lang="en-US" dirty="0" smtClean="0"/>
              <a:t> databases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</a:rPr>
              <a:t>Finite state machines:</a:t>
            </a:r>
            <a:r>
              <a:rPr lang="en-US" dirty="0" smtClean="0"/>
              <a:t> Hardware and software design, automatic verification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</a:rPr>
              <a:t>Turing machines: </a:t>
            </a:r>
            <a:r>
              <a:rPr lang="en-US" dirty="0" smtClean="0"/>
              <a:t>Halting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Instructor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Paul </a:t>
            </a:r>
            <a:r>
              <a:rPr lang="en-US" dirty="0" err="1" smtClean="0"/>
              <a:t>Beame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Teaching Assistants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Caitlin </a:t>
            </a:r>
            <a:r>
              <a:rPr lang="en-US" dirty="0" err="1" smtClean="0"/>
              <a:t>Bonnar</a:t>
            </a:r>
            <a:r>
              <a:rPr lang="en-US" dirty="0" smtClean="0"/>
              <a:t>,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Chelsea Dallas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Chantal Murthy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Noah Siegel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Quiz sections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Thursdays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Text: Rosen, Discrete Mathematics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Edition or 7</a:t>
            </a:r>
            <a:r>
              <a:rPr lang="en-US" baseline="30000" dirty="0" smtClean="0"/>
              <a:t>th</a:t>
            </a:r>
            <a:r>
              <a:rPr lang="en-US" dirty="0" smtClean="0"/>
              <a:t> Edition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Homework </a:t>
            </a:r>
          </a:p>
          <a:p>
            <a:pPr lvl="1">
              <a:defRPr/>
            </a:pPr>
            <a:r>
              <a:rPr lang="en-US" dirty="0" smtClean="0"/>
              <a:t>Due </a:t>
            </a:r>
            <a:r>
              <a:rPr lang="en-US" dirty="0"/>
              <a:t>Wednesdays  at start of class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Individual</a:t>
            </a:r>
          </a:p>
          <a:p>
            <a:pPr marL="457200" lvl="1" indent="0">
              <a:buNone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Exams</a:t>
            </a:r>
          </a:p>
          <a:p>
            <a:pPr lvl="1">
              <a:defRPr/>
            </a:pPr>
            <a:r>
              <a:rPr lang="en-US" dirty="0" smtClean="0"/>
              <a:t>Midterm, Friday, May 10</a:t>
            </a:r>
          </a:p>
          <a:p>
            <a:pPr lvl="1">
              <a:defRPr/>
            </a:pPr>
            <a:r>
              <a:rPr lang="en-US" dirty="0" smtClean="0"/>
              <a:t>Final Exam, </a:t>
            </a:r>
            <a:r>
              <a:rPr lang="en-US" dirty="0" smtClean="0">
                <a:solidFill>
                  <a:srgbClr val="FF0000"/>
                </a:solidFill>
              </a:rPr>
              <a:t>Monday, June 10, 2:30-4:20 pm</a:t>
            </a:r>
          </a:p>
          <a:p>
            <a:pPr lvl="1">
              <a:defRPr/>
            </a:pPr>
            <a:r>
              <a:rPr lang="en-US" dirty="0" smtClean="0"/>
              <a:t>All course information posted on the </a:t>
            </a:r>
            <a:r>
              <a:rPr lang="en-US" dirty="0" smtClean="0"/>
              <a:t>web:</a:t>
            </a:r>
            <a:r>
              <a:rPr lang="en-US" dirty="0" smtClean="0">
                <a:hlinkClick r:id="rId5"/>
              </a:rPr>
              <a:t> </a:t>
            </a:r>
            <a:r>
              <a:rPr lang="en-US" sz="2300" dirty="0">
                <a:hlinkClick r:id="rId5"/>
              </a:rPr>
              <a:t>http://www.cs.washington.edu/311</a:t>
            </a:r>
            <a:endParaRPr lang="en-US" dirty="0" smtClean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Grading Weight (Roughly)</a:t>
            </a:r>
          </a:p>
          <a:p>
            <a:pPr lvl="1">
              <a:defRPr/>
            </a:pPr>
            <a:r>
              <a:rPr lang="en-US" dirty="0" smtClean="0"/>
              <a:t>50% homework</a:t>
            </a:r>
          </a:p>
          <a:p>
            <a:pPr lvl="1">
              <a:defRPr/>
            </a:pPr>
            <a:r>
              <a:rPr lang="en-US" dirty="0" smtClean="0"/>
              <a:t>35% final exam</a:t>
            </a:r>
          </a:p>
          <a:p>
            <a:pPr lvl="1">
              <a:defRPr/>
            </a:pPr>
            <a:r>
              <a:rPr lang="en-US" dirty="0" smtClean="0"/>
              <a:t>15% </a:t>
            </a:r>
            <a:r>
              <a:rPr lang="en-US" dirty="0" smtClean="0"/>
              <a:t>midterm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Propositional Logic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statement that has a truth value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Which of the following are propositions?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Washington State flag is red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It snowed in Whistler, BC on January 4, 2011.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There is an Argentinian Pope named Francis I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Space aliens landed in Roswell, New Mexico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Turn your homework in on Wednesday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Why are we taking this class?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If n is an integer greater than two, then the equation a</a:t>
            </a:r>
            <a:r>
              <a:rPr lang="en-US" baseline="30000" dirty="0" smtClean="0"/>
              <a:t>n</a:t>
            </a:r>
            <a:r>
              <a:rPr lang="en-US" dirty="0" smtClean="0"/>
              <a:t> + 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dirty="0" smtClean="0"/>
              <a:t> = </a:t>
            </a:r>
            <a:r>
              <a:rPr lang="en-US" dirty="0" err="1" smtClean="0"/>
              <a:t>c</a:t>
            </a:r>
            <a:r>
              <a:rPr lang="en-US" baseline="30000" dirty="0" err="1" smtClean="0"/>
              <a:t>n</a:t>
            </a:r>
            <a:r>
              <a:rPr lang="en-US" dirty="0" smtClean="0"/>
              <a:t> has no solutions in non-zero integers a, b, and c.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Every even integer greater than two can be written as the sum of two primes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This statement is false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Propositional variables: </a:t>
            </a:r>
            <a:r>
              <a:rPr lang="en-US" i="1" dirty="0" smtClean="0"/>
              <a:t>p, q, r, s, . . 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Truth values: </a:t>
            </a:r>
            <a:r>
              <a:rPr lang="en-US" b="1" dirty="0" smtClean="0"/>
              <a:t>T</a:t>
            </a:r>
            <a:r>
              <a:rPr lang="en-US" dirty="0" smtClean="0"/>
              <a:t> for true,  </a:t>
            </a:r>
            <a:r>
              <a:rPr lang="en-US" b="1" dirty="0" smtClean="0"/>
              <a:t>F</a:t>
            </a:r>
            <a:r>
              <a:rPr lang="en-US" dirty="0" smtClean="0"/>
              <a:t> for false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Compound Propositions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Negation (not)		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</a:t>
            </a:r>
            <a:r>
              <a:rPr lang="en-US" smtClean="0"/>
              <a:t> p</a:t>
            </a:r>
            <a:endParaRPr lang="en-US" i="1" smtClean="0"/>
          </a:p>
          <a:p>
            <a:pPr eaLnBrk="1" hangingPunct="1"/>
            <a:r>
              <a:rPr lang="en-US" smtClean="0"/>
              <a:t>Conjunction (and) 	</a:t>
            </a:r>
            <a:r>
              <a:rPr lang="en-US" i="1" smtClean="0"/>
              <a:t>p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</a:t>
            </a:r>
            <a:r>
              <a:rPr lang="en-US" i="1" smtClean="0"/>
              <a:t> q</a:t>
            </a:r>
          </a:p>
          <a:p>
            <a:pPr eaLnBrk="1" hangingPunct="1"/>
            <a:r>
              <a:rPr lang="en-US" smtClean="0"/>
              <a:t>Disjunction (or)		</a:t>
            </a:r>
            <a:r>
              <a:rPr lang="en-US" i="1" smtClean="0"/>
              <a:t>p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</a:t>
            </a:r>
            <a:r>
              <a:rPr lang="en-US" smtClean="0"/>
              <a:t> </a:t>
            </a:r>
            <a:r>
              <a:rPr lang="en-US" i="1" smtClean="0"/>
              <a:t>q</a:t>
            </a:r>
          </a:p>
          <a:p>
            <a:pPr eaLnBrk="1" hangingPunct="1"/>
            <a:r>
              <a:rPr lang="en-US" smtClean="0"/>
              <a:t>Exclusive or			</a:t>
            </a:r>
            <a:r>
              <a:rPr lang="en-US" i="1" smtClean="0"/>
              <a:t>p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</a:t>
            </a:r>
            <a:r>
              <a:rPr lang="en-US" i="1" smtClean="0"/>
              <a:t> q</a:t>
            </a:r>
          </a:p>
          <a:p>
            <a:pPr eaLnBrk="1" hangingPunct="1"/>
            <a:r>
              <a:rPr lang="en-US" smtClean="0"/>
              <a:t>Implication			</a:t>
            </a:r>
            <a:r>
              <a:rPr lang="en-US" i="1" smtClean="0"/>
              <a:t>p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i="1" smtClean="0"/>
              <a:t> q</a:t>
            </a:r>
          </a:p>
          <a:p>
            <a:pPr eaLnBrk="1" hangingPunct="1"/>
            <a:r>
              <a:rPr lang="en-US" smtClean="0"/>
              <a:t>Biconditional			</a:t>
            </a:r>
            <a:r>
              <a:rPr lang="en-US" i="1" smtClean="0"/>
              <a:t>p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</a:t>
            </a:r>
            <a:r>
              <a:rPr lang="en-US" i="1" smtClean="0"/>
              <a:t> 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Truth Tables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447800" y="1905000"/>
          <a:ext cx="1143000" cy="109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648"/>
                <a:gridCol w="672352"/>
              </a:tblGrid>
              <a:tr h="365654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p</a:t>
                      </a:r>
                      <a:endParaRPr lang="en-US" sz="1800" i="1" dirty="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r>
                        <a:rPr lang="en-US" sz="1800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1800" i="0" baseline="0" dirty="0" smtClean="0"/>
                        <a:t> </a:t>
                      </a:r>
                      <a:r>
                        <a:rPr lang="en-US" sz="1800" i="1" baseline="0" dirty="0" smtClean="0"/>
                        <a:t>p</a:t>
                      </a:r>
                      <a:endParaRPr lang="en-US" sz="1800" i="1" dirty="0"/>
                    </a:p>
                  </a:txBody>
                  <a:tcPr marT="45680" marB="45680"/>
                </a:tc>
              </a:tr>
              <a:tr h="36565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/>
                </a:tc>
              </a:tr>
              <a:tr h="365654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181600" y="19050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1" baseline="0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1447800" y="44196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i="1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5105400" y="44196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</a:t>
                      </a:r>
                      <a:r>
                        <a:rPr lang="en-US" i="1" baseline="0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35" name="Text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6324600"/>
            <a:ext cx="639127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x-or example: “you may have soup or salad with your entree”</a:t>
            </a:r>
          </a:p>
        </p:txBody>
      </p:sp>
      <p:sp>
        <p:nvSpPr>
          <p:cNvPr id="9" name="Text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19200" y="3886200"/>
            <a:ext cx="6566734" cy="36933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or example: prerequisites for 311: either Math 126 or Math 136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_INSTRUCTOR VIEW19C14C36-AC8E-43BC-9DB6-C2AAF774C7DC|PANE__TAG" val="Instructo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654</Words>
  <Application>Microsoft Office PowerPoint</Application>
  <PresentationFormat>On-screen Show (4:3)</PresentationFormat>
  <Paragraphs>138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ＭＳ Ｐゴシック</vt:lpstr>
      <vt:lpstr>Symbol</vt:lpstr>
      <vt:lpstr>Calibri</vt:lpstr>
      <vt:lpstr>Office Theme</vt:lpstr>
      <vt:lpstr>CSE 311  Foundations of Computing I</vt:lpstr>
      <vt:lpstr>About the course</vt:lpstr>
      <vt:lpstr>Why this material is important</vt:lpstr>
      <vt:lpstr>Topic List</vt:lpstr>
      <vt:lpstr>Administration</vt:lpstr>
      <vt:lpstr>Propositional Logic</vt:lpstr>
      <vt:lpstr>Propositions</vt:lpstr>
      <vt:lpstr>Compound Propositions</vt:lpstr>
      <vt:lpstr>Truth Tables</vt:lpstr>
      <vt:lpstr>Understanding complex propositions</vt:lpstr>
      <vt:lpstr>Understanding complex propositions with a truth table</vt:lpstr>
      <vt:lpstr>Aside: Number of binary operators</vt:lpstr>
      <vt:lpstr>p  q</vt:lpstr>
      <vt:lpstr>If pigs can whistle then horses can fly</vt:lpstr>
      <vt:lpstr>Converse, Contrapositive, Inverse</vt:lpstr>
      <vt:lpstr>Biconditional p  q</vt:lpstr>
      <vt:lpstr>English and Logic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321, Discrete Structures</dc:title>
  <dc:creator>Richard</dc:creator>
  <cp:lastModifiedBy>CSE</cp:lastModifiedBy>
  <cp:revision>61</cp:revision>
  <cp:lastPrinted>2011-09-28T05:38:08Z</cp:lastPrinted>
  <dcterms:created xsi:type="dcterms:W3CDTF">2008-01-02T02:45:55Z</dcterms:created>
  <dcterms:modified xsi:type="dcterms:W3CDTF">2013-03-26T23:52:21Z</dcterms:modified>
</cp:coreProperties>
</file>