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8" r:id="rId2"/>
    <p:sldId id="284" r:id="rId3"/>
    <p:sldId id="367" r:id="rId4"/>
    <p:sldId id="370" r:id="rId5"/>
    <p:sldId id="369" r:id="rId6"/>
    <p:sldId id="368" r:id="rId7"/>
    <p:sldId id="364" r:id="rId8"/>
    <p:sldId id="288" r:id="rId9"/>
    <p:sldId id="289" r:id="rId10"/>
    <p:sldId id="365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71" r:id="rId42"/>
    <p:sldId id="322" r:id="rId43"/>
    <p:sldId id="323" r:id="rId44"/>
    <p:sldId id="324" r:id="rId45"/>
    <p:sldId id="325" r:id="rId46"/>
    <p:sldId id="326" r:id="rId47"/>
    <p:sldId id="372" r:id="rId48"/>
    <p:sldId id="328" r:id="rId49"/>
    <p:sldId id="327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  <p:sldId id="346" r:id="rId68"/>
    <p:sldId id="347" r:id="rId69"/>
    <p:sldId id="348" r:id="rId70"/>
    <p:sldId id="349" r:id="rId71"/>
    <p:sldId id="350" r:id="rId72"/>
    <p:sldId id="351" r:id="rId73"/>
    <p:sldId id="352" r:id="rId74"/>
    <p:sldId id="353" r:id="rId75"/>
    <p:sldId id="354" r:id="rId76"/>
    <p:sldId id="355" r:id="rId77"/>
    <p:sldId id="356" r:id="rId78"/>
    <p:sldId id="357" r:id="rId79"/>
    <p:sldId id="366" r:id="rId80"/>
    <p:sldId id="358" r:id="rId81"/>
    <p:sldId id="359" r:id="rId82"/>
    <p:sldId id="361" r:id="rId83"/>
    <p:sldId id="362" r:id="rId84"/>
    <p:sldId id="363" r:id="rId85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5CE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35" autoAdjust="0"/>
    <p:restoredTop sz="90504" autoAdjust="0"/>
  </p:normalViewPr>
  <p:slideViewPr>
    <p:cSldViewPr snapToGrid="0" snapToObjects="1">
      <p:cViewPr>
        <p:scale>
          <a:sx n="84" d="100"/>
          <a:sy n="84" d="100"/>
        </p:scale>
        <p:origin x="-2394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E7665-BAAC-42B1-B972-C861D7B9B2E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FE06F-56D1-4639-A659-DFBB24A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68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3FB922-F127-5E47-9B2E-CA730A74DCAB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27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25813" y="249238"/>
            <a:ext cx="3182937" cy="2386012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2013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Lecture 29: Wrap up</a:t>
            </a:r>
          </a:p>
        </p:txBody>
      </p:sp>
    </p:spTree>
    <p:extLst>
      <p:ext uri="{BB962C8B-B14F-4D97-AF65-F5344CB8AC3E}">
        <p14:creationId xmlns:p14="http://schemas.microsoft.com/office/powerpoint/2010/main" val="84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CSE 311: Foundations of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149953"/>
            <a:ext cx="847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Fall 2013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The </a:t>
            </a:r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“5 minute” </a:t>
            </a:r>
            <a:r>
              <a:rPr lang="en-US" sz="2600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39082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the course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From the CSE catalog:</a:t>
            </a:r>
          </a:p>
          <a:p>
            <a:pPr lvl="1" eaLnBrk="1" hangingPunct="1">
              <a:defRPr/>
            </a:pPr>
            <a:r>
              <a:rPr lang="en-US" b="1" dirty="0"/>
              <a:t>CSE 311 Foundations of Computing I (4</a:t>
            </a:r>
            <a:r>
              <a:rPr lang="en-US" b="1" dirty="0" smtClean="0"/>
              <a:t>)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Examines fundamentals of logic, set theory, induction, and algebraic structures with applications to computing; finite state machines; and limits of computability. Prerequisite: CSE 143; either MATH 126 or MATH 136. 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this course is about:</a:t>
            </a:r>
          </a:p>
          <a:p>
            <a:pPr lvl="1" eaLnBrk="1" hangingPunct="1">
              <a:defRPr/>
            </a:pPr>
            <a:r>
              <a:rPr lang="en-US" dirty="0" smtClean="0"/>
              <a:t>Foundational structures for the practice of computer science and engineering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propositional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57912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Statements with truth values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Washington State flag is 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It snowed in Whistler, BC on January 4, 2011.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Rick Perry won the Iowa straw poll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Space aliens landed in Roswell, New Mexico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n is an integer greater than two, then the equation a</a:t>
            </a:r>
            <a:r>
              <a:rPr lang="en-US" baseline="30000" dirty="0" smtClean="0"/>
              <a:t>n</a:t>
            </a:r>
            <a:r>
              <a:rPr lang="en-US" dirty="0" smtClean="0"/>
              <a:t> + 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= </a:t>
            </a:r>
            <a:r>
              <a:rPr lang="en-US" dirty="0" err="1" smtClean="0"/>
              <a:t>c</a:t>
            </a:r>
            <a:r>
              <a:rPr lang="en-US" baseline="30000" dirty="0" err="1" smtClean="0"/>
              <a:t>n</a:t>
            </a:r>
            <a:r>
              <a:rPr lang="en-US" dirty="0" smtClean="0"/>
              <a:t> has no solutions in non-zero integers a, b, and 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Propositional variables: </a:t>
            </a:r>
            <a:r>
              <a:rPr lang="en-US" i="1" dirty="0" smtClean="0"/>
              <a:t>p, q, r, s, . . 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Truth values: </a:t>
            </a:r>
            <a:r>
              <a:rPr lang="en-US" b="1" dirty="0" smtClean="0"/>
              <a:t>T</a:t>
            </a:r>
            <a:r>
              <a:rPr lang="en-US" dirty="0" smtClean="0"/>
              <a:t> for true,  </a:t>
            </a:r>
            <a:r>
              <a:rPr lang="en-US" b="1" dirty="0" smtClean="0"/>
              <a:t>F</a:t>
            </a:r>
            <a:r>
              <a:rPr lang="en-US" dirty="0" smtClean="0"/>
              <a:t> for false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Compound propositions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867400" y="4572000"/>
            <a:ext cx="3124200" cy="1938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Negation (not)       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2000" dirty="0"/>
              <a:t> p</a:t>
            </a:r>
            <a:endParaRPr lang="en-US" sz="2000" i="1" dirty="0"/>
          </a:p>
          <a:p>
            <a:pPr>
              <a:defRPr/>
            </a:pPr>
            <a:r>
              <a:rPr lang="en-US" sz="2000" dirty="0"/>
              <a:t>Conjunction (and)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Disjunction (or)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</a:t>
            </a:r>
            <a:r>
              <a:rPr lang="en-US" sz="2000" dirty="0"/>
              <a:t> </a:t>
            </a:r>
            <a:r>
              <a:rPr lang="en-US" sz="2000" i="1" dirty="0"/>
              <a:t>q</a:t>
            </a:r>
          </a:p>
          <a:p>
            <a:pPr>
              <a:defRPr/>
            </a:pPr>
            <a:r>
              <a:rPr lang="en-US" sz="2000" dirty="0"/>
              <a:t>Exclusive or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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/>
              <a:t>Implication   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2000" i="1" dirty="0"/>
              <a:t> q</a:t>
            </a:r>
          </a:p>
          <a:p>
            <a:pPr>
              <a:defRPr/>
            </a:pPr>
            <a:r>
              <a:rPr lang="en-US" sz="2000" dirty="0" err="1"/>
              <a:t>Biconditional</a:t>
            </a:r>
            <a:r>
              <a:rPr lang="en-US" sz="2000" dirty="0"/>
              <a:t>          </a:t>
            </a:r>
            <a:r>
              <a:rPr lang="en-US" sz="2000" i="1" dirty="0"/>
              <a:t>p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</a:t>
            </a:r>
            <a:r>
              <a:rPr lang="en-US" sz="2000" i="1" dirty="0"/>
              <a:t>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nglish</a:t>
            </a:r>
            <a:r>
              <a:rPr lang="en-US" dirty="0" smtClean="0"/>
              <a:t> and logic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You cannot ride the roller coaster if you are under 4 feet tall unless you are older than 16 years old</a:t>
            </a:r>
          </a:p>
          <a:p>
            <a:pPr lvl="1"/>
            <a:r>
              <a:rPr lang="en-US" i="1" smtClean="0"/>
              <a:t>q</a:t>
            </a:r>
            <a:r>
              <a:rPr lang="en-US" smtClean="0"/>
              <a:t>: you can ride the roller coaster</a:t>
            </a:r>
          </a:p>
          <a:p>
            <a:pPr lvl="1"/>
            <a:r>
              <a:rPr lang="en-US" i="1" smtClean="0"/>
              <a:t>r</a:t>
            </a:r>
            <a:r>
              <a:rPr lang="en-US" smtClean="0"/>
              <a:t>: you are under 4 feet tall</a:t>
            </a:r>
          </a:p>
          <a:p>
            <a:pPr lvl="1"/>
            <a:r>
              <a:rPr lang="en-US" i="1" smtClean="0"/>
              <a:t>s</a:t>
            </a:r>
            <a:r>
              <a:rPr lang="en-US" smtClean="0"/>
              <a:t>: you are older than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5103813"/>
            <a:ext cx="3062288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( </a:t>
            </a:r>
            <a:r>
              <a:rPr lang="en-US" sz="3200" i="1" dirty="0"/>
              <a:t>r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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3200" dirty="0"/>
              <a:t> </a:t>
            </a:r>
            <a:r>
              <a:rPr lang="en-US" sz="3200" i="1" dirty="0"/>
              <a:t>s</a:t>
            </a:r>
            <a:r>
              <a:rPr lang="en-US" sz="3200" dirty="0"/>
              <a:t>)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</a:t>
            </a:r>
            <a:r>
              <a:rPr lang="en-US" sz="3200" dirty="0"/>
              <a:t> </a:t>
            </a:r>
            <a:r>
              <a:rPr lang="en-US" sz="3200" dirty="0">
                <a:latin typeface="Symbol" pitchFamily="18" charset="2"/>
                <a:sym typeface="Symbol" pitchFamily="18" charset="2"/>
              </a:rPr>
              <a:t></a:t>
            </a:r>
            <a:r>
              <a:rPr lang="en-US" sz="3200" dirty="0"/>
              <a:t> </a:t>
            </a:r>
            <a:r>
              <a:rPr lang="en-US" sz="3200" i="1" dirty="0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Terminology:  A compound proposition is a</a:t>
            </a:r>
          </a:p>
          <a:p>
            <a:pPr lvl="1">
              <a:defRPr/>
            </a:pPr>
            <a:r>
              <a:rPr lang="en-US" i="1" dirty="0" smtClean="0"/>
              <a:t>Tautology</a:t>
            </a:r>
            <a:r>
              <a:rPr lang="en-US" dirty="0" smtClean="0"/>
              <a:t> if it is always true</a:t>
            </a:r>
          </a:p>
          <a:p>
            <a:pPr lvl="1">
              <a:defRPr/>
            </a:pPr>
            <a:r>
              <a:rPr lang="en-US" i="1" dirty="0" smtClean="0"/>
              <a:t>Contradiction</a:t>
            </a:r>
            <a:r>
              <a:rPr lang="en-US" dirty="0" smtClean="0"/>
              <a:t> if it is always false</a:t>
            </a:r>
          </a:p>
          <a:p>
            <a:pPr lvl="1">
              <a:defRPr/>
            </a:pPr>
            <a:r>
              <a:rPr lang="en-US" i="1" dirty="0" smtClean="0"/>
              <a:t>Contingency</a:t>
            </a:r>
            <a:r>
              <a:rPr lang="en-US" dirty="0" smtClean="0"/>
              <a:t> if it can be either true or false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1177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498850"/>
            <a:ext cx="6172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i="1"/>
              <a:t>p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 b="1"/>
              <a:t> </a:t>
            </a:r>
            <a:r>
              <a:rPr lang="en-US" sz="2400" b="1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 b="1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 i="1"/>
              <a:t>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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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p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400"/>
              <a:t>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(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) 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logical equivalence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</a:t>
            </a:r>
            <a:r>
              <a:rPr lang="en-US" i="1" dirty="0" smtClean="0"/>
              <a:t>logically equivalent </a:t>
            </a:r>
            <a:r>
              <a:rPr lang="en-US" dirty="0" err="1" smtClean="0"/>
              <a:t>iff</a:t>
            </a:r>
            <a:r>
              <a:rPr lang="en-US" dirty="0" smtClean="0"/>
              <a:t>          		                          </a:t>
            </a:r>
            <a:r>
              <a:rPr lang="en-US" i="1" dirty="0" smtClean="0"/>
              <a:t>p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i="1" dirty="0" smtClean="0"/>
              <a:t>q</a:t>
            </a:r>
            <a:r>
              <a:rPr lang="en-US" dirty="0" smtClean="0"/>
              <a:t> is a tautology</a:t>
            </a:r>
            <a:endParaRPr lang="en-US" sz="1900" dirty="0" smtClean="0"/>
          </a:p>
          <a:p>
            <a:pPr>
              <a:defRPr/>
            </a:pPr>
            <a:r>
              <a:rPr lang="en-US" dirty="0" smtClean="0"/>
              <a:t>The notation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denotes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logically equivalent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 Morgan’s Laws: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18788" name="TextBox 5"/>
          <p:cNvSpPr txBox="1">
            <a:spLocks noChangeArrowheads="1"/>
          </p:cNvSpPr>
          <p:nvPr/>
        </p:nvSpPr>
        <p:spPr bwMode="auto">
          <a:xfrm>
            <a:off x="2286000" y="4876800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/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(p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q)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q</a:t>
            </a:r>
          </a:p>
          <a:p>
            <a:pPr lvl="1" eaLnBrk="1" hangingPunct="1"/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(p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</a:t>
            </a:r>
            <a:r>
              <a:rPr lang="en-US" sz="2400"/>
              <a:t> q) </a:t>
            </a:r>
            <a:r>
              <a:rPr lang="en-US" sz="2400">
                <a:latin typeface="Symbol" pitchFamily="18" charset="2"/>
                <a:sym typeface="Symbol" pitchFamily="18" charset="2"/>
              </a:rPr>
              <a:t>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p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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  <a:sym typeface="Symbol" pitchFamily="18" charset="2"/>
              </a:rPr>
              <a:t></a:t>
            </a:r>
            <a:r>
              <a:rPr lang="en-US" sz="2400"/>
              <a:t> q</a:t>
            </a:r>
          </a:p>
          <a:p>
            <a:pPr eaLnBrk="1" hangingPunct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Computing with logic</a:t>
            </a:r>
          </a:p>
          <a:p>
            <a:pPr lvl="1">
              <a:defRPr/>
            </a:pPr>
            <a:r>
              <a:rPr lang="en-US" b="1" dirty="0" smtClean="0"/>
              <a:t>T</a:t>
            </a:r>
            <a:r>
              <a:rPr lang="en-US" dirty="0" smtClean="0"/>
              <a:t>  corresponds to 1 or “high” voltage </a:t>
            </a:r>
          </a:p>
          <a:p>
            <a:pPr lvl="1">
              <a:defRPr/>
            </a:pPr>
            <a:r>
              <a:rPr lang="en-US" b="1" dirty="0" smtClean="0"/>
              <a:t> F</a:t>
            </a:r>
            <a:r>
              <a:rPr lang="en-US" dirty="0" smtClean="0"/>
              <a:t> corresponds to  0 or “low” voltage</a:t>
            </a:r>
          </a:p>
          <a:p>
            <a:pPr lvl="4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Gates </a:t>
            </a:r>
          </a:p>
          <a:p>
            <a:pPr lvl="1">
              <a:defRPr/>
            </a:pPr>
            <a:r>
              <a:rPr lang="en-US" dirty="0" smtClean="0"/>
              <a:t>Take inputs and produce outputs</a:t>
            </a:r>
          </a:p>
          <a:p>
            <a:pPr lvl="2">
              <a:defRPr/>
            </a:pPr>
            <a:r>
              <a:rPr lang="en-US" dirty="0" smtClean="0"/>
              <a:t>Functions</a:t>
            </a:r>
          </a:p>
          <a:p>
            <a:pPr lvl="1">
              <a:defRPr/>
            </a:pPr>
            <a:r>
              <a:rPr lang="en-US" dirty="0" smtClean="0"/>
              <a:t>Several kinds of gates</a:t>
            </a:r>
          </a:p>
          <a:p>
            <a:pPr lvl="1">
              <a:defRPr/>
            </a:pPr>
            <a:r>
              <a:rPr lang="en-US" dirty="0" smtClean="0"/>
              <a:t>Correspond to propositional connectives</a:t>
            </a:r>
          </a:p>
          <a:p>
            <a:pPr lvl="2">
              <a:defRPr/>
            </a:pPr>
            <a:r>
              <a:rPr lang="en-US" dirty="0" smtClean="0"/>
              <a:t>Only symmetric ones (order of inputs irrelevant)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logic circuits</a:t>
            </a:r>
          </a:p>
        </p:txBody>
      </p:sp>
      <p:grpSp>
        <p:nvGrpSpPr>
          <p:cNvPr id="120835" name="Group 29710"/>
          <p:cNvGrpSpPr>
            <a:grpSpLocks/>
          </p:cNvGrpSpPr>
          <p:nvPr/>
        </p:nvGrpSpPr>
        <p:grpSpPr bwMode="auto">
          <a:xfrm>
            <a:off x="1752600" y="2017713"/>
            <a:ext cx="5311775" cy="2089150"/>
            <a:chOff x="1597131" y="2334545"/>
            <a:chExt cx="5311586" cy="2089073"/>
          </a:xfrm>
        </p:grpSpPr>
        <p:grpSp>
          <p:nvGrpSpPr>
            <p:cNvPr id="120840" name="Group 25"/>
            <p:cNvGrpSpPr>
              <a:grpSpLocks/>
            </p:cNvGrpSpPr>
            <p:nvPr/>
          </p:nvGrpSpPr>
          <p:grpSpPr bwMode="auto">
            <a:xfrm>
              <a:off x="5508542" y="2998120"/>
              <a:ext cx="1400175" cy="663575"/>
              <a:chOff x="6394223" y="4149095"/>
              <a:chExt cx="1400175" cy="663575"/>
            </a:xfrm>
          </p:grpSpPr>
          <p:pic>
            <p:nvPicPr>
              <p:cNvPr id="120855" name="Picture 50" descr="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223" y="4149095"/>
                <a:ext cx="1400175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856" name="TextBox 16"/>
              <p:cNvSpPr txBox="1">
                <a:spLocks noChangeArrowheads="1"/>
              </p:cNvSpPr>
              <p:nvPr/>
            </p:nvSpPr>
            <p:spPr bwMode="auto">
              <a:xfrm>
                <a:off x="6740833" y="4288127"/>
                <a:ext cx="5309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OR</a:t>
                </a:r>
              </a:p>
            </p:txBody>
          </p:sp>
        </p:grpSp>
        <p:pic>
          <p:nvPicPr>
            <p:cNvPr id="120841" name="Picture 51" descr="n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132" y="3076301"/>
              <a:ext cx="1219200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0842" name="Group 30"/>
            <p:cNvGrpSpPr>
              <a:grpSpLocks/>
            </p:cNvGrpSpPr>
            <p:nvPr/>
          </p:nvGrpSpPr>
          <p:grpSpPr bwMode="auto">
            <a:xfrm>
              <a:off x="3322606" y="2334545"/>
              <a:ext cx="1420897" cy="2089073"/>
              <a:chOff x="4292083" y="3379082"/>
              <a:chExt cx="1420897" cy="2089073"/>
            </a:xfrm>
          </p:grpSpPr>
          <p:grpSp>
            <p:nvGrpSpPr>
              <p:cNvPr id="120849" name="Group 6"/>
              <p:cNvGrpSpPr>
                <a:grpSpLocks/>
              </p:cNvGrpSpPr>
              <p:nvPr/>
            </p:nvGrpSpPr>
            <p:grpSpPr bwMode="auto">
              <a:xfrm>
                <a:off x="4293755" y="4804580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3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  <p:grpSp>
            <p:nvGrpSpPr>
              <p:cNvPr id="120850" name="Group 27"/>
              <p:cNvGrpSpPr>
                <a:grpSpLocks/>
              </p:cNvGrpSpPr>
              <p:nvPr/>
            </p:nvGrpSpPr>
            <p:grpSpPr bwMode="auto">
              <a:xfrm>
                <a:off x="4292083" y="3379082"/>
                <a:ext cx="1419225" cy="663575"/>
                <a:chOff x="5939470" y="5355664"/>
                <a:chExt cx="1419225" cy="663575"/>
              </a:xfrm>
            </p:grpSpPr>
            <p:pic>
              <p:nvPicPr>
                <p:cNvPr id="120851" name="Picture 49" descr="and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9470" y="5355664"/>
                  <a:ext cx="1419225" cy="663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085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313092" y="5502785"/>
                  <a:ext cx="67197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/>
                    <a:t>AND</a:t>
                  </a:r>
                </a:p>
              </p:txBody>
            </p:sp>
          </p:grpSp>
        </p:grpSp>
        <p:cxnSp>
          <p:nvCxnSpPr>
            <p:cNvPr id="29697" name="Straight Connector 29696"/>
            <p:cNvCxnSpPr/>
            <p:nvPr/>
          </p:nvCxnSpPr>
          <p:spPr>
            <a:xfrm flipH="1">
              <a:off x="1597131" y="2505989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0" name="Elbow Connector 29699"/>
            <p:cNvCxnSpPr/>
            <p:nvPr/>
          </p:nvCxnSpPr>
          <p:spPr>
            <a:xfrm flipV="1">
              <a:off x="2816288" y="2825064"/>
              <a:ext cx="863569" cy="58576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4" name="Elbow Connector 29703"/>
            <p:cNvCxnSpPr/>
            <p:nvPr/>
          </p:nvCxnSpPr>
          <p:spPr>
            <a:xfrm>
              <a:off x="2816288" y="3407655"/>
              <a:ext cx="879444" cy="530205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597131" y="4252174"/>
              <a:ext cx="208272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08" name="Elbow Connector 29707"/>
            <p:cNvCxnSpPr/>
            <p:nvPr/>
          </p:nvCxnSpPr>
          <p:spPr>
            <a:xfrm>
              <a:off x="4741857" y="2666320"/>
              <a:ext cx="1112797" cy="503219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10" name="Elbow Connector 29709"/>
            <p:cNvCxnSpPr/>
            <p:nvPr/>
          </p:nvCxnSpPr>
          <p:spPr>
            <a:xfrm flipV="1">
              <a:off x="4745032" y="3502902"/>
              <a:ext cx="1112797" cy="593703"/>
            </a:xfrm>
            <a:prstGeom prst="bentConnector3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836" name="TextBox 29712"/>
          <p:cNvSpPr txBox="1">
            <a:spLocks noChangeArrowheads="1"/>
          </p:cNvSpPr>
          <p:nvPr/>
        </p:nvSpPr>
        <p:spPr bwMode="auto">
          <a:xfrm>
            <a:off x="1371600" y="4860925"/>
            <a:ext cx="6056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Wires can send one value to multiple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simple example: 1-bit binary adder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Inputs: A, B, Carry-in</a:t>
            </a:r>
          </a:p>
          <a:p>
            <a:pPr eaLnBrk="1" hangingPunct="1"/>
            <a:r>
              <a:rPr lang="en-US" smtClean="0"/>
              <a:t>Outputs: Sum, Carry-out</a:t>
            </a:r>
          </a:p>
        </p:txBody>
      </p:sp>
      <p:sp>
        <p:nvSpPr>
          <p:cNvPr id="125959" name="Rectangle 4"/>
          <p:cNvSpPr>
            <a:spLocks noChangeArrowheads="1"/>
          </p:cNvSpPr>
          <p:nvPr/>
        </p:nvSpPr>
        <p:spPr bwMode="auto">
          <a:xfrm>
            <a:off x="5618163" y="3303588"/>
            <a:ext cx="1352550" cy="903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0" name="Line 5"/>
          <p:cNvSpPr>
            <a:spLocks noChangeShapeType="1"/>
          </p:cNvSpPr>
          <p:nvPr/>
        </p:nvSpPr>
        <p:spPr bwMode="auto">
          <a:xfrm>
            <a:off x="5016500" y="3454400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1" name="Line 6"/>
          <p:cNvSpPr>
            <a:spLocks noChangeShapeType="1"/>
          </p:cNvSpPr>
          <p:nvPr/>
        </p:nvSpPr>
        <p:spPr bwMode="auto">
          <a:xfrm>
            <a:off x="5016500" y="3754438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2" name="Line 7"/>
          <p:cNvSpPr>
            <a:spLocks noChangeShapeType="1"/>
          </p:cNvSpPr>
          <p:nvPr/>
        </p:nvSpPr>
        <p:spPr bwMode="auto">
          <a:xfrm>
            <a:off x="5016500" y="4056063"/>
            <a:ext cx="601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3" name="Line 8"/>
          <p:cNvSpPr>
            <a:spLocks noChangeShapeType="1"/>
          </p:cNvSpPr>
          <p:nvPr/>
        </p:nvSpPr>
        <p:spPr bwMode="auto">
          <a:xfrm>
            <a:off x="6970713" y="3605213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4" name="Line 9"/>
          <p:cNvSpPr>
            <a:spLocks noChangeShapeType="1"/>
          </p:cNvSpPr>
          <p:nvPr/>
        </p:nvSpPr>
        <p:spPr bwMode="auto">
          <a:xfrm>
            <a:off x="6970713" y="3905250"/>
            <a:ext cx="601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65" name="Text Box 10"/>
          <p:cNvSpPr txBox="1">
            <a:spLocks noChangeArrowheads="1"/>
          </p:cNvSpPr>
          <p:nvPr/>
        </p:nvSpPr>
        <p:spPr bwMode="auto">
          <a:xfrm>
            <a:off x="4713288" y="3303588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A</a:t>
            </a:r>
          </a:p>
        </p:txBody>
      </p:sp>
      <p:sp>
        <p:nvSpPr>
          <p:cNvPr id="125966" name="Text Box 11"/>
          <p:cNvSpPr txBox="1">
            <a:spLocks noChangeArrowheads="1"/>
          </p:cNvSpPr>
          <p:nvPr/>
        </p:nvSpPr>
        <p:spPr bwMode="auto">
          <a:xfrm>
            <a:off x="4711700" y="360521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B</a:t>
            </a:r>
          </a:p>
        </p:txBody>
      </p:sp>
      <p:sp>
        <p:nvSpPr>
          <p:cNvPr id="125967" name="Text Box 12"/>
          <p:cNvSpPr txBox="1">
            <a:spLocks noChangeArrowheads="1"/>
          </p:cNvSpPr>
          <p:nvPr/>
        </p:nvSpPr>
        <p:spPr bwMode="auto">
          <a:xfrm>
            <a:off x="4545013" y="3905250"/>
            <a:ext cx="479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68" name="Text Box 13"/>
          <p:cNvSpPr txBox="1">
            <a:spLocks noChangeArrowheads="1"/>
          </p:cNvSpPr>
          <p:nvPr/>
        </p:nvSpPr>
        <p:spPr bwMode="auto">
          <a:xfrm>
            <a:off x="7572375" y="3754438"/>
            <a:ext cx="612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  <p:sp>
        <p:nvSpPr>
          <p:cNvPr id="125969" name="Text Box 14"/>
          <p:cNvSpPr txBox="1">
            <a:spLocks noChangeArrowheads="1"/>
          </p:cNvSpPr>
          <p:nvPr/>
        </p:nvSpPr>
        <p:spPr bwMode="auto">
          <a:xfrm>
            <a:off x="7572375" y="3422650"/>
            <a:ext cx="29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</a:t>
            </a:r>
          </a:p>
        </p:txBody>
      </p:sp>
      <p:sp>
        <p:nvSpPr>
          <p:cNvPr id="125970" name="Line 15"/>
          <p:cNvSpPr>
            <a:spLocks noChangeShapeType="1"/>
          </p:cNvSpPr>
          <p:nvPr/>
        </p:nvSpPr>
        <p:spPr bwMode="auto">
          <a:xfrm flipV="1">
            <a:off x="827088" y="3889375"/>
            <a:ext cx="2554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1" name="Line 16"/>
          <p:cNvSpPr>
            <a:spLocks noChangeShapeType="1"/>
          </p:cNvSpPr>
          <p:nvPr/>
        </p:nvSpPr>
        <p:spPr bwMode="auto">
          <a:xfrm>
            <a:off x="2179638" y="3705225"/>
            <a:ext cx="0" cy="1914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72" name="Rectangle 17"/>
          <p:cNvSpPr>
            <a:spLocks noChangeArrowheads="1"/>
          </p:cNvSpPr>
          <p:nvPr/>
        </p:nvSpPr>
        <p:spPr bwMode="auto">
          <a:xfrm>
            <a:off x="906463" y="3686175"/>
            <a:ext cx="2540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A	B	Cin	Cout	S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	1	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0	    </a:t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0	1	   	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0	    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919288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	1	1		   </a:t>
            </a:r>
          </a:p>
        </p:txBody>
      </p:sp>
      <p:sp>
        <p:nvSpPr>
          <p:cNvPr id="125973" name="Rectangle 18"/>
          <p:cNvSpPr>
            <a:spLocks noChangeArrowheads="1"/>
          </p:cNvSpPr>
          <p:nvPr/>
        </p:nvSpPr>
        <p:spPr bwMode="auto">
          <a:xfrm>
            <a:off x="2841625" y="3892550"/>
            <a:ext cx="1508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4" name="Rectangle 19"/>
          <p:cNvSpPr>
            <a:spLocks noChangeArrowheads="1"/>
          </p:cNvSpPr>
          <p:nvPr/>
        </p:nvSpPr>
        <p:spPr bwMode="auto">
          <a:xfrm>
            <a:off x="2420938" y="3889375"/>
            <a:ext cx="1508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2" tIns="26621" rIns="18792" bIns="26621"/>
          <a:lstStyle/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0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  <a:p>
            <a:pPr eaLnBrk="0" hangingPunct="0">
              <a:lnSpc>
                <a:spcPts val="1575"/>
              </a:lnSpc>
              <a:tabLst>
                <a:tab pos="449263" algn="l"/>
                <a:tab pos="900113" algn="l"/>
                <a:tab pos="1350963" algn="l"/>
                <a:tab pos="1801813" algn="l"/>
                <a:tab pos="2701925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25975" name="Rectangle 20"/>
          <p:cNvSpPr>
            <a:spLocks noChangeArrowheads="1"/>
          </p:cNvSpPr>
          <p:nvPr/>
        </p:nvSpPr>
        <p:spPr bwMode="auto">
          <a:xfrm>
            <a:off x="3757613" y="4489450"/>
            <a:ext cx="3351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Cout = B Cin  +  A Cin  +  A B </a:t>
            </a:r>
          </a:p>
        </p:txBody>
      </p:sp>
      <p:sp>
        <p:nvSpPr>
          <p:cNvPr id="125976" name="Rectangle 21"/>
          <p:cNvSpPr>
            <a:spLocks noChangeArrowheads="1"/>
          </p:cNvSpPr>
          <p:nvPr/>
        </p:nvSpPr>
        <p:spPr bwMode="auto">
          <a:xfrm>
            <a:off x="3757613" y="5014913"/>
            <a:ext cx="48307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99" tIns="45098" rIns="90199" bIns="45098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S = A’ B’ Cin + A’ B Cin’ + A B’ Cin’ + A B Cin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   = A’ (B’ Cin + B Cin’ ) + A (B’ Cin’ + B Cin )</a:t>
            </a:r>
          </a:p>
          <a:p>
            <a:pPr eaLnBrk="0" hangingPunct="0"/>
            <a:r>
              <a:rPr lang="en-US">
                <a:latin typeface="Tahoma" pitchFamily="34" charset="0"/>
              </a:rPr>
              <a:t>   = A’ Z + A Z’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   = A xor Z = A xor (B xor Cin)</a:t>
            </a:r>
          </a:p>
        </p:txBody>
      </p:sp>
      <p:sp>
        <p:nvSpPr>
          <p:cNvPr id="125977" name="Line 22"/>
          <p:cNvSpPr>
            <a:spLocks noChangeShapeType="1"/>
          </p:cNvSpPr>
          <p:nvPr/>
        </p:nvSpPr>
        <p:spPr bwMode="auto">
          <a:xfrm>
            <a:off x="5154613" y="2355850"/>
            <a:ext cx="1979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199" tIns="45098" rIns="90199" bIns="45098"/>
          <a:lstStyle/>
          <a:p>
            <a:endParaRPr lang="en-US"/>
          </a:p>
        </p:txBody>
      </p:sp>
      <p:sp>
        <p:nvSpPr>
          <p:cNvPr id="125978" name="Text Box 23"/>
          <p:cNvSpPr txBox="1">
            <a:spLocks noChangeArrowheads="1"/>
          </p:cNvSpPr>
          <p:nvPr/>
        </p:nvSpPr>
        <p:spPr bwMode="auto">
          <a:xfrm>
            <a:off x="5324475" y="1728788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A	A	A	A	A</a:t>
            </a:r>
          </a:p>
        </p:txBody>
      </p:sp>
      <p:sp>
        <p:nvSpPr>
          <p:cNvPr id="125979" name="Text Box 24"/>
          <p:cNvSpPr txBox="1">
            <a:spLocks noChangeArrowheads="1"/>
          </p:cNvSpPr>
          <p:nvPr/>
        </p:nvSpPr>
        <p:spPr bwMode="auto">
          <a:xfrm>
            <a:off x="5321300" y="200025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B	B	B	B	B</a:t>
            </a:r>
          </a:p>
        </p:txBody>
      </p:sp>
      <p:sp>
        <p:nvSpPr>
          <p:cNvPr id="125980" name="Text Box 25"/>
          <p:cNvSpPr txBox="1">
            <a:spLocks noChangeArrowheads="1"/>
          </p:cNvSpPr>
          <p:nvPr/>
        </p:nvSpPr>
        <p:spPr bwMode="auto">
          <a:xfrm>
            <a:off x="5318125" y="2336800"/>
            <a:ext cx="1931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S	S	S	S	S</a:t>
            </a:r>
          </a:p>
        </p:txBody>
      </p:sp>
      <p:sp>
        <p:nvSpPr>
          <p:cNvPr id="125981" name="Rectangle 26"/>
          <p:cNvSpPr>
            <a:spLocks noChangeArrowheads="1"/>
          </p:cNvSpPr>
          <p:nvPr/>
        </p:nvSpPr>
        <p:spPr bwMode="auto">
          <a:xfrm>
            <a:off x="6346825" y="1646238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2" name="Rectangle 27"/>
          <p:cNvSpPr>
            <a:spLocks noChangeArrowheads="1"/>
          </p:cNvSpPr>
          <p:nvPr/>
        </p:nvSpPr>
        <p:spPr bwMode="auto">
          <a:xfrm>
            <a:off x="6003925" y="1643063"/>
            <a:ext cx="293688" cy="1136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3" name="Rectangle 28"/>
          <p:cNvSpPr>
            <a:spLocks noChangeArrowheads="1"/>
          </p:cNvSpPr>
          <p:nvPr/>
        </p:nvSpPr>
        <p:spPr bwMode="auto">
          <a:xfrm>
            <a:off x="5324475" y="1643063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4" name="Rectangle 29"/>
          <p:cNvSpPr>
            <a:spLocks noChangeArrowheads="1"/>
          </p:cNvSpPr>
          <p:nvPr/>
        </p:nvSpPr>
        <p:spPr bwMode="auto">
          <a:xfrm>
            <a:off x="5657850" y="1647825"/>
            <a:ext cx="293688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sp>
        <p:nvSpPr>
          <p:cNvPr id="125985" name="Rectangle 30"/>
          <p:cNvSpPr>
            <a:spLocks noChangeArrowheads="1"/>
          </p:cNvSpPr>
          <p:nvPr/>
        </p:nvSpPr>
        <p:spPr bwMode="auto">
          <a:xfrm>
            <a:off x="6686550" y="1647825"/>
            <a:ext cx="292100" cy="113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99" tIns="45098" rIns="90199" bIns="45098" anchor="ctr"/>
          <a:lstStyle/>
          <a:p>
            <a:endParaRPr lang="en-US"/>
          </a:p>
        </p:txBody>
      </p:sp>
      <p:cxnSp>
        <p:nvCxnSpPr>
          <p:cNvPr id="125986" name="AutoShape 31"/>
          <p:cNvCxnSpPr>
            <a:cxnSpLocks noChangeShapeType="1"/>
          </p:cNvCxnSpPr>
          <p:nvPr/>
        </p:nvCxnSpPr>
        <p:spPr bwMode="auto">
          <a:xfrm rot="5400000" flipH="1">
            <a:off x="6665119" y="1520031"/>
            <a:ext cx="1588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7" name="AutoShape 32"/>
          <p:cNvCxnSpPr>
            <a:cxnSpLocks noChangeShapeType="1"/>
          </p:cNvCxnSpPr>
          <p:nvPr/>
        </p:nvCxnSpPr>
        <p:spPr bwMode="auto">
          <a:xfrm rot="5400000" flipH="1">
            <a:off x="6323807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8" name="AutoShape 33"/>
          <p:cNvCxnSpPr>
            <a:cxnSpLocks noChangeShapeType="1"/>
          </p:cNvCxnSpPr>
          <p:nvPr/>
        </p:nvCxnSpPr>
        <p:spPr bwMode="auto">
          <a:xfrm rot="5400000" flipH="1">
            <a:off x="5984082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9" name="AutoShape 34"/>
          <p:cNvCxnSpPr>
            <a:cxnSpLocks noChangeShapeType="1"/>
          </p:cNvCxnSpPr>
          <p:nvPr/>
        </p:nvCxnSpPr>
        <p:spPr bwMode="auto">
          <a:xfrm rot="5400000" flipH="1">
            <a:off x="5633244" y="1518444"/>
            <a:ext cx="1587" cy="250825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90" name="AutoShape 35"/>
          <p:cNvCxnSpPr>
            <a:cxnSpLocks noChangeShapeType="1"/>
          </p:cNvCxnSpPr>
          <p:nvPr/>
        </p:nvCxnSpPr>
        <p:spPr bwMode="auto">
          <a:xfrm rot="5400000" flipH="1">
            <a:off x="5316538" y="1519238"/>
            <a:ext cx="1587" cy="249237"/>
          </a:xfrm>
          <a:prstGeom prst="curvedConnector3">
            <a:avLst>
              <a:gd name="adj1" fmla="val 1450000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91" name="Text Box 36"/>
          <p:cNvSpPr txBox="1">
            <a:spLocks noChangeArrowheads="1"/>
          </p:cNvSpPr>
          <p:nvPr/>
        </p:nvSpPr>
        <p:spPr bwMode="auto">
          <a:xfrm>
            <a:off x="6126163" y="1131888"/>
            <a:ext cx="560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Cin</a:t>
            </a:r>
          </a:p>
        </p:txBody>
      </p:sp>
      <p:sp>
        <p:nvSpPr>
          <p:cNvPr id="125992" name="Text Box 37"/>
          <p:cNvSpPr txBox="1">
            <a:spLocks noChangeArrowheads="1"/>
          </p:cNvSpPr>
          <p:nvPr/>
        </p:nvSpPr>
        <p:spPr bwMode="auto">
          <a:xfrm>
            <a:off x="5627688" y="1133475"/>
            <a:ext cx="654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99" tIns="45098" rIns="90199" bIns="45098">
            <a:spAutoFit/>
          </a:bodyPr>
          <a:lstStyle>
            <a:lvl1pPr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687388" algn="l"/>
                <a:tab pos="1031875" algn="l"/>
                <a:tab pos="13763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>
                <a:latin typeface="Tahoma" pitchFamily="34" charset="0"/>
                <a:ea typeface="ＭＳ Ｐゴシック" pitchFamily="-111" charset="-128"/>
              </a:rPr>
              <a:t>Cout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boolean</a:t>
            </a:r>
            <a:r>
              <a:rPr lang="en-US" dirty="0" smtClean="0"/>
              <a:t> algebra</a:t>
            </a:r>
          </a:p>
        </p:txBody>
      </p:sp>
      <p:sp>
        <p:nvSpPr>
          <p:cNvPr id="34822" name="Rectangle 10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2638" cy="45307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 algebraic structure consists of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 set of elements 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binary operations { + , •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and a unary operation { ’ }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tabLst>
                <a:tab pos="2481263" algn="l"/>
                <a:tab pos="5416550" algn="l"/>
              </a:tabLst>
              <a:defRPr/>
            </a:pPr>
            <a:r>
              <a:rPr lang="en-US" dirty="0" smtClean="0"/>
              <a:t>such that the following axioms hold: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-111" charset="2"/>
              <a:buNone/>
              <a:tabLst>
                <a:tab pos="2481263" algn="l"/>
                <a:tab pos="5416550" algn="l"/>
              </a:tabLst>
              <a:defRPr/>
            </a:pPr>
            <a:r>
              <a:rPr lang="en-US" sz="2000" dirty="0" smtClean="0"/>
              <a:t>	</a:t>
            </a:r>
            <a:r>
              <a:rPr lang="en-US" sz="1800" dirty="0" smtClean="0"/>
              <a:t>1. the set B contains at least two elements: a, b</a:t>
            </a:r>
            <a:br>
              <a:rPr lang="en-US" sz="1800" dirty="0" smtClean="0"/>
            </a:br>
            <a:r>
              <a:rPr lang="en-US" sz="1800" dirty="0" smtClean="0"/>
              <a:t>2. closure:	a + b   is in B	a • b   is in B</a:t>
            </a:r>
            <a:br>
              <a:rPr lang="en-US" sz="1800" dirty="0" smtClean="0"/>
            </a:br>
            <a:r>
              <a:rPr lang="en-US" sz="1800" dirty="0" smtClean="0"/>
              <a:t>3. </a:t>
            </a:r>
            <a:r>
              <a:rPr lang="en-US" sz="1800" dirty="0" err="1" smtClean="0"/>
              <a:t>commutativity</a:t>
            </a:r>
            <a:r>
              <a:rPr lang="en-US" sz="1800" dirty="0" smtClean="0"/>
              <a:t>:	a + b = b +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b = b • a</a:t>
            </a:r>
            <a:br>
              <a:rPr lang="en-US" sz="1800" dirty="0" smtClean="0"/>
            </a:br>
            <a:r>
              <a:rPr lang="en-US" sz="1800" dirty="0" smtClean="0"/>
              <a:t>4. </a:t>
            </a:r>
            <a:r>
              <a:rPr lang="en-US" sz="1800" dirty="0" err="1" smtClean="0"/>
              <a:t>associativity</a:t>
            </a:r>
            <a:r>
              <a:rPr lang="en-US" sz="1800" dirty="0" smtClean="0"/>
              <a:t>:	a + (b + c) = (a + b) + c	a • (b • c) = (a • b) • c</a:t>
            </a:r>
            <a:br>
              <a:rPr lang="en-US" sz="1800" dirty="0" smtClean="0"/>
            </a:br>
            <a:r>
              <a:rPr lang="en-US" sz="1800" dirty="0" smtClean="0"/>
              <a:t>5. identity:	a + 0 = a	</a:t>
            </a:r>
            <a:r>
              <a:rPr lang="en-US" sz="1800" dirty="0" err="1" smtClean="0"/>
              <a:t>a</a:t>
            </a:r>
            <a:r>
              <a:rPr lang="en-US" sz="1800" dirty="0" smtClean="0"/>
              <a:t> • 1 = a</a:t>
            </a:r>
            <a:br>
              <a:rPr lang="en-US" sz="1800" dirty="0" smtClean="0"/>
            </a:br>
            <a:r>
              <a:rPr lang="en-US" sz="1800" dirty="0" smtClean="0"/>
              <a:t>6. </a:t>
            </a:r>
            <a:r>
              <a:rPr lang="en-US" sz="1800" dirty="0" err="1" smtClean="0"/>
              <a:t>distributivity</a:t>
            </a:r>
            <a:r>
              <a:rPr lang="en-US" sz="1800" dirty="0" smtClean="0"/>
              <a:t>:	a + (b • c) = (a + b) • (a + c)	a • (b + c) = (a • b) + (a • c)</a:t>
            </a:r>
            <a:br>
              <a:rPr lang="en-US" sz="1800" dirty="0" smtClean="0"/>
            </a:br>
            <a:r>
              <a:rPr lang="en-US" sz="1800" dirty="0" smtClean="0"/>
              <a:t>7. </a:t>
            </a:r>
            <a:r>
              <a:rPr lang="en-US" sz="1800" dirty="0" err="1" smtClean="0"/>
              <a:t>complementarity</a:t>
            </a:r>
            <a:r>
              <a:rPr lang="en-US" sz="1800" dirty="0" smtClean="0"/>
              <a:t>:	a + a’ = 1	a • a’ = 0</a:t>
            </a:r>
            <a:endParaRPr lang="en-US" sz="2000" dirty="0" smtClean="0"/>
          </a:p>
        </p:txBody>
      </p:sp>
      <p:pic>
        <p:nvPicPr>
          <p:cNvPr id="1269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304800"/>
            <a:ext cx="1682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TextBox 7"/>
          <p:cNvSpPr txBox="1">
            <a:spLocks noChangeArrowheads="1"/>
          </p:cNvSpPr>
          <p:nvPr/>
        </p:nvSpPr>
        <p:spPr bwMode="auto">
          <a:xfrm>
            <a:off x="6629400" y="2362200"/>
            <a:ext cx="2379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George Boole – 1854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Hand in Homework 9 now</a:t>
            </a:r>
          </a:p>
          <a:p>
            <a:pPr lvl="1">
              <a:defRPr/>
            </a:pPr>
            <a:r>
              <a:rPr lang="en-US" dirty="0" smtClean="0"/>
              <a:t>Pick up all old homework and exams now</a:t>
            </a:r>
          </a:p>
          <a:p>
            <a:pPr eaLnBrk="1" hangingPunct="1">
              <a:defRPr/>
            </a:pPr>
            <a:r>
              <a:rPr lang="en-US" dirty="0" smtClean="0"/>
              <a:t>Review session</a:t>
            </a:r>
          </a:p>
          <a:p>
            <a:pPr lvl="1" eaLnBrk="1" hangingPunct="1">
              <a:defRPr/>
            </a:pPr>
            <a:r>
              <a:rPr lang="en-US" dirty="0" smtClean="0"/>
              <a:t>Sunday, 3pm, EEB 125 </a:t>
            </a:r>
          </a:p>
          <a:p>
            <a:pPr lvl="1" eaLnBrk="1" hangingPunct="1">
              <a:defRPr/>
            </a:pPr>
            <a:r>
              <a:rPr lang="en-US" dirty="0" smtClean="0"/>
              <a:t>List of Final Exam Topics and sampling of some typical kinds of exam questions on the web</a:t>
            </a:r>
          </a:p>
          <a:p>
            <a:pPr lvl="1" eaLnBrk="1" hangingPunct="1">
              <a:defRPr/>
            </a:pPr>
            <a:r>
              <a:rPr lang="en-US" dirty="0" smtClean="0"/>
              <a:t>Bring your questions to the review session!</a:t>
            </a:r>
          </a:p>
          <a:p>
            <a:pPr eaLnBrk="1" hangingPunct="1">
              <a:defRPr/>
            </a:pPr>
            <a:r>
              <a:rPr lang="en-US" dirty="0" smtClean="0"/>
              <a:t>Final exam</a:t>
            </a:r>
          </a:p>
          <a:p>
            <a:pPr lvl="1" eaLnBrk="1" hangingPunct="1">
              <a:defRPr/>
            </a:pPr>
            <a:r>
              <a:rPr lang="en-US" dirty="0" smtClean="0"/>
              <a:t>Monday, 2:30-4:20 pm or 4:30-6:20, Kane 220</a:t>
            </a:r>
          </a:p>
          <a:p>
            <a:pPr lvl="1" eaLnBrk="1" hangingPunct="1">
              <a:defRPr/>
            </a:pPr>
            <a:r>
              <a:rPr lang="en-US" dirty="0" smtClean="0"/>
              <a:t>Fill in Catalyst Survey by Sunday, 3pm to choose.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sum-of-products canonical forms</a:t>
            </a:r>
          </a:p>
        </p:txBody>
      </p:sp>
      <p:sp>
        <p:nvSpPr>
          <p:cNvPr id="129027" name="Rectangle 2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Also known as disjunctive normal form</a:t>
            </a:r>
          </a:p>
          <a:p>
            <a:pPr eaLnBrk="1" hangingPunct="1"/>
            <a:r>
              <a:rPr lang="en-US" smtClean="0"/>
              <a:t>Also known as minterm expansion</a:t>
            </a:r>
          </a:p>
        </p:txBody>
      </p:sp>
      <p:grpSp>
        <p:nvGrpSpPr>
          <p:cNvPr id="129031" name="Group 12"/>
          <p:cNvGrpSpPr>
            <a:grpSpLocks/>
          </p:cNvGrpSpPr>
          <p:nvPr/>
        </p:nvGrpSpPr>
        <p:grpSpPr bwMode="auto">
          <a:xfrm>
            <a:off x="895350" y="3860800"/>
            <a:ext cx="2549525" cy="1931988"/>
            <a:chOff x="572" y="2000"/>
            <a:chExt cx="1628" cy="1232"/>
          </a:xfrm>
        </p:grpSpPr>
        <p:sp>
          <p:nvSpPr>
            <p:cNvPr id="129050" name="Line 9"/>
            <p:cNvSpPr>
              <a:spLocks noChangeShapeType="1"/>
            </p:cNvSpPr>
            <p:nvPr/>
          </p:nvSpPr>
          <p:spPr bwMode="auto">
            <a:xfrm>
              <a:off x="572" y="2144"/>
              <a:ext cx="1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Line 10"/>
            <p:cNvSpPr>
              <a:spLocks noChangeShapeType="1"/>
            </p:cNvSpPr>
            <p:nvPr/>
          </p:nvSpPr>
          <p:spPr bwMode="auto">
            <a:xfrm>
              <a:off x="1408" y="2004"/>
              <a:ext cx="0" cy="1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2" name="Rectangle 11"/>
            <p:cNvSpPr>
              <a:spLocks noChangeArrowheads="1"/>
            </p:cNvSpPr>
            <p:nvPr/>
          </p:nvSpPr>
          <p:spPr bwMode="auto">
            <a:xfrm>
              <a:off x="608" y="2000"/>
              <a:ext cx="159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9050" tIns="26988" rIns="19050" bIns="26988"/>
            <a:lstStyle/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	B	C	F	F’</a:t>
              </a:r>
              <a:br>
                <a:rPr lang="en-US" sz="1600">
                  <a:solidFill>
                    <a:srgbClr val="000000"/>
                  </a:solidFill>
                  <a:latin typeface="Tahoma" pitchFamily="34" charset="0"/>
                </a:rPr>
              </a:b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0	1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0	0	1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0	1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0	1	0</a:t>
              </a:r>
            </a:p>
            <a:p>
              <a:pPr eaLnBrk="0" hangingPunct="0">
                <a:lnSpc>
                  <a:spcPts val="1575"/>
                </a:lnSpc>
                <a:tabLst>
                  <a:tab pos="450850" algn="l"/>
                  <a:tab pos="901700" algn="l"/>
                  <a:tab pos="1352550" algn="l"/>
                  <a:tab pos="1803400" algn="l"/>
                  <a:tab pos="2705100" algn="l"/>
                </a:tabLs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1	1	1	1	0</a:t>
              </a:r>
            </a:p>
          </p:txBody>
        </p:sp>
      </p:grpSp>
      <p:sp>
        <p:nvSpPr>
          <p:cNvPr id="129032" name="Rectangle 13"/>
          <p:cNvSpPr>
            <a:spLocks noChangeArrowheads="1"/>
          </p:cNvSpPr>
          <p:nvPr/>
        </p:nvSpPr>
        <p:spPr bwMode="auto">
          <a:xfrm>
            <a:off x="4057650" y="3235325"/>
            <a:ext cx="52863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</a:t>
            </a:r>
          </a:p>
        </p:txBody>
      </p:sp>
      <p:sp>
        <p:nvSpPr>
          <p:cNvPr id="129033" name="Rectangle 14"/>
          <p:cNvSpPr>
            <a:spLocks noChangeArrowheads="1"/>
          </p:cNvSpPr>
          <p:nvPr/>
        </p:nvSpPr>
        <p:spPr bwMode="auto">
          <a:xfrm>
            <a:off x="4208463" y="5416550"/>
            <a:ext cx="32194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795" tIns="26626" rIns="18795" bIns="26626"/>
          <a:lstStyle/>
          <a:p>
            <a:pPr eaLnBrk="0" hangingPunct="0">
              <a:lnSpc>
                <a:spcPts val="2175"/>
              </a:lnSpc>
              <a:spcAft>
                <a:spcPts val="1975"/>
              </a:spcAft>
              <a:tabLst>
                <a:tab pos="450850" algn="l"/>
                <a:tab pos="901700" algn="l"/>
                <a:tab pos="1352550" algn="l"/>
              </a:tabLs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F’ = A’B’C’ + A’BC’ + AB’C’</a:t>
            </a:r>
          </a:p>
        </p:txBody>
      </p:sp>
      <p:sp>
        <p:nvSpPr>
          <p:cNvPr id="129034" name="Rectangle 37"/>
          <p:cNvSpPr>
            <a:spLocks noChangeArrowheads="1"/>
          </p:cNvSpPr>
          <p:nvPr/>
        </p:nvSpPr>
        <p:spPr bwMode="auto">
          <a:xfrm>
            <a:off x="3983038" y="2859088"/>
            <a:ext cx="39814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5107" rIns="90215" bIns="45107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>F =  </a:t>
            </a:r>
            <a:r>
              <a:rPr lang="en-US" sz="1600" i="1">
                <a:solidFill>
                  <a:srgbClr val="000000"/>
                </a:solidFill>
                <a:latin typeface="Tahoma" pitchFamily="34" charset="0"/>
              </a:rPr>
              <a:t>001      011      101       110       111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Tahoma" pitchFamily="34" charset="0"/>
              </a:rPr>
            </a:br>
            <a:endParaRPr lang="en-US" sz="16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29035" name="Group 45"/>
          <p:cNvGrpSpPr>
            <a:grpSpLocks/>
          </p:cNvGrpSpPr>
          <p:nvPr/>
        </p:nvGrpSpPr>
        <p:grpSpPr bwMode="auto">
          <a:xfrm>
            <a:off x="2479675" y="3219450"/>
            <a:ext cx="3213100" cy="1595438"/>
            <a:chOff x="1584" y="2054"/>
            <a:chExt cx="2052" cy="1018"/>
          </a:xfrm>
        </p:grpSpPr>
        <p:sp>
          <p:nvSpPr>
            <p:cNvPr id="129048" name="Rectangle 33"/>
            <p:cNvSpPr>
              <a:spLocks noChangeArrowheads="1"/>
            </p:cNvSpPr>
            <p:nvPr/>
          </p:nvSpPr>
          <p:spPr bwMode="auto">
            <a:xfrm>
              <a:off x="3127" y="2054"/>
              <a:ext cx="509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A’BC</a:t>
              </a:r>
            </a:p>
          </p:txBody>
        </p:sp>
        <p:sp>
          <p:nvSpPr>
            <p:cNvPr id="129049" name="Line 39"/>
            <p:cNvSpPr>
              <a:spLocks noChangeShapeType="1"/>
            </p:cNvSpPr>
            <p:nvPr/>
          </p:nvSpPr>
          <p:spPr bwMode="auto">
            <a:xfrm flipV="1">
              <a:off x="1584" y="2304"/>
              <a:ext cx="1824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6" name="Group 46"/>
          <p:cNvGrpSpPr>
            <a:grpSpLocks/>
          </p:cNvGrpSpPr>
          <p:nvPr/>
        </p:nvGrpSpPr>
        <p:grpSpPr bwMode="auto">
          <a:xfrm>
            <a:off x="2479675" y="3219450"/>
            <a:ext cx="3940175" cy="1971675"/>
            <a:chOff x="1584" y="2054"/>
            <a:chExt cx="2516" cy="1258"/>
          </a:xfrm>
        </p:grpSpPr>
        <p:sp>
          <p:nvSpPr>
            <p:cNvPr id="129046" name="Rectangle 34"/>
            <p:cNvSpPr>
              <a:spLocks noChangeArrowheads="1"/>
            </p:cNvSpPr>
            <p:nvPr/>
          </p:nvSpPr>
          <p:spPr bwMode="auto">
            <a:xfrm>
              <a:off x="3584" y="2054"/>
              <a:ext cx="516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AB’C</a:t>
              </a:r>
            </a:p>
          </p:txBody>
        </p:sp>
        <p:sp>
          <p:nvSpPr>
            <p:cNvPr id="129047" name="Line 40"/>
            <p:cNvSpPr>
              <a:spLocks noChangeShapeType="1"/>
            </p:cNvSpPr>
            <p:nvPr/>
          </p:nvSpPr>
          <p:spPr bwMode="auto">
            <a:xfrm flipV="1">
              <a:off x="1584" y="2304"/>
              <a:ext cx="2256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7" name="Group 47"/>
          <p:cNvGrpSpPr>
            <a:grpSpLocks/>
          </p:cNvGrpSpPr>
          <p:nvPr/>
        </p:nvGrpSpPr>
        <p:grpSpPr bwMode="auto">
          <a:xfrm>
            <a:off x="2479675" y="3219450"/>
            <a:ext cx="4692650" cy="2197100"/>
            <a:chOff x="1584" y="2054"/>
            <a:chExt cx="2997" cy="1402"/>
          </a:xfrm>
        </p:grpSpPr>
        <p:sp>
          <p:nvSpPr>
            <p:cNvPr id="129044" name="Rectangle 35"/>
            <p:cNvSpPr>
              <a:spLocks noChangeArrowheads="1"/>
            </p:cNvSpPr>
            <p:nvPr/>
          </p:nvSpPr>
          <p:spPr bwMode="auto">
            <a:xfrm>
              <a:off x="4064" y="2054"/>
              <a:ext cx="51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2175"/>
                </a:lnSpc>
                <a:spcAft>
                  <a:spcPts val="1975"/>
                </a:spcAft>
              </a:pPr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ABC’</a:t>
              </a:r>
            </a:p>
          </p:txBody>
        </p:sp>
        <p:sp>
          <p:nvSpPr>
            <p:cNvPr id="129045" name="Line 41"/>
            <p:cNvSpPr>
              <a:spLocks noChangeShapeType="1"/>
            </p:cNvSpPr>
            <p:nvPr/>
          </p:nvSpPr>
          <p:spPr bwMode="auto">
            <a:xfrm flipV="1">
              <a:off x="1584" y="2304"/>
              <a:ext cx="2736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8" name="Group 48"/>
          <p:cNvGrpSpPr>
            <a:grpSpLocks/>
          </p:cNvGrpSpPr>
          <p:nvPr/>
        </p:nvGrpSpPr>
        <p:grpSpPr bwMode="auto">
          <a:xfrm>
            <a:off x="2479675" y="3235325"/>
            <a:ext cx="5403850" cy="2406650"/>
            <a:chOff x="1584" y="2064"/>
            <a:chExt cx="3451" cy="1536"/>
          </a:xfrm>
        </p:grpSpPr>
        <p:sp>
          <p:nvSpPr>
            <p:cNvPr id="129042" name="Rectangle 36"/>
            <p:cNvSpPr>
              <a:spLocks noChangeArrowheads="1"/>
            </p:cNvSpPr>
            <p:nvPr/>
          </p:nvSpPr>
          <p:spPr bwMode="auto">
            <a:xfrm>
              <a:off x="4546" y="2064"/>
              <a:ext cx="48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+ ABC</a:t>
              </a:r>
            </a:p>
          </p:txBody>
        </p:sp>
        <p:sp>
          <p:nvSpPr>
            <p:cNvPr id="129043" name="Line 42"/>
            <p:cNvSpPr>
              <a:spLocks noChangeShapeType="1"/>
            </p:cNvSpPr>
            <p:nvPr/>
          </p:nvSpPr>
          <p:spPr bwMode="auto">
            <a:xfrm flipV="1">
              <a:off x="1584" y="2256"/>
              <a:ext cx="321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39" name="Group 44"/>
          <p:cNvGrpSpPr>
            <a:grpSpLocks/>
          </p:cNvGrpSpPr>
          <p:nvPr/>
        </p:nvGrpSpPr>
        <p:grpSpPr bwMode="auto">
          <a:xfrm>
            <a:off x="2479675" y="3246438"/>
            <a:ext cx="2536825" cy="1116012"/>
            <a:chOff x="1584" y="2072"/>
            <a:chExt cx="1620" cy="712"/>
          </a:xfrm>
        </p:grpSpPr>
        <p:sp>
          <p:nvSpPr>
            <p:cNvPr id="129040" name="Line 38"/>
            <p:cNvSpPr>
              <a:spLocks noChangeShapeType="1"/>
            </p:cNvSpPr>
            <p:nvPr/>
          </p:nvSpPr>
          <p:spPr bwMode="auto">
            <a:xfrm flipV="1">
              <a:off x="1584" y="2304"/>
              <a:ext cx="1344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1" name="Rectangle 43"/>
            <p:cNvSpPr>
              <a:spLocks noChangeArrowheads="1"/>
            </p:cNvSpPr>
            <p:nvPr/>
          </p:nvSpPr>
          <p:spPr bwMode="auto">
            <a:xfrm>
              <a:off x="2804" y="2072"/>
              <a:ext cx="40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A’B’C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predicate calculus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/>
              <a:t>Predicate</a:t>
            </a:r>
            <a:r>
              <a:rPr lang="en-US" dirty="0" smtClean="0"/>
              <a:t> or </a:t>
            </a:r>
            <a:r>
              <a:rPr lang="en-US" i="1" dirty="0" smtClean="0"/>
              <a:t>Propositional Function</a:t>
            </a:r>
          </a:p>
          <a:p>
            <a:pPr lvl="1">
              <a:defRPr/>
            </a:pPr>
            <a:r>
              <a:rPr lang="en-US" dirty="0" smtClean="0"/>
              <a:t>A function that returns a truth value</a:t>
            </a:r>
          </a:p>
          <a:p>
            <a:pPr>
              <a:defRPr/>
            </a:pPr>
            <a:r>
              <a:rPr lang="en-US" dirty="0" smtClean="0"/>
              <a:t>“</a:t>
            </a:r>
            <a:r>
              <a:rPr lang="en-US" i="1" dirty="0" smtClean="0"/>
              <a:t>x</a:t>
            </a:r>
            <a:r>
              <a:rPr lang="en-US" dirty="0" smtClean="0"/>
              <a:t> is a cat”</a:t>
            </a:r>
          </a:p>
          <a:p>
            <a:pPr>
              <a:defRPr/>
            </a:pPr>
            <a:r>
              <a:rPr lang="en-US" dirty="0" smtClean="0"/>
              <a:t>“student </a:t>
            </a:r>
            <a:r>
              <a:rPr lang="en-US" i="1" dirty="0" smtClean="0"/>
              <a:t>x</a:t>
            </a:r>
            <a:r>
              <a:rPr lang="en-US" dirty="0" smtClean="0"/>
              <a:t> has taken course </a:t>
            </a:r>
            <a:r>
              <a:rPr lang="en-US" i="1" dirty="0" smtClean="0"/>
              <a:t>y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/>
              <a:t>“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y</a:t>
            </a:r>
            <a:r>
              <a:rPr lang="en-US" dirty="0" smtClean="0"/>
              <a:t>”</a:t>
            </a:r>
          </a:p>
          <a:p>
            <a:pPr>
              <a:defRPr/>
            </a:pPr>
            <a:r>
              <a:rPr lang="en-US" dirty="0" smtClean="0">
                <a:latin typeface="Symbol" pitchFamily="18" charset="2"/>
                <a:sym typeface="Symbol" pitchFamily="18" charset="2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 P(x) </a:t>
            </a:r>
            <a:r>
              <a:rPr lang="en-US" dirty="0" smtClean="0"/>
              <a:t>: </a:t>
            </a:r>
            <a:r>
              <a:rPr lang="en-US" i="1" dirty="0" smtClean="0"/>
              <a:t>P(x)</a:t>
            </a:r>
            <a:r>
              <a:rPr lang="en-US" dirty="0" smtClean="0"/>
              <a:t> is true for every </a:t>
            </a:r>
            <a:r>
              <a:rPr lang="en-US" i="1" dirty="0" smtClean="0"/>
              <a:t>x </a:t>
            </a:r>
            <a:r>
              <a:rPr lang="en-US" dirty="0" smtClean="0"/>
              <a:t>in the domain</a:t>
            </a:r>
            <a:endParaRPr lang="en-US" i="1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x P(x) </a:t>
            </a:r>
            <a:r>
              <a:rPr lang="en-US" dirty="0" smtClean="0"/>
              <a:t>: There is an </a:t>
            </a:r>
            <a:r>
              <a:rPr lang="en-US" i="1" dirty="0" smtClean="0"/>
              <a:t>x</a:t>
            </a:r>
            <a:r>
              <a:rPr lang="en-US" dirty="0" smtClean="0"/>
              <a:t> in the domain for which </a:t>
            </a:r>
            <a:r>
              <a:rPr lang="en-US" i="1" dirty="0" smtClean="0"/>
              <a:t>P(x)</a:t>
            </a:r>
            <a:r>
              <a:rPr lang="en-US" dirty="0" smtClean="0"/>
              <a:t> is true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30052" name="TextBox 3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248400"/>
            <a:ext cx="15827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Prime(65353)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statements with 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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</a:t>
            </a:r>
            <a:r>
              <a:rPr lang="en-US" dirty="0"/>
              <a:t> Odd(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latin typeface="Symbol"/>
                <a:sym typeface="Symbol"/>
              </a:rPr>
              <a:t>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(Even(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/>
                <a:sym typeface="Symbol"/>
              </a:rPr>
              <a:t></a:t>
            </a:r>
            <a:r>
              <a:rPr lang="en-US" dirty="0"/>
              <a:t> Prime(</a:t>
            </a:r>
            <a:r>
              <a:rPr lang="en-US" i="1" dirty="0"/>
              <a:t>x</a:t>
            </a:r>
            <a:r>
              <a:rPr lang="en-US" dirty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 (Greater(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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(Prime(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(Equal(</a:t>
            </a:r>
            <a:r>
              <a:rPr lang="en-US" i="1" dirty="0" smtClean="0"/>
              <a:t>x</a:t>
            </a:r>
            <a:r>
              <a:rPr lang="en-US" dirty="0" smtClean="0"/>
              <a:t>, 2) </a:t>
            </a:r>
            <a:r>
              <a:rPr lang="en-US" dirty="0" smtClean="0">
                <a:latin typeface="Symbol"/>
                <a:sym typeface="Symbol"/>
              </a:rPr>
              <a:t></a:t>
            </a:r>
            <a:r>
              <a:rPr lang="en-US" dirty="0" smtClean="0"/>
              <a:t> Odd(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</a:t>
            </a:r>
            <a:r>
              <a:rPr lang="en-US" dirty="0" smtClean="0"/>
              <a:t> </a:t>
            </a:r>
            <a:r>
              <a:rPr lang="en-US" i="1" dirty="0" smtClean="0"/>
              <a:t>y</a:t>
            </a:r>
            <a:r>
              <a:rPr lang="en-US" dirty="0" smtClean="0"/>
              <a:t>(Equal(</a:t>
            </a:r>
            <a:r>
              <a:rPr lang="en-US" i="1" dirty="0" smtClean="0"/>
              <a:t>x, y</a:t>
            </a:r>
            <a:r>
              <a:rPr lang="en-US" dirty="0" smtClean="0"/>
              <a:t> + 2)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Symbol"/>
                <a:sym typeface="Symbol"/>
              </a:rPr>
              <a:t></a:t>
            </a:r>
            <a:r>
              <a:rPr lang="en-US" dirty="0" smtClean="0"/>
              <a:t> Prime(</a:t>
            </a:r>
            <a:r>
              <a:rPr lang="en-US" i="1" dirty="0" smtClean="0"/>
              <a:t>y</a:t>
            </a:r>
            <a:r>
              <a:rPr lang="en-US" dirty="0" smtClean="0"/>
              <a:t>))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086600" y="1981200"/>
            <a:ext cx="1416050" cy="1477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Even(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Odd(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Prime(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Greater(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Equal(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086600" y="1219200"/>
            <a:ext cx="1890713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Domain:</a:t>
            </a:r>
          </a:p>
          <a:p>
            <a:pPr>
              <a:defRPr/>
            </a:pPr>
            <a:r>
              <a:rPr lang="en-US" dirty="0"/>
              <a:t>Positive Integers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proofs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Start with hypotheses and facts</a:t>
            </a:r>
          </a:p>
          <a:p>
            <a:r>
              <a:rPr lang="en-US" dirty="0" smtClean="0"/>
              <a:t>Use rules of inference to extend set of facts</a:t>
            </a:r>
          </a:p>
          <a:p>
            <a:r>
              <a:rPr lang="en-US" dirty="0" smtClean="0"/>
              <a:t>Result is proved when it is included in the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imple propositional inference rules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381000" y="1298575"/>
            <a:ext cx="8534400" cy="5037138"/>
          </a:xfrm>
        </p:spPr>
        <p:txBody>
          <a:bodyPr/>
          <a:lstStyle/>
          <a:p>
            <a:r>
              <a:rPr lang="en-US" sz="2800" smtClean="0"/>
              <a:t>Excluded middle </a:t>
            </a:r>
            <a:endParaRPr lang="en-US" sz="1600" smtClean="0"/>
          </a:p>
          <a:p>
            <a:pPr lvl="4"/>
            <a:endParaRPr lang="en-US" sz="1600" smtClean="0"/>
          </a:p>
          <a:p>
            <a:r>
              <a:rPr lang="en-US" sz="2800" smtClean="0"/>
              <a:t>Two inference rules per binary connective one to eliminate it, one to introduce it.</a:t>
            </a:r>
          </a:p>
        </p:txBody>
      </p:sp>
      <p:sp>
        <p:nvSpPr>
          <p:cNvPr id="133127" name="TextBox 6"/>
          <p:cNvSpPr txBox="1">
            <a:spLocks noChangeArrowheads="1"/>
          </p:cNvSpPr>
          <p:nvPr/>
        </p:nvSpPr>
        <p:spPr bwMode="auto">
          <a:xfrm>
            <a:off x="1601788" y="3025775"/>
            <a:ext cx="1428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 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 q</a:t>
            </a:r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p, q</a:t>
            </a:r>
          </a:p>
        </p:txBody>
      </p:sp>
      <p:sp>
        <p:nvSpPr>
          <p:cNvPr id="133128" name="TextBox 7"/>
          <p:cNvSpPr txBox="1">
            <a:spLocks noChangeArrowheads="1"/>
          </p:cNvSpPr>
          <p:nvPr/>
        </p:nvSpPr>
        <p:spPr bwMode="auto">
          <a:xfrm>
            <a:off x="4267200" y="3040063"/>
            <a:ext cx="1568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p, q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 q </a:t>
            </a:r>
          </a:p>
        </p:txBody>
      </p:sp>
      <p:sp>
        <p:nvSpPr>
          <p:cNvPr id="133129" name="TextBox 8"/>
          <p:cNvSpPr txBox="1">
            <a:spLocks noChangeArrowheads="1"/>
          </p:cNvSpPr>
          <p:nvPr/>
        </p:nvSpPr>
        <p:spPr bwMode="auto">
          <a:xfrm>
            <a:off x="4114800" y="4079875"/>
            <a:ext cx="254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p        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p  q, q  p</a:t>
            </a:r>
          </a:p>
        </p:txBody>
      </p:sp>
      <p:sp>
        <p:nvSpPr>
          <p:cNvPr id="133130" name="TextBox 9"/>
          <p:cNvSpPr txBox="1">
            <a:spLocks noChangeArrowheads="1"/>
          </p:cNvSpPr>
          <p:nvPr/>
        </p:nvSpPr>
        <p:spPr bwMode="auto">
          <a:xfrm>
            <a:off x="1427163" y="4103688"/>
            <a:ext cx="1941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p  q , p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q</a:t>
            </a:r>
          </a:p>
        </p:txBody>
      </p:sp>
      <p:sp>
        <p:nvSpPr>
          <p:cNvPr id="133131" name="TextBox 10"/>
          <p:cNvSpPr txBox="1">
            <a:spLocks noChangeArrowheads="1"/>
          </p:cNvSpPr>
          <p:nvPr/>
        </p:nvSpPr>
        <p:spPr bwMode="auto">
          <a:xfrm>
            <a:off x="1676400" y="5257800"/>
            <a:ext cx="1435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p, p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q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 q</a:t>
            </a:r>
          </a:p>
        </p:txBody>
      </p:sp>
      <p:sp>
        <p:nvSpPr>
          <p:cNvPr id="133132" name="TextBox 11"/>
          <p:cNvSpPr txBox="1">
            <a:spLocks noChangeArrowheads="1"/>
          </p:cNvSpPr>
          <p:nvPr/>
        </p:nvSpPr>
        <p:spPr bwMode="auto">
          <a:xfrm>
            <a:off x="4648200" y="5181600"/>
            <a:ext cx="1487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q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q</a:t>
            </a:r>
          </a:p>
        </p:txBody>
      </p:sp>
      <p:sp>
        <p:nvSpPr>
          <p:cNvPr id="14" name="Freeform 13"/>
          <p:cNvSpPr/>
          <p:nvPr/>
        </p:nvSpPr>
        <p:spPr>
          <a:xfrm>
            <a:off x="4557713" y="5157788"/>
            <a:ext cx="1882775" cy="1239837"/>
          </a:xfrm>
          <a:custGeom>
            <a:avLst/>
            <a:gdLst>
              <a:gd name="connsiteX0" fmla="*/ 36038 w 1882859"/>
              <a:gd name="connsiteY0" fmla="*/ 328329 h 1239128"/>
              <a:gd name="connsiteX1" fmla="*/ 144896 w 1882859"/>
              <a:gd name="connsiteY1" fmla="*/ 1014129 h 1239128"/>
              <a:gd name="connsiteX2" fmla="*/ 1059296 w 1882859"/>
              <a:gd name="connsiteY2" fmla="*/ 1231843 h 1239128"/>
              <a:gd name="connsiteX3" fmla="*/ 1864838 w 1882859"/>
              <a:gd name="connsiteY3" fmla="*/ 796415 h 1239128"/>
              <a:gd name="connsiteX4" fmla="*/ 1527381 w 1882859"/>
              <a:gd name="connsiteY4" fmla="*/ 241243 h 1239128"/>
              <a:gd name="connsiteX5" fmla="*/ 493238 w 1882859"/>
              <a:gd name="connsiteY5" fmla="*/ 1758 h 1239128"/>
              <a:gd name="connsiteX6" fmla="*/ 36038 w 1882859"/>
              <a:gd name="connsiteY6" fmla="*/ 328329 h 12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859" h="1239128">
                <a:moveTo>
                  <a:pt x="36038" y="328329"/>
                </a:moveTo>
                <a:cubicBezTo>
                  <a:pt x="-22019" y="497057"/>
                  <a:pt x="-25647" y="863543"/>
                  <a:pt x="144896" y="1014129"/>
                </a:cubicBezTo>
                <a:cubicBezTo>
                  <a:pt x="315439" y="1164715"/>
                  <a:pt x="772639" y="1268129"/>
                  <a:pt x="1059296" y="1231843"/>
                </a:cubicBezTo>
                <a:cubicBezTo>
                  <a:pt x="1345953" y="1195557"/>
                  <a:pt x="1786824" y="961515"/>
                  <a:pt x="1864838" y="796415"/>
                </a:cubicBezTo>
                <a:cubicBezTo>
                  <a:pt x="1942852" y="631315"/>
                  <a:pt x="1755981" y="373686"/>
                  <a:pt x="1527381" y="241243"/>
                </a:cubicBezTo>
                <a:cubicBezTo>
                  <a:pt x="1298781" y="108800"/>
                  <a:pt x="739981" y="-16385"/>
                  <a:pt x="493238" y="1758"/>
                </a:cubicBezTo>
                <a:cubicBezTo>
                  <a:pt x="246495" y="19901"/>
                  <a:pt x="94095" y="159601"/>
                  <a:pt x="36038" y="32832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84938" y="5257800"/>
            <a:ext cx="265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Direct Proof Rule</a:t>
            </a:r>
            <a:endParaRPr lang="en-US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3135" name="TextBox 7"/>
          <p:cNvSpPr txBox="1">
            <a:spLocks noChangeArrowheads="1"/>
          </p:cNvSpPr>
          <p:nvPr/>
        </p:nvSpPr>
        <p:spPr bwMode="auto">
          <a:xfrm>
            <a:off x="3671888" y="1066800"/>
            <a:ext cx="1952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       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 p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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rules for quantifiers</a:t>
            </a:r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1143000" y="1447800"/>
            <a:ext cx="2935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P(c) for some c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x P(x)</a:t>
            </a:r>
          </a:p>
        </p:txBody>
      </p:sp>
      <p:sp>
        <p:nvSpPr>
          <p:cNvPr id="134151" name="TextBox 7"/>
          <p:cNvSpPr txBox="1">
            <a:spLocks noChangeArrowheads="1"/>
          </p:cNvSpPr>
          <p:nvPr/>
        </p:nvSpPr>
        <p:spPr bwMode="auto">
          <a:xfrm>
            <a:off x="5029200" y="1447800"/>
            <a:ext cx="2876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</a:t>
            </a:r>
            <a:r>
              <a:rPr lang="en-US" sz="32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x P(x)      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P(a) for any a</a:t>
            </a:r>
            <a:endParaRPr lang="en-US" sz="3200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</p:txBody>
      </p:sp>
      <p:sp>
        <p:nvSpPr>
          <p:cNvPr id="134152" name="TextBox 8"/>
          <p:cNvSpPr txBox="1">
            <a:spLocks noChangeArrowheads="1"/>
          </p:cNvSpPr>
          <p:nvPr/>
        </p:nvSpPr>
        <p:spPr bwMode="auto">
          <a:xfrm>
            <a:off x="152400" y="3505200"/>
            <a:ext cx="4524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“Let a be anything”...P(a)</a:t>
            </a:r>
            <a:endParaRPr lang="en-US" sz="3200" u="sng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 </a:t>
            </a:r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x P(x)</a:t>
            </a:r>
          </a:p>
        </p:txBody>
      </p:sp>
      <p:sp>
        <p:nvSpPr>
          <p:cNvPr id="134153" name="TextBox 9"/>
          <p:cNvSpPr txBox="1">
            <a:spLocks noChangeArrowheads="1"/>
          </p:cNvSpPr>
          <p:nvPr/>
        </p:nvSpPr>
        <p:spPr bwMode="auto">
          <a:xfrm>
            <a:off x="4754563" y="3505200"/>
            <a:ext cx="43894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>
                <a:latin typeface="Calibri" pitchFamily="34" charset="0"/>
                <a:ea typeface="ＭＳ Ｐゴシック" pitchFamily="-111" charset="-128"/>
              </a:rPr>
              <a:t>                 </a:t>
            </a:r>
            <a:r>
              <a:rPr lang="en-US" sz="32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</a:t>
            </a:r>
            <a:r>
              <a:rPr lang="en-US" sz="3200" u="sng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 x P(x)               </a:t>
            </a:r>
          </a:p>
          <a:p>
            <a:pPr algn="ctr" eaLnBrk="1" hangingPunct="1"/>
            <a:r>
              <a:rPr lang="en-US" sz="3200">
                <a:latin typeface="Calibri" pitchFamily="34" charset="0"/>
                <a:ea typeface="ＭＳ Ｐゴシック" pitchFamily="-111" charset="-128"/>
                <a:sym typeface="Symbol" pitchFamily="18" charset="2"/>
              </a:rPr>
              <a:t>∴ </a:t>
            </a:r>
            <a:r>
              <a:rPr lang="en-US" sz="3200">
                <a:latin typeface="Calibri" pitchFamily="34" charset="0"/>
                <a:ea typeface="ＭＳ Ｐゴシック" pitchFamily="-111" charset="-128"/>
              </a:rPr>
              <a:t>P(c) for some special c</a:t>
            </a:r>
            <a:endParaRPr lang="en-US" sz="3200">
              <a:latin typeface="Calibri" pitchFamily="34" charset="0"/>
              <a:ea typeface="ＭＳ Ｐゴシック" pitchFamily="-111" charset="-128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even and odd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2800" dirty="0" smtClean="0">
              <a:sym typeface="Symbol"/>
            </a:endParaRPr>
          </a:p>
          <a:p>
            <a:pPr>
              <a:defRPr/>
            </a:pPr>
            <a:r>
              <a:rPr lang="en-US" sz="2800" dirty="0" smtClean="0">
                <a:sym typeface="Symbol"/>
              </a:rPr>
              <a:t>Prove: “The square of every odd number is odd”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 English proof of: x (Odd(x)Odd(x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))</a:t>
            </a:r>
          </a:p>
          <a:p>
            <a:pPr marL="0" indent="0">
              <a:buFont typeface="Arial" charset="0"/>
              <a:buNone/>
              <a:defRPr/>
            </a:pPr>
            <a:endParaRPr lang="en-US" sz="1400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Let x be an odd number.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Then x=2k+1 for some integer k (depending on x)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Therefore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=(2k+1)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= 4k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+4k+1=2(2k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+2k)+1.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 smtClean="0">
                <a:sym typeface="Symbol"/>
              </a:rPr>
              <a:t>   Since 2k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+2k is an integer, 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is odd.    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4876800" y="228600"/>
            <a:ext cx="3886200" cy="1384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</a:rPr>
              <a:t>Even(x) </a:t>
            </a:r>
            <a:r>
              <a:rPr lang="en-US" sz="2800" dirty="0">
                <a:latin typeface="+mj-lt"/>
                <a:sym typeface="Symbol"/>
              </a:rPr>
              <a:t></a:t>
            </a:r>
            <a:r>
              <a:rPr lang="en-US" sz="2800" b="1" dirty="0">
                <a:latin typeface="+mj-lt"/>
                <a:sym typeface="Symbol"/>
              </a:rPr>
              <a:t> </a:t>
            </a:r>
            <a:r>
              <a:rPr lang="en-US" sz="2800" dirty="0">
                <a:latin typeface="+mj-lt"/>
                <a:sym typeface="Symbol"/>
              </a:rPr>
              <a:t>y  (x=2y)     </a:t>
            </a:r>
          </a:p>
          <a:p>
            <a:pPr>
              <a:defRPr/>
            </a:pPr>
            <a:r>
              <a:rPr lang="en-US" sz="2800" dirty="0">
                <a:latin typeface="+mj-lt"/>
                <a:sym typeface="Symbol"/>
              </a:rPr>
              <a:t>Odd(x)  </a:t>
            </a:r>
            <a:r>
              <a:rPr lang="en-US" sz="2800" b="1" dirty="0">
                <a:latin typeface="+mj-lt"/>
                <a:sym typeface="Symbol"/>
              </a:rPr>
              <a:t></a:t>
            </a:r>
            <a:r>
              <a:rPr lang="en-US" sz="2800" dirty="0">
                <a:latin typeface="+mj-lt"/>
                <a:sym typeface="Symbol"/>
              </a:rPr>
              <a:t>y  (x=2y+1)</a:t>
            </a:r>
          </a:p>
          <a:p>
            <a:pPr>
              <a:defRPr/>
            </a:pPr>
            <a:r>
              <a:rPr lang="en-US" sz="2800" dirty="0">
                <a:latin typeface="+mj-lt"/>
              </a:rPr>
              <a:t>Domain: Integers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vectors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Let U = {1, . . ., 10}, represent the set {1,3,4,8,9} with </a:t>
            </a:r>
          </a:p>
          <a:p>
            <a:pPr>
              <a:defRPr/>
            </a:pPr>
            <a:endParaRPr lang="en-US" dirty="0">
              <a:ea typeface="Cambria Math" pitchFamily="18" charset="0"/>
              <a:cs typeface="Cambria Math" pitchFamily="18" charset="0"/>
              <a:sym typeface="Symbol" pitchFamily="18" charset="2"/>
            </a:endParaRPr>
          </a:p>
          <a:p>
            <a:pPr lvl="4">
              <a:defRPr/>
            </a:pPr>
            <a:endParaRPr lang="en-US" sz="1000" dirty="0" smtClean="0">
              <a:ea typeface="Cambria Math" pitchFamily="18" charset="0"/>
              <a:cs typeface="Cambria Math" pitchFamily="18" charset="0"/>
              <a:sym typeface="Symbol" pitchFamily="18" charset="2"/>
            </a:endParaRPr>
          </a:p>
          <a:p>
            <a:pPr>
              <a:defRPr/>
            </a:pPr>
            <a:r>
              <a:rPr lang="en-US" dirty="0" smtClean="0"/>
              <a:t>Bit operations: </a:t>
            </a:r>
          </a:p>
          <a:p>
            <a:pPr lvl="1">
              <a:defRPr/>
            </a:pPr>
            <a:r>
              <a:rPr lang="en-US" dirty="0" smtClean="0"/>
              <a:t>0110110100 </a:t>
            </a:r>
            <a:r>
              <a:rPr lang="en-US" dirty="0" smtClean="0">
                <a:sym typeface="Symbol"/>
              </a:rPr>
              <a:t> </a:t>
            </a:r>
            <a:r>
              <a:rPr lang="en-US" dirty="0" smtClean="0"/>
              <a:t>0011010110 = 0111110110</a:t>
            </a:r>
          </a:p>
          <a:p>
            <a:pPr>
              <a:defRPr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–l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drwxr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xr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-x ... Documents/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-r--r-- ... file1</a:t>
            </a:r>
          </a:p>
          <a:p>
            <a:pPr>
              <a:defRPr/>
            </a:pPr>
            <a:endParaRPr lang="en-US" dirty="0" smtClean="0">
              <a:ea typeface="Cambria Math" pitchFamily="18" charset="0"/>
              <a:cs typeface="Cambria Math" pitchFamily="18" charset="0"/>
              <a:sym typeface="Symbol" pitchFamily="18" charset="2"/>
            </a:endParaRPr>
          </a:p>
        </p:txBody>
      </p:sp>
      <p:sp>
        <p:nvSpPr>
          <p:cNvPr id="136199" name="TextBox 2"/>
          <p:cNvSpPr txBox="1">
            <a:spLocks noChangeArrowheads="1"/>
          </p:cNvSpPr>
          <p:nvPr/>
        </p:nvSpPr>
        <p:spPr bwMode="auto">
          <a:xfrm>
            <a:off x="3352800" y="2743200"/>
            <a:ext cx="2400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1011000110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pad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/>
              <a:t>Alice and Bob privately share random n-bit vector K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Eve does not know K</a:t>
            </a:r>
          </a:p>
          <a:p>
            <a:pPr lvl="4"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Later, Alice has n-bit message m to send to Bob</a:t>
            </a:r>
          </a:p>
          <a:p>
            <a:pPr lvl="1">
              <a:defRPr/>
            </a:pPr>
            <a:r>
              <a:rPr lang="en-US" dirty="0" smtClean="0"/>
              <a:t>Alice computes  C = m </a:t>
            </a:r>
            <a:r>
              <a:rPr lang="en-US" dirty="0" smtClean="0">
                <a:sym typeface="Symbol" pitchFamily="18" charset="2"/>
              </a:rPr>
              <a:t> K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Alice sends C to Bob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Bob computes m = C  K which is (m  K)  K</a:t>
            </a:r>
          </a:p>
          <a:p>
            <a:pPr lvl="1">
              <a:defRPr/>
            </a:pPr>
            <a:endParaRPr lang="en-US" dirty="0" smtClean="0">
              <a:sym typeface="Symbol" pitchFamily="18" charset="2"/>
            </a:endParaRPr>
          </a:p>
          <a:p>
            <a:pPr>
              <a:defRPr/>
            </a:pPr>
            <a:r>
              <a:rPr lang="en-US" sz="2800" dirty="0" smtClean="0">
                <a:sym typeface="Symbol" pitchFamily="18" charset="2"/>
              </a:rPr>
              <a:t>Eve cannot figure out m from C unless she can guess K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arithmetic mod 7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smtClean="0"/>
              <a:t>a +</a:t>
            </a:r>
            <a:r>
              <a:rPr lang="en-US" baseline="-25000" smtClean="0"/>
              <a:t>7</a:t>
            </a:r>
            <a:r>
              <a:rPr lang="en-US" smtClean="0"/>
              <a:t> b = (a + b) mod 7</a:t>
            </a:r>
          </a:p>
          <a:p>
            <a:r>
              <a:rPr lang="en-US" smtClean="0"/>
              <a:t>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baseline="-25000" smtClean="0">
                <a:latin typeface="Symbol" pitchFamily="18" charset="2"/>
                <a:sym typeface="Symbol" pitchFamily="18" charset="2"/>
              </a:rPr>
              <a:t>7</a:t>
            </a:r>
            <a:r>
              <a:rPr lang="en-US" smtClean="0"/>
              <a:t> b = (a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smtClean="0"/>
              <a:t> b) mod 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14400" y="3429000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5029200" y="3429000"/>
          <a:ext cx="3276600" cy="309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halting problem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09424" y="164817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H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482374" y="175929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06199" y="148148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112486" y="1470370"/>
            <a:ext cx="349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+mn-lt"/>
              </a:rPr>
              <a:t>x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574574" y="199424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00024" y="1495770"/>
            <a:ext cx="3360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P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(x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halts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P(x)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does not halt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476024" y="226094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42586" y="1916349"/>
            <a:ext cx="881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3600" b="1" dirty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5" name="&quot;No&quot; Symbol 24"/>
          <p:cNvSpPr>
            <a:spLocks noChangeAspect="1"/>
          </p:cNvSpPr>
          <p:nvPr/>
        </p:nvSpPr>
        <p:spPr>
          <a:xfrm>
            <a:off x="5715000" y="3581400"/>
            <a:ext cx="2590800" cy="2590800"/>
          </a:xfrm>
          <a:prstGeom prst="noSmoking">
            <a:avLst>
              <a:gd name="adj" fmla="val 5817"/>
            </a:avLst>
          </a:prstGeom>
          <a:solidFill>
            <a:srgbClr val="FF0000"/>
          </a:solidFill>
          <a:ln>
            <a:headEnd type="none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HALT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0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2390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ea typeface="ＭＳ Ｐゴシック" pitchFamily="-111" charset="-128"/>
              </a:rPr>
              <a:t>Let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be an integer and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 a positive integer.  Then there are </a:t>
            </a:r>
            <a:r>
              <a:rPr lang="en-US" sz="2800" i="1" smtClean="0">
                <a:ea typeface="ＭＳ Ｐゴシック" pitchFamily="-111" charset="-128"/>
              </a:rPr>
              <a:t>unique</a:t>
            </a:r>
            <a:r>
              <a:rPr lang="en-US" sz="2800" smtClean="0">
                <a:ea typeface="ＭＳ Ｐゴシック" pitchFamily="-111" charset="-128"/>
              </a:rPr>
              <a:t> integers </a:t>
            </a:r>
            <a:r>
              <a:rPr lang="en-US" sz="2800" i="1" smtClean="0">
                <a:ea typeface="ＭＳ Ｐゴシック" pitchFamily="-111" charset="-128"/>
              </a:rPr>
              <a:t>q</a:t>
            </a:r>
            <a:r>
              <a:rPr lang="en-US" sz="2800" smtClean="0">
                <a:ea typeface="ＭＳ Ｐゴシック" pitchFamily="-111" charset="-128"/>
              </a:rPr>
              <a:t> and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, with 0 ≤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 &lt; </a:t>
            </a:r>
            <a:r>
              <a:rPr lang="en-US" sz="2800" i="1" smtClean="0">
                <a:ea typeface="ＭＳ Ｐゴシック" pitchFamily="-111" charset="-128"/>
              </a:rPr>
              <a:t>d</a:t>
            </a:r>
            <a:r>
              <a:rPr lang="en-US" sz="2800" smtClean="0">
                <a:ea typeface="ＭＳ Ｐゴシック" pitchFamily="-111" charset="-128"/>
              </a:rPr>
              <a:t>, such that </a:t>
            </a:r>
            <a:r>
              <a:rPr lang="en-US" sz="2800" i="1" smtClean="0">
                <a:ea typeface="ＭＳ Ｐゴシック" pitchFamily="-111" charset="-128"/>
              </a:rPr>
              <a:t>a</a:t>
            </a:r>
            <a:r>
              <a:rPr lang="en-US" sz="2800" smtClean="0">
                <a:ea typeface="ＭＳ Ｐゴシック" pitchFamily="-111" charset="-128"/>
              </a:rPr>
              <a:t> = </a:t>
            </a:r>
            <a:r>
              <a:rPr lang="en-US" sz="2800" i="1" smtClean="0">
                <a:ea typeface="ＭＳ Ｐゴシック" pitchFamily="-111" charset="-128"/>
              </a:rPr>
              <a:t>dq</a:t>
            </a:r>
            <a:r>
              <a:rPr lang="en-US" sz="2800" smtClean="0">
                <a:ea typeface="ＭＳ Ｐゴシック" pitchFamily="-111" charset="-128"/>
              </a:rPr>
              <a:t> + </a:t>
            </a:r>
            <a:r>
              <a:rPr lang="en-US" sz="2800" i="1" smtClean="0">
                <a:ea typeface="ＭＳ Ｐゴシック" pitchFamily="-111" charset="-128"/>
              </a:rPr>
              <a:t>r</a:t>
            </a:r>
            <a:r>
              <a:rPr lang="en-US" sz="2800" smtClean="0">
                <a:ea typeface="ＭＳ Ｐゴシック" pitchFamily="-111" charset="-128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3429000"/>
            <a:ext cx="49530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1" dirty="0">
                <a:latin typeface="Arial" pitchFamily="34" charset="0"/>
                <a:ea typeface="MS PGothic" pitchFamily="34" charset="-128"/>
              </a:rPr>
              <a:t>q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div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          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r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=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a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b="1" dirty="0">
                <a:latin typeface="Arial" pitchFamily="34" charset="0"/>
                <a:ea typeface="MS PGothic" pitchFamily="34" charset="-128"/>
              </a:rPr>
              <a:t>mod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modular arithmetic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2192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m be a positive integer.  We say a </a:t>
            </a:r>
            <a:r>
              <a:rPr lang="en-US" sz="2400" i="1" smtClean="0">
                <a:ea typeface="ＭＳ Ｐゴシック" pitchFamily="-111" charset="-128"/>
              </a:rPr>
              <a:t>is congruent to b modulo m </a:t>
            </a:r>
            <a:r>
              <a:rPr lang="en-US" sz="2400" smtClean="0">
                <a:ea typeface="ＭＳ Ｐゴシック" pitchFamily="-111" charset="-128"/>
              </a:rPr>
              <a:t>if m divides a – b.  We use the notation a ≡ b (mod m) to indicate that a is congruent to b modulo 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777240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a mod m = b mod 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810000"/>
            <a:ext cx="7772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m be a positive integer.  If a ≡ b (mod m) and    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c ≡ d (mod m), then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+ c ≡ b + d (mod m)    and      </a:t>
            </a:r>
          </a:p>
          <a:p>
            <a:pPr lvl="1"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ac ≡ bd (mod 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505450"/>
            <a:ext cx="77724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Let a and b be integers, and let m be a positive integer.  Then a ≡ b (mod m) if and only if </a:t>
            </a:r>
          </a:p>
          <a:p>
            <a:pPr eaLnBrk="1" hangingPunct="1">
              <a:defRPr/>
            </a:pPr>
            <a:r>
              <a:rPr lang="en-US" sz="2400" smtClean="0">
                <a:ea typeface="ＭＳ Ｐゴシック" pitchFamily="-111" charset="-128"/>
              </a:rPr>
              <a:t>a mod m = b mod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representation</a:t>
            </a:r>
          </a:p>
        </p:txBody>
      </p:sp>
      <p:sp>
        <p:nvSpPr>
          <p:cNvPr id="141318" name="TextBox 5"/>
          <p:cNvSpPr txBox="1">
            <a:spLocks noChangeArrowheads="1"/>
          </p:cNvSpPr>
          <p:nvPr/>
        </p:nvSpPr>
        <p:spPr bwMode="auto">
          <a:xfrm>
            <a:off x="685800" y="1676400"/>
            <a:ext cx="7315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ea typeface="ＭＳ Ｐゴシック" pitchFamily="-111" charset="-128"/>
              </a:rPr>
              <a:t>Signed integer representation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Suppose -2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  <a:r>
              <a:rPr lang="en-US" sz="2400">
                <a:ea typeface="ＭＳ Ｐゴシック" pitchFamily="-111" charset="-128"/>
              </a:rPr>
              <a:t> &lt; x &lt; 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First bit as the sign, n-1 bits for the value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99:    </a:t>
            </a:r>
            <a:r>
              <a:rPr lang="en-US" sz="1100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0110 </a:t>
            </a:r>
            <a:r>
              <a:rPr lang="en-US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0011,              -18:   1001  0010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3200">
                <a:ea typeface="ＭＳ Ｐゴシック" pitchFamily="-111" charset="-128"/>
              </a:rPr>
              <a:t>Two’s complement representation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Suppose 0 ≤ x &lt; 2</a:t>
            </a:r>
            <a:r>
              <a:rPr lang="en-US" sz="2400" baseline="30000">
                <a:ea typeface="ＭＳ Ｐゴシック" pitchFamily="-111" charset="-128"/>
              </a:rPr>
              <a:t>n-1</a:t>
            </a:r>
            <a:r>
              <a:rPr lang="en-US" sz="2400">
                <a:ea typeface="ＭＳ Ｐゴシック" pitchFamily="-111" charset="-128"/>
              </a:rPr>
              <a:t>, 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x is represented by the binary representation of x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-x is represented by the binary representation of 2</a:t>
            </a:r>
            <a:r>
              <a:rPr lang="en-US" sz="2400" baseline="30000">
                <a:ea typeface="ＭＳ Ｐゴシック" pitchFamily="-111" charset="-128"/>
              </a:rPr>
              <a:t>n</a:t>
            </a:r>
            <a:r>
              <a:rPr lang="en-US" sz="2400">
                <a:ea typeface="ＭＳ Ｐゴシック" pitchFamily="-111" charset="-128"/>
              </a:rPr>
              <a:t>-x</a:t>
            </a:r>
          </a:p>
          <a:p>
            <a:pPr eaLnBrk="1" hangingPunct="1"/>
            <a:endParaRPr lang="en-US" sz="2400">
              <a:ea typeface="ＭＳ Ｐゴシック" pitchFamily="-111" charset="-128"/>
            </a:endParaRP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99:    </a:t>
            </a:r>
            <a:r>
              <a:rPr lang="en-US" sz="1100">
                <a:ea typeface="ＭＳ Ｐゴシック" pitchFamily="-111" charset="-128"/>
              </a:rPr>
              <a:t> </a:t>
            </a:r>
            <a:r>
              <a:rPr lang="en-US" sz="2400">
                <a:ea typeface="ＭＳ Ｐゴシック" pitchFamily="-111" charset="-128"/>
              </a:rPr>
              <a:t>0110  0011,              -18:   1110 1110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hashing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Map values from a large domain, 0…M-1 in a much smaller domain, 0…n-1</a:t>
            </a:r>
          </a:p>
          <a:p>
            <a:pPr>
              <a:defRPr/>
            </a:pPr>
            <a:r>
              <a:rPr lang="en-US" dirty="0" smtClean="0"/>
              <a:t>Index lookup</a:t>
            </a:r>
          </a:p>
          <a:p>
            <a:pPr>
              <a:defRPr/>
            </a:pPr>
            <a:r>
              <a:rPr lang="en-US" dirty="0" smtClean="0"/>
              <a:t>Test for equality</a:t>
            </a:r>
          </a:p>
          <a:p>
            <a:pPr>
              <a:defRPr/>
            </a:pPr>
            <a:r>
              <a:rPr lang="en-US" dirty="0" smtClean="0"/>
              <a:t>Hash(x) = x mod p  </a:t>
            </a:r>
          </a:p>
          <a:p>
            <a:pPr lvl="1">
              <a:defRPr/>
            </a:pPr>
            <a:r>
              <a:rPr lang="en-US" dirty="0" smtClean="0"/>
              <a:t>(or Hash(x) = (ax + b) mod p)</a:t>
            </a:r>
          </a:p>
          <a:p>
            <a:pPr>
              <a:defRPr/>
            </a:pPr>
            <a:r>
              <a:rPr lang="en-US" dirty="0" smtClean="0"/>
              <a:t>Often want the hash function to depend on all of the bits of the data	</a:t>
            </a:r>
          </a:p>
          <a:p>
            <a:pPr lvl="1">
              <a:defRPr/>
            </a:pPr>
            <a:r>
              <a:rPr lang="en-US" dirty="0" smtClean="0"/>
              <a:t>Collision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modular exponentiation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14400" y="2133600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sz="1400" baseline="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0" y="2133600"/>
          <a:ext cx="2867025" cy="2711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575"/>
                <a:gridCol w="409575"/>
                <a:gridCol w="409575"/>
                <a:gridCol w="409575"/>
                <a:gridCol w="409575"/>
                <a:gridCol w="409575"/>
                <a:gridCol w="40957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495" name="TextBox 1"/>
          <p:cNvSpPr txBox="1">
            <a:spLocks noChangeArrowheads="1"/>
          </p:cNvSpPr>
          <p:nvPr/>
        </p:nvSpPr>
        <p:spPr bwMode="auto">
          <a:xfrm>
            <a:off x="2590800" y="5273675"/>
            <a:ext cx="325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/>
              <a:t>Arithmetic mod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 exponentiation: repeated </a:t>
            </a:r>
            <a:r>
              <a:rPr lang="en-US" dirty="0"/>
              <a:t>s</a:t>
            </a:r>
            <a:r>
              <a:rPr lang="en-US" dirty="0" smtClean="0"/>
              <a:t>quaring</a:t>
            </a:r>
          </a:p>
        </p:txBody>
      </p:sp>
      <p:pic>
        <p:nvPicPr>
          <p:cNvPr id="144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67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primality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7924800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</a:rPr>
              <a:t>An integer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greater than 1 is called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prime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if the only positive factors of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 are 1 and </a:t>
            </a:r>
            <a:r>
              <a:rPr lang="en-US" sz="2800" i="1" dirty="0">
                <a:latin typeface="Arial" pitchFamily="34" charset="0"/>
                <a:ea typeface="MS PGothic" pitchFamily="34" charset="-128"/>
              </a:rPr>
              <a:t>p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722563"/>
            <a:ext cx="7924800" cy="95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ea typeface="MS PGothic" pitchFamily="34" charset="-128"/>
              </a:rPr>
              <a:t>A positive integer that is greater than 1 and is not prime is called composite</a:t>
            </a:r>
            <a:r>
              <a:rPr lang="en-US" dirty="0">
                <a:latin typeface="Arial" pitchFamily="34" charset="0"/>
                <a:ea typeface="MS PGothic" pitchFamily="34" charset="-128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7924800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800" b="1" dirty="0">
                <a:latin typeface="Arial" pitchFamily="34" charset="0"/>
                <a:ea typeface="MS PGothic" pitchFamily="34" charset="-128"/>
              </a:rPr>
              <a:t>Fundamental Theorem of Arithmetic</a:t>
            </a:r>
            <a:r>
              <a:rPr lang="en-US" sz="2800" dirty="0">
                <a:latin typeface="Arial" pitchFamily="34" charset="0"/>
                <a:ea typeface="MS PGothic" pitchFamily="34" charset="-128"/>
              </a:rPr>
              <a:t>: Every positive integer greater than 1 has a unique prime factorization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gcd</a:t>
            </a:r>
            <a:r>
              <a:rPr lang="en-US" dirty="0" smtClean="0"/>
              <a:t> and factoring</a:t>
            </a:r>
          </a:p>
        </p:txBody>
      </p:sp>
      <p:sp>
        <p:nvSpPr>
          <p:cNvPr id="146438" name="TextBox 6"/>
          <p:cNvSpPr txBox="1">
            <a:spLocks noChangeArrowheads="1"/>
          </p:cNvSpPr>
          <p:nvPr/>
        </p:nvSpPr>
        <p:spPr bwMode="auto">
          <a:xfrm>
            <a:off x="762000" y="16764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a = 2</a:t>
            </a:r>
            <a:r>
              <a:rPr lang="en-US" sz="2400" baseline="30000">
                <a:ea typeface="ＭＳ Ｐゴシック" pitchFamily="-111" charset="-128"/>
              </a:rPr>
              <a:t>3 </a:t>
            </a:r>
            <a:r>
              <a:rPr lang="en-US" sz="2400">
                <a:ea typeface="ＭＳ Ｐゴシック" pitchFamily="-111" charset="-128"/>
              </a:rPr>
              <a:t>• 3 • 5</a:t>
            </a:r>
            <a:r>
              <a:rPr lang="en-US" sz="2400" baseline="30000">
                <a:ea typeface="ＭＳ Ｐゴシック" pitchFamily="-111" charset="-128"/>
              </a:rPr>
              <a:t>2</a:t>
            </a:r>
            <a:r>
              <a:rPr lang="en-US" sz="2400">
                <a:ea typeface="ＭＳ Ｐゴシック" pitchFamily="-111" charset="-128"/>
              </a:rPr>
              <a:t> • 7 • 11 = 46,200</a:t>
            </a:r>
          </a:p>
        </p:txBody>
      </p:sp>
      <p:sp>
        <p:nvSpPr>
          <p:cNvPr id="146439" name="TextBox 7"/>
          <p:cNvSpPr txBox="1">
            <a:spLocks noChangeArrowheads="1"/>
          </p:cNvSpPr>
          <p:nvPr/>
        </p:nvSpPr>
        <p:spPr bwMode="auto">
          <a:xfrm>
            <a:off x="788988" y="2438400"/>
            <a:ext cx="453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b = 2 • 3</a:t>
            </a:r>
            <a:r>
              <a:rPr lang="en-US" sz="2400" baseline="30000">
                <a:ea typeface="ＭＳ Ｐゴシック" pitchFamily="-111" charset="-128"/>
              </a:rPr>
              <a:t>2</a:t>
            </a:r>
            <a:r>
              <a:rPr lang="en-US" sz="2400">
                <a:ea typeface="ＭＳ Ｐゴシック" pitchFamily="-111" charset="-128"/>
              </a:rPr>
              <a:t> • 5</a:t>
            </a:r>
            <a:r>
              <a:rPr lang="en-US" sz="2400" baseline="30000">
                <a:ea typeface="ＭＳ Ｐゴシック" pitchFamily="-111" charset="-128"/>
              </a:rPr>
              <a:t>3</a:t>
            </a:r>
            <a:r>
              <a:rPr lang="en-US" sz="2400">
                <a:ea typeface="ＭＳ Ｐゴシック" pitchFamily="-111" charset="-128"/>
              </a:rPr>
              <a:t> • 7 • 13 = 204,750</a:t>
            </a:r>
          </a:p>
        </p:txBody>
      </p: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762000" y="3422650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GCD(a, b) = 2</a:t>
            </a:r>
            <a:r>
              <a:rPr lang="en-US" sz="2400" baseline="30000">
                <a:ea typeface="ＭＳ Ｐゴシック" pitchFamily="-111" charset="-128"/>
              </a:rPr>
              <a:t>min(3,1)</a:t>
            </a:r>
            <a:r>
              <a:rPr lang="en-US" sz="2400">
                <a:ea typeface="ＭＳ Ｐゴシック" pitchFamily="-111" charset="-128"/>
              </a:rPr>
              <a:t> • 3</a:t>
            </a:r>
            <a:r>
              <a:rPr lang="en-US" sz="2400" baseline="30000">
                <a:ea typeface="ＭＳ Ｐゴシック" pitchFamily="-111" charset="-128"/>
              </a:rPr>
              <a:t>min(1,2)</a:t>
            </a:r>
            <a:r>
              <a:rPr lang="en-US" sz="2400">
                <a:ea typeface="ＭＳ Ｐゴシック" pitchFamily="-111" charset="-128"/>
              </a:rPr>
              <a:t> • 5</a:t>
            </a:r>
            <a:r>
              <a:rPr lang="en-US" sz="2400" baseline="30000">
                <a:ea typeface="ＭＳ Ｐゴシック" pitchFamily="-111" charset="-128"/>
              </a:rPr>
              <a:t>min(2,3)</a:t>
            </a:r>
            <a:r>
              <a:rPr lang="en-US" sz="2400">
                <a:ea typeface="ＭＳ Ｐゴシック" pitchFamily="-111" charset="-128"/>
              </a:rPr>
              <a:t> • 7</a:t>
            </a:r>
            <a:r>
              <a:rPr lang="en-US" sz="2400" baseline="30000">
                <a:ea typeface="ＭＳ Ｐゴシック" pitchFamily="-111" charset="-128"/>
              </a:rPr>
              <a:t>min(1,1)</a:t>
            </a:r>
            <a:r>
              <a:rPr lang="en-US" sz="2400">
                <a:ea typeface="ＭＳ Ｐゴシック" pitchFamily="-111" charset="-128"/>
              </a:rPr>
              <a:t>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                                      • 11</a:t>
            </a:r>
            <a:r>
              <a:rPr lang="en-US" sz="2400" baseline="30000">
                <a:ea typeface="ＭＳ Ｐゴシック" pitchFamily="-111" charset="-128"/>
              </a:rPr>
              <a:t>min(1,0)</a:t>
            </a:r>
            <a:r>
              <a:rPr lang="en-US" sz="2400">
                <a:ea typeface="ＭＳ Ｐゴシック" pitchFamily="-111" charset="-128"/>
              </a:rPr>
              <a:t> • 13</a:t>
            </a:r>
            <a:r>
              <a:rPr lang="en-US" sz="2400" baseline="30000">
                <a:ea typeface="ＭＳ Ｐゴシック" pitchFamily="-111" charset="-128"/>
              </a:rPr>
              <a:t>min(0,1)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euclid’s</a:t>
            </a:r>
            <a:r>
              <a:rPr lang="en-US" dirty="0" smtClean="0"/>
              <a:t> algorithm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r>
              <a:rPr lang="en-US" smtClean="0"/>
              <a:t>GCD(x, y) = GCD(y, x mod y)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47460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43000" y="2590800"/>
            <a:ext cx="6248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int GCD(int a, int b){   /* a &gt;= b,   b &gt; 0 */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tmp;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x = a;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int y = b;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while (y &gt; 0){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tmp = x % y;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x = y;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	y = tmp;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}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	return x;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}</a:t>
            </a:r>
          </a:p>
          <a:p>
            <a:pPr eaLnBrk="1" hangingPunct="1"/>
            <a:endParaRPr lang="en-US">
              <a:ea typeface="ＭＳ Ｐゴシック" pitchFamily="-111" charset="-128"/>
            </a:endParaRPr>
          </a:p>
        </p:txBody>
      </p:sp>
      <p:sp>
        <p:nvSpPr>
          <p:cNvPr id="147461" name="TextBox 4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1600200"/>
            <a:ext cx="1671638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a = 98,  b =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multiplicative inverse mod m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Suppose GCD(a, m) = 1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By </a:t>
            </a:r>
            <a:r>
              <a:rPr lang="en-US" dirty="0" err="1" smtClean="0"/>
              <a:t>Bézout’s</a:t>
            </a:r>
            <a:r>
              <a:rPr lang="en-US" dirty="0" smtClean="0"/>
              <a:t> </a:t>
            </a:r>
            <a:r>
              <a:rPr lang="en-US" dirty="0" smtClean="0"/>
              <a:t>Theorem, there exist integers s and t such that </a:t>
            </a:r>
            <a:r>
              <a:rPr lang="en-US" dirty="0" err="1" smtClean="0"/>
              <a:t>sa</a:t>
            </a:r>
            <a:r>
              <a:rPr lang="en-US" dirty="0" smtClean="0"/>
              <a:t> + tm = 1.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s mod m is the multiplicative inverse of a:</a:t>
            </a:r>
          </a:p>
          <a:p>
            <a:pPr marL="0" indent="0">
              <a:buFont typeface="Arial" charset="0"/>
              <a:buNone/>
            </a:pPr>
            <a:r>
              <a:rPr lang="en-US" dirty="0" smtClean="0"/>
              <a:t>	1 = (</a:t>
            </a:r>
            <a:r>
              <a:rPr lang="en-US" dirty="0" err="1" smtClean="0"/>
              <a:t>sa</a:t>
            </a:r>
            <a:r>
              <a:rPr lang="en-US" dirty="0" smtClean="0"/>
              <a:t> + tm) mod m = </a:t>
            </a:r>
            <a:r>
              <a:rPr lang="en-US" dirty="0" err="1" smtClean="0"/>
              <a:t>sa</a:t>
            </a:r>
            <a:r>
              <a:rPr lang="en-US" dirty="0" smtClean="0"/>
              <a:t> mod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highlights: “always halts” problem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09424" y="164817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A</a:t>
            </a:r>
            <a:endParaRPr lang="en-US" sz="2800" b="1" baseline="-25000" dirty="0">
              <a:solidFill>
                <a:srgbClr val="0070C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606199" y="148148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574574" y="199424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000024" y="1495770"/>
            <a:ext cx="47427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Q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always halts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Q</a:t>
            </a: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 sometimes does not halt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495781" y="2027927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7200" y="1664699"/>
            <a:ext cx="9380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 smtClean="0">
                <a:solidFill>
                  <a:srgbClr val="C00000"/>
                </a:solidFill>
              </a:rPr>
              <a:t>Q</a:t>
            </a:r>
            <a:r>
              <a:rPr lang="en-US" sz="3600" b="1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5" name="&quot;No&quot; Symbol 24"/>
          <p:cNvSpPr>
            <a:spLocks noChangeAspect="1"/>
          </p:cNvSpPr>
          <p:nvPr/>
        </p:nvSpPr>
        <p:spPr>
          <a:xfrm>
            <a:off x="5715000" y="3581400"/>
            <a:ext cx="2590800" cy="2590800"/>
          </a:xfrm>
          <a:prstGeom prst="noSmoking">
            <a:avLst>
              <a:gd name="adj" fmla="val 5817"/>
            </a:avLst>
          </a:prstGeom>
          <a:solidFill>
            <a:srgbClr val="FF0000"/>
          </a:solidFill>
          <a:ln>
            <a:headEnd type="none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HALT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4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nduction proofs</a:t>
            </a:r>
          </a:p>
        </p:txBody>
      </p:sp>
      <p:sp>
        <p:nvSpPr>
          <p:cNvPr id="149510" name="Text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600200"/>
            <a:ext cx="4114800" cy="1262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ea typeface="ＭＳ Ｐゴシック" pitchFamily="-111" charset="-128"/>
              </a:rPr>
              <a:t>   </a:t>
            </a:r>
            <a:r>
              <a:rPr lang="en-US" sz="2400">
                <a:ea typeface="ＭＳ Ｐゴシック" pitchFamily="-111" charset="-128"/>
              </a:rPr>
              <a:t> P(0)</a:t>
            </a:r>
          </a:p>
          <a:p>
            <a:pPr eaLnBrk="1" hangingPunct="1"/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    </a:t>
            </a:r>
            <a:r>
              <a:rPr lang="en-US" sz="24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 u="sng">
                <a:ea typeface="ＭＳ Ｐゴシック" pitchFamily="-111" charset="-128"/>
              </a:rPr>
              <a:t> k (P(k) </a:t>
            </a:r>
            <a:r>
              <a:rPr lang="en-US" sz="2400" u="sng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 u="sng">
                <a:ea typeface="ＭＳ Ｐゴシック" pitchFamily="-111" charset="-128"/>
              </a:rPr>
              <a:t> P(k+1))</a:t>
            </a:r>
          </a:p>
          <a:p>
            <a:pPr eaLnBrk="1" hangingPunct="1"/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</a:t>
            </a:r>
            <a:r>
              <a:rPr lang="en-US" sz="2400">
                <a:ea typeface="ＭＳ Ｐゴシック" pitchFamily="-111" charset="-128"/>
              </a:rPr>
              <a:t> </a:t>
            </a:r>
            <a:r>
              <a:rPr lang="en-US" sz="240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>
                <a:ea typeface="ＭＳ Ｐゴシック" pitchFamily="-111" charset="-128"/>
              </a:rPr>
              <a:t> n P(n)</a:t>
            </a:r>
          </a:p>
        </p:txBody>
      </p:sp>
      <p:sp>
        <p:nvSpPr>
          <p:cNvPr id="149511" name="TextBox 7"/>
          <p:cNvSpPr txBox="1">
            <a:spLocks noChangeArrowheads="1"/>
          </p:cNvSpPr>
          <p:nvPr/>
        </p:nvSpPr>
        <p:spPr bwMode="auto">
          <a:xfrm>
            <a:off x="1600200" y="3124200"/>
            <a:ext cx="7239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ea typeface="ＭＳ Ｐゴシック" pitchFamily="-111" charset="-128"/>
              </a:rPr>
              <a:t>1. Prove P(0)</a:t>
            </a:r>
          </a:p>
          <a:p>
            <a:pPr eaLnBrk="1" hangingPunct="1">
              <a:buFontTx/>
              <a:buAutoNum type="arabicPeriod" startAt="2"/>
            </a:pPr>
            <a:r>
              <a:rPr lang="en-US" sz="2400" dirty="0">
                <a:ea typeface="ＭＳ Ｐゴシック" pitchFamily="-111" charset="-128"/>
              </a:rPr>
              <a:t>Let k be an arbitrary integer ≥ 0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           3.  Assume that P(k) is true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           4.  ...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           5.  Prove P(k+1) is true</a:t>
            </a:r>
          </a:p>
          <a:p>
            <a:pPr eaLnBrk="1" hangingPunct="1">
              <a:buFontTx/>
              <a:buAutoNum type="arabicPeriod" startAt="6"/>
            </a:pPr>
            <a:r>
              <a:rPr lang="en-US" sz="2400" dirty="0">
                <a:ea typeface="ＭＳ Ｐゴシック" pitchFamily="-111" charset="-128"/>
              </a:rPr>
              <a:t>P(k) </a:t>
            </a:r>
            <a:r>
              <a:rPr lang="en-US" sz="2400" dirty="0"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 dirty="0">
                <a:ea typeface="ＭＳ Ｐゴシック" pitchFamily="-111" charset="-128"/>
              </a:rPr>
              <a:t>  P(k+1)                         Direct Proof Rule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  <a:sym typeface="Symbol" pitchFamily="18" charset="2"/>
              </a:rPr>
              <a:t>7.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 dirty="0">
                <a:ea typeface="ＭＳ Ｐゴシック" pitchFamily="-111" charset="-128"/>
              </a:rPr>
              <a:t> k (P(k)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</a:t>
            </a:r>
            <a:r>
              <a:rPr lang="en-US" sz="2400" dirty="0">
                <a:ea typeface="ＭＳ Ｐゴシック" pitchFamily="-111" charset="-128"/>
              </a:rPr>
              <a:t> P(k+1))                 Intro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 dirty="0">
                <a:ea typeface="ＭＳ Ｐゴシック" pitchFamily="-111" charset="-128"/>
                <a:sym typeface="Symbol" pitchFamily="18" charset="2"/>
              </a:rPr>
              <a:t> from 2-6</a:t>
            </a:r>
            <a:endParaRPr lang="en-US" sz="2400" dirty="0">
              <a:latin typeface="Symbol" pitchFamily="18" charset="2"/>
              <a:ea typeface="ＭＳ Ｐゴシック" pitchFamily="-111" charset="-128"/>
              <a:sym typeface="Symbol" pitchFamily="18" charset="2"/>
            </a:endParaRPr>
          </a:p>
          <a:p>
            <a:pPr eaLnBrk="1" hangingPunct="1"/>
            <a:r>
              <a:rPr lang="en-US" sz="2400" dirty="0">
                <a:ea typeface="ＭＳ Ｐゴシック" pitchFamily="-111" charset="-128"/>
                <a:sym typeface="Symbol" pitchFamily="18" charset="2"/>
              </a:rPr>
              <a:t>8.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</a:t>
            </a:r>
            <a:r>
              <a:rPr lang="en-US" sz="2400" dirty="0">
                <a:ea typeface="ＭＳ Ｐゴシック" pitchFamily="-111" charset="-128"/>
              </a:rPr>
              <a:t> n P(n)                                   Induction Rule 1&amp;7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strong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Medium" panose="020B0603020102020204" pitchFamily="34" charset="0"/>
              </a:rPr>
              <a:t>induction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1702" y="1117596"/>
            <a:ext cx="8085098" cy="1852071"/>
            <a:chOff x="851902" y="4097866"/>
            <a:chExt cx="8085098" cy="1852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51902" y="4097866"/>
                  <a:ext cx="8085098" cy="1168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Franklin Gothic Medium"/>
                            </a:rPr>
                            <m:t>0</m:t>
                          </m:r>
                        </m:e>
                      </m:d>
                    </m:oMath>
                  </a14:m>
                  <a:endParaRPr lang="en-US" sz="2800" b="0" dirty="0" smtClean="0">
                    <a:latin typeface="Franklin Gothic Medium"/>
                    <a:cs typeface="Franklin Gothic Medium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/>
                            <a:cs typeface="Franklin Gothic Medium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∧⋯∧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cs typeface="Franklin Gothic Medium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→</m:t>
                            </m:r>
                            <m:r>
                              <a:rPr lang="en-US" sz="2800" b="0" i="1" smtClean="0">
                                <a:latin typeface="Cambria Math"/>
                                <a:cs typeface="Franklin Gothic Medium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cs typeface="Franklin Gothic Medium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02" y="4097866"/>
                  <a:ext cx="8085098" cy="11680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03111" y="5426717"/>
                  <a:ext cx="18315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0" dirty="0" smtClean="0">
                      <a:cs typeface="Franklin Gothic Medium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∴∀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  <a:cs typeface="Franklin Gothic Medium"/>
                        </a:rPr>
                        <m:t>)</m:t>
                      </m:r>
                    </m:oMath>
                  </a14:m>
                  <a:endParaRPr lang="en-US" sz="2800" dirty="0" smtClean="0">
                    <a:latin typeface="Franklin Gothic Medium"/>
                    <a:cs typeface="Franklin Gothic Medium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11" y="5426717"/>
                  <a:ext cx="183159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851902" y="5333677"/>
              <a:ext cx="808509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76574" y="3107266"/>
                <a:ext cx="8398935" cy="36717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dirty="0" smtClean="0">
                    <a:latin typeface="Franklin Gothic Medium" panose="020B0603020102020204" pitchFamily="34" charset="0"/>
                  </a:rPr>
                  <a:t>By induction we will show 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𝑛</m:t>
                    </m:r>
                    <m:r>
                      <a:rPr lang="en-US" sz="2200" b="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is true 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𝑛</m:t>
                    </m:r>
                    <m:r>
                      <a:rPr lang="en-US" sz="2200" b="0" i="1" dirty="0" smtClean="0">
                        <a:latin typeface="Cambria Math"/>
                      </a:rPr>
                      <m:t>≥0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Base Case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 Prove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(0)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 smtClean="0">
                    <a:latin typeface="Franklin Gothic Medium" panose="020B0603020102020204" pitchFamily="34" charset="0"/>
                  </a:rPr>
                  <a:t>Inductive Hypothesis: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/>
                </a:r>
                <a:br>
                  <a:rPr lang="en-US" sz="2200" dirty="0" smtClean="0">
                    <a:latin typeface="Franklin Gothic Medium" panose="020B0603020102020204" pitchFamily="34" charset="0"/>
                  </a:rPr>
                </a:br>
                <a:r>
                  <a:rPr lang="en-US" sz="2200" dirty="0" smtClean="0">
                    <a:latin typeface="Franklin Gothic Medium" panose="020B0603020102020204" pitchFamily="34" charset="0"/>
                  </a:rPr>
                  <a:t>Assume that for some arbitrary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integer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 ≥ 0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  <m:r>
                      <a:rPr lang="en-US" sz="2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is true for every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Inductive Step: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/>
                </a:r>
                <a:br>
                  <a:rPr lang="en-US" sz="2200" dirty="0" smtClean="0">
                    <a:latin typeface="Franklin Gothic Medium" panose="020B0603020102020204" pitchFamily="34" charset="0"/>
                  </a:rPr>
                </a:br>
                <a:r>
                  <a:rPr lang="en-US" sz="2200" dirty="0" smtClean="0">
                    <a:latin typeface="Franklin Gothic Medium" panose="020B0603020102020204" pitchFamily="34" charset="0"/>
                  </a:rPr>
                  <a:t>Prove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+1) 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is true using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the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Inductive Hypothesis </a:t>
                </a:r>
                <a:r>
                  <a:rPr lang="en-US" sz="2200" dirty="0" smtClean="0">
                    <a:latin typeface="Franklin Gothic Medium" panose="020B0603020102020204" pitchFamily="34" charset="0"/>
                  </a:rPr>
                  <a:t>(that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𝑃</m:t>
                    </m: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𝑗</m:t>
                    </m:r>
                    <m:r>
                      <a:rPr lang="en-US" sz="22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>
                    <a:latin typeface="Franklin Gothic Medium" panose="020B0603020102020204" pitchFamily="34" charset="0"/>
                  </a:rPr>
                  <a:t> is true for all values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sym typeface="Symbol" charset="0"/>
                      </a:rPr>
                      <m:t> </m:t>
                    </m:r>
                    <m:r>
                      <a:rPr lang="en-US" sz="2200" b="0" i="1" dirty="0" smtClean="0">
                        <a:latin typeface="Cambria Math"/>
                        <a:sym typeface="Symbol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latin typeface="Franklin Gothic Medium" panose="020B0603020102020204" pitchFamily="34" charset="0"/>
                    <a:sym typeface="Symbol" charset="0"/>
                  </a:rPr>
                  <a:t>)</a:t>
                </a:r>
                <a:endParaRPr lang="en-US" sz="2200" dirty="0">
                  <a:latin typeface="Franklin Gothic Medium" panose="020B0603020102020204" pitchFamily="34" charset="0"/>
                </a:endParaRPr>
              </a:p>
              <a:p>
                <a:pPr marL="971550" lvl="1" indent="-514350">
                  <a:buFont typeface="Calibri" charset="0"/>
                  <a:buAutoNum type="arabicPeriod"/>
                </a:pPr>
                <a:r>
                  <a:rPr lang="en-US" sz="2200" u="sng" dirty="0">
                    <a:latin typeface="Franklin Gothic Medium" panose="020B0603020102020204" pitchFamily="34" charset="0"/>
                  </a:rPr>
                  <a:t>Conclusion: </a:t>
                </a:r>
                <a:r>
                  <a:rPr lang="en-US" sz="2200" dirty="0">
                    <a:latin typeface="Franklin Gothic Medium" panose="020B0603020102020204" pitchFamily="34" charset="0"/>
                  </a:rPr>
                  <a:t>Result follows by induction</a:t>
                </a:r>
              </a:p>
              <a:p>
                <a:endParaRPr lang="en-US" sz="2200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74" y="3107266"/>
                <a:ext cx="8398935" cy="3671711"/>
              </a:xfrm>
              <a:prstGeom prst="rect">
                <a:avLst/>
              </a:prstGeom>
              <a:blipFill rotWithShape="1">
                <a:blip r:embed="rId5"/>
                <a:stretch>
                  <a:fillRect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1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r>
              <a:rPr lang="en-US" dirty="0" smtClean="0"/>
              <a:t>recursive definitions of functions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F(0) = 0;  F(n + 1) = F(n) + 1;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G(0) = 1;  G(n + 1) =  2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 smtClean="0"/>
              <a:t> G(n);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0! = 1;  (n+1)! = (n+1)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</a:t>
            </a:r>
            <a:r>
              <a:rPr lang="en-US" dirty="0" smtClean="0"/>
              <a:t> n!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 = 0; f</a:t>
            </a:r>
            <a:r>
              <a:rPr lang="en-US" baseline="-25000" dirty="0" smtClean="0"/>
              <a:t>1</a:t>
            </a:r>
            <a:r>
              <a:rPr lang="en-US" dirty="0" smtClean="0"/>
              <a:t> = 1;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 = f</a:t>
            </a:r>
            <a:r>
              <a:rPr lang="en-US" baseline="-25000" dirty="0" smtClean="0"/>
              <a:t>n-1</a:t>
            </a:r>
            <a:r>
              <a:rPr lang="en-US" dirty="0" smtClean="0"/>
              <a:t> + f</a:t>
            </a:r>
            <a:r>
              <a:rPr lang="en-US" baseline="-25000" dirty="0" smtClean="0"/>
              <a:t>n-2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 smtClean="0"/>
              <a:t>The set </a:t>
            </a:r>
            <a:r>
              <a:rPr lang="en-US" sz="30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3000" dirty="0" smtClean="0"/>
              <a:t>* of strings over the alphabet </a:t>
            </a:r>
            <a:r>
              <a:rPr lang="en-US" sz="30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3000" dirty="0" smtClean="0"/>
              <a:t> is defined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Basis: 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dirty="0" smtClean="0"/>
              <a:t> S  (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dirty="0" smtClean="0"/>
              <a:t> is the empty string)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Recursive:  if w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dirty="0" smtClean="0"/>
              <a:t>*, x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dirty="0" smtClean="0"/>
              <a:t>, then </a:t>
            </a:r>
            <a:r>
              <a:rPr lang="en-US" sz="2600" dirty="0" err="1" smtClean="0"/>
              <a:t>wx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dirty="0" smtClean="0"/>
              <a:t>*</a:t>
            </a:r>
          </a:p>
          <a:p>
            <a:pPr lvl="1"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Palindromes: strings that are the same backwards and forwards.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/>
              <a:t>Basis: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</a:t>
            </a:r>
            <a:r>
              <a:rPr lang="en-US" sz="2600" dirty="0" smtClean="0">
                <a:sym typeface="Symbol" pitchFamily="18" charset="2"/>
              </a:rPr>
              <a:t> is a palindrome and any a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∈</a:t>
            </a:r>
            <a:r>
              <a:rPr lang="en-US" sz="2600" dirty="0" smtClean="0">
                <a:sym typeface="Symbol" pitchFamily="18" charset="2"/>
              </a:rPr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</a:t>
            </a:r>
            <a:r>
              <a:rPr lang="en-US" sz="2600" dirty="0" smtClean="0">
                <a:sym typeface="Symbol" pitchFamily="18" charset="2"/>
              </a:rPr>
              <a:t> is a palindrome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ym typeface="Symbol" pitchFamily="18" charset="2"/>
              </a:rPr>
              <a:t>If </a:t>
            </a:r>
            <a:r>
              <a:rPr lang="en-US" sz="2600" i="1" dirty="0" smtClean="0">
                <a:sym typeface="Symbol" pitchFamily="18" charset="2"/>
              </a:rPr>
              <a:t>p</a:t>
            </a:r>
            <a:r>
              <a:rPr lang="en-US" sz="2600" dirty="0" smtClean="0">
                <a:sym typeface="Symbol" pitchFamily="18" charset="2"/>
              </a:rPr>
              <a:t> is a palindrome then </a:t>
            </a:r>
            <a:r>
              <a:rPr lang="en-US" sz="2600" dirty="0" err="1" smtClean="0">
                <a:sym typeface="Symbol" pitchFamily="18" charset="2"/>
              </a:rPr>
              <a:t>a</a:t>
            </a:r>
            <a:r>
              <a:rPr lang="en-US" sz="2600" i="1" dirty="0" err="1" smtClean="0">
                <a:sym typeface="Symbol" pitchFamily="18" charset="2"/>
              </a:rPr>
              <a:t>p</a:t>
            </a:r>
            <a:r>
              <a:rPr lang="en-US" sz="2600" dirty="0" err="1" smtClean="0">
                <a:sym typeface="Symbol" pitchFamily="18" charset="2"/>
              </a:rPr>
              <a:t>a</a:t>
            </a:r>
            <a:r>
              <a:rPr lang="en-US" sz="2600" i="1" dirty="0" smtClean="0">
                <a:sym typeface="Symbol" pitchFamily="18" charset="2"/>
              </a:rPr>
              <a:t> </a:t>
            </a:r>
            <a:r>
              <a:rPr lang="en-US" sz="2600" dirty="0" smtClean="0">
                <a:sym typeface="Symbol" pitchFamily="18" charset="2"/>
              </a:rPr>
              <a:t>is a palindrome for every a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  <a:cs typeface="Cambria Math" pitchFamily="18" charset="0"/>
                <a:sym typeface="Symbol" pitchFamily="18" charset="2"/>
              </a:rPr>
              <a:t>∈</a:t>
            </a:r>
            <a:r>
              <a:rPr lang="en-US" sz="2600" dirty="0" smtClean="0">
                <a:sym typeface="Symbol" pitchFamily="18" charset="2"/>
              </a:rPr>
              <a:t> </a:t>
            </a:r>
            <a:r>
              <a:rPr lang="en-US" sz="2600" dirty="0" smtClean="0">
                <a:latin typeface="Symbol" pitchFamily="18" charset="2"/>
                <a:sym typeface="Symbol" pitchFamily="18" charset="2"/>
              </a:rPr>
              <a:t></a:t>
            </a:r>
            <a:endParaRPr lang="en-US" sz="260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US" sz="260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definitions on recursively defined sets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85800" y="1676400"/>
            <a:ext cx="77724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Len(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</a:t>
            </a:r>
            <a:r>
              <a:rPr lang="en-US" sz="2400" dirty="0">
                <a:ea typeface="MS PGothic" pitchFamily="34" charset="-128"/>
              </a:rPr>
              <a:t>) = 0;</a:t>
            </a:r>
          </a:p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Len(</a:t>
            </a:r>
            <a:r>
              <a:rPr lang="en-US" sz="2400" dirty="0" err="1">
                <a:ea typeface="MS PGothic" pitchFamily="34" charset="-128"/>
              </a:rPr>
              <a:t>wx</a:t>
            </a:r>
            <a:r>
              <a:rPr lang="en-US" sz="2400" dirty="0">
                <a:ea typeface="MS PGothic" pitchFamily="34" charset="-128"/>
              </a:rPr>
              <a:t>) = 1 + Len(w); for w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ea typeface="MS PGothic" pitchFamily="34" charset="-128"/>
              </a:rPr>
              <a:t>*, x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</a:p>
          <a:p>
            <a:pPr>
              <a:defRPr/>
            </a:pPr>
            <a:endParaRPr lang="en-US" sz="2400" dirty="0">
              <a:latin typeface="Symbol"/>
              <a:ea typeface="MS PGothic" pitchFamily="34" charset="-128"/>
              <a:sym typeface="Symbol"/>
            </a:endParaRPr>
          </a:p>
          <a:p>
            <a:pPr>
              <a:defRPr/>
            </a:pPr>
            <a:endParaRPr lang="en-US" sz="2400" dirty="0">
              <a:latin typeface="Symbol"/>
              <a:ea typeface="MS PGothic" pitchFamily="34" charset="-128"/>
              <a:sym typeface="Symbol"/>
            </a:endParaRPr>
          </a:p>
          <a:p>
            <a:pPr>
              <a:defRPr/>
            </a:pPr>
            <a:r>
              <a:rPr lang="en-US" sz="2400" dirty="0" err="1">
                <a:latin typeface="+mn-lt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(w,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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 = w for w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*</a:t>
            </a:r>
          </a:p>
          <a:p>
            <a:pPr>
              <a:defRPr/>
            </a:pPr>
            <a:r>
              <a:rPr lang="en-US" sz="2400" dirty="0" err="1">
                <a:latin typeface="Arial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(w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x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 = </a:t>
            </a:r>
            <a:r>
              <a:rPr lang="en-US" sz="2400" dirty="0" err="1">
                <a:latin typeface="Arial"/>
                <a:ea typeface="MS PGothic" pitchFamily="34" charset="-128"/>
                <a:sym typeface="Symbol"/>
              </a:rPr>
              <a:t>Concat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(w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)x for 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1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, </a:t>
            </a:r>
            <a:r>
              <a:rPr lang="en-US" sz="2400" dirty="0">
                <a:latin typeface="Arial"/>
                <a:ea typeface="MS PGothic" pitchFamily="34" charset="-128"/>
                <a:sym typeface="Symbol"/>
              </a:rPr>
              <a:t>w</a:t>
            </a:r>
            <a:r>
              <a:rPr lang="en-US" sz="2400" baseline="-25000" dirty="0">
                <a:latin typeface="Arial"/>
                <a:ea typeface="MS PGothic" pitchFamily="34" charset="-128"/>
                <a:sym typeface="Symbol"/>
              </a:rPr>
              <a:t>2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in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*, x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</a:t>
            </a:r>
          </a:p>
          <a:p>
            <a:pPr>
              <a:defRPr/>
            </a:pPr>
            <a:endParaRPr lang="en-US" sz="2400" dirty="0">
              <a:latin typeface="+mn-lt"/>
              <a:ea typeface="MS PGothic" pitchFamily="34" charset="-128"/>
              <a:sym typeface="Symbol"/>
            </a:endParaRPr>
          </a:p>
        </p:txBody>
      </p:sp>
      <p:sp>
        <p:nvSpPr>
          <p:cNvPr id="153604" name="TextBox 4"/>
          <p:cNvSpPr txBox="1">
            <a:spLocks noChangeArrowheads="1"/>
          </p:cNvSpPr>
          <p:nvPr/>
        </p:nvSpPr>
        <p:spPr bwMode="auto">
          <a:xfrm>
            <a:off x="685800" y="4724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Prove:</a:t>
            </a:r>
          </a:p>
          <a:p>
            <a:pPr eaLnBrk="1" hangingPunct="1"/>
            <a:r>
              <a:rPr lang="en-US" sz="2400"/>
              <a:t>Len(Concat(x,y))=Len(x)+Len(y) for all strings x and 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Basis:   ●  is a rooted binary tree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Recursive Step:   If             and          are rooted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	binary trees                                                            	then so is:   </a:t>
            </a:r>
          </a:p>
        </p:txBody>
      </p:sp>
      <p:grpSp>
        <p:nvGrpSpPr>
          <p:cNvPr id="154631" name="Group 8"/>
          <p:cNvGrpSpPr>
            <a:grpSpLocks/>
          </p:cNvGrpSpPr>
          <p:nvPr/>
        </p:nvGrpSpPr>
        <p:grpSpPr bwMode="auto">
          <a:xfrm>
            <a:off x="4038600" y="2438400"/>
            <a:ext cx="1060450" cy="1143000"/>
            <a:chOff x="3810000" y="2743200"/>
            <a:chExt cx="1060704" cy="1219200"/>
          </a:xfrm>
        </p:grpSpPr>
        <p:sp>
          <p:nvSpPr>
            <p:cNvPr id="7" name="Isosceles Triangle 6"/>
            <p:cNvSpPr/>
            <p:nvPr/>
          </p:nvSpPr>
          <p:spPr>
            <a:xfrm>
              <a:off x="3810000" y="2819401"/>
              <a:ext cx="1060704" cy="1142999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2" name="Group 9"/>
          <p:cNvGrpSpPr>
            <a:grpSpLocks/>
          </p:cNvGrpSpPr>
          <p:nvPr/>
        </p:nvGrpSpPr>
        <p:grpSpPr bwMode="auto">
          <a:xfrm>
            <a:off x="5638800" y="2286000"/>
            <a:ext cx="1060450" cy="1371600"/>
            <a:chOff x="3810000" y="2743200"/>
            <a:chExt cx="1060704" cy="1219200"/>
          </a:xfrm>
        </p:grpSpPr>
        <p:sp>
          <p:nvSpPr>
            <p:cNvPr id="11" name="Isosceles Triangle 10"/>
            <p:cNvSpPr/>
            <p:nvPr/>
          </p:nvSpPr>
          <p:spPr>
            <a:xfrm>
              <a:off x="3810000" y="2819400"/>
              <a:ext cx="1060704" cy="1143000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267310" y="2743200"/>
              <a:ext cx="136558" cy="1368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3" name="Group 12"/>
          <p:cNvGrpSpPr>
            <a:grpSpLocks/>
          </p:cNvGrpSpPr>
          <p:nvPr/>
        </p:nvGrpSpPr>
        <p:grpSpPr bwMode="auto">
          <a:xfrm>
            <a:off x="3505200" y="4800600"/>
            <a:ext cx="1060450" cy="1143000"/>
            <a:chOff x="3810000" y="2743200"/>
            <a:chExt cx="1060704" cy="1219200"/>
          </a:xfrm>
        </p:grpSpPr>
        <p:sp>
          <p:nvSpPr>
            <p:cNvPr id="14" name="Isosceles Triangle 13"/>
            <p:cNvSpPr/>
            <p:nvPr/>
          </p:nvSpPr>
          <p:spPr>
            <a:xfrm>
              <a:off x="3810000" y="2819401"/>
              <a:ext cx="1060704" cy="1142999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267310" y="2743200"/>
              <a:ext cx="136558" cy="1371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4634" name="Group 15"/>
          <p:cNvGrpSpPr>
            <a:grpSpLocks/>
          </p:cNvGrpSpPr>
          <p:nvPr/>
        </p:nvGrpSpPr>
        <p:grpSpPr bwMode="auto">
          <a:xfrm>
            <a:off x="4800600" y="4648200"/>
            <a:ext cx="1060450" cy="1371600"/>
            <a:chOff x="3810000" y="2743200"/>
            <a:chExt cx="1060704" cy="1219200"/>
          </a:xfrm>
        </p:grpSpPr>
        <p:sp>
          <p:nvSpPr>
            <p:cNvPr id="17" name="Isosceles Triangle 16"/>
            <p:cNvSpPr/>
            <p:nvPr/>
          </p:nvSpPr>
          <p:spPr>
            <a:xfrm>
              <a:off x="3810000" y="2819400"/>
              <a:ext cx="1060704" cy="1143000"/>
            </a:xfrm>
            <a:prstGeom prst="triangle">
              <a:avLst/>
            </a:prstGeom>
            <a:noFill/>
            <a:ln w="444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</a:rPr>
                <a:t>T</a:t>
              </a:r>
              <a:r>
                <a:rPr lang="en-US" sz="32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267310" y="2743200"/>
              <a:ext cx="136558" cy="1368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4572000" y="3962400"/>
            <a:ext cx="136525" cy="1285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3"/>
            <a:endCxn id="15" idx="7"/>
          </p:cNvCxnSpPr>
          <p:nvPr/>
        </p:nvCxnSpPr>
        <p:spPr>
          <a:xfrm flipH="1">
            <a:off x="4079875" y="4071938"/>
            <a:ext cx="512763" cy="7477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1" idx="5"/>
            <a:endCxn id="18" idx="1"/>
          </p:cNvCxnSpPr>
          <p:nvPr/>
        </p:nvCxnSpPr>
        <p:spPr>
          <a:xfrm>
            <a:off x="4689475" y="4071938"/>
            <a:ext cx="588963" cy="598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62371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functions defined on rooted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307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size(●)=1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smtClean="0"/>
              <a:t>size(              ) = 1+size(T</a:t>
            </a:r>
            <a:r>
              <a:rPr lang="en-US" baseline="-25000" dirty="0" smtClean="0"/>
              <a:t>1</a:t>
            </a:r>
            <a:r>
              <a:rPr lang="en-US" dirty="0" smtClean="0"/>
              <a:t>)+size(T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Arial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dirty="0" smtClean="0"/>
              <a:t>height(●)=0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dirty="0" smtClean="0"/>
              <a:t>height(             )=1+max{height(T</a:t>
            </a:r>
            <a:r>
              <a:rPr lang="en-US" baseline="-25000" dirty="0" smtClean="0"/>
              <a:t>1</a:t>
            </a:r>
            <a:r>
              <a:rPr lang="en-US" dirty="0" smtClean="0"/>
              <a:t>),height(T</a:t>
            </a:r>
            <a:r>
              <a:rPr lang="en-US" baseline="-25000" dirty="0" smtClean="0"/>
              <a:t>2</a:t>
            </a:r>
            <a:r>
              <a:rPr lang="en-US" dirty="0" smtClean="0"/>
              <a:t>)}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lvl="3">
              <a:defRPr/>
            </a:pPr>
            <a:endParaRPr lang="en-US" sz="800" dirty="0" smtClean="0"/>
          </a:p>
          <a:p>
            <a:pPr>
              <a:defRPr/>
            </a:pPr>
            <a:endParaRPr lang="en-US" sz="1050" dirty="0" smtClean="0"/>
          </a:p>
        </p:txBody>
      </p:sp>
      <p:grpSp>
        <p:nvGrpSpPr>
          <p:cNvPr id="155655" name="Group 22"/>
          <p:cNvGrpSpPr>
            <a:grpSpLocks/>
          </p:cNvGrpSpPr>
          <p:nvPr/>
        </p:nvGrpSpPr>
        <p:grpSpPr bwMode="auto">
          <a:xfrm>
            <a:off x="1524000" y="2133600"/>
            <a:ext cx="1447800" cy="1066800"/>
            <a:chOff x="1905000" y="2057400"/>
            <a:chExt cx="1447800" cy="1066800"/>
          </a:xfrm>
        </p:grpSpPr>
        <p:grpSp>
          <p:nvGrpSpPr>
            <p:cNvPr id="155671" name="Group 21"/>
            <p:cNvGrpSpPr>
              <a:grpSpLocks/>
            </p:cNvGrpSpPr>
            <p:nvPr/>
          </p:nvGrpSpPr>
          <p:grpSpPr bwMode="auto">
            <a:xfrm>
              <a:off x="1905000" y="2057400"/>
              <a:ext cx="1447800" cy="1066800"/>
              <a:chOff x="1905000" y="2057400"/>
              <a:chExt cx="1447800" cy="1066800"/>
            </a:xfrm>
          </p:grpSpPr>
          <p:grpSp>
            <p:nvGrpSpPr>
              <p:cNvPr id="155674" name="Group 18"/>
              <p:cNvGrpSpPr>
                <a:grpSpLocks/>
              </p:cNvGrpSpPr>
              <p:nvPr/>
            </p:nvGrpSpPr>
            <p:grpSpPr bwMode="auto">
              <a:xfrm>
                <a:off x="1905000" y="2057400"/>
                <a:ext cx="1447800" cy="1066800"/>
                <a:chOff x="3505200" y="3962400"/>
                <a:chExt cx="2356104" cy="2057400"/>
              </a:xfrm>
            </p:grpSpPr>
            <p:grpSp>
              <p:nvGrpSpPr>
                <p:cNvPr id="155676" name="Group 12"/>
                <p:cNvGrpSpPr>
                  <a:grpSpLocks/>
                </p:cNvGrpSpPr>
                <p:nvPr/>
              </p:nvGrpSpPr>
              <p:grpSpPr bwMode="auto">
                <a:xfrm>
                  <a:off x="3505200" y="4800600"/>
                  <a:ext cx="1060704" cy="1143000"/>
                  <a:chOff x="3810000" y="2743200"/>
                  <a:chExt cx="1060704" cy="1219200"/>
                </a:xfrm>
              </p:grpSpPr>
              <p:sp>
                <p:nvSpPr>
                  <p:cNvPr id="14" name="Isosceles Triangle 13"/>
                  <p:cNvSpPr/>
                  <p:nvPr/>
                </p:nvSpPr>
                <p:spPr>
                  <a:xfrm>
                    <a:off x="3810000" y="2819039"/>
                    <a:ext cx="1061798" cy="1142999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4267271" y="2743926"/>
                    <a:ext cx="136922" cy="13716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5677" name="Group 15"/>
                <p:cNvGrpSpPr>
                  <a:grpSpLocks/>
                </p:cNvGrpSpPr>
                <p:nvPr/>
              </p:nvGrpSpPr>
              <p:grpSpPr bwMode="auto">
                <a:xfrm>
                  <a:off x="4800600" y="4648200"/>
                  <a:ext cx="1060704" cy="1371600"/>
                  <a:chOff x="3810000" y="2743200"/>
                  <a:chExt cx="1060704" cy="1219200"/>
                </a:xfrm>
              </p:grpSpPr>
              <p:sp>
                <p:nvSpPr>
                  <p:cNvPr id="17" name="Isosceles Triangle 16"/>
                  <p:cNvSpPr/>
                  <p:nvPr/>
                </p:nvSpPr>
                <p:spPr>
                  <a:xfrm>
                    <a:off x="3808908" y="2819400"/>
                    <a:ext cx="1061796" cy="1143000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200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66177" y="2743200"/>
                    <a:ext cx="136924" cy="1360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Oval 20"/>
                <p:cNvSpPr/>
                <p:nvPr/>
              </p:nvSpPr>
              <p:spPr>
                <a:xfrm>
                  <a:off x="4572165" y="3962400"/>
                  <a:ext cx="136922" cy="128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>
                  <a:stCxn id="21" idx="3"/>
                  <a:endCxn id="15" idx="7"/>
                </p:cNvCxnSpPr>
                <p:nvPr/>
              </p:nvCxnSpPr>
              <p:spPr>
                <a:xfrm flipH="1">
                  <a:off x="4078725" y="4072618"/>
                  <a:ext cx="514107" cy="747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>
                <a:stCxn id="21" idx="5"/>
                <a:endCxn id="18" idx="1"/>
              </p:cNvCxnSpPr>
              <p:nvPr/>
            </p:nvCxnSpPr>
            <p:spPr>
              <a:xfrm>
                <a:off x="2632075" y="2114550"/>
                <a:ext cx="361950" cy="3095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87" name="TextBox 19"/>
            <p:cNvSpPr txBox="1">
              <a:spLocks noChangeArrowheads="1"/>
            </p:cNvSpPr>
            <p:nvPr/>
          </p:nvSpPr>
          <p:spPr bwMode="auto">
            <a:xfrm>
              <a:off x="20066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11288" name="TextBox 23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2</a:t>
              </a:r>
            </a:p>
          </p:txBody>
        </p:sp>
      </p:grpSp>
      <p:grpSp>
        <p:nvGrpSpPr>
          <p:cNvPr id="155656" name="Group 49"/>
          <p:cNvGrpSpPr>
            <a:grpSpLocks/>
          </p:cNvGrpSpPr>
          <p:nvPr/>
        </p:nvGrpSpPr>
        <p:grpSpPr bwMode="auto">
          <a:xfrm>
            <a:off x="1905000" y="4191000"/>
            <a:ext cx="1447800" cy="1066800"/>
            <a:chOff x="1905000" y="2057400"/>
            <a:chExt cx="1447800" cy="1066800"/>
          </a:xfrm>
        </p:grpSpPr>
        <p:grpSp>
          <p:nvGrpSpPr>
            <p:cNvPr id="155658" name="Group 50"/>
            <p:cNvGrpSpPr>
              <a:grpSpLocks/>
            </p:cNvGrpSpPr>
            <p:nvPr/>
          </p:nvGrpSpPr>
          <p:grpSpPr bwMode="auto">
            <a:xfrm>
              <a:off x="1905000" y="2057400"/>
              <a:ext cx="1447800" cy="1066800"/>
              <a:chOff x="1905000" y="2057400"/>
              <a:chExt cx="1447800" cy="1066800"/>
            </a:xfrm>
          </p:grpSpPr>
          <p:grpSp>
            <p:nvGrpSpPr>
              <p:cNvPr id="155661" name="Group 53"/>
              <p:cNvGrpSpPr>
                <a:grpSpLocks/>
              </p:cNvGrpSpPr>
              <p:nvPr/>
            </p:nvGrpSpPr>
            <p:grpSpPr bwMode="auto">
              <a:xfrm>
                <a:off x="1905000" y="2057400"/>
                <a:ext cx="1447800" cy="1066800"/>
                <a:chOff x="3505200" y="3962400"/>
                <a:chExt cx="2356104" cy="2057400"/>
              </a:xfrm>
            </p:grpSpPr>
            <p:grpSp>
              <p:nvGrpSpPr>
                <p:cNvPr id="155663" name="Group 55"/>
                <p:cNvGrpSpPr>
                  <a:grpSpLocks/>
                </p:cNvGrpSpPr>
                <p:nvPr/>
              </p:nvGrpSpPr>
              <p:grpSpPr bwMode="auto">
                <a:xfrm>
                  <a:off x="3505200" y="4800600"/>
                  <a:ext cx="1060704" cy="1143000"/>
                  <a:chOff x="3810000" y="2743200"/>
                  <a:chExt cx="1060704" cy="1219200"/>
                </a:xfrm>
              </p:grpSpPr>
              <p:sp>
                <p:nvSpPr>
                  <p:cNvPr id="62" name="Isosceles Triangle 61"/>
                  <p:cNvSpPr/>
                  <p:nvPr/>
                </p:nvSpPr>
                <p:spPr>
                  <a:xfrm>
                    <a:off x="3810000" y="2819039"/>
                    <a:ext cx="1061798" cy="1142999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4267271" y="2743926"/>
                    <a:ext cx="136922" cy="13716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55664" name="Group 56"/>
                <p:cNvGrpSpPr>
                  <a:grpSpLocks/>
                </p:cNvGrpSpPr>
                <p:nvPr/>
              </p:nvGrpSpPr>
              <p:grpSpPr bwMode="auto">
                <a:xfrm>
                  <a:off x="4800600" y="4648200"/>
                  <a:ext cx="1060704" cy="1371600"/>
                  <a:chOff x="3810000" y="2743200"/>
                  <a:chExt cx="1060704" cy="1219200"/>
                </a:xfrm>
              </p:grpSpPr>
              <p:sp>
                <p:nvSpPr>
                  <p:cNvPr id="60" name="Isosceles Triangle 59"/>
                  <p:cNvSpPr/>
                  <p:nvPr/>
                </p:nvSpPr>
                <p:spPr>
                  <a:xfrm>
                    <a:off x="3808908" y="2819400"/>
                    <a:ext cx="1061796" cy="1143000"/>
                  </a:xfrm>
                  <a:prstGeom prst="triangle">
                    <a:avLst/>
                  </a:prstGeom>
                  <a:noFill/>
                  <a:ln w="444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3200" b="1" baseline="-25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266177" y="2743200"/>
                    <a:ext cx="136924" cy="136071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4572165" y="3962400"/>
                  <a:ext cx="136922" cy="1285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8" idx="3"/>
                  <a:endCxn id="63" idx="7"/>
                </p:cNvCxnSpPr>
                <p:nvPr/>
              </p:nvCxnSpPr>
              <p:spPr>
                <a:xfrm flipH="1">
                  <a:off x="4078725" y="4072618"/>
                  <a:ext cx="514107" cy="74703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Straight Connector 54"/>
              <p:cNvCxnSpPr>
                <a:stCxn id="58" idx="5"/>
                <a:endCxn id="61" idx="1"/>
              </p:cNvCxnSpPr>
              <p:nvPr/>
            </p:nvCxnSpPr>
            <p:spPr>
              <a:xfrm>
                <a:off x="2632075" y="2114550"/>
                <a:ext cx="361950" cy="3095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74" name="TextBox 51"/>
            <p:cNvSpPr txBox="1">
              <a:spLocks noChangeArrowheads="1"/>
            </p:cNvSpPr>
            <p:nvPr/>
          </p:nvSpPr>
          <p:spPr bwMode="auto">
            <a:xfrm>
              <a:off x="20066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1</a:t>
              </a:r>
            </a:p>
          </p:txBody>
        </p:sp>
        <p:sp>
          <p:nvSpPr>
            <p:cNvPr id="11275" name="TextBox 52"/>
            <p:cNvSpPr txBox="1">
              <a:spLocks noChangeArrowheads="1"/>
            </p:cNvSpPr>
            <p:nvPr/>
          </p:nvSpPr>
          <p:spPr bwMode="auto">
            <a:xfrm>
              <a:off x="2819400" y="2667000"/>
              <a:ext cx="4365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T</a:t>
              </a:r>
              <a:r>
                <a:rPr lang="en-US" sz="2000" b="1" baseline="-25000">
                  <a:solidFill>
                    <a:prstClr val="black"/>
                  </a:solidFill>
                  <a:ea typeface="MS PGothic" pitchFamily="34" charset="-128"/>
                  <a:cs typeface="+mn-cs"/>
                </a:rPr>
                <a:t>2</a:t>
              </a:r>
            </a:p>
          </p:txBody>
        </p:sp>
      </p:grpSp>
      <p:sp>
        <p:nvSpPr>
          <p:cNvPr id="155657" name="TextBox 34"/>
          <p:cNvSpPr txBox="1">
            <a:spLocks noChangeArrowheads="1"/>
          </p:cNvSpPr>
          <p:nvPr/>
        </p:nvSpPr>
        <p:spPr bwMode="auto">
          <a:xfrm>
            <a:off x="304800" y="5562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Prove:</a:t>
            </a:r>
          </a:p>
          <a:p>
            <a:pPr eaLnBrk="1" hangingPunct="1"/>
            <a:r>
              <a:rPr lang="en-US" sz="2400"/>
              <a:t>For every rooted binary tree T, size(T) </a:t>
            </a:r>
            <a:r>
              <a:rPr lang="en-US" sz="2400">
                <a:sym typeface="Symbol" pitchFamily="18" charset="2"/>
              </a:rPr>
              <a:t> 2</a:t>
            </a:r>
            <a:r>
              <a:rPr lang="en-US" sz="2400" b="1" baseline="30000">
                <a:sym typeface="Symbol" pitchFamily="18" charset="2"/>
              </a:rPr>
              <a:t>height</a:t>
            </a:r>
            <a:r>
              <a:rPr lang="en-US" sz="2400" baseline="30000">
                <a:sym typeface="Symbol" pitchFamily="18" charset="2"/>
              </a:rPr>
              <a:t>(</a:t>
            </a:r>
            <a:r>
              <a:rPr lang="en-US" sz="2400" b="1" baseline="30000">
                <a:sym typeface="Symbol" pitchFamily="18" charset="2"/>
              </a:rPr>
              <a:t>T</a:t>
            </a:r>
            <a:r>
              <a:rPr lang="en-US" sz="2400" baseline="30000">
                <a:sym typeface="Symbol" pitchFamily="18" charset="2"/>
              </a:rPr>
              <a:t>)+</a:t>
            </a:r>
            <a:r>
              <a:rPr lang="en-US" sz="2400" b="1" baseline="30000">
                <a:sym typeface="Symbol" pitchFamily="18" charset="2"/>
              </a:rPr>
              <a:t>1 </a:t>
            </a:r>
            <a:r>
              <a:rPr lang="en-US" sz="2400">
                <a:sym typeface="Symbol" pitchFamily="18" charset="2"/>
              </a:rPr>
              <a:t>-1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structural induction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80000"/>
                  </a:lnSpc>
                  <a:buFont typeface="Arial" charset="0"/>
                  <a:buNone/>
                </a:pPr>
                <a:r>
                  <a:rPr lang="en-US" sz="2800" dirty="0" smtClean="0"/>
                  <a:t>How to prove</a:t>
                </a:r>
                <a:r>
                  <a:rPr lang="en-US" sz="2800" b="1" dirty="0" smtClean="0">
                    <a:latin typeface="Symbol" pitchFamily="18" charset="2"/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</m:t>
                    </m:r>
                    <m:r>
                      <a:rPr lang="en-US" sz="2800" i="1" dirty="0" err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err="1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∈</m:t>
                    </m:r>
                    <m:r>
                      <a:rPr lang="en-US" sz="2800" i="1" dirty="0" err="1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𝑃</m:t>
                    </m:r>
                    <m:r>
                      <a:rPr lang="en-US" sz="280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  <a:ea typeface="Cambria Math" pitchFamily="18" charset="0"/>
                        <a:cs typeface="Arial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2800" dirty="0" smtClean="0">
                    <a:ea typeface="Cambria Math" pitchFamily="18" charset="0"/>
                    <a:cs typeface="Arial" charset="0"/>
                    <a:sym typeface="Symbol" pitchFamily="18" charset="2"/>
                  </a:rPr>
                  <a:t>is true:</a:t>
                </a:r>
              </a:p>
              <a:p>
                <a:pPr marL="0" indent="0">
                  <a:lnSpc>
                    <a:spcPct val="80000"/>
                  </a:lnSpc>
                </a:pPr>
                <a:endParaRPr lang="en-US" sz="2600" b="1" dirty="0" smtClean="0">
                  <a:solidFill>
                    <a:srgbClr val="C00000"/>
                  </a:solidFill>
                  <a:ea typeface="Cambria Math" pitchFamily="18" charset="0"/>
                  <a:cs typeface="Arial" charset="0"/>
                  <a:sym typeface="Symbol" pitchFamily="18" charset="2"/>
                </a:endParaRPr>
              </a:p>
              <a:p>
                <a:pPr marL="400050" lvl="1" indent="0">
                  <a:lnSpc>
                    <a:spcPct val="80000"/>
                  </a:lnSpc>
                </a:pPr>
                <a:r>
                  <a:rPr lang="en-US" sz="2600" b="1" dirty="0" smtClean="0">
                    <a:solidFill>
                      <a:srgbClr val="C00000"/>
                    </a:solidFill>
                    <a:ea typeface="Cambria Math" pitchFamily="18" charset="0"/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2600" dirty="0" smtClean="0">
                    <a:solidFill>
                      <a:srgbClr val="C00000"/>
                    </a:solidFill>
                    <a:ea typeface="Cambria Math" pitchFamily="18" charset="0"/>
                    <a:cs typeface="Arial" charset="0"/>
                    <a:sym typeface="Symbol" pitchFamily="18" charset="2"/>
                  </a:rPr>
                  <a:t>Base Case: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2600" dirty="0" smtClean="0"/>
                  <a:t>Show that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is true for all specific elements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600" dirty="0" smtClean="0"/>
                  <a:t> mentioned in the </a:t>
                </a:r>
                <a:r>
                  <a:rPr lang="en-US" sz="2600" i="1" dirty="0" smtClean="0"/>
                  <a:t>Basis step</a:t>
                </a:r>
              </a:p>
              <a:p>
                <a:pPr marL="400050" lvl="1" indent="0">
                  <a:lnSpc>
                    <a:spcPct val="80000"/>
                  </a:lnSpc>
                </a:pPr>
                <a:r>
                  <a:rPr lang="en-US" sz="2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C00000"/>
                    </a:solidFill>
                  </a:rPr>
                  <a:t>Inductive Hypothesis:  </a:t>
                </a:r>
                <a:r>
                  <a:rPr lang="en-US" sz="2600" dirty="0" smtClean="0"/>
                  <a:t>Assume that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600" dirty="0" smtClean="0"/>
                  <a:t> is true for some arbitrary values of each of the existing named elements mentioned in the </a:t>
                </a:r>
                <a:r>
                  <a:rPr lang="en-US" sz="2600" i="1" dirty="0" smtClean="0"/>
                  <a:t>Recursive step</a:t>
                </a:r>
              </a:p>
              <a:p>
                <a:pPr marL="400050" lvl="1" indent="0">
                  <a:lnSpc>
                    <a:spcPct val="80000"/>
                  </a:lnSpc>
                </a:pPr>
                <a:r>
                  <a:rPr lang="en-US" sz="2600" dirty="0" smtClean="0">
                    <a:solidFill>
                      <a:srgbClr val="C00000"/>
                    </a:solidFill>
                  </a:rPr>
                  <a:t> Inductive Step: </a:t>
                </a:r>
                <a:r>
                  <a:rPr lang="en-US" sz="2600" dirty="0" smtClean="0"/>
                  <a:t>Prove that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  <m:r>
                      <a:rPr lang="en-US" sz="2600" i="1" dirty="0" smtClean="0">
                        <a:latin typeface="Cambria Math"/>
                      </a:rPr>
                      <m:t>𝑃</m:t>
                    </m:r>
                    <m:r>
                      <a:rPr lang="en-US" sz="26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holds for each of the new elements constructed in the </a:t>
                </a:r>
                <a:r>
                  <a:rPr lang="en-US" sz="2600" i="1" dirty="0" smtClean="0"/>
                  <a:t>Recursive step</a:t>
                </a:r>
                <a:r>
                  <a:rPr lang="en-US" sz="2600" dirty="0" smtClean="0"/>
                  <a:t> using the named elements mentioned in the Inductive Hypothesis</a:t>
                </a:r>
              </a:p>
              <a:p>
                <a:pPr marL="400050" lvl="1" indent="0">
                  <a:lnSpc>
                    <a:spcPct val="80000"/>
                  </a:lnSpc>
                </a:pPr>
                <a:r>
                  <a:rPr lang="en-US" sz="2600" smtClean="0">
                    <a:solidFill>
                      <a:srgbClr val="C00000"/>
                    </a:solidFill>
                  </a:rPr>
                  <a:t> Conclude</a:t>
                </a:r>
                <a:r>
                  <a:rPr lang="en-US" sz="2600" smtClean="0"/>
                  <a:t> </a:t>
                </a:r>
                <a:r>
                  <a:rPr lang="en-US" sz="2600" dirty="0" smtClean="0"/>
                  <a:t>that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</m:t>
                    </m:r>
                    <m:r>
                      <a:rPr lang="en-US" sz="2600" i="1" dirty="0" err="1" smtClean="0">
                        <a:latin typeface="Cambria Math"/>
                        <a:cs typeface="Arial" charset="0"/>
                        <a:sym typeface="Symbol" pitchFamily="18" charset="2"/>
                      </a:rPr>
                      <m:t>𝑥</m:t>
                    </m:r>
                    <m:r>
                      <a:rPr lang="en-US" sz="2600" i="1" dirty="0" err="1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2600" i="1" dirty="0" err="1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𝑆</m:t>
                    </m:r>
                    <m:r>
                      <a:rPr lang="en-US" sz="2600" b="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,</m:t>
                    </m:r>
                    <m:r>
                      <a:rPr lang="en-US" sz="260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 </m:t>
                    </m:r>
                    <m:r>
                      <a:rPr lang="en-US" sz="260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60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(</m:t>
                    </m:r>
                    <m:r>
                      <a:rPr lang="en-US" sz="260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𝑥</m:t>
                    </m:r>
                    <m:r>
                      <a:rPr lang="en-US" sz="2600" i="1" dirty="0" smtClean="0">
                        <a:latin typeface="Cambria Math"/>
                        <a:ea typeface="Cambria Math" pitchFamily="18" charset="0"/>
                        <a:cs typeface="Cambria Math" pitchFamily="18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728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over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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Each is a “pattern” that specifies a set of strings</a:t>
            </a:r>
          </a:p>
          <a:p>
            <a:pPr>
              <a:defRPr/>
            </a:pPr>
            <a:r>
              <a:rPr lang="en-US" dirty="0" smtClean="0"/>
              <a:t>Basis:</a:t>
            </a:r>
          </a:p>
          <a:p>
            <a:pPr lvl="1">
              <a:defRPr/>
            </a:pPr>
            <a:r>
              <a:rPr lang="en-US" b="1" dirty="0" smtClean="0">
                <a:sym typeface="Symbol"/>
              </a:rPr>
              <a:t></a:t>
            </a:r>
            <a:r>
              <a:rPr lang="en-US" dirty="0" smtClean="0">
                <a:sym typeface="Symbol"/>
              </a:rPr>
              <a:t>, </a:t>
            </a:r>
            <a:r>
              <a:rPr lang="en-US" b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 are regular expressions</a:t>
            </a:r>
          </a:p>
          <a:p>
            <a:pPr lvl="1">
              <a:defRPr/>
            </a:pPr>
            <a:r>
              <a:rPr lang="en-US" b="1" i="1" dirty="0" smtClean="0"/>
              <a:t>a</a:t>
            </a:r>
            <a:r>
              <a:rPr lang="en-US" dirty="0" smtClean="0"/>
              <a:t> is a regular expression </a:t>
            </a:r>
            <a:r>
              <a:rPr lang="en-US" dirty="0" smtClean="0">
                <a:sym typeface="Symbol"/>
              </a:rPr>
              <a:t>for any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</a:t>
            </a:r>
          </a:p>
          <a:p>
            <a:pPr>
              <a:defRPr/>
            </a:pPr>
            <a:r>
              <a:rPr lang="en-US" dirty="0" smtClean="0">
                <a:sym typeface="Symbol" pitchFamily="18" charset="2"/>
              </a:rPr>
              <a:t>Recursive step:</a:t>
            </a:r>
          </a:p>
          <a:p>
            <a:pPr lvl="1">
              <a:defRPr/>
            </a:pPr>
            <a:r>
              <a:rPr lang="en-US" dirty="0" smtClean="0">
                <a:sym typeface="Symbol" pitchFamily="18" charset="2"/>
              </a:rPr>
              <a:t>If </a:t>
            </a:r>
            <a:r>
              <a:rPr lang="en-US" b="1" dirty="0" smtClean="0">
                <a:sym typeface="Symbol" pitchFamily="18" charset="2"/>
              </a:rPr>
              <a:t>A</a:t>
            </a:r>
            <a:r>
              <a:rPr lang="en-US" dirty="0" smtClean="0">
                <a:sym typeface="Symbol" pitchFamily="18" charset="2"/>
              </a:rPr>
              <a:t> and </a:t>
            </a:r>
            <a:r>
              <a:rPr lang="en-US" b="1" dirty="0" smtClean="0">
                <a:sym typeface="Symbol" pitchFamily="18" charset="2"/>
              </a:rPr>
              <a:t>B</a:t>
            </a:r>
            <a:r>
              <a:rPr lang="en-US" dirty="0" smtClean="0">
                <a:sym typeface="Symbol" pitchFamily="18" charset="2"/>
              </a:rPr>
              <a:t> are regular expressions then so are:</a:t>
            </a:r>
          </a:p>
          <a:p>
            <a:pPr lvl="2">
              <a:defRPr/>
            </a:pPr>
            <a:r>
              <a:rPr lang="en-US" sz="2800" dirty="0" smtClean="0">
                <a:sym typeface="Symbol" pitchFamily="18" charset="2"/>
              </a:rPr>
              <a:t>(</a:t>
            </a:r>
            <a:r>
              <a:rPr lang="en-US" sz="2800" b="1" dirty="0" smtClean="0">
                <a:sym typeface="Symbol" pitchFamily="18" charset="2"/>
              </a:rPr>
              <a:t>A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 smtClean="0">
                <a:sym typeface="Symbol"/>
              </a:rPr>
              <a:t></a:t>
            </a:r>
            <a:r>
              <a:rPr lang="en-US" sz="2800" b="1" dirty="0" smtClean="0">
                <a:sym typeface="Symbol" pitchFamily="18" charset="2"/>
              </a:rPr>
              <a:t> B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lvl="2">
              <a:defRPr/>
            </a:pPr>
            <a:r>
              <a:rPr lang="en-US" sz="2800" dirty="0" smtClean="0">
                <a:sym typeface="Symbol" pitchFamily="18" charset="2"/>
              </a:rPr>
              <a:t> (</a:t>
            </a:r>
            <a:r>
              <a:rPr lang="en-US" sz="2800" b="1" dirty="0" smtClean="0">
                <a:sym typeface="Symbol" pitchFamily="18" charset="2"/>
              </a:rPr>
              <a:t>AB</a:t>
            </a:r>
            <a:r>
              <a:rPr lang="en-US" sz="2800" dirty="0" smtClean="0">
                <a:sym typeface="Symbol" pitchFamily="18" charset="2"/>
              </a:rPr>
              <a:t>)</a:t>
            </a:r>
          </a:p>
          <a:p>
            <a:pPr lvl="2">
              <a:defRPr/>
            </a:pPr>
            <a:r>
              <a:rPr lang="en-US" sz="2800" b="1" dirty="0" smtClean="0">
                <a:sym typeface="Symbol" pitchFamily="18" charset="2"/>
              </a:rPr>
              <a:t>A*</a:t>
            </a:r>
            <a:endParaRPr lang="en-US" sz="2800" b="1" dirty="0" smtClean="0">
              <a:sym typeface="Symbol"/>
            </a:endParaRP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457200" y="110067"/>
            <a:ext cx="8229600" cy="668867"/>
          </a:xfrm>
        </p:spPr>
        <p:txBody>
          <a:bodyPr/>
          <a:lstStyle/>
          <a:p>
            <a:r>
              <a:rPr lang="en-US" dirty="0" smtClean="0"/>
              <a:t>regular expressions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b="1" i="1" dirty="0" smtClean="0"/>
              <a:t>0*    </a:t>
            </a:r>
            <a:endParaRPr lang="en-US" sz="1800" b="1" i="1" dirty="0" smtClean="0"/>
          </a:p>
          <a:p>
            <a:pPr lvl="3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b="1" i="1" dirty="0" smtClean="0"/>
              <a:t>0*1*</a:t>
            </a:r>
          </a:p>
          <a:p>
            <a:pPr marL="1371600" lvl="3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b="1" i="1" dirty="0" smtClean="0"/>
              <a:t>                    </a:t>
            </a:r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0*1*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/>
          </a:p>
          <a:p>
            <a:pPr marL="1828800" lvl="4" indent="0">
              <a:buFont typeface="Arial" charset="0"/>
              <a:buNone/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0110 </a:t>
            </a: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 lvl="4">
              <a:defRPr/>
            </a:pPr>
            <a:endParaRPr lang="en-US" sz="1800" b="1" i="1" dirty="0" smtClean="0"/>
          </a:p>
          <a:p>
            <a:pPr lvl="4">
              <a:defRPr/>
            </a:pPr>
            <a:endParaRPr lang="en-US" sz="1800" b="1" i="1" dirty="0" smtClean="0"/>
          </a:p>
          <a:p>
            <a:pPr>
              <a:defRPr/>
            </a:pPr>
            <a:r>
              <a:rPr lang="en-US" sz="2800" dirty="0" smtClean="0"/>
              <a:t>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 </a:t>
            </a:r>
            <a:r>
              <a:rPr lang="en-US" sz="2800" dirty="0" smtClean="0"/>
              <a:t>(</a:t>
            </a:r>
            <a:r>
              <a:rPr lang="en-US" sz="2800" b="1" i="1" dirty="0" smtClean="0"/>
              <a:t>0110</a:t>
            </a:r>
            <a:r>
              <a:rPr lang="en-US" sz="2800" dirty="0" smtClean="0">
                <a:sym typeface="Symbol" pitchFamily="18" charset="2"/>
              </a:rPr>
              <a:t> </a:t>
            </a:r>
            <a:r>
              <a:rPr lang="en-US" sz="2800" b="1" i="1" dirty="0" smtClean="0"/>
              <a:t> 100</a:t>
            </a:r>
            <a:r>
              <a:rPr lang="en-US" sz="2800" dirty="0" smtClean="0"/>
              <a:t>)(</a:t>
            </a:r>
            <a:r>
              <a:rPr lang="en-US" sz="2800" b="1" i="1" dirty="0" smtClean="0"/>
              <a:t>0 </a:t>
            </a:r>
            <a:r>
              <a:rPr lang="en-US" sz="2800" dirty="0" smtClean="0">
                <a:sym typeface="Symbol" pitchFamily="18" charset="2"/>
              </a:rPr>
              <a:t> </a:t>
            </a:r>
            <a:r>
              <a:rPr lang="en-US" sz="2800" b="1" i="1" dirty="0" smtClean="0"/>
              <a:t>1</a:t>
            </a:r>
            <a:r>
              <a:rPr lang="en-US" sz="2800" dirty="0" smtClean="0"/>
              <a:t>)</a:t>
            </a:r>
            <a:r>
              <a:rPr lang="en-US" sz="2800" b="1" i="1" dirty="0" smtClean="0"/>
              <a:t>*</a:t>
            </a:r>
          </a:p>
          <a:p>
            <a:pPr>
              <a:defRPr/>
            </a:pPr>
            <a:endParaRPr lang="en-US" b="1" i="1" dirty="0" smtClean="0"/>
          </a:p>
          <a:p>
            <a:pPr>
              <a:defRPr/>
            </a:pPr>
            <a:endParaRPr lang="en-US" dirty="0" smtClean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dirty="0" smtClean="0"/>
              <a:t>he “always ERROR” problem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Given: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&lt;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&gt;</a:t>
            </a:r>
            <a:r>
              <a:rPr lang="en-US" dirty="0" smtClean="0">
                <a:solidFill>
                  <a:srgbClr val="0033CC"/>
                </a:solidFill>
              </a:rPr>
              <a:t>,</a:t>
            </a:r>
            <a:r>
              <a:rPr lang="en-US" dirty="0" smtClean="0"/>
              <a:t> the code of a program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Output: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 always prints ERROR </a:t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n-US" b="1" dirty="0" smtClean="0">
                <a:solidFill>
                  <a:srgbClr val="C00000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>
                <a:solidFill>
                  <a:srgbClr val="C00000"/>
                </a:solidFill>
              </a:rPr>
              <a:t>R</a:t>
            </a:r>
            <a:r>
              <a:rPr lang="en-US" dirty="0"/>
              <a:t> </a:t>
            </a:r>
            <a:r>
              <a:rPr lang="en-US" dirty="0" smtClean="0"/>
              <a:t>does not always print </a:t>
            </a:r>
            <a:r>
              <a:rPr lang="en-US" dirty="0"/>
              <a:t>ERROR </a:t>
            </a: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05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grammars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      </a:t>
            </a:r>
            <a:r>
              <a:rPr lang="en-US" b="1" dirty="0" smtClean="0"/>
              <a:t>S </a:t>
            </a:r>
            <a:r>
              <a:rPr lang="en-US" dirty="0" smtClean="0">
                <a:sym typeface="Symbol" pitchFamily="18" charset="2"/>
              </a:rPr>
              <a:t> 0</a:t>
            </a:r>
            <a:r>
              <a:rPr lang="en-US" b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0 | 1</a:t>
            </a:r>
            <a:r>
              <a:rPr lang="en-US" b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1 | 0 | 1 | 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  <a:p>
            <a:r>
              <a:rPr lang="en-US" dirty="0" smtClean="0"/>
              <a:t>Example:      </a:t>
            </a:r>
            <a:r>
              <a:rPr lang="en-US" b="1" dirty="0" smtClean="0"/>
              <a:t>S </a:t>
            </a:r>
            <a:r>
              <a:rPr lang="en-US" dirty="0" smtClean="0">
                <a:sym typeface="Symbol" pitchFamily="18" charset="2"/>
              </a:rPr>
              <a:t> 0</a:t>
            </a:r>
            <a:r>
              <a:rPr lang="en-US" b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| </a:t>
            </a:r>
            <a:r>
              <a:rPr lang="en-US" b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1 | 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grammars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Grammar for {0</a:t>
            </a:r>
            <a:r>
              <a:rPr lang="en-US" baseline="30000" dirty="0" smtClean="0"/>
              <a:t>n</a:t>
            </a:r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r>
              <a:rPr lang="en-US" dirty="0" smtClean="0"/>
              <a:t> : n≥ 0}  all strings with same # of 0’s and 1’s with all 0’s before 1’s.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Example:       </a:t>
            </a:r>
            <a:r>
              <a:rPr lang="en-US" b="1" dirty="0" smtClean="0"/>
              <a:t>S </a:t>
            </a:r>
            <a:r>
              <a:rPr lang="en-US" dirty="0" smtClean="0">
                <a:sym typeface="Symbol"/>
              </a:rPr>
              <a:t> </a:t>
            </a:r>
            <a:r>
              <a:rPr lang="en-US" b="1" dirty="0" smtClean="0">
                <a:latin typeface="Symbol" pitchFamily="18" charset="2"/>
                <a:sym typeface="Symbol"/>
              </a:rPr>
              <a:t>(</a:t>
            </a:r>
            <a:r>
              <a:rPr lang="en-US" b="1" dirty="0" smtClean="0">
                <a:sym typeface="Symbol"/>
              </a:rPr>
              <a:t>S</a:t>
            </a:r>
            <a:r>
              <a:rPr lang="en-US" b="1" dirty="0" smtClean="0">
                <a:latin typeface="Symbol" pitchFamily="18" charset="2"/>
                <a:sym typeface="Symbol"/>
              </a:rPr>
              <a:t>)</a:t>
            </a:r>
            <a:r>
              <a:rPr lang="en-US" dirty="0" smtClean="0">
                <a:latin typeface="Symbol" pitchFamily="18" charset="2"/>
                <a:sym typeface="Symbol"/>
              </a:rPr>
              <a:t> </a:t>
            </a:r>
            <a:r>
              <a:rPr lang="en-US" dirty="0" smtClean="0">
                <a:sym typeface="Symbol"/>
              </a:rPr>
              <a:t>| </a:t>
            </a:r>
            <a:r>
              <a:rPr lang="en-US" b="1" dirty="0" smtClean="0">
                <a:sym typeface="Symbol"/>
              </a:rPr>
              <a:t>SS</a:t>
            </a:r>
            <a:r>
              <a:rPr lang="en-US" dirty="0" smtClean="0">
                <a:sym typeface="Symbol"/>
              </a:rPr>
              <a:t>  |  </a:t>
            </a:r>
          </a:p>
          <a:p>
            <a:pPr>
              <a:defRPr/>
            </a:pPr>
            <a:endParaRPr lang="en-US" dirty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precedence in simple arithmetic </a:t>
            </a:r>
            <a:r>
              <a:rPr lang="en-US" dirty="0"/>
              <a:t>e</a:t>
            </a:r>
            <a:r>
              <a:rPr lang="en-US" dirty="0" smtClean="0"/>
              <a:t>xpressions</a:t>
            </a:r>
            <a:endParaRPr lang="en-US" dirty="0"/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smtClean="0"/>
              <a:t>E</a:t>
            </a:r>
            <a:r>
              <a:rPr lang="en-US" sz="2800" smtClean="0"/>
              <a:t> – expression  (start symbol)</a:t>
            </a:r>
          </a:p>
          <a:p>
            <a:r>
              <a:rPr lang="en-US" sz="2800" b="1" smtClean="0"/>
              <a:t>T</a:t>
            </a:r>
            <a:r>
              <a:rPr lang="en-US" sz="2800" smtClean="0"/>
              <a:t> – term   </a:t>
            </a:r>
            <a:r>
              <a:rPr lang="en-US" sz="2800" b="1" smtClean="0"/>
              <a:t>F</a:t>
            </a:r>
            <a:r>
              <a:rPr lang="en-US" sz="2800" smtClean="0"/>
              <a:t> – factor   </a:t>
            </a:r>
            <a:r>
              <a:rPr lang="en-US" sz="2800" b="1" smtClean="0"/>
              <a:t>I</a:t>
            </a:r>
            <a:r>
              <a:rPr lang="en-US" sz="2800" smtClean="0"/>
              <a:t> – identifier  </a:t>
            </a:r>
            <a:r>
              <a:rPr lang="en-US" sz="2800" b="1" smtClean="0"/>
              <a:t>N</a:t>
            </a:r>
            <a:r>
              <a:rPr lang="en-US" sz="2800" smtClean="0"/>
              <a:t> - number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/>
              <a:t>E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b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E</a:t>
            </a:r>
            <a:r>
              <a:rPr lang="en-US" smtClean="0">
                <a:sym typeface="Symbol" pitchFamily="18" charset="2"/>
              </a:rPr>
              <a:t>+</a:t>
            </a:r>
            <a:r>
              <a:rPr lang="en-US" b="1" smtClean="0">
                <a:sym typeface="Symbol" pitchFamily="18" charset="2"/>
              </a:rPr>
              <a:t>T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*</a:t>
            </a:r>
            <a:r>
              <a:rPr lang="en-US" b="1" smtClean="0">
                <a:sym typeface="Symbol" pitchFamily="18" charset="2"/>
              </a:rPr>
              <a:t>T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(</a:t>
            </a:r>
            <a:r>
              <a:rPr lang="en-US" b="1" smtClean="0">
                <a:sym typeface="Symbol" pitchFamily="18" charset="2"/>
              </a:rPr>
              <a:t>E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)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I</a:t>
            </a:r>
            <a:r>
              <a:rPr lang="en-US" smtClean="0">
                <a:sym typeface="Symbol" pitchFamily="18" charset="2"/>
              </a:rPr>
              <a:t> | </a:t>
            </a:r>
            <a:r>
              <a:rPr lang="en-US" b="1" smtClean="0">
                <a:sym typeface="Symbol" pitchFamily="18" charset="2"/>
              </a:rPr>
              <a:t>N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I </a:t>
            </a:r>
            <a:r>
              <a:rPr lang="en-US" smtClean="0">
                <a:sym typeface="Symbol" pitchFamily="18" charset="2"/>
              </a:rPr>
              <a:t> x | y | z</a:t>
            </a:r>
          </a:p>
          <a:p>
            <a:pPr marL="457200" lvl="1" indent="0">
              <a:buFont typeface="Arial" charset="0"/>
              <a:buNone/>
            </a:pPr>
            <a:r>
              <a:rPr lang="en-US" b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 0 | 1 | 2 | 3 | 4 | 5 | 6 | 7 | 8 | 9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nf</a:t>
            </a:r>
            <a:r>
              <a:rPr lang="en-US" dirty="0" smtClean="0"/>
              <a:t> grammar for c</a:t>
            </a: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17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62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definitions for 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144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from A to B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667000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Let A be a set,</a:t>
            </a:r>
          </a:p>
          <a:p>
            <a:pPr>
              <a:defRPr/>
            </a:pPr>
            <a:r>
              <a:rPr lang="en-US" sz="2800" dirty="0">
                <a:ea typeface="MS PGothic" pitchFamily="34" charset="-128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binary relation on A</a:t>
            </a:r>
            <a:r>
              <a:rPr lang="en-US" sz="2800" dirty="0">
                <a:ea typeface="MS PGothic" pitchFamily="34" charset="-128"/>
              </a:rPr>
              <a:t> is a subset of A </a:t>
            </a:r>
            <a:r>
              <a:rPr lang="en-US" sz="28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800" dirty="0">
                <a:ea typeface="MS PGothic" pitchFamily="34" charset="-128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419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reflexive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for every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A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4400" y="50292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implies (b, a)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14400" y="5638800"/>
            <a:ext cx="730969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 err="1">
                <a:solidFill>
                  <a:srgbClr val="FF0000"/>
                </a:solidFill>
                <a:ea typeface="MS PGothic" pitchFamily="34" charset="-128"/>
              </a:rPr>
              <a:t>antisymmetric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a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</a:t>
            </a:r>
            <a:r>
              <a:rPr lang="en-US" sz="2400" dirty="0">
                <a:ea typeface="MS PGothic" pitchFamily="34" charset="-128"/>
              </a:rPr>
              <a:t> b implies (</a:t>
            </a:r>
            <a:r>
              <a:rPr lang="en-US" sz="2400" dirty="0" err="1">
                <a:ea typeface="MS PGothic" pitchFamily="34" charset="-128"/>
              </a:rPr>
              <a:t>b,a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 smtClean="0">
                <a:latin typeface="Symbol"/>
                <a:ea typeface="MS PGothic" pitchFamily="34" charset="-128"/>
                <a:sym typeface="Symbol"/>
              </a:rPr>
              <a:t></a:t>
            </a:r>
            <a:r>
              <a:rPr lang="en-US" sz="2400" dirty="0" smtClean="0">
                <a:ea typeface="MS PGothic" pitchFamily="34" charset="-128"/>
              </a:rPr>
              <a:t> </a:t>
            </a:r>
            <a:r>
              <a:rPr lang="en-US" sz="2400" dirty="0">
                <a:ea typeface="MS PGothic" pitchFamily="34" charset="-128"/>
              </a:rPr>
              <a:t>R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914400" y="62484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</a:rPr>
              <a:t>transitive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 err="1">
                <a:ea typeface="MS PGothic" pitchFamily="34" charset="-128"/>
              </a:rPr>
              <a:t>iff</a:t>
            </a:r>
            <a:r>
              <a:rPr lang="en-US" sz="2400" dirty="0">
                <a:ea typeface="MS PGothic" pitchFamily="34" charset="-128"/>
              </a:rPr>
              <a:t>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and (b, c)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 </a:t>
            </a:r>
            <a:r>
              <a:rPr lang="en-US" sz="2400" dirty="0">
                <a:latin typeface="+mn-lt"/>
                <a:ea typeface="MS PGothic" pitchFamily="34" charset="-128"/>
                <a:sym typeface="Symbol"/>
              </a:rPr>
              <a:t>implies</a:t>
            </a:r>
            <a:r>
              <a:rPr lang="en-US" sz="2400" dirty="0">
                <a:ea typeface="MS PGothic" pitchFamily="34" charset="-128"/>
              </a:rPr>
              <a:t> (a, c)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</a:rPr>
              <a:t> R</a:t>
            </a:r>
          </a:p>
        </p:txBody>
      </p:sp>
      <p:sp>
        <p:nvSpPr>
          <p:cNvPr id="162826" name="Text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38100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Let R be a relation on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combining relations</a:t>
            </a:r>
          </a:p>
        </p:txBody>
      </p:sp>
      <p:sp>
        <p:nvSpPr>
          <p:cNvPr id="16384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224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ea typeface="ＭＳ Ｐゴシック" pitchFamily="-111" charset="-128"/>
              </a:rPr>
              <a:t>Let R be a relation from A to B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Let S be a relation from B to C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The composite of R and S,  S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</a:t>
            </a:r>
            <a:r>
              <a:rPr lang="en-US" sz="2400" dirty="0">
                <a:ea typeface="ＭＳ Ｐゴシック" pitchFamily="-111" charset="-128"/>
              </a:rPr>
              <a:t> R is the relation </a:t>
            </a: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from A to C defined</a:t>
            </a:r>
          </a:p>
          <a:p>
            <a:pPr eaLnBrk="1" hangingPunct="1"/>
            <a:endParaRPr lang="en-US" sz="2400" dirty="0">
              <a:ea typeface="ＭＳ Ｐゴシック" pitchFamily="-111" charset="-128"/>
            </a:endParaRPr>
          </a:p>
          <a:p>
            <a:pPr eaLnBrk="1" hangingPunct="1"/>
            <a:r>
              <a:rPr lang="en-US" sz="2400" dirty="0">
                <a:ea typeface="ＭＳ Ｐゴシック" pitchFamily="-111" charset="-128"/>
              </a:rPr>
              <a:t>S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 </a:t>
            </a:r>
            <a:r>
              <a:rPr lang="en-US" sz="2400" dirty="0">
                <a:ea typeface="ＭＳ Ｐゴシック" pitchFamily="-111" charset="-128"/>
              </a:rPr>
              <a:t>R = {(a, c) | 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</a:t>
            </a:r>
            <a:r>
              <a:rPr lang="en-US" sz="2400" dirty="0">
                <a:ea typeface="ＭＳ Ｐゴシック" pitchFamily="-111" charset="-128"/>
              </a:rPr>
              <a:t> b such that (</a:t>
            </a:r>
            <a:r>
              <a:rPr lang="en-US" sz="2400" dirty="0" err="1">
                <a:ea typeface="ＭＳ Ｐゴシック" pitchFamily="-111" charset="-128"/>
              </a:rPr>
              <a:t>a,b</a:t>
            </a:r>
            <a:r>
              <a:rPr lang="en-US" sz="2400" dirty="0">
                <a:ea typeface="ＭＳ Ｐゴシック" pitchFamily="-111" charset="-128"/>
              </a:rPr>
              <a:t>)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</a:t>
            </a:r>
            <a:r>
              <a:rPr lang="en-US" sz="2400" dirty="0">
                <a:ea typeface="ＭＳ Ｐゴシック" pitchFamily="-111" charset="-128"/>
              </a:rPr>
              <a:t> R and (</a:t>
            </a:r>
            <a:r>
              <a:rPr lang="en-US" sz="2400" dirty="0" err="1">
                <a:ea typeface="ＭＳ Ｐゴシック" pitchFamily="-111" charset="-128"/>
              </a:rPr>
              <a:t>b,c</a:t>
            </a:r>
            <a:r>
              <a:rPr lang="en-US" sz="2400" dirty="0">
                <a:ea typeface="ＭＳ Ｐゴシック" pitchFamily="-111" charset="-128"/>
              </a:rPr>
              <a:t>)</a:t>
            </a:r>
            <a:r>
              <a:rPr lang="en-US" sz="2400" dirty="0">
                <a:latin typeface="Symbol" pitchFamily="18" charset="2"/>
                <a:ea typeface="ＭＳ Ｐゴシック" pitchFamily="-111" charset="-128"/>
                <a:sym typeface="Symbol" pitchFamily="18" charset="2"/>
              </a:rPr>
              <a:t></a:t>
            </a:r>
            <a:r>
              <a:rPr lang="en-US" sz="2400" dirty="0">
                <a:ea typeface="ＭＳ Ｐゴシック" pitchFamily="-111" charset="-128"/>
              </a:rPr>
              <a:t> S}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relations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Parent:  b is a parent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Sister:  b is a sister of a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Aunt = Sister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Grandparent = Parent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Parent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 = {(a, c) |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 smtClean="0"/>
              <a:t> b such that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 and (</a:t>
            </a:r>
            <a:r>
              <a:rPr lang="en-US" dirty="0" err="1" smtClean="0"/>
              <a:t>b,c</a:t>
            </a:r>
            <a:r>
              <a:rPr lang="en-US" dirty="0" smtClean="0"/>
              <a:t>)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R}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0</a:t>
            </a:r>
            <a:r>
              <a:rPr lang="en-US" dirty="0" smtClean="0"/>
              <a:t> = {(</a:t>
            </a:r>
            <a:r>
              <a:rPr lang="en-US" dirty="0" err="1" smtClean="0"/>
              <a:t>a,a</a:t>
            </a:r>
            <a:r>
              <a:rPr lang="en-US" dirty="0" smtClean="0"/>
              <a:t>) | a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 smtClean="0"/>
              <a:t> A}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1</a:t>
            </a:r>
            <a:r>
              <a:rPr lang="en-US" dirty="0" smtClean="0"/>
              <a:t> = R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R</a:t>
            </a:r>
            <a:r>
              <a:rPr lang="en-US" baseline="30000" dirty="0" smtClean="0"/>
              <a:t>n+1</a:t>
            </a:r>
            <a:r>
              <a:rPr lang="en-US" dirty="0" smtClean="0"/>
              <a:t> =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 smtClean="0"/>
              <a:t> R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352800" y="6324600"/>
            <a:ext cx="563880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S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</a:t>
            </a:r>
            <a:r>
              <a:rPr lang="en-US" dirty="0">
                <a:ea typeface="MS PGothic" pitchFamily="34" charset="-128"/>
              </a:rPr>
              <a:t> R = {(a, c) | 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</a:t>
            </a:r>
            <a:r>
              <a:rPr lang="en-US" dirty="0">
                <a:ea typeface="MS PGothic" pitchFamily="34" charset="-128"/>
              </a:rPr>
              <a:t> b such that (</a:t>
            </a:r>
            <a:r>
              <a:rPr lang="en-US" dirty="0" err="1">
                <a:ea typeface="MS PGothic" pitchFamily="34" charset="-128"/>
              </a:rPr>
              <a:t>a,b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R and (</a:t>
            </a:r>
            <a:r>
              <a:rPr lang="en-US" dirty="0" err="1">
                <a:ea typeface="MS PGothic" pitchFamily="34" charset="-128"/>
              </a:rPr>
              <a:t>b,c</a:t>
            </a:r>
            <a:r>
              <a:rPr lang="en-US" dirty="0">
                <a:ea typeface="MS PGothic" pitchFamily="34" charset="-128"/>
              </a:rPr>
              <a:t>)</a:t>
            </a:r>
            <a:r>
              <a:rPr lang="en-US" dirty="0">
                <a:latin typeface="Symbol" pitchFamily="18" charset="2"/>
                <a:ea typeface="MS PGothic" pitchFamily="34" charset="-128"/>
                <a:sym typeface="Symbol" pitchFamily="18" charset="2"/>
              </a:rPr>
              <a:t></a:t>
            </a:r>
            <a:r>
              <a:rPr lang="en-US" dirty="0">
                <a:ea typeface="MS PGothic" pitchFamily="34" charset="-128"/>
              </a:rPr>
              <a:t> S}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2362200"/>
          <a:ext cx="4724400" cy="358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3.54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638800" y="2362200"/>
          <a:ext cx="2971800" cy="435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9629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Student_ID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Major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481080220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Philosophy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1727017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Physics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3962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2921939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Mathematics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295400" y="1371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Let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ea typeface="MS PGothic" pitchFamily="34" charset="-128"/>
              </a:rPr>
              <a:t>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ea typeface="MS PGothic" pitchFamily="34" charset="-128"/>
              </a:rPr>
              <a:t>, …,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 be sets.  An n-</a:t>
            </a:r>
            <a:r>
              <a:rPr lang="en-US" sz="2400" dirty="0" err="1">
                <a:ea typeface="MS PGothic" pitchFamily="34" charset="-128"/>
              </a:rPr>
              <a:t>ary</a:t>
            </a:r>
            <a:r>
              <a:rPr lang="en-US" sz="2400" dirty="0">
                <a:ea typeface="MS PGothic" pitchFamily="34" charset="-128"/>
              </a:rPr>
              <a:t> relation on </a:t>
            </a:r>
          </a:p>
          <a:p>
            <a:pPr>
              <a:defRPr/>
            </a:pPr>
            <a:r>
              <a:rPr lang="en-US" sz="2400" dirty="0">
                <a:ea typeface="MS PGothic" pitchFamily="34" charset="-128"/>
              </a:rPr>
              <a:t>these sets is a subset of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1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2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. . . </a:t>
            </a:r>
            <a:r>
              <a:rPr lang="en-US" sz="2400" dirty="0">
                <a:latin typeface="Symbol"/>
                <a:ea typeface="MS PGothic" pitchFamily="34" charset="-128"/>
                <a:sym typeface="Symbol"/>
              </a:rPr>
              <a:t></a:t>
            </a:r>
            <a:r>
              <a:rPr lang="en-US" sz="2400" dirty="0">
                <a:ea typeface="MS PGothic" pitchFamily="34" charset="-128"/>
              </a:rPr>
              <a:t> </a:t>
            </a:r>
            <a:r>
              <a:rPr lang="en-US" sz="2400" dirty="0">
                <a:latin typeface="Arial"/>
                <a:ea typeface="MS PGothic" pitchFamily="34" charset="-128"/>
              </a:rPr>
              <a:t>A</a:t>
            </a:r>
            <a:r>
              <a:rPr lang="en-US" sz="2400" baseline="-25000" dirty="0">
                <a:latin typeface="Arial"/>
                <a:ea typeface="MS PGothic" pitchFamily="34" charset="-128"/>
              </a:rPr>
              <a:t>n</a:t>
            </a:r>
            <a:r>
              <a:rPr lang="en-US" sz="2400" dirty="0">
                <a:ea typeface="MS PGothic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matrix representation for relations</a:t>
            </a:r>
          </a:p>
        </p:txBody>
      </p:sp>
      <p:sp>
        <p:nvSpPr>
          <p:cNvPr id="16793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524000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Relation R on  A={a</a:t>
            </a:r>
            <a:r>
              <a:rPr lang="en-US" sz="2400" baseline="-25000">
                <a:ea typeface="ＭＳ Ｐゴシック" pitchFamily="-111" charset="-128"/>
              </a:rPr>
              <a:t>1</a:t>
            </a:r>
            <a:r>
              <a:rPr lang="en-US" sz="2400">
                <a:ea typeface="ＭＳ Ｐゴシック" pitchFamily="-111" charset="-128"/>
              </a:rPr>
              <a:t>, … a</a:t>
            </a:r>
            <a:r>
              <a:rPr lang="en-US" sz="2400" baseline="-25000">
                <a:ea typeface="ＭＳ Ｐゴシック" pitchFamily="-111" charset="-128"/>
              </a:rPr>
              <a:t>p</a:t>
            </a:r>
            <a:r>
              <a:rPr lang="en-US" sz="2400">
                <a:ea typeface="ＭＳ Ｐゴシック" pitchFamily="-111" charset="-128"/>
              </a:rPr>
              <a:t>}  </a:t>
            </a:r>
          </a:p>
        </p:txBody>
      </p:sp>
      <p:sp>
        <p:nvSpPr>
          <p:cNvPr id="16794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05200"/>
            <a:ext cx="595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{(1, 1), (1, 2),  (1, 4),  (2,1),  (2,3), (3,2), (3, 3) (4,2) (4,3)}</a:t>
            </a:r>
          </a:p>
        </p:txBody>
      </p:sp>
      <p:pic>
        <p:nvPicPr>
          <p:cNvPr id="167941" name="Picture 5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886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05200" y="4419600"/>
          <a:ext cx="17526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"/>
                <a:gridCol w="438150"/>
                <a:gridCol w="438150"/>
                <a:gridCol w="438150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Double Bracket 9"/>
          <p:cNvSpPr/>
          <p:nvPr/>
        </p:nvSpPr>
        <p:spPr>
          <a:xfrm>
            <a:off x="3276600" y="4419600"/>
            <a:ext cx="2286000" cy="16764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representation of relations</a:t>
            </a:r>
          </a:p>
        </p:txBody>
      </p:sp>
      <p:sp>
        <p:nvSpPr>
          <p:cNvPr id="168963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ea typeface="ＭＳ Ｐゴシック" pitchFamily="-111" charset="-128"/>
              </a:rPr>
              <a:t>Directed Graph Representation   (Digraph)</a:t>
            </a:r>
          </a:p>
        </p:txBody>
      </p:sp>
      <p:sp>
        <p:nvSpPr>
          <p:cNvPr id="168964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514600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981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6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191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4953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68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505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0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579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6670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2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4196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974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124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c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133600" y="3581400"/>
            <a:ext cx="523875" cy="981075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0702981">
            <a:off x="1633538" y="4538663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09800" y="3657600"/>
            <a:ext cx="523875" cy="981075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</p:cNvCxnSpPr>
          <p:nvPr/>
        </p:nvCxnSpPr>
        <p:spPr>
          <a:xfrm flipV="1">
            <a:off x="2209800" y="3581400"/>
            <a:ext cx="2200275" cy="11049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</p:cNvCxnSpPr>
          <p:nvPr/>
        </p:nvCxnSpPr>
        <p:spPr>
          <a:xfrm flipH="1" flipV="1">
            <a:off x="4572000" y="3581400"/>
            <a:ext cx="495300" cy="9906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  <a:endCxn id="17" idx="4"/>
          </p:cNvCxnSpPr>
          <p:nvPr/>
        </p:nvCxnSpPr>
        <p:spPr>
          <a:xfrm flipV="1">
            <a:off x="3619500" y="3657600"/>
            <a:ext cx="914400" cy="1981200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7"/>
          </p:cNvCxnSpPr>
          <p:nvPr/>
        </p:nvCxnSpPr>
        <p:spPr>
          <a:xfrm flipV="1">
            <a:off x="3700463" y="4800600"/>
            <a:ext cx="1328737" cy="871538"/>
          </a:xfrm>
          <a:prstGeom prst="straightConnector1">
            <a:avLst/>
          </a:prstGeom>
          <a:ln w="19050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14451" y="3428993"/>
            <a:ext cx="5086349" cy="1765995"/>
          </a:xfrm>
          <a:prstGeom prst="rect">
            <a:avLst/>
          </a:prstGeom>
          <a:ln w="28575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“always </a:t>
            </a:r>
            <a:r>
              <a:rPr lang="en-US" dirty="0"/>
              <a:t>ERROR” problem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00" y="1371594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accent4">
                    <a:lumMod val="90000"/>
                  </a:schemeClr>
                </a:solidFill>
                <a:latin typeface="Arial" pitchFamily="34" charset="0"/>
              </a:rPr>
              <a:t>A</a:t>
            </a:r>
            <a:endParaRPr lang="en-US" sz="2800" b="1" baseline="-25000" dirty="0">
              <a:solidFill>
                <a:schemeClr val="accent4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393950" y="1717669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819400" y="1219194"/>
            <a:ext cx="46941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</a:rPr>
              <a:t>Q</a:t>
            </a:r>
            <a:r>
              <a:rPr lang="en-US" sz="2800" b="1" dirty="0" smtClean="0">
                <a:solidFill>
                  <a:schemeClr val="tx2"/>
                </a:solidFill>
              </a:rPr>
              <a:t> always halts</a:t>
            </a:r>
          </a:p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 if </a:t>
            </a:r>
            <a:r>
              <a:rPr lang="en-US" sz="2800" b="1" dirty="0" smtClean="0">
                <a:solidFill>
                  <a:srgbClr val="C00000"/>
                </a:solidFill>
              </a:rPr>
              <a:t>Q</a:t>
            </a:r>
            <a:r>
              <a:rPr lang="en-US" sz="2800" b="1" dirty="0" smtClean="0">
                <a:solidFill>
                  <a:schemeClr val="tx2"/>
                </a:solidFill>
              </a:rPr>
              <a:t> does not always halt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295400" y="1716190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1962" y="1371594"/>
            <a:ext cx="970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 smtClean="0">
                <a:solidFill>
                  <a:srgbClr val="C00000"/>
                </a:solidFill>
              </a:rPr>
              <a:t>Q</a:t>
            </a:r>
            <a:r>
              <a:rPr lang="en-US" sz="3600" b="1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5" name="&quot;No&quot; Symbol 24"/>
          <p:cNvSpPr>
            <a:spLocks noChangeAspect="1"/>
          </p:cNvSpPr>
          <p:nvPr/>
        </p:nvSpPr>
        <p:spPr>
          <a:xfrm>
            <a:off x="7696200" y="1142994"/>
            <a:ext cx="990600" cy="990600"/>
          </a:xfrm>
          <a:prstGeom prst="noSmoking">
            <a:avLst>
              <a:gd name="adj" fmla="val 5817"/>
            </a:avLst>
          </a:prstGeom>
          <a:solidFill>
            <a:srgbClr val="FF0000"/>
          </a:solidFill>
          <a:ln>
            <a:headEnd type="none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HALT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88" y="2743194"/>
            <a:ext cx="837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Suppose we had a TM </a:t>
            </a:r>
            <a:r>
              <a:rPr lang="en-US" sz="3200" b="1" dirty="0" smtClean="0">
                <a:solidFill>
                  <a:srgbClr val="0033CC"/>
                </a:solidFill>
                <a:latin typeface="Arial" pitchFamily="34" charset="0"/>
              </a:rPr>
              <a:t>E</a:t>
            </a:r>
            <a:r>
              <a:rPr lang="en-US" sz="3200" b="1" baseline="-25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800" dirty="0" smtClean="0"/>
              <a:t>for the ERROR problem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514594"/>
            <a:ext cx="9144000" cy="0"/>
          </a:xfrm>
          <a:prstGeom prst="line">
            <a:avLst/>
          </a:prstGeom>
          <a:ln>
            <a:headEnd type="none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039813" y="3581394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909637" y="4360856"/>
            <a:ext cx="85339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6200" y="4016260"/>
            <a:ext cx="970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 smtClean="0">
                <a:solidFill>
                  <a:srgbClr val="C00000"/>
                </a:solidFill>
              </a:rPr>
              <a:t>Q</a:t>
            </a:r>
            <a:r>
              <a:rPr lang="en-US" sz="3600" b="1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15000" y="3886194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</a:rPr>
              <a:t>E</a:t>
            </a:r>
            <a:endParaRPr lang="en-US" sz="2800" b="1" baseline="-250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3161620" y="4267194"/>
            <a:ext cx="248035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272694" y="3660753"/>
            <a:ext cx="89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 smtClean="0">
                <a:solidFill>
                  <a:srgbClr val="C00000"/>
                </a:solidFill>
              </a:rPr>
              <a:t>R</a:t>
            </a:r>
            <a:r>
              <a:rPr lang="en-US" sz="3600" b="1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6237316" y="4308469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400800" y="3733794"/>
            <a:ext cx="26783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 if </a:t>
            </a:r>
            <a:r>
              <a:rPr lang="en-US" sz="2800" b="1" dirty="0">
                <a:solidFill>
                  <a:srgbClr val="C00000"/>
                </a:solidFill>
              </a:rPr>
              <a:t>Q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always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          </a:t>
            </a:r>
            <a:r>
              <a:rPr lang="en-US" sz="2800" b="1" dirty="0">
                <a:solidFill>
                  <a:schemeClr val="tx2"/>
                </a:solidFill>
              </a:rPr>
              <a:t>halts</a:t>
            </a:r>
          </a:p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 if </a:t>
            </a:r>
            <a:r>
              <a:rPr lang="en-US" sz="2800" b="1" dirty="0">
                <a:solidFill>
                  <a:srgbClr val="C00000"/>
                </a:solidFill>
              </a:rPr>
              <a:t>Q</a:t>
            </a:r>
            <a:r>
              <a:rPr lang="en-US" sz="2800" b="1" dirty="0">
                <a:solidFill>
                  <a:schemeClr val="tx2"/>
                </a:solidFill>
              </a:rPr>
              <a:t> does </a:t>
            </a:r>
            <a:r>
              <a:rPr lang="en-US" sz="2800" b="1" dirty="0" smtClean="0">
                <a:solidFill>
                  <a:schemeClr val="tx2"/>
                </a:solidFill>
              </a:rPr>
              <a:t>not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      always </a:t>
            </a:r>
            <a:r>
              <a:rPr lang="en-US" sz="2800" b="1" dirty="0">
                <a:solidFill>
                  <a:schemeClr val="tx2"/>
                </a:solidFill>
              </a:rPr>
              <a:t>halt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9750" y="4445089"/>
            <a:ext cx="1556012" cy="1499716"/>
            <a:chOff x="99750" y="5054695"/>
            <a:chExt cx="1556012" cy="1499716"/>
          </a:xfrm>
        </p:grpSpPr>
        <p:sp>
          <p:nvSpPr>
            <p:cNvPr id="28" name="Horizontal Scroll 27"/>
            <p:cNvSpPr/>
            <p:nvPr/>
          </p:nvSpPr>
          <p:spPr>
            <a:xfrm rot="16200000">
              <a:off x="110697" y="5239530"/>
              <a:ext cx="1303934" cy="1325827"/>
            </a:xfrm>
            <a:prstGeom prst="horizontalScroll">
              <a:avLst/>
            </a:prstGeom>
            <a:solidFill>
              <a:schemeClr val="bg1"/>
            </a:solidFill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7962" y="5054695"/>
              <a:ext cx="1447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2"/>
                </a:solidFill>
                <a:latin typeface="Arial" pitchFamily="34" charset="0"/>
              </a:endParaRP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Q’s code </a:t>
              </a: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…</a:t>
              </a: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end of Q</a:t>
              </a:r>
              <a:endParaRPr lang="en-US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763033" y="3694096"/>
            <a:ext cx="1398587" cy="1030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Convert’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30348" y="4360856"/>
            <a:ext cx="2011627" cy="1499716"/>
            <a:chOff x="3855774" y="5178491"/>
            <a:chExt cx="2011627" cy="1499716"/>
          </a:xfrm>
        </p:grpSpPr>
        <p:sp>
          <p:nvSpPr>
            <p:cNvPr id="36" name="Horizontal Scroll 35"/>
            <p:cNvSpPr/>
            <p:nvPr/>
          </p:nvSpPr>
          <p:spPr>
            <a:xfrm rot="16200000">
              <a:off x="4209621" y="5020426"/>
              <a:ext cx="1303934" cy="2011627"/>
            </a:xfrm>
            <a:prstGeom prst="horizontalScroll">
              <a:avLst/>
            </a:prstGeom>
            <a:solidFill>
              <a:schemeClr val="bg1"/>
            </a:solidFill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3984" y="5178491"/>
              <a:ext cx="1903415" cy="1415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2"/>
                </a:solidFill>
                <a:latin typeface="Arial" pitchFamily="34" charset="0"/>
              </a:endParaRP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Q’s code </a:t>
              </a:r>
            </a:p>
            <a:p>
              <a:pPr>
                <a:defRPr/>
              </a:pPr>
              <a:r>
                <a:rPr lang="en-US" sz="1100" dirty="0" smtClean="0">
                  <a:solidFill>
                    <a:schemeClr val="tx2"/>
                  </a:solidFill>
                  <a:latin typeface="Arial" pitchFamily="34" charset="0"/>
                </a:rPr>
                <a:t>…</a:t>
              </a: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end of Q</a:t>
              </a:r>
            </a:p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</a:rPr>
                <a:t>Print ERROR</a:t>
              </a:r>
              <a:endParaRPr lang="en-US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in relations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</a:rPr>
              <a:t>a,b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dirty="0">
                <a:ea typeface="MS PGothic" pitchFamily="34" charset="-128"/>
                <a:sym typeface="Symbol"/>
              </a:rPr>
              <a:t></a:t>
            </a:r>
            <a:r>
              <a:rPr lang="en-US" sz="2400" dirty="0" err="1">
                <a:ea typeface="MS PGothic" pitchFamily="34" charset="-128"/>
                <a:sym typeface="Symbol"/>
              </a:rPr>
              <a:t>R</a:t>
            </a:r>
            <a:r>
              <a:rPr lang="en-US" sz="2400" baseline="30000" dirty="0" err="1">
                <a:ea typeface="MS PGothic" pitchFamily="34" charset="-128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7848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(</a:t>
            </a:r>
            <a:r>
              <a:rPr lang="en-US" sz="2400" dirty="0" err="1"/>
              <a:t>a,b</a:t>
            </a:r>
            <a:r>
              <a:rPr lang="en-US" sz="2400" dirty="0"/>
              <a:t>) is in the transitive-reflexive closure of R if and only if there is a path from a to b.  (Note: by definition, there is a path of length 0 from a to a.)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state machines</a:t>
            </a:r>
          </a:p>
        </p:txBody>
      </p:sp>
      <p:sp>
        <p:nvSpPr>
          <p:cNvPr id="17101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States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Transitions on inputs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Start state and finals states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The language recognized by a machine is the set of strings that reach a final state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70104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82296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791200" y="52578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1019" name="TextBox 14"/>
          <p:cNvSpPr txBox="1">
            <a:spLocks noChangeArrowheads="1"/>
          </p:cNvSpPr>
          <p:nvPr/>
        </p:nvSpPr>
        <p:spPr bwMode="auto">
          <a:xfrm>
            <a:off x="75438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0" name="TextBox 15"/>
          <p:cNvSpPr txBox="1">
            <a:spLocks noChangeArrowheads="1"/>
          </p:cNvSpPr>
          <p:nvPr/>
        </p:nvSpPr>
        <p:spPr bwMode="auto">
          <a:xfrm>
            <a:off x="64008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15" name="Straight Arrow Connector 14"/>
          <p:cNvCxnSpPr>
            <a:stCxn id="7" idx="6"/>
            <a:endCxn id="10" idx="2"/>
          </p:cNvCxnSpPr>
          <p:nvPr/>
        </p:nvCxnSpPr>
        <p:spPr>
          <a:xfrm>
            <a:off x="5105400" y="55245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22" name="TextBox 18"/>
          <p:cNvSpPr txBox="1">
            <a:spLocks noChangeArrowheads="1"/>
          </p:cNvSpPr>
          <p:nvPr/>
        </p:nvSpPr>
        <p:spPr bwMode="auto">
          <a:xfrm>
            <a:off x="5105400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3" name="TextBox 19"/>
          <p:cNvSpPr txBox="1">
            <a:spLocks noChangeArrowheads="1"/>
          </p:cNvSpPr>
          <p:nvPr/>
        </p:nvSpPr>
        <p:spPr bwMode="auto">
          <a:xfrm>
            <a:off x="7620000" y="3429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1024" name="TextBox 23"/>
          <p:cNvSpPr txBox="1">
            <a:spLocks noChangeArrowheads="1"/>
          </p:cNvSpPr>
          <p:nvPr/>
        </p:nvSpPr>
        <p:spPr bwMode="auto">
          <a:xfrm>
            <a:off x="8229600" y="6096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0,1</a:t>
            </a:r>
          </a:p>
        </p:txBody>
      </p:sp>
      <p:sp>
        <p:nvSpPr>
          <p:cNvPr id="171025" name="TextBox 24"/>
          <p:cNvSpPr txBox="1">
            <a:spLocks noChangeArrowheads="1"/>
          </p:cNvSpPr>
          <p:nvPr/>
        </p:nvSpPr>
        <p:spPr bwMode="auto">
          <a:xfrm>
            <a:off x="7086600" y="4572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1026" name="TextBox 27"/>
          <p:cNvSpPr txBox="1">
            <a:spLocks noChangeArrowheads="1"/>
          </p:cNvSpPr>
          <p:nvPr/>
        </p:nvSpPr>
        <p:spPr bwMode="auto">
          <a:xfrm>
            <a:off x="4724400" y="6096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1027" name="TextBox 28"/>
          <p:cNvSpPr txBox="1">
            <a:spLocks noChangeArrowheads="1"/>
          </p:cNvSpPr>
          <p:nvPr/>
        </p:nvSpPr>
        <p:spPr bwMode="auto">
          <a:xfrm>
            <a:off x="5791200" y="4724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27" name="Arc 26"/>
          <p:cNvSpPr/>
          <p:nvPr/>
        </p:nvSpPr>
        <p:spPr>
          <a:xfrm>
            <a:off x="4953000" y="4910138"/>
            <a:ext cx="1066800" cy="652462"/>
          </a:xfrm>
          <a:prstGeom prst="arc">
            <a:avLst>
              <a:gd name="adj1" fmla="val 10855616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4724400" y="4495800"/>
            <a:ext cx="2590800" cy="1447800"/>
          </a:xfrm>
          <a:prstGeom prst="arc">
            <a:avLst>
              <a:gd name="adj1" fmla="val 10677123"/>
              <a:gd name="adj2" fmla="val 0"/>
            </a:avLst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4600" y="54864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43800" y="5486400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 rot="14988361">
            <a:off x="4670425" y="5813425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Arc 33"/>
          <p:cNvSpPr/>
          <p:nvPr/>
        </p:nvSpPr>
        <p:spPr>
          <a:xfrm rot="14988361">
            <a:off x="8283575" y="5768975"/>
            <a:ext cx="381000" cy="381000"/>
          </a:xfrm>
          <a:prstGeom prst="arc">
            <a:avLst>
              <a:gd name="adj1" fmla="val 1453660"/>
              <a:gd name="adj2" fmla="val 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4572000"/>
          <a:ext cx="2895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200"/>
                <a:gridCol w="965200"/>
                <a:gridCol w="965200"/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191000" y="55626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>
          <a:xfrm>
            <a:off x="508000" y="274638"/>
            <a:ext cx="8636000" cy="6066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accept strings with odd # of 1’s and odd </a:t>
            </a:r>
            <a:r>
              <a:rPr lang="en-US" sz="3600" dirty="0"/>
              <a:t>#</a:t>
            </a:r>
            <a:r>
              <a:rPr lang="en-US" sz="3600" dirty="0" smtClean="0"/>
              <a:t> of 0’s</a:t>
            </a:r>
          </a:p>
        </p:txBody>
      </p:sp>
      <p:sp>
        <p:nvSpPr>
          <p:cNvPr id="7" name="Oval 6"/>
          <p:cNvSpPr/>
          <p:nvPr/>
        </p:nvSpPr>
        <p:spPr>
          <a:xfrm>
            <a:off x="33528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33528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8100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181600" y="1981200"/>
            <a:ext cx="533400" cy="533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FF"/>
                </a:solidFill>
              </a:rPr>
              <a:t>s</a:t>
            </a:r>
            <a:r>
              <a:rPr lang="en-US" sz="1600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21336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23622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4" name="TextBox 14"/>
          <p:cNvSpPr txBox="1">
            <a:spLocks noChangeArrowheads="1"/>
          </p:cNvSpPr>
          <p:nvPr/>
        </p:nvSpPr>
        <p:spPr bwMode="auto">
          <a:xfrm>
            <a:off x="4114800" y="1752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5" name="TextBox 15"/>
          <p:cNvSpPr txBox="1">
            <a:spLocks noChangeArrowheads="1"/>
          </p:cNvSpPr>
          <p:nvPr/>
        </p:nvSpPr>
        <p:spPr bwMode="auto">
          <a:xfrm>
            <a:off x="4800600" y="2438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62400" y="3962400"/>
            <a:ext cx="1219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4191000"/>
            <a:ext cx="1219200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48" name="TextBox 18"/>
          <p:cNvSpPr txBox="1">
            <a:spLocks noChangeArrowheads="1"/>
          </p:cNvSpPr>
          <p:nvPr/>
        </p:nvSpPr>
        <p:spPr bwMode="auto">
          <a:xfrm>
            <a:off x="4114800" y="3581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sp>
        <p:nvSpPr>
          <p:cNvPr id="172049" name="TextBox 19"/>
          <p:cNvSpPr txBox="1">
            <a:spLocks noChangeArrowheads="1"/>
          </p:cNvSpPr>
          <p:nvPr/>
        </p:nvSpPr>
        <p:spPr bwMode="auto">
          <a:xfrm>
            <a:off x="4876800" y="4267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626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340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2" name="TextBox 23"/>
          <p:cNvSpPr txBox="1">
            <a:spLocks noChangeArrowheads="1"/>
          </p:cNvSpPr>
          <p:nvPr/>
        </p:nvSpPr>
        <p:spPr bwMode="auto">
          <a:xfrm>
            <a:off x="56388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3" name="TextBox 24"/>
          <p:cNvSpPr txBox="1">
            <a:spLocks noChangeArrowheads="1"/>
          </p:cNvSpPr>
          <p:nvPr/>
        </p:nvSpPr>
        <p:spPr bwMode="auto">
          <a:xfrm>
            <a:off x="50292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733800" y="2592388"/>
            <a:ext cx="0" cy="1141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590800"/>
            <a:ext cx="0" cy="1141413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056" name="TextBox 27"/>
          <p:cNvSpPr txBox="1">
            <a:spLocks noChangeArrowheads="1"/>
          </p:cNvSpPr>
          <p:nvPr/>
        </p:nvSpPr>
        <p:spPr bwMode="auto">
          <a:xfrm>
            <a:off x="3810000" y="25908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sp>
        <p:nvSpPr>
          <p:cNvPr id="172057" name="TextBox 28"/>
          <p:cNvSpPr txBox="1">
            <a:spLocks noChangeArrowheads="1"/>
          </p:cNvSpPr>
          <p:nvPr/>
        </p:nvSpPr>
        <p:spPr bwMode="auto">
          <a:xfrm>
            <a:off x="32004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971800" y="2209800"/>
            <a:ext cx="38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2738438" y="3703638"/>
            <a:ext cx="609600" cy="609600"/>
            <a:chOff x="1725" y="2333"/>
            <a:chExt cx="384" cy="384"/>
          </a:xfrm>
        </p:grpSpPr>
        <p:sp>
          <p:nvSpPr>
            <p:cNvPr id="173181" name="Oval 6"/>
            <p:cNvSpPr>
              <a:spLocks noChangeArrowheads="1"/>
            </p:cNvSpPr>
            <p:nvPr/>
          </p:nvSpPr>
          <p:spPr bwMode="auto">
            <a:xfrm>
              <a:off x="1725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82" name="Text Box 7"/>
            <p:cNvSpPr txBox="1">
              <a:spLocks noChangeArrowheads="1"/>
            </p:cNvSpPr>
            <p:nvPr/>
          </p:nvSpPr>
          <p:spPr bwMode="auto">
            <a:xfrm>
              <a:off x="1763" y="2419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001</a:t>
              </a:r>
            </a:p>
          </p:txBody>
        </p:sp>
      </p:grpSp>
      <p:grpSp>
        <p:nvGrpSpPr>
          <p:cNvPr id="173062" name="Group 8"/>
          <p:cNvGrpSpPr>
            <a:grpSpLocks/>
          </p:cNvGrpSpPr>
          <p:nvPr/>
        </p:nvGrpSpPr>
        <p:grpSpPr bwMode="auto">
          <a:xfrm>
            <a:off x="6091238" y="3703638"/>
            <a:ext cx="609600" cy="609600"/>
            <a:chOff x="3837" y="2333"/>
            <a:chExt cx="384" cy="384"/>
          </a:xfrm>
        </p:grpSpPr>
        <p:sp>
          <p:nvSpPr>
            <p:cNvPr id="173179" name="Oval 9"/>
            <p:cNvSpPr>
              <a:spLocks noChangeArrowheads="1"/>
            </p:cNvSpPr>
            <p:nvPr/>
          </p:nvSpPr>
          <p:spPr bwMode="auto">
            <a:xfrm>
              <a:off x="3837" y="2333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80" name="Text Box 10"/>
            <p:cNvSpPr txBox="1">
              <a:spLocks noChangeArrowheads="1"/>
            </p:cNvSpPr>
            <p:nvPr/>
          </p:nvSpPr>
          <p:spPr bwMode="auto">
            <a:xfrm>
              <a:off x="3867" y="2409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011</a:t>
              </a:r>
            </a:p>
          </p:txBody>
        </p:sp>
      </p:grpSp>
      <p:grpSp>
        <p:nvGrpSpPr>
          <p:cNvPr id="173063" name="Group 11"/>
          <p:cNvGrpSpPr>
            <a:grpSpLocks/>
          </p:cNvGrpSpPr>
          <p:nvPr/>
        </p:nvGrpSpPr>
        <p:grpSpPr bwMode="auto">
          <a:xfrm>
            <a:off x="7005638" y="4618038"/>
            <a:ext cx="609600" cy="609600"/>
            <a:chOff x="4413" y="2909"/>
            <a:chExt cx="384" cy="384"/>
          </a:xfrm>
        </p:grpSpPr>
        <p:sp>
          <p:nvSpPr>
            <p:cNvPr id="173177" name="Oval 12"/>
            <p:cNvSpPr>
              <a:spLocks noChangeArrowheads="1"/>
            </p:cNvSpPr>
            <p:nvPr/>
          </p:nvSpPr>
          <p:spPr bwMode="auto">
            <a:xfrm>
              <a:off x="4413" y="2909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8" name="Text Box 13"/>
            <p:cNvSpPr txBox="1">
              <a:spLocks noChangeArrowheads="1"/>
            </p:cNvSpPr>
            <p:nvPr/>
          </p:nvSpPr>
          <p:spPr bwMode="auto">
            <a:xfrm>
              <a:off x="4451" y="2987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111</a:t>
              </a:r>
            </a:p>
          </p:txBody>
        </p:sp>
      </p:grpSp>
      <p:grpSp>
        <p:nvGrpSpPr>
          <p:cNvPr id="173064" name="Group 14"/>
          <p:cNvGrpSpPr>
            <a:grpSpLocks/>
          </p:cNvGrpSpPr>
          <p:nvPr/>
        </p:nvGrpSpPr>
        <p:grpSpPr bwMode="auto">
          <a:xfrm>
            <a:off x="6091238" y="5532438"/>
            <a:ext cx="609600" cy="609600"/>
            <a:chOff x="3837" y="3485"/>
            <a:chExt cx="384" cy="384"/>
          </a:xfrm>
        </p:grpSpPr>
        <p:sp>
          <p:nvSpPr>
            <p:cNvPr id="173175" name="Oval 15"/>
            <p:cNvSpPr>
              <a:spLocks noChangeArrowheads="1"/>
            </p:cNvSpPr>
            <p:nvPr/>
          </p:nvSpPr>
          <p:spPr bwMode="auto">
            <a:xfrm>
              <a:off x="3837" y="3485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6" name="Text Box 16"/>
            <p:cNvSpPr txBox="1">
              <a:spLocks noChangeArrowheads="1"/>
            </p:cNvSpPr>
            <p:nvPr/>
          </p:nvSpPr>
          <p:spPr bwMode="auto">
            <a:xfrm>
              <a:off x="3875" y="3563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110</a:t>
              </a:r>
            </a:p>
          </p:txBody>
        </p:sp>
      </p:grpSp>
      <p:grpSp>
        <p:nvGrpSpPr>
          <p:cNvPr id="173065" name="Group 17"/>
          <p:cNvGrpSpPr>
            <a:grpSpLocks/>
          </p:cNvGrpSpPr>
          <p:nvPr/>
        </p:nvGrpSpPr>
        <p:grpSpPr bwMode="auto">
          <a:xfrm>
            <a:off x="5176838" y="4618038"/>
            <a:ext cx="609600" cy="609600"/>
            <a:chOff x="3261" y="2909"/>
            <a:chExt cx="384" cy="384"/>
          </a:xfrm>
        </p:grpSpPr>
        <p:sp>
          <p:nvSpPr>
            <p:cNvPr id="173173" name="Oval 18"/>
            <p:cNvSpPr>
              <a:spLocks noChangeArrowheads="1"/>
            </p:cNvSpPr>
            <p:nvPr/>
          </p:nvSpPr>
          <p:spPr bwMode="auto">
            <a:xfrm>
              <a:off x="3261" y="2909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4" name="Text Box 19"/>
            <p:cNvSpPr txBox="1">
              <a:spLocks noChangeArrowheads="1"/>
            </p:cNvSpPr>
            <p:nvPr/>
          </p:nvSpPr>
          <p:spPr bwMode="auto">
            <a:xfrm>
              <a:off x="3289" y="2985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101</a:t>
              </a:r>
            </a:p>
          </p:txBody>
        </p:sp>
      </p:grpSp>
      <p:grpSp>
        <p:nvGrpSpPr>
          <p:cNvPr id="173066" name="Group 20"/>
          <p:cNvGrpSpPr>
            <a:grpSpLocks/>
          </p:cNvGrpSpPr>
          <p:nvPr/>
        </p:nvGrpSpPr>
        <p:grpSpPr bwMode="auto">
          <a:xfrm>
            <a:off x="3652838" y="4618038"/>
            <a:ext cx="609600" cy="609600"/>
            <a:chOff x="2301" y="2909"/>
            <a:chExt cx="384" cy="384"/>
          </a:xfrm>
        </p:grpSpPr>
        <p:sp>
          <p:nvSpPr>
            <p:cNvPr id="173171" name="Oval 21"/>
            <p:cNvSpPr>
              <a:spLocks noChangeArrowheads="1"/>
            </p:cNvSpPr>
            <p:nvPr/>
          </p:nvSpPr>
          <p:spPr bwMode="auto">
            <a:xfrm>
              <a:off x="2301" y="2909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2" name="Text Box 22"/>
            <p:cNvSpPr txBox="1">
              <a:spLocks noChangeArrowheads="1"/>
            </p:cNvSpPr>
            <p:nvPr/>
          </p:nvSpPr>
          <p:spPr bwMode="auto">
            <a:xfrm>
              <a:off x="2329" y="2985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010</a:t>
              </a:r>
            </a:p>
          </p:txBody>
        </p:sp>
      </p:grpSp>
      <p:grpSp>
        <p:nvGrpSpPr>
          <p:cNvPr id="173067" name="Group 23"/>
          <p:cNvGrpSpPr>
            <a:grpSpLocks/>
          </p:cNvGrpSpPr>
          <p:nvPr/>
        </p:nvGrpSpPr>
        <p:grpSpPr bwMode="auto">
          <a:xfrm>
            <a:off x="1824038" y="4618038"/>
            <a:ext cx="609600" cy="609600"/>
            <a:chOff x="1149" y="2909"/>
            <a:chExt cx="384" cy="384"/>
          </a:xfrm>
        </p:grpSpPr>
        <p:sp>
          <p:nvSpPr>
            <p:cNvPr id="173169" name="Oval 24"/>
            <p:cNvSpPr>
              <a:spLocks noChangeArrowheads="1"/>
            </p:cNvSpPr>
            <p:nvPr/>
          </p:nvSpPr>
          <p:spPr bwMode="auto">
            <a:xfrm>
              <a:off x="1149" y="2909"/>
              <a:ext cx="384" cy="3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70" name="Text Box 25"/>
            <p:cNvSpPr txBox="1">
              <a:spLocks noChangeArrowheads="1"/>
            </p:cNvSpPr>
            <p:nvPr/>
          </p:nvSpPr>
          <p:spPr bwMode="auto">
            <a:xfrm>
              <a:off x="1179" y="2997"/>
              <a:ext cx="3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000</a:t>
              </a:r>
            </a:p>
          </p:txBody>
        </p:sp>
      </p:grpSp>
      <p:grpSp>
        <p:nvGrpSpPr>
          <p:cNvPr id="173068" name="Group 26"/>
          <p:cNvGrpSpPr>
            <a:grpSpLocks/>
          </p:cNvGrpSpPr>
          <p:nvPr/>
        </p:nvGrpSpPr>
        <p:grpSpPr bwMode="auto">
          <a:xfrm>
            <a:off x="2738438" y="5532438"/>
            <a:ext cx="609600" cy="609600"/>
            <a:chOff x="1725" y="3485"/>
            <a:chExt cx="384" cy="384"/>
          </a:xfrm>
        </p:grpSpPr>
        <p:sp>
          <p:nvSpPr>
            <p:cNvPr id="173167" name="Oval 27"/>
            <p:cNvSpPr>
              <a:spLocks noChangeArrowheads="1"/>
            </p:cNvSpPr>
            <p:nvPr/>
          </p:nvSpPr>
          <p:spPr bwMode="auto">
            <a:xfrm>
              <a:off x="1725" y="3485"/>
              <a:ext cx="384" cy="38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68" name="Text Box 28"/>
            <p:cNvSpPr txBox="1">
              <a:spLocks noChangeArrowheads="1"/>
            </p:cNvSpPr>
            <p:nvPr/>
          </p:nvSpPr>
          <p:spPr bwMode="auto">
            <a:xfrm>
              <a:off x="1763" y="3561"/>
              <a:ext cx="3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100</a:t>
              </a:r>
            </a:p>
          </p:txBody>
        </p:sp>
      </p:grpSp>
      <p:grpSp>
        <p:nvGrpSpPr>
          <p:cNvPr id="173069" name="Group 29"/>
          <p:cNvGrpSpPr>
            <a:grpSpLocks/>
          </p:cNvGrpSpPr>
          <p:nvPr/>
        </p:nvGrpSpPr>
        <p:grpSpPr bwMode="auto">
          <a:xfrm>
            <a:off x="3348038" y="3721100"/>
            <a:ext cx="2743200" cy="336550"/>
            <a:chOff x="2016" y="2603"/>
            <a:chExt cx="1728" cy="212"/>
          </a:xfrm>
        </p:grpSpPr>
        <p:cxnSp>
          <p:nvCxnSpPr>
            <p:cNvPr id="173165" name="AutoShape 30"/>
            <p:cNvCxnSpPr>
              <a:cxnSpLocks noChangeShapeType="1"/>
              <a:stCxn id="173181" idx="6"/>
              <a:endCxn id="173179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6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0" name="Group 32"/>
          <p:cNvGrpSpPr>
            <a:grpSpLocks/>
          </p:cNvGrpSpPr>
          <p:nvPr/>
        </p:nvGrpSpPr>
        <p:grpSpPr bwMode="auto">
          <a:xfrm>
            <a:off x="4173538" y="4349750"/>
            <a:ext cx="1092200" cy="358775"/>
            <a:chOff x="2536" y="2999"/>
            <a:chExt cx="688" cy="226"/>
          </a:xfrm>
        </p:grpSpPr>
        <p:cxnSp>
          <p:nvCxnSpPr>
            <p:cNvPr id="173163" name="AutoShape 33"/>
            <p:cNvCxnSpPr>
              <a:cxnSpLocks noChangeShapeType="1"/>
              <a:stCxn id="173171" idx="7"/>
              <a:endCxn id="173173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4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1" name="Group 38"/>
          <p:cNvGrpSpPr>
            <a:grpSpLocks/>
          </p:cNvGrpSpPr>
          <p:nvPr/>
        </p:nvGrpSpPr>
        <p:grpSpPr bwMode="auto">
          <a:xfrm>
            <a:off x="2344738" y="4219575"/>
            <a:ext cx="482600" cy="487363"/>
            <a:chOff x="1384" y="2917"/>
            <a:chExt cx="304" cy="307"/>
          </a:xfrm>
        </p:grpSpPr>
        <p:cxnSp>
          <p:nvCxnSpPr>
            <p:cNvPr id="173161" name="AutoShape 39"/>
            <p:cNvCxnSpPr>
              <a:cxnSpLocks noChangeShapeType="1"/>
              <a:stCxn id="173169" idx="7"/>
              <a:endCxn id="173181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2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2" name="Group 44"/>
          <p:cNvGrpSpPr>
            <a:grpSpLocks/>
          </p:cNvGrpSpPr>
          <p:nvPr/>
        </p:nvGrpSpPr>
        <p:grpSpPr bwMode="auto">
          <a:xfrm>
            <a:off x="3259138" y="4186238"/>
            <a:ext cx="482600" cy="520700"/>
            <a:chOff x="1960" y="2896"/>
            <a:chExt cx="304" cy="328"/>
          </a:xfrm>
        </p:grpSpPr>
        <p:cxnSp>
          <p:nvCxnSpPr>
            <p:cNvPr id="173159" name="AutoShape 45"/>
            <p:cNvCxnSpPr>
              <a:cxnSpLocks noChangeShapeType="1"/>
              <a:stCxn id="173181" idx="5"/>
              <a:endCxn id="173171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60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</a:t>
              </a:r>
            </a:p>
          </p:txBody>
        </p:sp>
      </p:grpSp>
      <p:grpSp>
        <p:nvGrpSpPr>
          <p:cNvPr id="173073" name="Group 54"/>
          <p:cNvGrpSpPr>
            <a:grpSpLocks/>
          </p:cNvGrpSpPr>
          <p:nvPr/>
        </p:nvGrpSpPr>
        <p:grpSpPr bwMode="auto">
          <a:xfrm>
            <a:off x="5695950" y="4224338"/>
            <a:ext cx="484188" cy="482600"/>
            <a:chOff x="3495" y="2920"/>
            <a:chExt cx="305" cy="304"/>
          </a:xfrm>
        </p:grpSpPr>
        <p:cxnSp>
          <p:nvCxnSpPr>
            <p:cNvPr id="173157" name="AutoShape 55"/>
            <p:cNvCxnSpPr>
              <a:cxnSpLocks noChangeShapeType="1"/>
              <a:stCxn id="173173" idx="7"/>
              <a:endCxn id="173179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8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4" name="Group 57"/>
          <p:cNvGrpSpPr>
            <a:grpSpLocks/>
          </p:cNvGrpSpPr>
          <p:nvPr/>
        </p:nvGrpSpPr>
        <p:grpSpPr bwMode="auto">
          <a:xfrm>
            <a:off x="7526338" y="4706938"/>
            <a:ext cx="620712" cy="431800"/>
            <a:chOff x="4648" y="3224"/>
            <a:chExt cx="391" cy="272"/>
          </a:xfrm>
        </p:grpSpPr>
        <p:cxnSp>
          <p:nvCxnSpPr>
            <p:cNvPr id="173155" name="AutoShape 58"/>
            <p:cNvCxnSpPr>
              <a:cxnSpLocks noChangeShapeType="1"/>
              <a:stCxn id="173177" idx="5"/>
              <a:endCxn id="173177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6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5" name="Group 69"/>
          <p:cNvGrpSpPr>
            <a:grpSpLocks/>
          </p:cNvGrpSpPr>
          <p:nvPr/>
        </p:nvGrpSpPr>
        <p:grpSpPr bwMode="auto">
          <a:xfrm>
            <a:off x="6611938" y="4186238"/>
            <a:ext cx="500062" cy="520700"/>
            <a:chOff x="4072" y="2896"/>
            <a:chExt cx="315" cy="328"/>
          </a:xfrm>
        </p:grpSpPr>
        <p:cxnSp>
          <p:nvCxnSpPr>
            <p:cNvPr id="173153" name="AutoShape 70"/>
            <p:cNvCxnSpPr>
              <a:cxnSpLocks noChangeShapeType="1"/>
              <a:stCxn id="173179" idx="5"/>
              <a:endCxn id="173177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54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3076" name="Group 126"/>
          <p:cNvGrpSpPr>
            <a:grpSpLocks/>
          </p:cNvGrpSpPr>
          <p:nvPr/>
        </p:nvGrpSpPr>
        <p:grpSpPr bwMode="auto">
          <a:xfrm>
            <a:off x="2344738" y="4313238"/>
            <a:ext cx="4813300" cy="1811337"/>
            <a:chOff x="2344738" y="4313238"/>
            <a:chExt cx="4813300" cy="1811337"/>
          </a:xfrm>
        </p:grpSpPr>
        <p:grpSp>
          <p:nvGrpSpPr>
            <p:cNvPr id="173129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173151" name="AutoShape 36"/>
              <p:cNvCxnSpPr>
                <a:cxnSpLocks noChangeShapeType="1"/>
                <a:stCxn id="173167" idx="0"/>
                <a:endCxn id="173181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52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1</a:t>
                </a:r>
              </a:p>
            </p:txBody>
          </p:sp>
        </p:grpSp>
        <p:grpSp>
          <p:nvGrpSpPr>
            <p:cNvPr id="173130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173149" name="AutoShape 42"/>
              <p:cNvCxnSpPr>
                <a:cxnSpLocks noChangeShapeType="1"/>
                <a:stCxn id="173171" idx="3"/>
                <a:endCxn id="173167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50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1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173147" name="AutoShape 48"/>
              <p:cNvCxnSpPr>
                <a:cxnSpLocks noChangeShapeType="1"/>
                <a:stCxn id="173167" idx="1"/>
                <a:endCxn id="173169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8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2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173145" name="AutoShape 52"/>
              <p:cNvCxnSpPr>
                <a:cxnSpLocks noChangeShapeType="1"/>
                <a:stCxn id="173173" idx="3"/>
                <a:endCxn id="173171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6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3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173143" name="AutoShape 61"/>
              <p:cNvCxnSpPr>
                <a:cxnSpLocks noChangeShapeType="1"/>
                <a:stCxn id="173175" idx="1"/>
                <a:endCxn id="173173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4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1</a:t>
                </a:r>
              </a:p>
            </p:txBody>
          </p:sp>
        </p:grpSp>
        <p:grpSp>
          <p:nvGrpSpPr>
            <p:cNvPr id="173134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173141" name="AutoShape 64"/>
              <p:cNvCxnSpPr>
                <a:cxnSpLocks noChangeShapeType="1"/>
                <a:stCxn id="173175" idx="2"/>
                <a:endCxn id="173167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2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5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173139" name="AutoShape 67"/>
              <p:cNvCxnSpPr>
                <a:cxnSpLocks noChangeShapeType="1"/>
                <a:stCxn id="173177" idx="3"/>
                <a:endCxn id="173175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40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  <p:grpSp>
          <p:nvGrpSpPr>
            <p:cNvPr id="173136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173137" name="AutoShape 73"/>
              <p:cNvCxnSpPr>
                <a:cxnSpLocks noChangeShapeType="1"/>
                <a:stCxn id="173179" idx="4"/>
                <a:endCxn id="173175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3138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1600">
                    <a:latin typeface="Tahoma" pitchFamily="34" charset="0"/>
                    <a:ea typeface="ＭＳ Ｐゴシック" pitchFamily="-111" charset="-128"/>
                  </a:rPr>
                  <a:t>0</a:t>
                </a:r>
              </a:p>
            </p:txBody>
          </p:sp>
        </p:grpSp>
      </p:grpSp>
      <p:grpSp>
        <p:nvGrpSpPr>
          <p:cNvPr id="173077" name="Group 75"/>
          <p:cNvGrpSpPr>
            <a:grpSpLocks/>
          </p:cNvGrpSpPr>
          <p:nvPr/>
        </p:nvGrpSpPr>
        <p:grpSpPr bwMode="auto">
          <a:xfrm>
            <a:off x="1277938" y="4706938"/>
            <a:ext cx="636587" cy="431800"/>
            <a:chOff x="712" y="3224"/>
            <a:chExt cx="401" cy="272"/>
          </a:xfrm>
        </p:grpSpPr>
        <p:cxnSp>
          <p:nvCxnSpPr>
            <p:cNvPr id="173127" name="AutoShape 76"/>
            <p:cNvCxnSpPr>
              <a:cxnSpLocks noChangeShapeType="1"/>
              <a:stCxn id="173169" idx="3"/>
              <a:endCxn id="173169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3128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600">
                  <a:latin typeface="Tahoma" pitchFamily="34" charset="0"/>
                  <a:ea typeface="ＭＳ Ｐゴシック" pitchFamily="-111" charset="-128"/>
                </a:rPr>
                <a:t>0</a:t>
              </a:r>
            </a:p>
          </p:txBody>
        </p:sp>
      </p:grpSp>
      <p:cxnSp>
        <p:nvCxnSpPr>
          <p:cNvPr id="126" name="Straight Arrow Connector 125"/>
          <p:cNvCxnSpPr>
            <a:endCxn id="173169" idx="0"/>
          </p:cNvCxnSpPr>
          <p:nvPr/>
        </p:nvCxnSpPr>
        <p:spPr>
          <a:xfrm>
            <a:off x="1871663" y="4271963"/>
            <a:ext cx="257175" cy="3460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7467" cy="606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accept </a:t>
            </a:r>
            <a:r>
              <a:rPr lang="en-US" dirty="0"/>
              <a:t>strings with a 1 three positions from the end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construction</a:t>
            </a:r>
          </a:p>
        </p:txBody>
      </p:sp>
      <p:sp>
        <p:nvSpPr>
          <p:cNvPr id="174083" name="Content Placeholder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Combining FSMs to check two properties at once</a:t>
            </a:r>
          </a:p>
          <a:p>
            <a:pPr lvl="2"/>
            <a:r>
              <a:rPr lang="en-US" smtClean="0"/>
              <a:t>New states record states of both FSMs</a:t>
            </a:r>
          </a:p>
          <a:p>
            <a:endParaRPr lang="en-US" smtClean="0"/>
          </a:p>
        </p:txBody>
      </p:sp>
      <p:grpSp>
        <p:nvGrpSpPr>
          <p:cNvPr id="174087" name="Group 5"/>
          <p:cNvGrpSpPr>
            <a:grpSpLocks/>
          </p:cNvGrpSpPr>
          <p:nvPr/>
        </p:nvGrpSpPr>
        <p:grpSpPr bwMode="auto">
          <a:xfrm>
            <a:off x="685800" y="3048000"/>
            <a:ext cx="2971800" cy="941388"/>
            <a:chOff x="2057400" y="2438400"/>
            <a:chExt cx="3581400" cy="1160901"/>
          </a:xfrm>
        </p:grpSpPr>
        <p:sp>
          <p:nvSpPr>
            <p:cNvPr id="7" name="Oval 6"/>
            <p:cNvSpPr/>
            <p:nvPr/>
          </p:nvSpPr>
          <p:spPr>
            <a:xfrm>
              <a:off x="2438116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28509" y="2970887"/>
              <a:ext cx="533766" cy="53444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9" name="Straight Arrow Connector 8"/>
            <p:cNvCxnSpPr>
              <a:endCxn id="7" idx="2"/>
            </p:cNvCxnSpPr>
            <p:nvPr/>
          </p:nvCxnSpPr>
          <p:spPr>
            <a:xfrm flipV="1">
              <a:off x="2057400" y="3239089"/>
              <a:ext cx="380716" cy="37195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6"/>
              <a:endCxn id="8" idx="2"/>
            </p:cNvCxnSpPr>
            <p:nvPr/>
          </p:nvCxnSpPr>
          <p:spPr>
            <a:xfrm>
              <a:off x="2971881" y="3239089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971881" y="3123586"/>
              <a:ext cx="2056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1"/>
              <a:endCxn id="7" idx="7"/>
            </p:cNvCxnSpPr>
            <p:nvPr/>
          </p:nvCxnSpPr>
          <p:spPr>
            <a:xfrm rot="5400000" flipH="1" flipV="1">
              <a:off x="2703887" y="2861729"/>
              <a:ext cx="13703" cy="376888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8" idx="1"/>
              <a:endCxn id="8" idx="7"/>
            </p:cNvCxnSpPr>
            <p:nvPr/>
          </p:nvCxnSpPr>
          <p:spPr>
            <a:xfrm rot="5400000" flipH="1" flipV="1">
              <a:off x="5296193" y="2861729"/>
              <a:ext cx="13703" cy="3768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62" name="TextBox 13"/>
            <p:cNvSpPr txBox="1">
              <a:spLocks noChangeArrowheads="1"/>
            </p:cNvSpPr>
            <p:nvPr/>
          </p:nvSpPr>
          <p:spPr bwMode="auto">
            <a:xfrm>
              <a:off x="24384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74163" name="TextBox 14"/>
            <p:cNvSpPr txBox="1">
              <a:spLocks noChangeArrowheads="1"/>
            </p:cNvSpPr>
            <p:nvPr/>
          </p:nvSpPr>
          <p:spPr bwMode="auto">
            <a:xfrm>
              <a:off x="3886200" y="27432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4" name="TextBox 15"/>
            <p:cNvSpPr txBox="1">
              <a:spLocks noChangeArrowheads="1"/>
            </p:cNvSpPr>
            <p:nvPr/>
          </p:nvSpPr>
          <p:spPr bwMode="auto">
            <a:xfrm>
              <a:off x="3886200" y="3276600"/>
              <a:ext cx="3048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65" name="TextBox 16"/>
            <p:cNvSpPr txBox="1">
              <a:spLocks noChangeArrowheads="1"/>
            </p:cNvSpPr>
            <p:nvPr/>
          </p:nvSpPr>
          <p:spPr bwMode="auto">
            <a:xfrm>
              <a:off x="5029200" y="2438400"/>
              <a:ext cx="609600" cy="32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0,1</a:t>
              </a:r>
            </a:p>
          </p:txBody>
        </p:sp>
      </p:grpSp>
      <p:grpSp>
        <p:nvGrpSpPr>
          <p:cNvPr id="174088" name="Group 17"/>
          <p:cNvGrpSpPr>
            <a:grpSpLocks/>
          </p:cNvGrpSpPr>
          <p:nvPr/>
        </p:nvGrpSpPr>
        <p:grpSpPr bwMode="auto">
          <a:xfrm>
            <a:off x="838200" y="4038600"/>
            <a:ext cx="2895600" cy="2070100"/>
            <a:chOff x="2209800" y="4114800"/>
            <a:chExt cx="3657600" cy="2442184"/>
          </a:xfrm>
        </p:grpSpPr>
        <p:sp>
          <p:nvSpPr>
            <p:cNvPr id="19" name="Oval 18"/>
            <p:cNvSpPr/>
            <p:nvPr/>
          </p:nvSpPr>
          <p:spPr>
            <a:xfrm>
              <a:off x="2751221" y="5790993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84821" y="5798484"/>
              <a:ext cx="533400" cy="5337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>
              <a:off x="2514600" y="5639292"/>
              <a:ext cx="314827" cy="23036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886200" y="4571773"/>
              <a:ext cx="533400" cy="53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3" name="Curved Connector 22"/>
            <p:cNvCxnSpPr>
              <a:stCxn id="22" idx="1"/>
              <a:endCxn id="22" idx="7"/>
            </p:cNvCxnSpPr>
            <p:nvPr/>
          </p:nvCxnSpPr>
          <p:spPr>
            <a:xfrm rot="5400000" flipH="1" flipV="1">
              <a:off x="4152360" y="4461002"/>
              <a:ext cx="13110" cy="376989"/>
            </a:xfrm>
            <a:prstGeom prst="curvedConnector3">
              <a:avLst>
                <a:gd name="adj1" fmla="val 2415079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0" idx="7"/>
              <a:endCxn id="20" idx="5"/>
            </p:cNvCxnSpPr>
            <p:nvPr/>
          </p:nvCxnSpPr>
          <p:spPr>
            <a:xfrm rot="16200000" flipH="1">
              <a:off x="5150859" y="6065903"/>
              <a:ext cx="378314" cy="12032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9" idx="4"/>
              <a:endCxn id="19" idx="2"/>
            </p:cNvCxnSpPr>
            <p:nvPr/>
          </p:nvCxnSpPr>
          <p:spPr>
            <a:xfrm rot="5400000" flipH="1">
              <a:off x="2751599" y="6058430"/>
              <a:ext cx="265943" cy="266701"/>
            </a:xfrm>
            <a:prstGeom prst="curvedConnector4">
              <a:avLst>
                <a:gd name="adj1" fmla="val -73469"/>
                <a:gd name="adj2" fmla="val 206122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0" idx="0"/>
              <a:endCxn id="22" idx="6"/>
            </p:cNvCxnSpPr>
            <p:nvPr/>
          </p:nvCxnSpPr>
          <p:spPr>
            <a:xfrm flipH="1" flipV="1">
              <a:off x="4419600" y="4839590"/>
              <a:ext cx="731922" cy="9588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2"/>
              <a:endCxn id="19" idx="0"/>
            </p:cNvCxnSpPr>
            <p:nvPr/>
          </p:nvCxnSpPr>
          <p:spPr>
            <a:xfrm flipH="1">
              <a:off x="3017922" y="4839590"/>
              <a:ext cx="868278" cy="951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9" idx="7"/>
              <a:endCxn id="22" idx="3"/>
            </p:cNvCxnSpPr>
            <p:nvPr/>
          </p:nvCxnSpPr>
          <p:spPr>
            <a:xfrm flipV="1">
              <a:off x="3206416" y="5026874"/>
              <a:ext cx="757989" cy="8427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9" idx="5"/>
              <a:endCxn id="20" idx="3"/>
            </p:cNvCxnSpPr>
            <p:nvPr/>
          </p:nvCxnSpPr>
          <p:spPr>
            <a:xfrm>
              <a:off x="3206416" y="6246092"/>
              <a:ext cx="1756611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0" idx="2"/>
              <a:endCxn id="19" idx="6"/>
            </p:cNvCxnSpPr>
            <p:nvPr/>
          </p:nvCxnSpPr>
          <p:spPr>
            <a:xfrm flipH="1" flipV="1">
              <a:off x="3284621" y="6058808"/>
              <a:ext cx="1600200" cy="74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2" idx="5"/>
              <a:endCxn id="20" idx="1"/>
            </p:cNvCxnSpPr>
            <p:nvPr/>
          </p:nvCxnSpPr>
          <p:spPr>
            <a:xfrm>
              <a:off x="4341395" y="5026874"/>
              <a:ext cx="621632" cy="8502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46" name="TextBox 31"/>
            <p:cNvSpPr txBox="1">
              <a:spLocks noChangeArrowheads="1"/>
            </p:cNvSpPr>
            <p:nvPr/>
          </p:nvSpPr>
          <p:spPr bwMode="auto">
            <a:xfrm>
              <a:off x="4876800" y="5105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7" name="TextBox 32"/>
            <p:cNvSpPr txBox="1">
              <a:spLocks noChangeArrowheads="1"/>
            </p:cNvSpPr>
            <p:nvPr/>
          </p:nvSpPr>
          <p:spPr bwMode="auto">
            <a:xfrm>
              <a:off x="4038600" y="6248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8" name="TextBox 33"/>
            <p:cNvSpPr txBox="1">
              <a:spLocks noChangeArrowheads="1"/>
            </p:cNvSpPr>
            <p:nvPr/>
          </p:nvSpPr>
          <p:spPr bwMode="auto">
            <a:xfrm flipH="1">
              <a:off x="3200400" y="4876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49" name="TextBox 34"/>
            <p:cNvSpPr txBox="1">
              <a:spLocks noChangeArrowheads="1"/>
            </p:cNvSpPr>
            <p:nvPr/>
          </p:nvSpPr>
          <p:spPr bwMode="auto">
            <a:xfrm>
              <a:off x="5715000" y="5867401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0" name="TextBox 35"/>
            <p:cNvSpPr txBox="1">
              <a:spLocks noChangeArrowheads="1"/>
            </p:cNvSpPr>
            <p:nvPr/>
          </p:nvSpPr>
          <p:spPr bwMode="auto">
            <a:xfrm flipH="1">
              <a:off x="4191000" y="4114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1" name="TextBox 36"/>
            <p:cNvSpPr txBox="1">
              <a:spLocks noChangeArrowheads="1"/>
            </p:cNvSpPr>
            <p:nvPr/>
          </p:nvSpPr>
          <p:spPr bwMode="auto">
            <a:xfrm>
              <a:off x="2209800" y="6019800"/>
              <a:ext cx="1524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52" name="TextBox 37"/>
            <p:cNvSpPr txBox="1">
              <a:spLocks noChangeArrowheads="1"/>
            </p:cNvSpPr>
            <p:nvPr/>
          </p:nvSpPr>
          <p:spPr bwMode="auto">
            <a:xfrm>
              <a:off x="3657600" y="5334001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3" name="TextBox 38"/>
            <p:cNvSpPr txBox="1">
              <a:spLocks noChangeArrowheads="1"/>
            </p:cNvSpPr>
            <p:nvPr/>
          </p:nvSpPr>
          <p:spPr bwMode="auto">
            <a:xfrm>
              <a:off x="4267200" y="52578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54" name="TextBox 39"/>
            <p:cNvSpPr txBox="1">
              <a:spLocks noChangeArrowheads="1"/>
            </p:cNvSpPr>
            <p:nvPr/>
          </p:nvSpPr>
          <p:spPr bwMode="auto">
            <a:xfrm>
              <a:off x="3962400" y="5715000"/>
              <a:ext cx="304800" cy="30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</p:grpSp>
      <p:grpSp>
        <p:nvGrpSpPr>
          <p:cNvPr id="174089" name="Group 88"/>
          <p:cNvGrpSpPr>
            <a:grpSpLocks/>
          </p:cNvGrpSpPr>
          <p:nvPr/>
        </p:nvGrpSpPr>
        <p:grpSpPr bwMode="auto">
          <a:xfrm>
            <a:off x="4114800" y="3505200"/>
            <a:ext cx="4419600" cy="2560638"/>
            <a:chOff x="4191000" y="3124200"/>
            <a:chExt cx="4419600" cy="2560079"/>
          </a:xfrm>
        </p:grpSpPr>
        <p:sp>
          <p:nvSpPr>
            <p:cNvPr id="42" name="Oval 41"/>
            <p:cNvSpPr/>
            <p:nvPr/>
          </p:nvSpPr>
          <p:spPr>
            <a:xfrm>
              <a:off x="4640263" y="4146327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5434013" y="3124200"/>
              <a:ext cx="449262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5434013" y="5217656"/>
              <a:ext cx="449262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835775" y="3124200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835775" y="5217656"/>
              <a:ext cx="449263" cy="46662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769225" y="4146327"/>
              <a:ext cx="449263" cy="4682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chemeClr val="tx1"/>
                  </a:solidFill>
                </a:rPr>
                <a:t>s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  <a:r>
                <a:rPr lang="en-US" sz="1100" b="1" dirty="0">
                  <a:solidFill>
                    <a:schemeClr val="tx1"/>
                  </a:solidFill>
                </a:rPr>
                <a:t>t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48" name="Straight Arrow Connector 47"/>
            <p:cNvCxnSpPr>
              <a:endCxn id="42" idx="0"/>
            </p:cNvCxnSpPr>
            <p:nvPr/>
          </p:nvCxnSpPr>
          <p:spPr>
            <a:xfrm>
              <a:off x="4687888" y="3903493"/>
              <a:ext cx="177800" cy="242834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7"/>
              <a:endCxn id="45" idx="3"/>
            </p:cNvCxnSpPr>
            <p:nvPr/>
          </p:nvCxnSpPr>
          <p:spPr>
            <a:xfrm flipV="1">
              <a:off x="5024438" y="3522576"/>
              <a:ext cx="1876425" cy="6919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5" idx="4"/>
              <a:endCxn id="46" idx="0"/>
            </p:cNvCxnSpPr>
            <p:nvPr/>
          </p:nvCxnSpPr>
          <p:spPr>
            <a:xfrm>
              <a:off x="7059613" y="3590823"/>
              <a:ext cx="0" cy="16268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6" idx="2"/>
              <a:endCxn id="42" idx="5"/>
            </p:cNvCxnSpPr>
            <p:nvPr/>
          </p:nvCxnSpPr>
          <p:spPr>
            <a:xfrm flipH="1" flipV="1">
              <a:off x="5024438" y="4544703"/>
              <a:ext cx="1811337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3" idx="6"/>
              <a:endCxn id="47" idx="1"/>
            </p:cNvCxnSpPr>
            <p:nvPr/>
          </p:nvCxnSpPr>
          <p:spPr>
            <a:xfrm>
              <a:off x="5883275" y="3357512"/>
              <a:ext cx="1952625" cy="8570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7" idx="3"/>
              <a:endCxn id="44" idx="6"/>
            </p:cNvCxnSpPr>
            <p:nvPr/>
          </p:nvCxnSpPr>
          <p:spPr>
            <a:xfrm flipH="1">
              <a:off x="5883275" y="4544703"/>
              <a:ext cx="1952625" cy="90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0"/>
              <a:endCxn id="43" idx="4"/>
            </p:cNvCxnSpPr>
            <p:nvPr/>
          </p:nvCxnSpPr>
          <p:spPr>
            <a:xfrm flipV="1">
              <a:off x="5659438" y="3592411"/>
              <a:ext cx="0" cy="16252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5" idx="2"/>
              <a:endCxn id="43" idx="6"/>
            </p:cNvCxnSpPr>
            <p:nvPr/>
          </p:nvCxnSpPr>
          <p:spPr>
            <a:xfrm flipH="1">
              <a:off x="5883275" y="3357512"/>
              <a:ext cx="9525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4" idx="1"/>
            </p:cNvCxnSpPr>
            <p:nvPr/>
          </p:nvCxnSpPr>
          <p:spPr>
            <a:xfrm>
              <a:off x="4865688" y="4614538"/>
              <a:ext cx="635000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6" idx="7"/>
              <a:endCxn id="47" idx="4"/>
            </p:cNvCxnSpPr>
            <p:nvPr/>
          </p:nvCxnSpPr>
          <p:spPr>
            <a:xfrm flipV="1">
              <a:off x="7218363" y="4614538"/>
              <a:ext cx="776287" cy="6713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5"/>
              <a:endCxn id="46" idx="1"/>
            </p:cNvCxnSpPr>
            <p:nvPr/>
          </p:nvCxnSpPr>
          <p:spPr>
            <a:xfrm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4" idx="7"/>
              <a:endCxn id="45" idx="3"/>
            </p:cNvCxnSpPr>
            <p:nvPr/>
          </p:nvCxnSpPr>
          <p:spPr>
            <a:xfrm flipV="1">
              <a:off x="5818188" y="3522576"/>
              <a:ext cx="1082675" cy="17633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7" idx="2"/>
              <a:endCxn id="42" idx="6"/>
            </p:cNvCxnSpPr>
            <p:nvPr/>
          </p:nvCxnSpPr>
          <p:spPr>
            <a:xfrm flipH="1">
              <a:off x="5089525" y="4379639"/>
              <a:ext cx="26797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09" name="TextBox 60"/>
            <p:cNvSpPr txBox="1">
              <a:spLocks noChangeArrowheads="1"/>
            </p:cNvSpPr>
            <p:nvPr/>
          </p:nvSpPr>
          <p:spPr bwMode="auto">
            <a:xfrm>
              <a:off x="6602361" y="3124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0" name="TextBox 61"/>
            <p:cNvSpPr txBox="1">
              <a:spLocks noChangeArrowheads="1"/>
            </p:cNvSpPr>
            <p:nvPr/>
          </p:nvSpPr>
          <p:spPr bwMode="auto">
            <a:xfrm>
              <a:off x="4780935" y="4633202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1" name="TextBox 62"/>
            <p:cNvSpPr txBox="1">
              <a:spLocks noChangeArrowheads="1"/>
            </p:cNvSpPr>
            <p:nvPr/>
          </p:nvSpPr>
          <p:spPr bwMode="auto">
            <a:xfrm>
              <a:off x="5855110" y="507129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2" name="TextBox 63"/>
            <p:cNvSpPr txBox="1">
              <a:spLocks noChangeArrowheads="1"/>
            </p:cNvSpPr>
            <p:nvPr/>
          </p:nvSpPr>
          <p:spPr bwMode="auto">
            <a:xfrm>
              <a:off x="5715001" y="3581400"/>
              <a:ext cx="152400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3" name="TextBox 64"/>
            <p:cNvSpPr txBox="1">
              <a:spLocks noChangeArrowheads="1"/>
            </p:cNvSpPr>
            <p:nvPr/>
          </p:nvSpPr>
          <p:spPr bwMode="auto">
            <a:xfrm>
              <a:off x="71628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4" name="TextBox 65"/>
            <p:cNvSpPr txBox="1">
              <a:spLocks noChangeArrowheads="1"/>
            </p:cNvSpPr>
            <p:nvPr/>
          </p:nvSpPr>
          <p:spPr bwMode="auto">
            <a:xfrm>
              <a:off x="7536426" y="414642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2</a:t>
              </a:r>
            </a:p>
          </p:txBody>
        </p:sp>
        <p:sp>
          <p:nvSpPr>
            <p:cNvPr id="174115" name="TextBox 66"/>
            <p:cNvSpPr txBox="1">
              <a:spLocks noChangeArrowheads="1"/>
            </p:cNvSpPr>
            <p:nvPr/>
          </p:nvSpPr>
          <p:spPr bwMode="auto">
            <a:xfrm>
              <a:off x="7116097" y="3562297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6" name="TextBox 67"/>
            <p:cNvSpPr txBox="1">
              <a:spLocks noChangeArrowheads="1"/>
            </p:cNvSpPr>
            <p:nvPr/>
          </p:nvSpPr>
          <p:spPr bwMode="auto">
            <a:xfrm>
              <a:off x="5410200" y="49530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7" name="TextBox 68"/>
            <p:cNvSpPr txBox="1">
              <a:spLocks noChangeArrowheads="1"/>
            </p:cNvSpPr>
            <p:nvPr/>
          </p:nvSpPr>
          <p:spPr bwMode="auto">
            <a:xfrm>
              <a:off x="4921045" y="390304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8" name="TextBox 69"/>
            <p:cNvSpPr txBox="1">
              <a:spLocks noChangeArrowheads="1"/>
            </p:cNvSpPr>
            <p:nvPr/>
          </p:nvSpPr>
          <p:spPr bwMode="auto">
            <a:xfrm>
              <a:off x="6555658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19" name="TextBox 70"/>
            <p:cNvSpPr txBox="1">
              <a:spLocks noChangeArrowheads="1"/>
            </p:cNvSpPr>
            <p:nvPr/>
          </p:nvSpPr>
          <p:spPr bwMode="auto">
            <a:xfrm>
              <a:off x="7629832" y="458452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74120" name="TextBox 71"/>
            <p:cNvSpPr txBox="1">
              <a:spLocks noChangeArrowheads="1"/>
            </p:cNvSpPr>
            <p:nvPr/>
          </p:nvSpPr>
          <p:spPr bwMode="auto">
            <a:xfrm>
              <a:off x="6182032" y="331891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73" name="Curved Connector 72"/>
            <p:cNvCxnSpPr/>
            <p:nvPr/>
          </p:nvCxnSpPr>
          <p:spPr>
            <a:xfrm rot="16200000" flipH="1">
              <a:off x="8073258" y="4409000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/>
            <p:nvPr/>
          </p:nvCxnSpPr>
          <p:spPr>
            <a:xfrm rot="5400000">
              <a:off x="5364983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urved Connector 74"/>
            <p:cNvCxnSpPr/>
            <p:nvPr/>
          </p:nvCxnSpPr>
          <p:spPr>
            <a:xfrm rot="16200000" flipH="1">
              <a:off x="7139808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urved Connector 75"/>
            <p:cNvCxnSpPr/>
            <p:nvPr/>
          </p:nvCxnSpPr>
          <p:spPr>
            <a:xfrm rot="5400000">
              <a:off x="4523608" y="4359798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5400000">
              <a:off x="5364983" y="3337672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/>
            <p:nvPr/>
          </p:nvCxnSpPr>
          <p:spPr>
            <a:xfrm rot="5400000" flipH="1" flipV="1">
              <a:off x="7139808" y="5480329"/>
              <a:ext cx="241247" cy="7937"/>
            </a:xfrm>
            <a:prstGeom prst="curvedConnector5">
              <a:avLst>
                <a:gd name="adj1" fmla="val -2886"/>
                <a:gd name="adj2" fmla="val 2984921"/>
                <a:gd name="adj3" fmla="val 97114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27" name="TextBox 78"/>
            <p:cNvSpPr txBox="1">
              <a:spLocks noChangeArrowheads="1"/>
            </p:cNvSpPr>
            <p:nvPr/>
          </p:nvSpPr>
          <p:spPr bwMode="auto">
            <a:xfrm>
              <a:off x="7489723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8" name="TextBox 79"/>
            <p:cNvSpPr txBox="1">
              <a:spLocks noChangeArrowheads="1"/>
            </p:cNvSpPr>
            <p:nvPr/>
          </p:nvSpPr>
          <p:spPr bwMode="auto">
            <a:xfrm>
              <a:off x="5061155" y="5363364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29" name="TextBox 80"/>
            <p:cNvSpPr txBox="1">
              <a:spLocks noChangeArrowheads="1"/>
            </p:cNvSpPr>
            <p:nvPr/>
          </p:nvSpPr>
          <p:spPr bwMode="auto">
            <a:xfrm>
              <a:off x="7489723" y="5412041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0" name="TextBox 81"/>
            <p:cNvSpPr txBox="1">
              <a:spLocks noChangeArrowheads="1"/>
            </p:cNvSpPr>
            <p:nvPr/>
          </p:nvSpPr>
          <p:spPr bwMode="auto">
            <a:xfrm>
              <a:off x="4191000" y="4267200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1" name="TextBox 82"/>
            <p:cNvSpPr txBox="1">
              <a:spLocks noChangeArrowheads="1"/>
            </p:cNvSpPr>
            <p:nvPr/>
          </p:nvSpPr>
          <p:spPr bwMode="auto">
            <a:xfrm>
              <a:off x="8423787" y="4292459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74132" name="TextBox 83"/>
            <p:cNvSpPr txBox="1">
              <a:spLocks noChangeArrowheads="1"/>
            </p:cNvSpPr>
            <p:nvPr/>
          </p:nvSpPr>
          <p:spPr bwMode="auto">
            <a:xfrm>
              <a:off x="5061155" y="3221555"/>
              <a:ext cx="186813" cy="2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100" b="1">
                  <a:ea typeface="ＭＳ Ｐゴシック" pitchFamily="-111" charset="-128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machines with output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828800"/>
          <a:ext cx="3581400" cy="2225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350"/>
                <a:gridCol w="895350"/>
                <a:gridCol w="895350"/>
                <a:gridCol w="895350"/>
              </a:tblGrid>
              <a:tr h="37094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Input</a:t>
                      </a:r>
                      <a:endParaRPr lang="en-US" sz="1800" dirty="0"/>
                    </a:p>
                  </a:txBody>
                  <a:tcPr marT="45733" marB="4573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Output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 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1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2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3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</a:t>
                      </a:r>
                      <a:r>
                        <a:rPr lang="en-US" sz="1800" baseline="-25000" dirty="0" smtClean="0"/>
                        <a:t>4</a:t>
                      </a:r>
                      <a:endParaRPr lang="en-US" sz="1800" baseline="-250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Beep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175146" name="Oval 5"/>
          <p:cNvSpPr>
            <a:spLocks noChangeArrowheads="1"/>
          </p:cNvSpPr>
          <p:nvPr/>
        </p:nvSpPr>
        <p:spPr bwMode="auto">
          <a:xfrm>
            <a:off x="6559550" y="4970463"/>
            <a:ext cx="542925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3</a:t>
            </a:r>
          </a:p>
        </p:txBody>
      </p:sp>
      <p:sp>
        <p:nvSpPr>
          <p:cNvPr id="175147" name="Oval 6"/>
          <p:cNvSpPr>
            <a:spLocks noChangeArrowheads="1"/>
          </p:cNvSpPr>
          <p:nvPr/>
        </p:nvSpPr>
        <p:spPr bwMode="auto">
          <a:xfrm>
            <a:off x="7491413" y="4970463"/>
            <a:ext cx="541337" cy="541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4</a:t>
            </a:r>
          </a:p>
          <a:p>
            <a:pPr algn="ctr"/>
            <a:endParaRPr lang="en-US" sz="1400" baseline="-25000">
              <a:latin typeface="Tahoma" pitchFamily="34" charset="0"/>
            </a:endParaRPr>
          </a:p>
        </p:txBody>
      </p:sp>
      <p:cxnSp>
        <p:nvCxnSpPr>
          <p:cNvPr id="175148" name="AutoShape 7"/>
          <p:cNvCxnSpPr>
            <a:cxnSpLocks noChangeShapeType="1"/>
            <a:stCxn id="175146" idx="7"/>
            <a:endCxn id="175147" idx="1"/>
          </p:cNvCxnSpPr>
          <p:nvPr/>
        </p:nvCxnSpPr>
        <p:spPr bwMode="auto">
          <a:xfrm>
            <a:off x="7024688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9" name="AutoShape 8"/>
          <p:cNvCxnSpPr>
            <a:cxnSpLocks noChangeShapeType="1"/>
            <a:stCxn id="175147" idx="3"/>
            <a:endCxn id="175146" idx="5"/>
          </p:cNvCxnSpPr>
          <p:nvPr/>
        </p:nvCxnSpPr>
        <p:spPr bwMode="auto">
          <a:xfrm flipH="1">
            <a:off x="7024688" y="5432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50" name="Oval 16"/>
          <p:cNvSpPr>
            <a:spLocks noChangeArrowheads="1"/>
          </p:cNvSpPr>
          <p:nvPr/>
        </p:nvSpPr>
        <p:spPr bwMode="auto">
          <a:xfrm>
            <a:off x="469900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1</a:t>
            </a:r>
          </a:p>
          <a:p>
            <a:pPr algn="ctr"/>
            <a:endParaRPr lang="en-US" sz="1400" baseline="-25000">
              <a:latin typeface="Tahoma" pitchFamily="34" charset="0"/>
            </a:endParaRPr>
          </a:p>
        </p:txBody>
      </p:sp>
      <p:sp>
        <p:nvSpPr>
          <p:cNvPr id="175151" name="Oval 18"/>
          <p:cNvSpPr>
            <a:spLocks noChangeArrowheads="1"/>
          </p:cNvSpPr>
          <p:nvPr/>
        </p:nvSpPr>
        <p:spPr bwMode="auto">
          <a:xfrm>
            <a:off x="5632450" y="4972050"/>
            <a:ext cx="542925" cy="5413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</a:t>
            </a:r>
            <a:r>
              <a:rPr lang="en-US" sz="1400" baseline="-25000">
                <a:latin typeface="Tahoma" pitchFamily="34" charset="0"/>
              </a:rPr>
              <a:t>2</a:t>
            </a:r>
          </a:p>
        </p:txBody>
      </p:sp>
      <p:cxnSp>
        <p:nvCxnSpPr>
          <p:cNvPr id="175152" name="AutoShape 19"/>
          <p:cNvCxnSpPr>
            <a:cxnSpLocks noChangeShapeType="1"/>
            <a:endCxn id="175151" idx="1"/>
          </p:cNvCxnSpPr>
          <p:nvPr/>
        </p:nvCxnSpPr>
        <p:spPr bwMode="auto">
          <a:xfrm>
            <a:off x="5165725" y="5051425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3" name="AutoShape 20"/>
          <p:cNvCxnSpPr>
            <a:cxnSpLocks noChangeShapeType="1"/>
            <a:stCxn id="175151" idx="3"/>
          </p:cNvCxnSpPr>
          <p:nvPr/>
        </p:nvCxnSpPr>
        <p:spPr bwMode="auto">
          <a:xfrm flipH="1">
            <a:off x="51657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4" name="AutoShape 21"/>
          <p:cNvCxnSpPr>
            <a:cxnSpLocks noChangeShapeType="1"/>
          </p:cNvCxnSpPr>
          <p:nvPr/>
        </p:nvCxnSpPr>
        <p:spPr bwMode="auto">
          <a:xfrm>
            <a:off x="6092825" y="5049838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5" name="AutoShape 22"/>
          <p:cNvCxnSpPr>
            <a:cxnSpLocks noChangeShapeType="1"/>
          </p:cNvCxnSpPr>
          <p:nvPr/>
        </p:nvCxnSpPr>
        <p:spPr bwMode="auto">
          <a:xfrm flipH="1">
            <a:off x="6092825" y="5434013"/>
            <a:ext cx="546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6" name="AutoShape 23"/>
          <p:cNvCxnSpPr>
            <a:cxnSpLocks noChangeShapeType="1"/>
          </p:cNvCxnSpPr>
          <p:nvPr/>
        </p:nvCxnSpPr>
        <p:spPr bwMode="auto">
          <a:xfrm rot="5400000" flipH="1" flipV="1">
            <a:off x="4588669" y="5209382"/>
            <a:ext cx="384175" cy="1587"/>
          </a:xfrm>
          <a:prstGeom prst="curvedConnector5">
            <a:avLst>
              <a:gd name="adj1" fmla="val -17463"/>
              <a:gd name="adj2" fmla="val -33200009"/>
              <a:gd name="adj3" fmla="val 1410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57" name="AutoShape 24"/>
          <p:cNvCxnSpPr>
            <a:cxnSpLocks noChangeShapeType="1"/>
          </p:cNvCxnSpPr>
          <p:nvPr/>
        </p:nvCxnSpPr>
        <p:spPr bwMode="auto">
          <a:xfrm rot="5400000" flipH="1" flipV="1">
            <a:off x="7789863" y="5270500"/>
            <a:ext cx="382588" cy="1587"/>
          </a:xfrm>
          <a:prstGeom prst="curvedConnector5">
            <a:avLst>
              <a:gd name="adj1" fmla="val -26667"/>
              <a:gd name="adj2" fmla="val 28819574"/>
              <a:gd name="adj3" fmla="val 1337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58" name="Text Box 29"/>
          <p:cNvSpPr txBox="1">
            <a:spLocks noChangeArrowheads="1"/>
          </p:cNvSpPr>
          <p:nvPr/>
        </p:nvSpPr>
        <p:spPr bwMode="auto">
          <a:xfrm>
            <a:off x="702468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59" name="Text Box 30"/>
          <p:cNvSpPr txBox="1">
            <a:spLocks noChangeArrowheads="1"/>
          </p:cNvSpPr>
          <p:nvPr/>
        </p:nvSpPr>
        <p:spPr bwMode="auto">
          <a:xfrm>
            <a:off x="7283450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0" name="Text Box 31"/>
          <p:cNvSpPr txBox="1">
            <a:spLocks noChangeArrowheads="1"/>
          </p:cNvSpPr>
          <p:nvPr/>
        </p:nvSpPr>
        <p:spPr bwMode="auto">
          <a:xfrm>
            <a:off x="6092825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1" name="Text Box 32"/>
          <p:cNvSpPr txBox="1">
            <a:spLocks noChangeArrowheads="1"/>
          </p:cNvSpPr>
          <p:nvPr/>
        </p:nvSpPr>
        <p:spPr bwMode="auto">
          <a:xfrm>
            <a:off x="6353175" y="540226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2" name="Text Box 33"/>
          <p:cNvSpPr txBox="1">
            <a:spLocks noChangeArrowheads="1"/>
          </p:cNvSpPr>
          <p:nvPr/>
        </p:nvSpPr>
        <p:spPr bwMode="auto">
          <a:xfrm>
            <a:off x="5164138" y="47609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3" name="Text Box 34"/>
          <p:cNvSpPr txBox="1">
            <a:spLocks noChangeArrowheads="1"/>
          </p:cNvSpPr>
          <p:nvPr/>
        </p:nvSpPr>
        <p:spPr bwMode="auto">
          <a:xfrm>
            <a:off x="3941763" y="5049838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4" name="Text Box 34"/>
          <p:cNvSpPr txBox="1">
            <a:spLocks noChangeArrowheads="1"/>
          </p:cNvSpPr>
          <p:nvPr/>
        </p:nvSpPr>
        <p:spPr bwMode="auto">
          <a:xfrm>
            <a:off x="5322888" y="5395913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L</a:t>
            </a:r>
          </a:p>
        </p:txBody>
      </p:sp>
      <p:sp>
        <p:nvSpPr>
          <p:cNvPr id="175165" name="Text Box 29"/>
          <p:cNvSpPr txBox="1">
            <a:spLocks noChangeArrowheads="1"/>
          </p:cNvSpPr>
          <p:nvPr/>
        </p:nvSpPr>
        <p:spPr bwMode="auto">
          <a:xfrm>
            <a:off x="8437563" y="5065713"/>
            <a:ext cx="29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Tahoma" pitchFamily="34" charset="0"/>
                <a:ea typeface="ＭＳ Ｐゴシック" pitchFamily="-111" charset="-128"/>
              </a:rPr>
              <a:t>R</a:t>
            </a:r>
          </a:p>
        </p:txBody>
      </p:sp>
      <p:sp>
        <p:nvSpPr>
          <p:cNvPr id="175166" name="TextBox 1"/>
          <p:cNvSpPr txBox="1">
            <a:spLocks noChangeArrowheads="1"/>
          </p:cNvSpPr>
          <p:nvPr/>
        </p:nvSpPr>
        <p:spPr bwMode="auto">
          <a:xfrm>
            <a:off x="5562600" y="16764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ea typeface="ＭＳ Ｐゴシック" pitchFamily="-111" charset="-128"/>
              </a:rPr>
              <a:t>“Tug-of-war”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5257800"/>
            <a:ext cx="500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Beep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257800"/>
            <a:ext cx="5000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Beep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</a:t>
            </a:r>
          </a:p>
        </p:txBody>
      </p:sp>
      <p:pic>
        <p:nvPicPr>
          <p:cNvPr id="176134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3" y="2215734"/>
            <a:ext cx="1800577" cy="11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5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67" y="1919376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6" name="TextBox 5"/>
          <p:cNvSpPr txBox="1">
            <a:spLocks noChangeArrowheads="1"/>
          </p:cNvSpPr>
          <p:nvPr/>
        </p:nvSpPr>
        <p:spPr bwMode="auto">
          <a:xfrm>
            <a:off x="533400" y="1676400"/>
            <a:ext cx="363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ea typeface="ＭＳ Ｐゴシック" pitchFamily="-111" charset="-128"/>
              </a:rPr>
              <a:t>Enter 15 cents in dimes or nickels</a:t>
            </a:r>
          </a:p>
          <a:p>
            <a:pPr eaLnBrk="1" hangingPunct="1"/>
            <a:r>
              <a:rPr lang="en-US">
                <a:ea typeface="ＭＳ Ｐゴシック" pitchFamily="-111" charset="-128"/>
              </a:rPr>
              <a:t>Press S or B for a candy bar</a:t>
            </a:r>
          </a:p>
        </p:txBody>
      </p:sp>
      <p:pic>
        <p:nvPicPr>
          <p:cNvPr id="176137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8956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vending machine, final version</a:t>
            </a:r>
          </a:p>
        </p:txBody>
      </p:sp>
      <p:sp>
        <p:nvSpPr>
          <p:cNvPr id="6" name="Oval 5"/>
          <p:cNvSpPr/>
          <p:nvPr/>
        </p:nvSpPr>
        <p:spPr>
          <a:xfrm>
            <a:off x="6858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0’   </a:t>
            </a:r>
            <a:r>
              <a:rPr lang="en-US" sz="2400" dirty="0">
                <a:solidFill>
                  <a:srgbClr val="FF0000"/>
                </a:solidFill>
              </a:rPr>
              <a:t>B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3124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141663"/>
            <a:ext cx="731838" cy="73183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23622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15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>
            <a:off x="1417638" y="3489325"/>
            <a:ext cx="10207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6"/>
            <a:endCxn id="8" idx="2"/>
          </p:cNvCxnSpPr>
          <p:nvPr/>
        </p:nvCxnSpPr>
        <p:spPr>
          <a:xfrm>
            <a:off x="3170238" y="3489325"/>
            <a:ext cx="1096962" cy="17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9" idx="2"/>
          </p:cNvCxnSpPr>
          <p:nvPr/>
        </p:nvCxnSpPr>
        <p:spPr>
          <a:xfrm flipV="1">
            <a:off x="4999038" y="2728913"/>
            <a:ext cx="1020762" cy="77946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96000" y="36576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</a:rPr>
              <a:t>15’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8" idx="6"/>
            <a:endCxn id="27" idx="2"/>
          </p:cNvCxnSpPr>
          <p:nvPr/>
        </p:nvCxnSpPr>
        <p:spPr>
          <a:xfrm>
            <a:off x="4999038" y="3508375"/>
            <a:ext cx="1096962" cy="51593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62000" y="1676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" y="49530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0”    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>
            <a:endCxn id="34" idx="2"/>
          </p:cNvCxnSpPr>
          <p:nvPr/>
        </p:nvCxnSpPr>
        <p:spPr>
          <a:xfrm flipV="1">
            <a:off x="381000" y="2043113"/>
            <a:ext cx="381000" cy="142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5" idx="7"/>
            <a:endCxn id="7" idx="3"/>
          </p:cNvCxnSpPr>
          <p:nvPr/>
        </p:nvCxnSpPr>
        <p:spPr>
          <a:xfrm flipV="1">
            <a:off x="1385888" y="3748088"/>
            <a:ext cx="1160462" cy="13128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8" idx="1"/>
          </p:cNvCxnSpPr>
          <p:nvPr/>
        </p:nvCxnSpPr>
        <p:spPr>
          <a:xfrm>
            <a:off x="1524000" y="2057400"/>
            <a:ext cx="2851150" cy="11922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8" idx="3"/>
          </p:cNvCxnSpPr>
          <p:nvPr/>
        </p:nvCxnSpPr>
        <p:spPr>
          <a:xfrm flipV="1">
            <a:off x="1447800" y="3765550"/>
            <a:ext cx="2927350" cy="13557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371600" y="2286000"/>
            <a:ext cx="1143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492250" y="4292600"/>
            <a:ext cx="4735513" cy="1466850"/>
          </a:xfrm>
          <a:custGeom>
            <a:avLst/>
            <a:gdLst>
              <a:gd name="connsiteX0" fmla="*/ 4735629 w 4735629"/>
              <a:gd name="connsiteY0" fmla="*/ 0 h 1466249"/>
              <a:gd name="connsiteX1" fmla="*/ 2194560 w 4735629"/>
              <a:gd name="connsiteY1" fmla="*/ 1299411 h 1466249"/>
              <a:gd name="connsiteX2" fmla="*/ 0 w 4735629"/>
              <a:gd name="connsiteY2" fmla="*/ 1001028 h 14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5629" h="1466249">
                <a:moveTo>
                  <a:pt x="4735629" y="0"/>
                </a:moveTo>
                <a:cubicBezTo>
                  <a:pt x="3859730" y="566286"/>
                  <a:pt x="2983832" y="1132573"/>
                  <a:pt x="2194560" y="1299411"/>
                </a:cubicBezTo>
                <a:cubicBezTo>
                  <a:pt x="1405288" y="1466249"/>
                  <a:pt x="702644" y="1233638"/>
                  <a:pt x="0" y="100102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463675" y="2971800"/>
            <a:ext cx="4632325" cy="2768600"/>
          </a:xfrm>
          <a:custGeom>
            <a:avLst/>
            <a:gdLst>
              <a:gd name="connsiteX0" fmla="*/ 4783756 w 4783756"/>
              <a:gd name="connsiteY0" fmla="*/ 0 h 2669406"/>
              <a:gd name="connsiteX1" fmla="*/ 2348564 w 4783756"/>
              <a:gd name="connsiteY1" fmla="*/ 2319688 h 2669406"/>
              <a:gd name="connsiteX2" fmla="*/ 0 w 4783756"/>
              <a:gd name="connsiteY2" fmla="*/ 2098307 h 266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3756" h="2669406">
                <a:moveTo>
                  <a:pt x="4783756" y="0"/>
                </a:moveTo>
                <a:cubicBezTo>
                  <a:pt x="3964806" y="984985"/>
                  <a:pt x="3145857" y="1969970"/>
                  <a:pt x="2348564" y="2319688"/>
                </a:cubicBezTo>
                <a:cubicBezTo>
                  <a:pt x="1551271" y="2669406"/>
                  <a:pt x="775635" y="2383856"/>
                  <a:pt x="0" y="2098307"/>
                </a:cubicBezTo>
              </a:path>
            </a:pathLst>
          </a:cu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481" name="TextBox 68"/>
          <p:cNvSpPr txBox="1">
            <a:spLocks noChangeArrowheads="1"/>
          </p:cNvSpPr>
          <p:nvPr/>
        </p:nvSpPr>
        <p:spPr bwMode="auto">
          <a:xfrm>
            <a:off x="3124200" y="3276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2" name="TextBox 69"/>
          <p:cNvSpPr txBox="1">
            <a:spLocks noChangeArrowheads="1"/>
          </p:cNvSpPr>
          <p:nvPr/>
        </p:nvSpPr>
        <p:spPr bwMode="auto">
          <a:xfrm>
            <a:off x="1295400" y="22860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3" name="TextBox 70"/>
          <p:cNvSpPr txBox="1">
            <a:spLocks noChangeArrowheads="1"/>
          </p:cNvSpPr>
          <p:nvPr/>
        </p:nvSpPr>
        <p:spPr bwMode="auto">
          <a:xfrm>
            <a:off x="1371600" y="3200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4" name="TextBox 71"/>
          <p:cNvSpPr txBox="1">
            <a:spLocks noChangeArrowheads="1"/>
          </p:cNvSpPr>
          <p:nvPr/>
        </p:nvSpPr>
        <p:spPr bwMode="auto">
          <a:xfrm>
            <a:off x="1219200" y="4724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5" name="TextBox 72"/>
          <p:cNvSpPr txBox="1">
            <a:spLocks noChangeArrowheads="1"/>
          </p:cNvSpPr>
          <p:nvPr/>
        </p:nvSpPr>
        <p:spPr bwMode="auto">
          <a:xfrm>
            <a:off x="4953000" y="3200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486" name="TextBox 73"/>
          <p:cNvSpPr txBox="1">
            <a:spLocks noChangeArrowheads="1"/>
          </p:cNvSpPr>
          <p:nvPr/>
        </p:nvSpPr>
        <p:spPr bwMode="auto">
          <a:xfrm>
            <a:off x="5791200" y="3962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487" name="TextBox 74"/>
          <p:cNvSpPr txBox="1">
            <a:spLocks noChangeArrowheads="1"/>
          </p:cNvSpPr>
          <p:nvPr/>
        </p:nvSpPr>
        <p:spPr bwMode="auto">
          <a:xfrm>
            <a:off x="5029200" y="35052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88" name="TextBox 75"/>
          <p:cNvSpPr txBox="1">
            <a:spLocks noChangeArrowheads="1"/>
          </p:cNvSpPr>
          <p:nvPr/>
        </p:nvSpPr>
        <p:spPr bwMode="auto">
          <a:xfrm>
            <a:off x="1447800" y="4800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89" name="TextBox 76"/>
          <p:cNvSpPr txBox="1">
            <a:spLocks noChangeArrowheads="1"/>
          </p:cNvSpPr>
          <p:nvPr/>
        </p:nvSpPr>
        <p:spPr bwMode="auto">
          <a:xfrm>
            <a:off x="1143000" y="2819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0" name="TextBox 77"/>
          <p:cNvSpPr txBox="1">
            <a:spLocks noChangeArrowheads="1"/>
          </p:cNvSpPr>
          <p:nvPr/>
        </p:nvSpPr>
        <p:spPr bwMode="auto">
          <a:xfrm>
            <a:off x="1524000" y="19050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1" name="TextBox 78"/>
          <p:cNvSpPr txBox="1">
            <a:spLocks noChangeArrowheads="1"/>
          </p:cNvSpPr>
          <p:nvPr/>
        </p:nvSpPr>
        <p:spPr bwMode="auto">
          <a:xfrm>
            <a:off x="3048000" y="2895600"/>
            <a:ext cx="295275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492" name="TextBox 80"/>
          <p:cNvSpPr txBox="1">
            <a:spLocks noChangeArrowheads="1"/>
          </p:cNvSpPr>
          <p:nvPr/>
        </p:nvSpPr>
        <p:spPr bwMode="auto">
          <a:xfrm>
            <a:off x="5791200" y="2819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493" name="TextBox 81"/>
          <p:cNvSpPr txBox="1">
            <a:spLocks noChangeArrowheads="1"/>
          </p:cNvSpPr>
          <p:nvPr/>
        </p:nvSpPr>
        <p:spPr bwMode="auto">
          <a:xfrm>
            <a:off x="6019800" y="43434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19494" name="TextBox 82"/>
          <p:cNvSpPr txBox="1">
            <a:spLocks noChangeArrowheads="1"/>
          </p:cNvSpPr>
          <p:nvPr/>
        </p:nvSpPr>
        <p:spPr bwMode="auto">
          <a:xfrm>
            <a:off x="5943600" y="30480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84" name="Freeform 83"/>
          <p:cNvSpPr/>
          <p:nvPr/>
        </p:nvSpPr>
        <p:spPr>
          <a:xfrm>
            <a:off x="1376363" y="3667125"/>
            <a:ext cx="4716462" cy="773113"/>
          </a:xfrm>
          <a:custGeom>
            <a:avLst/>
            <a:gdLst>
              <a:gd name="connsiteX0" fmla="*/ 4716379 w 4716379"/>
              <a:gd name="connsiteY0" fmla="*/ 481263 h 773229"/>
              <a:gd name="connsiteX1" fmla="*/ 2088682 w 4716379"/>
              <a:gd name="connsiteY1" fmla="*/ 693019 h 773229"/>
              <a:gd name="connsiteX2" fmla="*/ 0 w 4716379"/>
              <a:gd name="connsiteY2" fmla="*/ 0 h 77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6379" h="773229">
                <a:moveTo>
                  <a:pt x="4716379" y="481263"/>
                </a:moveTo>
                <a:cubicBezTo>
                  <a:pt x="3795562" y="627246"/>
                  <a:pt x="2874745" y="773229"/>
                  <a:pt x="2088682" y="693019"/>
                </a:cubicBezTo>
                <a:cubicBezTo>
                  <a:pt x="1302619" y="612809"/>
                  <a:pt x="651309" y="306404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1212850" y="2336800"/>
            <a:ext cx="3224213" cy="839788"/>
          </a:xfrm>
          <a:custGeom>
            <a:avLst/>
            <a:gdLst>
              <a:gd name="connsiteX0" fmla="*/ 0 w 3224463"/>
              <a:gd name="connsiteY0" fmla="*/ 829377 h 839002"/>
              <a:gd name="connsiteX1" fmla="*/ 1732548 w 3224463"/>
              <a:gd name="connsiteY1" fmla="*/ 1604 h 839002"/>
              <a:gd name="connsiteX2" fmla="*/ 3224463 w 3224463"/>
              <a:gd name="connsiteY2" fmla="*/ 839002 h 839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4463" h="839002">
                <a:moveTo>
                  <a:pt x="0" y="829377"/>
                </a:moveTo>
                <a:cubicBezTo>
                  <a:pt x="597569" y="414688"/>
                  <a:pt x="1195138" y="0"/>
                  <a:pt x="1732548" y="1604"/>
                </a:cubicBezTo>
                <a:cubicBezTo>
                  <a:pt x="2269958" y="3208"/>
                  <a:pt x="2747210" y="421105"/>
                  <a:pt x="3224463" y="839002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3013075" y="2441575"/>
            <a:ext cx="3032125" cy="725488"/>
          </a:xfrm>
          <a:custGeom>
            <a:avLst/>
            <a:gdLst>
              <a:gd name="connsiteX0" fmla="*/ 0 w 3031958"/>
              <a:gd name="connsiteY0" fmla="*/ 725104 h 725104"/>
              <a:gd name="connsiteX1" fmla="*/ 1607419 w 3031958"/>
              <a:gd name="connsiteY1" fmla="*/ 89836 h 725104"/>
              <a:gd name="connsiteX2" fmla="*/ 3031958 w 3031958"/>
              <a:gd name="connsiteY2" fmla="*/ 186089 h 72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1958" h="725104">
                <a:moveTo>
                  <a:pt x="0" y="725104"/>
                </a:moveTo>
                <a:cubicBezTo>
                  <a:pt x="551046" y="452388"/>
                  <a:pt x="1102093" y="179672"/>
                  <a:pt x="1607419" y="89836"/>
                </a:cubicBezTo>
                <a:cubicBezTo>
                  <a:pt x="2112745" y="0"/>
                  <a:pt x="2572351" y="93044"/>
                  <a:pt x="3031958" y="186089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>
            <a:off x="762000" y="12954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72200" y="5105400"/>
            <a:ext cx="731838" cy="7318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15”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454150" y="2935288"/>
            <a:ext cx="4591050" cy="1331912"/>
          </a:xfrm>
          <a:custGeom>
            <a:avLst/>
            <a:gdLst>
              <a:gd name="connsiteX0" fmla="*/ 4591250 w 4591250"/>
              <a:gd name="connsiteY0" fmla="*/ 0 h 1426143"/>
              <a:gd name="connsiteX1" fmla="*/ 3118585 w 4591250"/>
              <a:gd name="connsiteY1" fmla="*/ 1232034 h 1426143"/>
              <a:gd name="connsiteX2" fmla="*/ 1405288 w 4591250"/>
              <a:gd name="connsiteY2" fmla="*/ 1164657 h 1426143"/>
              <a:gd name="connsiteX3" fmla="*/ 0 w 4591250"/>
              <a:gd name="connsiteY3" fmla="*/ 654518 h 142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250" h="1426143">
                <a:moveTo>
                  <a:pt x="4591250" y="0"/>
                </a:moveTo>
                <a:cubicBezTo>
                  <a:pt x="4120414" y="518962"/>
                  <a:pt x="3649579" y="1037925"/>
                  <a:pt x="3118585" y="1232034"/>
                </a:cubicBezTo>
                <a:cubicBezTo>
                  <a:pt x="2587591" y="1426143"/>
                  <a:pt x="1925052" y="1260910"/>
                  <a:pt x="1405288" y="1164657"/>
                </a:cubicBezTo>
                <a:cubicBezTo>
                  <a:pt x="885524" y="1068404"/>
                  <a:pt x="442762" y="861461"/>
                  <a:pt x="0" y="654518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289050" y="3773488"/>
            <a:ext cx="4879975" cy="1597025"/>
          </a:xfrm>
          <a:custGeom>
            <a:avLst/>
            <a:gdLst>
              <a:gd name="connsiteX0" fmla="*/ 4880009 w 4880009"/>
              <a:gd name="connsiteY0" fmla="*/ 1597794 h 1597794"/>
              <a:gd name="connsiteX1" fmla="*/ 1549668 w 4880009"/>
              <a:gd name="connsiteY1" fmla="*/ 837398 h 1597794"/>
              <a:gd name="connsiteX2" fmla="*/ 0 w 4880009"/>
              <a:gd name="connsiteY2" fmla="*/ 0 h 15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0009" h="1597794">
                <a:moveTo>
                  <a:pt x="4880009" y="1597794"/>
                </a:moveTo>
                <a:cubicBezTo>
                  <a:pt x="3621506" y="1350745"/>
                  <a:pt x="2363003" y="1103697"/>
                  <a:pt x="1549668" y="837398"/>
                </a:cubicBezTo>
                <a:cubicBezTo>
                  <a:pt x="736333" y="571099"/>
                  <a:pt x="368166" y="285549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463675" y="5476875"/>
            <a:ext cx="4705350" cy="38893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03" name="TextBox 50"/>
          <p:cNvSpPr txBox="1">
            <a:spLocks noChangeArrowheads="1"/>
          </p:cNvSpPr>
          <p:nvPr/>
        </p:nvSpPr>
        <p:spPr bwMode="auto">
          <a:xfrm>
            <a:off x="5867400" y="5486400"/>
            <a:ext cx="320675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S</a:t>
            </a:r>
          </a:p>
        </p:txBody>
      </p:sp>
      <p:sp>
        <p:nvSpPr>
          <p:cNvPr id="19504" name="TextBox 52"/>
          <p:cNvSpPr txBox="1">
            <a:spLocks noChangeArrowheads="1"/>
          </p:cNvSpPr>
          <p:nvPr/>
        </p:nvSpPr>
        <p:spPr bwMode="auto">
          <a:xfrm>
            <a:off x="5791200" y="51054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</a:t>
            </a:r>
          </a:p>
        </p:txBody>
      </p:sp>
      <p:sp>
        <p:nvSpPr>
          <p:cNvPr id="19505" name="TextBox 53"/>
          <p:cNvSpPr txBox="1">
            <a:spLocks noChangeArrowheads="1"/>
          </p:cNvSpPr>
          <p:nvPr/>
        </p:nvSpPr>
        <p:spPr bwMode="auto">
          <a:xfrm>
            <a:off x="530225" y="2635250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06" name="TextBox 54"/>
          <p:cNvSpPr txBox="1">
            <a:spLocks noChangeArrowheads="1"/>
          </p:cNvSpPr>
          <p:nvPr/>
        </p:nvSpPr>
        <p:spPr bwMode="auto">
          <a:xfrm>
            <a:off x="609600" y="1143000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07" name="TextBox 56"/>
          <p:cNvSpPr txBox="1">
            <a:spLocks noChangeArrowheads="1"/>
          </p:cNvSpPr>
          <p:nvPr/>
        </p:nvSpPr>
        <p:spPr bwMode="auto">
          <a:xfrm>
            <a:off x="268288" y="4405313"/>
            <a:ext cx="7842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59" name="Arc 58"/>
          <p:cNvSpPr/>
          <p:nvPr/>
        </p:nvSpPr>
        <p:spPr>
          <a:xfrm rot="589181">
            <a:off x="2555875" y="2701925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0" name="Arc 59"/>
          <p:cNvSpPr/>
          <p:nvPr/>
        </p:nvSpPr>
        <p:spPr>
          <a:xfrm rot="1751183">
            <a:off x="4613275" y="281305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10" name="TextBox 60"/>
          <p:cNvSpPr txBox="1">
            <a:spLocks noChangeArrowheads="1"/>
          </p:cNvSpPr>
          <p:nvPr/>
        </p:nvSpPr>
        <p:spPr bwMode="auto">
          <a:xfrm>
            <a:off x="2454275" y="2543175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sp>
        <p:nvSpPr>
          <p:cNvPr id="19511" name="TextBox 61"/>
          <p:cNvSpPr txBox="1">
            <a:spLocks noChangeArrowheads="1"/>
          </p:cNvSpPr>
          <p:nvPr/>
        </p:nvSpPr>
        <p:spPr bwMode="auto">
          <a:xfrm>
            <a:off x="4648200" y="2619375"/>
            <a:ext cx="525463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B,S</a:t>
            </a:r>
          </a:p>
        </p:txBody>
      </p:sp>
      <p:cxnSp>
        <p:nvCxnSpPr>
          <p:cNvPr id="64" name="Straight Arrow Connector 63"/>
          <p:cNvCxnSpPr>
            <a:stCxn id="9" idx="4"/>
            <a:endCxn id="27" idx="0"/>
          </p:cNvCxnSpPr>
          <p:nvPr/>
        </p:nvCxnSpPr>
        <p:spPr>
          <a:xfrm>
            <a:off x="6386513" y="3094038"/>
            <a:ext cx="76200" cy="563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7" idx="4"/>
            <a:endCxn id="46" idx="0"/>
          </p:cNvCxnSpPr>
          <p:nvPr/>
        </p:nvCxnSpPr>
        <p:spPr>
          <a:xfrm>
            <a:off x="6462713" y="43894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 rot="5400000">
            <a:off x="6781800" y="3657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5400000">
            <a:off x="6858000" y="5181600"/>
            <a:ext cx="457200" cy="457200"/>
          </a:xfrm>
          <a:prstGeom prst="arc">
            <a:avLst>
              <a:gd name="adj1" fmla="val 6630067"/>
              <a:gd name="adj2" fmla="val 226963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6564313" y="4379913"/>
            <a:ext cx="193675" cy="750887"/>
          </a:xfrm>
          <a:custGeom>
            <a:avLst/>
            <a:gdLst>
              <a:gd name="connsiteX0" fmla="*/ 125129 w 194110"/>
              <a:gd name="connsiteY0" fmla="*/ 750770 h 750770"/>
              <a:gd name="connsiteX1" fmla="*/ 173255 w 194110"/>
              <a:gd name="connsiteY1" fmla="*/ 327259 h 750770"/>
              <a:gd name="connsiteX2" fmla="*/ 0 w 194110"/>
              <a:gd name="connsiteY2" fmla="*/ 0 h 75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10" h="750770">
                <a:moveTo>
                  <a:pt x="125129" y="750770"/>
                </a:moveTo>
                <a:cubicBezTo>
                  <a:pt x="159619" y="601578"/>
                  <a:pt x="194110" y="452387"/>
                  <a:pt x="173255" y="327259"/>
                </a:cubicBezTo>
                <a:cubicBezTo>
                  <a:pt x="152400" y="202131"/>
                  <a:pt x="76200" y="101065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6765925" y="2859088"/>
            <a:ext cx="714375" cy="2328862"/>
          </a:xfrm>
          <a:custGeom>
            <a:avLst/>
            <a:gdLst>
              <a:gd name="connsiteX0" fmla="*/ 0 w 713873"/>
              <a:gd name="connsiteY0" fmla="*/ 0 h 2329314"/>
              <a:gd name="connsiteX1" fmla="*/ 712269 w 713873"/>
              <a:gd name="connsiteY1" fmla="*/ 1039529 h 2329314"/>
              <a:gd name="connsiteX2" fmla="*/ 9625 w 713873"/>
              <a:gd name="connsiteY2" fmla="*/ 2329314 h 232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873" h="2329314">
                <a:moveTo>
                  <a:pt x="0" y="0"/>
                </a:moveTo>
                <a:cubicBezTo>
                  <a:pt x="355332" y="325655"/>
                  <a:pt x="710665" y="651310"/>
                  <a:pt x="712269" y="1039529"/>
                </a:cubicBezTo>
                <a:cubicBezTo>
                  <a:pt x="713873" y="1427748"/>
                  <a:pt x="361749" y="1878531"/>
                  <a:pt x="9625" y="2329314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518" name="TextBox 93"/>
          <p:cNvSpPr txBox="1">
            <a:spLocks noChangeArrowheads="1"/>
          </p:cNvSpPr>
          <p:nvPr/>
        </p:nvSpPr>
        <p:spPr bwMode="auto">
          <a:xfrm>
            <a:off x="6562725" y="48768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19" name="TextBox 94"/>
          <p:cNvSpPr txBox="1">
            <a:spLocks noChangeArrowheads="1"/>
          </p:cNvSpPr>
          <p:nvPr/>
        </p:nvSpPr>
        <p:spPr bwMode="auto">
          <a:xfrm>
            <a:off x="6867525" y="4038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20" name="TextBox 95"/>
          <p:cNvSpPr txBox="1">
            <a:spLocks noChangeArrowheads="1"/>
          </p:cNvSpPr>
          <p:nvPr/>
        </p:nvSpPr>
        <p:spPr bwMode="auto">
          <a:xfrm>
            <a:off x="6324600" y="30765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N</a:t>
            </a:r>
          </a:p>
        </p:txBody>
      </p:sp>
      <p:sp>
        <p:nvSpPr>
          <p:cNvPr id="19521" name="TextBox 96"/>
          <p:cNvSpPr txBox="1">
            <a:spLocks noChangeArrowheads="1"/>
          </p:cNvSpPr>
          <p:nvPr/>
        </p:nvSpPr>
        <p:spPr bwMode="auto">
          <a:xfrm>
            <a:off x="6858000" y="5562600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522" name="TextBox 97"/>
          <p:cNvSpPr txBox="1">
            <a:spLocks noChangeArrowheads="1"/>
          </p:cNvSpPr>
          <p:nvPr/>
        </p:nvSpPr>
        <p:spPr bwMode="auto">
          <a:xfrm>
            <a:off x="6705600" y="27717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sp>
        <p:nvSpPr>
          <p:cNvPr id="19523" name="TextBox 98"/>
          <p:cNvSpPr txBox="1">
            <a:spLocks noChangeArrowheads="1"/>
          </p:cNvSpPr>
          <p:nvPr/>
        </p:nvSpPr>
        <p:spPr bwMode="auto">
          <a:xfrm>
            <a:off x="6410325" y="4371975"/>
            <a:ext cx="331788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prstClr val="black"/>
                </a:solidFill>
                <a:cs typeface="+mn-cs"/>
              </a:rPr>
              <a:t>D</a:t>
            </a:r>
          </a:p>
        </p:txBody>
      </p:sp>
      <p:cxnSp>
        <p:nvCxnSpPr>
          <p:cNvPr id="71" name="Straight Arrow Connector 70"/>
          <p:cNvCxnSpPr>
            <a:stCxn id="6" idx="0"/>
            <a:endCxn id="34" idx="4"/>
          </p:cNvCxnSpPr>
          <p:nvPr/>
        </p:nvCxnSpPr>
        <p:spPr>
          <a:xfrm flipV="1">
            <a:off x="1052513" y="2408238"/>
            <a:ext cx="76200" cy="7159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 rot="16200000" flipH="1" flipV="1">
            <a:off x="-719138" y="3455988"/>
            <a:ext cx="2709863" cy="471488"/>
          </a:xfrm>
          <a:custGeom>
            <a:avLst/>
            <a:gdLst>
              <a:gd name="connsiteX0" fmla="*/ 4706754 w 4706754"/>
              <a:gd name="connsiteY0" fmla="*/ 28876 h 389823"/>
              <a:gd name="connsiteX1" fmla="*/ 1540042 w 4706754"/>
              <a:gd name="connsiteY1" fmla="*/ 385010 h 389823"/>
              <a:gd name="connsiteX2" fmla="*/ 0 w 4706754"/>
              <a:gd name="connsiteY2" fmla="*/ 0 h 38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6754" h="389823">
                <a:moveTo>
                  <a:pt x="4706754" y="28876"/>
                </a:moveTo>
                <a:cubicBezTo>
                  <a:pt x="3515627" y="209349"/>
                  <a:pt x="2324501" y="389823"/>
                  <a:pt x="1540042" y="385010"/>
                </a:cubicBezTo>
                <a:cubicBezTo>
                  <a:pt x="755583" y="380197"/>
                  <a:pt x="377791" y="190098"/>
                  <a:pt x="0" y="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minimization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Finite State Machines with output at states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lvl="1">
              <a:buFont typeface="Arial" charset="0"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sz="1600" dirty="0" smtClean="0"/>
          </a:p>
        </p:txBody>
      </p:sp>
      <p:grpSp>
        <p:nvGrpSpPr>
          <p:cNvPr id="179207" name="Group 1035"/>
          <p:cNvGrpSpPr>
            <a:grpSpLocks/>
          </p:cNvGrpSpPr>
          <p:nvPr/>
        </p:nvGrpSpPr>
        <p:grpSpPr bwMode="auto">
          <a:xfrm>
            <a:off x="1371600" y="3124200"/>
            <a:ext cx="2436813" cy="3249613"/>
            <a:chOff x="407" y="1528"/>
            <a:chExt cx="1376" cy="1972"/>
          </a:xfrm>
        </p:grpSpPr>
        <p:sp>
          <p:nvSpPr>
            <p:cNvPr id="179243" name="Rectangle 1036"/>
            <p:cNvSpPr>
              <a:spLocks noChangeArrowheads="1"/>
            </p:cNvSpPr>
            <p:nvPr/>
          </p:nvSpPr>
          <p:spPr bwMode="auto">
            <a:xfrm>
              <a:off x="619" y="19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44" name="Rectangle 1037"/>
            <p:cNvSpPr>
              <a:spLocks noChangeArrowheads="1"/>
            </p:cNvSpPr>
            <p:nvPr/>
          </p:nvSpPr>
          <p:spPr bwMode="auto">
            <a:xfrm>
              <a:off x="957" y="183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5" name="Rectangle 1038"/>
            <p:cNvSpPr>
              <a:spLocks noChangeArrowheads="1"/>
            </p:cNvSpPr>
            <p:nvPr/>
          </p:nvSpPr>
          <p:spPr bwMode="auto">
            <a:xfrm>
              <a:off x="910" y="206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46" name="Rectangle 1039"/>
            <p:cNvSpPr>
              <a:spLocks noChangeArrowheads="1"/>
            </p:cNvSpPr>
            <p:nvPr/>
          </p:nvSpPr>
          <p:spPr bwMode="auto">
            <a:xfrm>
              <a:off x="830" y="15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7" name="Rectangle 1040"/>
            <p:cNvSpPr>
              <a:spLocks noChangeArrowheads="1"/>
            </p:cNvSpPr>
            <p:nvPr/>
          </p:nvSpPr>
          <p:spPr bwMode="auto">
            <a:xfrm>
              <a:off x="810" y="226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48" name="Rectangle 1041"/>
            <p:cNvSpPr>
              <a:spLocks noChangeArrowheads="1"/>
            </p:cNvSpPr>
            <p:nvPr/>
          </p:nvSpPr>
          <p:spPr bwMode="auto">
            <a:xfrm>
              <a:off x="911" y="250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49" name="Rectangle 1042"/>
            <p:cNvSpPr>
              <a:spLocks noChangeArrowheads="1"/>
            </p:cNvSpPr>
            <p:nvPr/>
          </p:nvSpPr>
          <p:spPr bwMode="auto">
            <a:xfrm>
              <a:off x="798" y="26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0" name="Rectangle 1043"/>
            <p:cNvSpPr>
              <a:spLocks noChangeArrowheads="1"/>
            </p:cNvSpPr>
            <p:nvPr/>
          </p:nvSpPr>
          <p:spPr bwMode="auto">
            <a:xfrm>
              <a:off x="467" y="266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1" name="Rectangle 1044"/>
            <p:cNvSpPr>
              <a:spLocks noChangeArrowheads="1"/>
            </p:cNvSpPr>
            <p:nvPr/>
          </p:nvSpPr>
          <p:spPr bwMode="auto">
            <a:xfrm>
              <a:off x="581" y="2940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2" name="Rectangle 1045"/>
            <p:cNvSpPr>
              <a:spLocks noChangeArrowheads="1"/>
            </p:cNvSpPr>
            <p:nvPr/>
          </p:nvSpPr>
          <p:spPr bwMode="auto">
            <a:xfrm>
              <a:off x="978" y="277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53" name="Rectangle 1046"/>
            <p:cNvSpPr>
              <a:spLocks noChangeArrowheads="1"/>
            </p:cNvSpPr>
            <p:nvPr/>
          </p:nvSpPr>
          <p:spPr bwMode="auto">
            <a:xfrm flipH="1">
              <a:off x="1000" y="3070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4" name="Rectangle 1047"/>
            <p:cNvSpPr>
              <a:spLocks noChangeArrowheads="1"/>
            </p:cNvSpPr>
            <p:nvPr/>
          </p:nvSpPr>
          <p:spPr bwMode="auto">
            <a:xfrm>
              <a:off x="407" y="3143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5" name="Rectangle 1048"/>
            <p:cNvSpPr>
              <a:spLocks noChangeArrowheads="1"/>
            </p:cNvSpPr>
            <p:nvPr/>
          </p:nvSpPr>
          <p:spPr bwMode="auto">
            <a:xfrm flipH="1">
              <a:off x="1635" y="1529"/>
              <a:ext cx="2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56" name="Rectangle 1049"/>
            <p:cNvSpPr>
              <a:spLocks noChangeArrowheads="1"/>
            </p:cNvSpPr>
            <p:nvPr/>
          </p:nvSpPr>
          <p:spPr bwMode="auto">
            <a:xfrm>
              <a:off x="1213" y="1655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7" name="Rectangle 1050"/>
            <p:cNvSpPr>
              <a:spLocks noChangeArrowheads="1"/>
            </p:cNvSpPr>
            <p:nvPr/>
          </p:nvSpPr>
          <p:spPr bwMode="auto">
            <a:xfrm>
              <a:off x="1647" y="1975"/>
              <a:ext cx="2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58" name="Rectangle 1051"/>
            <p:cNvSpPr>
              <a:spLocks noChangeArrowheads="1"/>
            </p:cNvSpPr>
            <p:nvPr/>
          </p:nvSpPr>
          <p:spPr bwMode="auto">
            <a:xfrm>
              <a:off x="1415" y="2119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59" name="Rectangle 1052"/>
            <p:cNvSpPr>
              <a:spLocks noChangeArrowheads="1"/>
            </p:cNvSpPr>
            <p:nvPr/>
          </p:nvSpPr>
          <p:spPr bwMode="auto">
            <a:xfrm>
              <a:off x="1510" y="268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0" name="Rectangle 1053"/>
            <p:cNvSpPr>
              <a:spLocks noChangeArrowheads="1"/>
            </p:cNvSpPr>
            <p:nvPr/>
          </p:nvSpPr>
          <p:spPr bwMode="auto">
            <a:xfrm>
              <a:off x="1219" y="262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1" name="Rectangle 1054"/>
            <p:cNvSpPr>
              <a:spLocks noChangeArrowheads="1"/>
            </p:cNvSpPr>
            <p:nvPr/>
          </p:nvSpPr>
          <p:spPr bwMode="auto">
            <a:xfrm>
              <a:off x="1325" y="2210"/>
              <a:ext cx="3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2" name="Rectangle 1055"/>
            <p:cNvSpPr>
              <a:spLocks noChangeArrowheads="1"/>
            </p:cNvSpPr>
            <p:nvPr/>
          </p:nvSpPr>
          <p:spPr bwMode="auto">
            <a:xfrm>
              <a:off x="1211" y="2912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2</a:t>
              </a:r>
            </a:p>
          </p:txBody>
        </p:sp>
        <p:sp>
          <p:nvSpPr>
            <p:cNvPr id="179263" name="Rectangle 1056"/>
            <p:cNvSpPr>
              <a:spLocks noChangeArrowheads="1"/>
            </p:cNvSpPr>
            <p:nvPr/>
          </p:nvSpPr>
          <p:spPr bwMode="auto">
            <a:xfrm>
              <a:off x="1605" y="3391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3</a:t>
              </a:r>
            </a:p>
          </p:txBody>
        </p:sp>
        <p:sp>
          <p:nvSpPr>
            <p:cNvPr id="179264" name="Rectangle 1057"/>
            <p:cNvSpPr>
              <a:spLocks noChangeArrowheads="1"/>
            </p:cNvSpPr>
            <p:nvPr/>
          </p:nvSpPr>
          <p:spPr bwMode="auto">
            <a:xfrm>
              <a:off x="1223" y="3277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  <p:sp>
          <p:nvSpPr>
            <p:cNvPr id="179265" name="Rectangle 1058"/>
            <p:cNvSpPr>
              <a:spLocks noChangeArrowheads="1"/>
            </p:cNvSpPr>
            <p:nvPr/>
          </p:nvSpPr>
          <p:spPr bwMode="auto">
            <a:xfrm>
              <a:off x="1739" y="3124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0</a:t>
              </a:r>
            </a:p>
          </p:txBody>
        </p:sp>
        <p:sp>
          <p:nvSpPr>
            <p:cNvPr id="179266" name="Oval 1059"/>
            <p:cNvSpPr>
              <a:spLocks noChangeArrowheads="1"/>
            </p:cNvSpPr>
            <p:nvPr/>
          </p:nvSpPr>
          <p:spPr bwMode="auto">
            <a:xfrm>
              <a:off x="588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S0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7" name="Oval 1060"/>
            <p:cNvSpPr>
              <a:spLocks noChangeArrowheads="1"/>
            </p:cNvSpPr>
            <p:nvPr/>
          </p:nvSpPr>
          <p:spPr bwMode="auto">
            <a:xfrm>
              <a:off x="588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S2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8" name="Oval 1061"/>
            <p:cNvSpPr>
              <a:spLocks noChangeArrowheads="1"/>
            </p:cNvSpPr>
            <p:nvPr/>
          </p:nvSpPr>
          <p:spPr bwMode="auto">
            <a:xfrm>
              <a:off x="588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S4</a:t>
              </a:r>
              <a:br>
                <a:rPr lang="en-US" sz="1100" b="1"/>
              </a:br>
              <a:r>
                <a:rPr lang="en-US" sz="1100" b="1"/>
                <a:t>[1]</a:t>
              </a:r>
            </a:p>
          </p:txBody>
        </p:sp>
        <p:sp>
          <p:nvSpPr>
            <p:cNvPr id="179269" name="Oval 1062"/>
            <p:cNvSpPr>
              <a:spLocks noChangeArrowheads="1"/>
            </p:cNvSpPr>
            <p:nvPr/>
          </p:nvSpPr>
          <p:spPr bwMode="auto">
            <a:xfrm>
              <a:off x="1356" y="165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0" name="Oval 1063"/>
            <p:cNvSpPr>
              <a:spLocks noChangeArrowheads="1"/>
            </p:cNvSpPr>
            <p:nvPr/>
          </p:nvSpPr>
          <p:spPr bwMode="auto">
            <a:xfrm>
              <a:off x="1356" y="237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1" name="Oval 1064"/>
            <p:cNvSpPr>
              <a:spLocks noChangeArrowheads="1"/>
            </p:cNvSpPr>
            <p:nvPr/>
          </p:nvSpPr>
          <p:spPr bwMode="auto">
            <a:xfrm>
              <a:off x="1356" y="3090"/>
              <a:ext cx="288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S5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100" b="1"/>
                <a:t>[0]</a:t>
              </a:r>
            </a:p>
          </p:txBody>
        </p:sp>
        <p:sp>
          <p:nvSpPr>
            <p:cNvPr id="179272" name="Line 1065"/>
            <p:cNvSpPr>
              <a:spLocks noChangeShapeType="1"/>
            </p:cNvSpPr>
            <p:nvPr/>
          </p:nvSpPr>
          <p:spPr bwMode="auto">
            <a:xfrm>
              <a:off x="150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3" name="Line 1066"/>
            <p:cNvSpPr>
              <a:spLocks noChangeShapeType="1"/>
            </p:cNvSpPr>
            <p:nvPr/>
          </p:nvSpPr>
          <p:spPr bwMode="auto">
            <a:xfrm>
              <a:off x="780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4" name="Line 1067"/>
            <p:cNvSpPr>
              <a:spLocks noChangeShapeType="1"/>
            </p:cNvSpPr>
            <p:nvPr/>
          </p:nvSpPr>
          <p:spPr bwMode="auto">
            <a:xfrm flipV="1">
              <a:off x="684" y="265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5" name="Line 1068"/>
            <p:cNvSpPr>
              <a:spLocks noChangeShapeType="1"/>
            </p:cNvSpPr>
            <p:nvPr/>
          </p:nvSpPr>
          <p:spPr bwMode="auto">
            <a:xfrm>
              <a:off x="876" y="318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6" name="Line 1069"/>
            <p:cNvSpPr>
              <a:spLocks noChangeShapeType="1"/>
            </p:cNvSpPr>
            <p:nvPr/>
          </p:nvSpPr>
          <p:spPr bwMode="auto">
            <a:xfrm flipH="1">
              <a:off x="876" y="328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7" name="Line 1070"/>
            <p:cNvSpPr>
              <a:spLocks noChangeShapeType="1"/>
            </p:cNvSpPr>
            <p:nvPr/>
          </p:nvSpPr>
          <p:spPr bwMode="auto">
            <a:xfrm flipV="1">
              <a:off x="1486" y="1933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8" name="Line 1071"/>
            <p:cNvSpPr>
              <a:spLocks noChangeShapeType="1"/>
            </p:cNvSpPr>
            <p:nvPr/>
          </p:nvSpPr>
          <p:spPr bwMode="auto">
            <a:xfrm>
              <a:off x="1548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79" name="Line 1072"/>
            <p:cNvSpPr>
              <a:spLocks noChangeShapeType="1"/>
            </p:cNvSpPr>
            <p:nvPr/>
          </p:nvSpPr>
          <p:spPr bwMode="auto">
            <a:xfrm>
              <a:off x="876" y="2514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0" name="Line 1073"/>
            <p:cNvSpPr>
              <a:spLocks noChangeShapeType="1"/>
            </p:cNvSpPr>
            <p:nvPr/>
          </p:nvSpPr>
          <p:spPr bwMode="auto">
            <a:xfrm flipV="1">
              <a:off x="828" y="189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1" name="Line 1074"/>
            <p:cNvSpPr>
              <a:spLocks noChangeShapeType="1"/>
            </p:cNvSpPr>
            <p:nvPr/>
          </p:nvSpPr>
          <p:spPr bwMode="auto">
            <a:xfrm flipH="1">
              <a:off x="828" y="2610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2" name="Line 1075"/>
            <p:cNvSpPr>
              <a:spLocks noChangeShapeType="1"/>
            </p:cNvSpPr>
            <p:nvPr/>
          </p:nvSpPr>
          <p:spPr bwMode="auto">
            <a:xfrm flipV="1">
              <a:off x="798" y="1920"/>
              <a:ext cx="630" cy="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3" name="Line 1076"/>
            <p:cNvSpPr>
              <a:spLocks noChangeShapeType="1"/>
            </p:cNvSpPr>
            <p:nvPr/>
          </p:nvSpPr>
          <p:spPr bwMode="auto">
            <a:xfrm>
              <a:off x="876" y="184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4" name="Line 1077"/>
            <p:cNvSpPr>
              <a:spLocks noChangeShapeType="1"/>
            </p:cNvSpPr>
            <p:nvPr/>
          </p:nvSpPr>
          <p:spPr bwMode="auto">
            <a:xfrm flipH="1">
              <a:off x="876" y="1746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5" name="Line 1078"/>
            <p:cNvSpPr>
              <a:spLocks noChangeShapeType="1"/>
            </p:cNvSpPr>
            <p:nvPr/>
          </p:nvSpPr>
          <p:spPr bwMode="auto">
            <a:xfrm>
              <a:off x="732" y="193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6" name="Line 1079"/>
            <p:cNvSpPr>
              <a:spLocks noChangeShapeType="1"/>
            </p:cNvSpPr>
            <p:nvPr/>
          </p:nvSpPr>
          <p:spPr bwMode="auto">
            <a:xfrm flipH="1" flipV="1">
              <a:off x="768" y="1938"/>
              <a:ext cx="636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7" name="Line 1080"/>
            <p:cNvSpPr>
              <a:spLocks noChangeShapeType="1"/>
            </p:cNvSpPr>
            <p:nvPr/>
          </p:nvSpPr>
          <p:spPr bwMode="auto">
            <a:xfrm>
              <a:off x="798" y="1914"/>
              <a:ext cx="570" cy="5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88" name="Line 1081"/>
            <p:cNvSpPr>
              <a:spLocks noChangeShapeType="1"/>
            </p:cNvSpPr>
            <p:nvPr/>
          </p:nvSpPr>
          <p:spPr bwMode="auto">
            <a:xfrm flipH="1" flipV="1">
              <a:off x="846" y="1878"/>
              <a:ext cx="558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89" name="AutoShape 1082"/>
            <p:cNvCxnSpPr>
              <a:cxnSpLocks noChangeShapeType="1"/>
              <a:stCxn id="179271" idx="5"/>
              <a:endCxn id="179271" idx="3"/>
            </p:cNvCxnSpPr>
            <p:nvPr/>
          </p:nvCxnSpPr>
          <p:spPr bwMode="auto">
            <a:xfrm rot="5400000">
              <a:off x="1499" y="3235"/>
              <a:ext cx="1" cy="204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0" name="AutoShape 1083"/>
            <p:cNvCxnSpPr>
              <a:cxnSpLocks noChangeShapeType="1"/>
              <a:stCxn id="179269" idx="7"/>
              <a:endCxn id="179269" idx="1"/>
            </p:cNvCxnSpPr>
            <p:nvPr/>
          </p:nvCxnSpPr>
          <p:spPr bwMode="auto">
            <a:xfrm rot="-5400000" flipH="1" flipV="1">
              <a:off x="1499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1" name="AutoShape 1084"/>
            <p:cNvCxnSpPr>
              <a:cxnSpLocks noChangeShapeType="1"/>
              <a:stCxn id="179266" idx="7"/>
              <a:endCxn id="179266" idx="1"/>
            </p:cNvCxnSpPr>
            <p:nvPr/>
          </p:nvCxnSpPr>
          <p:spPr bwMode="auto">
            <a:xfrm rot="-5400000" flipH="1" flipV="1">
              <a:off x="731" y="1591"/>
              <a:ext cx="1" cy="204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2" name="AutoShape 1085"/>
            <p:cNvCxnSpPr>
              <a:cxnSpLocks noChangeShapeType="1"/>
              <a:stCxn id="179268" idx="2"/>
              <a:endCxn id="179266" idx="2"/>
            </p:cNvCxnSpPr>
            <p:nvPr/>
          </p:nvCxnSpPr>
          <p:spPr bwMode="auto">
            <a:xfrm rot="10800000" flipH="1">
              <a:off x="588" y="1794"/>
              <a:ext cx="1" cy="1440"/>
            </a:xfrm>
            <a:prstGeom prst="curvedConnector3">
              <a:avLst>
                <a:gd name="adj1" fmla="val -234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3" name="AutoShape 1086"/>
            <p:cNvCxnSpPr>
              <a:cxnSpLocks noChangeShapeType="1"/>
              <a:stCxn id="179267" idx="3"/>
              <a:endCxn id="179267" idx="1"/>
            </p:cNvCxnSpPr>
            <p:nvPr/>
          </p:nvCxnSpPr>
          <p:spPr bwMode="auto">
            <a:xfrm rot="5400000" flipH="1" flipV="1">
              <a:off x="529" y="2513"/>
              <a:ext cx="204" cy="1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4" name="AutoShape 1087"/>
            <p:cNvCxnSpPr>
              <a:cxnSpLocks noChangeShapeType="1"/>
              <a:stCxn id="179269" idx="6"/>
              <a:endCxn id="179271" idx="6"/>
            </p:cNvCxnSpPr>
            <p:nvPr/>
          </p:nvCxnSpPr>
          <p:spPr bwMode="auto">
            <a:xfrm>
              <a:off x="1644" y="1794"/>
              <a:ext cx="1" cy="1440"/>
            </a:xfrm>
            <a:prstGeom prst="curvedConnector3">
              <a:avLst>
                <a:gd name="adj1" fmla="val 1200000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95" name="AutoShape 1088"/>
            <p:cNvCxnSpPr>
              <a:cxnSpLocks noChangeShapeType="1"/>
              <a:stCxn id="179271" idx="6"/>
              <a:endCxn id="179269" idx="6"/>
            </p:cNvCxnSpPr>
            <p:nvPr/>
          </p:nvCxnSpPr>
          <p:spPr bwMode="auto">
            <a:xfrm flipV="1">
              <a:off x="1644" y="1794"/>
              <a:ext cx="1" cy="1440"/>
            </a:xfrm>
            <a:prstGeom prst="curvedConnector3">
              <a:avLst>
                <a:gd name="adj1" fmla="val 245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96" name="Rectangle 1089"/>
            <p:cNvSpPr>
              <a:spLocks noChangeArrowheads="1"/>
            </p:cNvSpPr>
            <p:nvPr/>
          </p:nvSpPr>
          <p:spPr bwMode="auto">
            <a:xfrm>
              <a:off x="1559" y="2128"/>
              <a:ext cx="4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100" b="1"/>
                <a:t>1</a:t>
              </a:r>
            </a:p>
          </p:txBody>
        </p:sp>
      </p:grpSp>
      <p:grpSp>
        <p:nvGrpSpPr>
          <p:cNvPr id="179208" name="Group 221"/>
          <p:cNvGrpSpPr>
            <a:grpSpLocks/>
          </p:cNvGrpSpPr>
          <p:nvPr/>
        </p:nvGrpSpPr>
        <p:grpSpPr bwMode="auto">
          <a:xfrm>
            <a:off x="5638800" y="3886200"/>
            <a:ext cx="2133600" cy="1828800"/>
            <a:chOff x="1327150" y="1752600"/>
            <a:chExt cx="2581275" cy="2614055"/>
          </a:xfrm>
        </p:grpSpPr>
        <p:sp>
          <p:nvSpPr>
            <p:cNvPr id="179210" name="Rectangle 1036"/>
            <p:cNvSpPr>
              <a:spLocks noChangeArrowheads="1"/>
            </p:cNvSpPr>
            <p:nvPr/>
          </p:nvSpPr>
          <p:spPr bwMode="auto">
            <a:xfrm>
              <a:off x="1646238" y="264318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1" name="Rectangle 1037"/>
            <p:cNvSpPr>
              <a:spLocks noChangeArrowheads="1"/>
            </p:cNvSpPr>
            <p:nvPr/>
          </p:nvSpPr>
          <p:spPr bwMode="auto">
            <a:xfrm>
              <a:off x="2357438" y="2373313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2" name="Rectangle 1038"/>
            <p:cNvSpPr>
              <a:spLocks noChangeArrowheads="1"/>
            </p:cNvSpPr>
            <p:nvPr/>
          </p:nvSpPr>
          <p:spPr bwMode="auto">
            <a:xfrm>
              <a:off x="2259013" y="2847975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3" name="Rectangle 1039"/>
            <p:cNvSpPr>
              <a:spLocks noChangeArrowheads="1"/>
            </p:cNvSpPr>
            <p:nvPr/>
          </p:nvSpPr>
          <p:spPr bwMode="auto">
            <a:xfrm>
              <a:off x="2090738" y="1752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4" name="Rectangle 1040"/>
            <p:cNvSpPr>
              <a:spLocks noChangeArrowheads="1"/>
            </p:cNvSpPr>
            <p:nvPr/>
          </p:nvSpPr>
          <p:spPr bwMode="auto">
            <a:xfrm>
              <a:off x="2438400" y="327660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15" name="Rectangle 1041"/>
            <p:cNvSpPr>
              <a:spLocks noChangeArrowheads="1"/>
            </p:cNvSpPr>
            <p:nvPr/>
          </p:nvSpPr>
          <p:spPr bwMode="auto">
            <a:xfrm>
              <a:off x="2260600" y="374808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</a:t>
              </a:r>
            </a:p>
          </p:txBody>
        </p:sp>
        <p:sp>
          <p:nvSpPr>
            <p:cNvPr id="179216" name="Rectangle 1042"/>
            <p:cNvSpPr>
              <a:spLocks noChangeArrowheads="1"/>
            </p:cNvSpPr>
            <p:nvPr/>
          </p:nvSpPr>
          <p:spPr bwMode="auto">
            <a:xfrm flipH="1">
              <a:off x="2122488" y="3124200"/>
              <a:ext cx="444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17" name="Rectangle 1043"/>
            <p:cNvSpPr>
              <a:spLocks noChangeArrowheads="1"/>
            </p:cNvSpPr>
            <p:nvPr/>
          </p:nvSpPr>
          <p:spPr bwMode="auto">
            <a:xfrm>
              <a:off x="1327150" y="4071938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2</a:t>
              </a:r>
            </a:p>
          </p:txBody>
        </p:sp>
        <p:sp>
          <p:nvSpPr>
            <p:cNvPr id="179218" name="Rectangle 1048"/>
            <p:cNvSpPr>
              <a:spLocks noChangeArrowheads="1"/>
            </p:cNvSpPr>
            <p:nvPr/>
          </p:nvSpPr>
          <p:spPr bwMode="auto">
            <a:xfrm flipH="1">
              <a:off x="3784600" y="1754188"/>
              <a:ext cx="60326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400" b="1"/>
                <a:t>2</a:t>
              </a:r>
            </a:p>
          </p:txBody>
        </p:sp>
        <p:sp>
          <p:nvSpPr>
            <p:cNvPr id="179219" name="Rectangle 1049"/>
            <p:cNvSpPr>
              <a:spLocks noChangeArrowheads="1"/>
            </p:cNvSpPr>
            <p:nvPr/>
          </p:nvSpPr>
          <p:spPr bwMode="auto">
            <a:xfrm>
              <a:off x="2895600" y="2012950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0" name="Rectangle 1050"/>
            <p:cNvSpPr>
              <a:spLocks noChangeArrowheads="1"/>
            </p:cNvSpPr>
            <p:nvPr/>
          </p:nvSpPr>
          <p:spPr bwMode="auto">
            <a:xfrm flipH="1">
              <a:off x="3862388" y="2667000"/>
              <a:ext cx="46037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endParaRPr lang="en-US" sz="1200" b="1"/>
            </a:p>
          </p:txBody>
        </p:sp>
        <p:sp>
          <p:nvSpPr>
            <p:cNvPr id="179221" name="Rectangle 1051"/>
            <p:cNvSpPr>
              <a:spLocks noChangeArrowheads="1"/>
            </p:cNvSpPr>
            <p:nvPr/>
          </p:nvSpPr>
          <p:spPr bwMode="auto">
            <a:xfrm>
              <a:off x="3321050" y="2895600"/>
              <a:ext cx="10795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0</a:t>
              </a:r>
            </a:p>
          </p:txBody>
        </p:sp>
        <p:sp>
          <p:nvSpPr>
            <p:cNvPr id="179222" name="Rectangle 1052"/>
            <p:cNvSpPr>
              <a:spLocks noChangeArrowheads="1"/>
            </p:cNvSpPr>
            <p:nvPr/>
          </p:nvSpPr>
          <p:spPr bwMode="auto">
            <a:xfrm>
              <a:off x="3521075" y="4110037"/>
              <a:ext cx="9924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3</a:t>
              </a:r>
            </a:p>
          </p:txBody>
        </p:sp>
        <p:sp>
          <p:nvSpPr>
            <p:cNvPr id="179223" name="Rectangle 1054"/>
            <p:cNvSpPr>
              <a:spLocks noChangeArrowheads="1"/>
            </p:cNvSpPr>
            <p:nvPr/>
          </p:nvSpPr>
          <p:spPr bwMode="auto">
            <a:xfrm>
              <a:off x="3132138" y="3146425"/>
              <a:ext cx="296862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1,2</a:t>
              </a:r>
            </a:p>
          </p:txBody>
        </p:sp>
        <p:sp>
          <p:nvSpPr>
            <p:cNvPr id="179224" name="Oval 1059"/>
            <p:cNvSpPr>
              <a:spLocks noChangeArrowheads="1"/>
            </p:cNvSpPr>
            <p:nvPr/>
          </p:nvSpPr>
          <p:spPr bwMode="auto">
            <a:xfrm>
              <a:off x="1581150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S0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5" name="Oval 1060"/>
            <p:cNvSpPr>
              <a:spLocks noChangeArrowheads="1"/>
            </p:cNvSpPr>
            <p:nvPr/>
          </p:nvSpPr>
          <p:spPr bwMode="auto">
            <a:xfrm>
              <a:off x="1581150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S2</a:t>
              </a:r>
              <a:br>
                <a:rPr lang="en-US" sz="1200" b="1"/>
              </a:br>
              <a:r>
                <a:rPr lang="en-US" sz="1200" b="1"/>
                <a:t>[1]</a:t>
              </a:r>
            </a:p>
          </p:txBody>
        </p:sp>
        <p:sp>
          <p:nvSpPr>
            <p:cNvPr id="179226" name="Oval 1062"/>
            <p:cNvSpPr>
              <a:spLocks noChangeArrowheads="1"/>
            </p:cNvSpPr>
            <p:nvPr/>
          </p:nvSpPr>
          <p:spPr bwMode="auto">
            <a:xfrm>
              <a:off x="3197225" y="2001838"/>
              <a:ext cx="606425" cy="58896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S1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7" name="Oval 1063"/>
            <p:cNvSpPr>
              <a:spLocks noChangeArrowheads="1"/>
            </p:cNvSpPr>
            <p:nvPr/>
          </p:nvSpPr>
          <p:spPr bwMode="auto">
            <a:xfrm>
              <a:off x="3197225" y="3473450"/>
              <a:ext cx="606425" cy="588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S3</a:t>
              </a:r>
            </a:p>
            <a:p>
              <a:pPr algn="ctr" eaLnBrk="0" hangingPunct="0">
                <a:lnSpc>
                  <a:spcPts val="1375"/>
                </a:lnSpc>
              </a:pPr>
              <a:r>
                <a:rPr lang="en-US" sz="1200" b="1"/>
                <a:t>[0]</a:t>
              </a:r>
            </a:p>
          </p:txBody>
        </p:sp>
        <p:sp>
          <p:nvSpPr>
            <p:cNvPr id="179228" name="Line 1066"/>
            <p:cNvSpPr>
              <a:spLocks noChangeShapeType="1"/>
            </p:cNvSpPr>
            <p:nvPr/>
          </p:nvSpPr>
          <p:spPr bwMode="auto">
            <a:xfrm flipV="1">
              <a:off x="2057400" y="2590800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9" name="Line 1070"/>
            <p:cNvSpPr>
              <a:spLocks noChangeShapeType="1"/>
            </p:cNvSpPr>
            <p:nvPr/>
          </p:nvSpPr>
          <p:spPr bwMode="auto">
            <a:xfrm flipV="1">
              <a:off x="3470275" y="2581275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0" name="Line 1071"/>
            <p:cNvSpPr>
              <a:spLocks noChangeShapeType="1"/>
            </p:cNvSpPr>
            <p:nvPr/>
          </p:nvSpPr>
          <p:spPr bwMode="auto">
            <a:xfrm>
              <a:off x="3602038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1" name="Line 1072"/>
            <p:cNvSpPr>
              <a:spLocks noChangeShapeType="1"/>
            </p:cNvSpPr>
            <p:nvPr/>
          </p:nvSpPr>
          <p:spPr bwMode="auto">
            <a:xfrm>
              <a:off x="2187575" y="3768725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2" name="Line 1073"/>
            <p:cNvSpPr>
              <a:spLocks noChangeShapeType="1"/>
            </p:cNvSpPr>
            <p:nvPr/>
          </p:nvSpPr>
          <p:spPr bwMode="auto">
            <a:xfrm flipV="1">
              <a:off x="2085975" y="2492375"/>
              <a:ext cx="121285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3" name="Line 1076"/>
            <p:cNvSpPr>
              <a:spLocks noChangeShapeType="1"/>
            </p:cNvSpPr>
            <p:nvPr/>
          </p:nvSpPr>
          <p:spPr bwMode="auto">
            <a:xfrm>
              <a:off x="2187575" y="2393950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4" name="Line 1077"/>
            <p:cNvSpPr>
              <a:spLocks noChangeShapeType="1"/>
            </p:cNvSpPr>
            <p:nvPr/>
          </p:nvSpPr>
          <p:spPr bwMode="auto">
            <a:xfrm flipH="1">
              <a:off x="2187575" y="2198688"/>
              <a:ext cx="10096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5" name="Line 1078"/>
            <p:cNvSpPr>
              <a:spLocks noChangeShapeType="1"/>
            </p:cNvSpPr>
            <p:nvPr/>
          </p:nvSpPr>
          <p:spPr bwMode="auto">
            <a:xfrm>
              <a:off x="1884363" y="2590800"/>
              <a:ext cx="0" cy="882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6" name="Line 1080"/>
            <p:cNvSpPr>
              <a:spLocks noChangeShapeType="1"/>
            </p:cNvSpPr>
            <p:nvPr/>
          </p:nvSpPr>
          <p:spPr bwMode="auto">
            <a:xfrm>
              <a:off x="2022475" y="2541588"/>
              <a:ext cx="1200150" cy="109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Line 1081"/>
            <p:cNvSpPr>
              <a:spLocks noChangeShapeType="1"/>
            </p:cNvSpPr>
            <p:nvPr/>
          </p:nvSpPr>
          <p:spPr bwMode="auto">
            <a:xfrm flipH="1" flipV="1">
              <a:off x="2124075" y="2468563"/>
              <a:ext cx="1174750" cy="1041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79238" name="AutoShape 1082"/>
            <p:cNvCxnSpPr>
              <a:cxnSpLocks noChangeShapeType="1"/>
            </p:cNvCxnSpPr>
            <p:nvPr/>
          </p:nvCxnSpPr>
          <p:spPr bwMode="auto">
            <a:xfrm rot="5400000">
              <a:off x="3490119" y="3750469"/>
              <a:ext cx="1587" cy="428625"/>
            </a:xfrm>
            <a:prstGeom prst="curvedConnector3">
              <a:avLst>
                <a:gd name="adj1" fmla="val 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39" name="AutoShape 1083"/>
            <p:cNvCxnSpPr>
              <a:cxnSpLocks noChangeShapeType="1"/>
              <a:stCxn id="179226" idx="7"/>
              <a:endCxn id="179226" idx="1"/>
            </p:cNvCxnSpPr>
            <p:nvPr/>
          </p:nvCxnSpPr>
          <p:spPr bwMode="auto">
            <a:xfrm rot="-5400000" flipH="1" flipV="1">
              <a:off x="3498057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0" name="AutoShape 1084"/>
            <p:cNvCxnSpPr>
              <a:cxnSpLocks noChangeShapeType="1"/>
              <a:stCxn id="179224" idx="7"/>
              <a:endCxn id="179224" idx="1"/>
            </p:cNvCxnSpPr>
            <p:nvPr/>
          </p:nvCxnSpPr>
          <p:spPr bwMode="auto">
            <a:xfrm rot="-5400000" flipH="1" flipV="1">
              <a:off x="1881982" y="1875631"/>
              <a:ext cx="1588" cy="428625"/>
            </a:xfrm>
            <a:prstGeom prst="curvedConnector3">
              <a:avLst>
                <a:gd name="adj1" fmla="val -186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9241" name="AutoShape 1086"/>
            <p:cNvCxnSpPr>
              <a:cxnSpLocks noChangeShapeType="1"/>
              <a:stCxn id="179225" idx="3"/>
              <a:endCxn id="179225" idx="1"/>
            </p:cNvCxnSpPr>
            <p:nvPr/>
          </p:nvCxnSpPr>
          <p:spPr bwMode="auto">
            <a:xfrm rot="5400000" flipH="1" flipV="1">
              <a:off x="1463675" y="3765550"/>
              <a:ext cx="415925" cy="3175"/>
            </a:xfrm>
            <a:prstGeom prst="curvedConnector5">
              <a:avLst>
                <a:gd name="adj1" fmla="val -29412"/>
                <a:gd name="adj2" fmla="val -15600005"/>
                <a:gd name="adj3" fmla="val 12303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9242" name="Rectangle 1089"/>
            <p:cNvSpPr>
              <a:spLocks noChangeArrowheads="1"/>
            </p:cNvSpPr>
            <p:nvPr/>
          </p:nvSpPr>
          <p:spPr bwMode="auto">
            <a:xfrm>
              <a:off x="3624263" y="2979738"/>
              <a:ext cx="249040" cy="256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ts val="1375"/>
                </a:lnSpc>
              </a:pPr>
              <a:r>
                <a:rPr lang="en-US" sz="1200" b="1"/>
                <a:t>1,3</a:t>
              </a:r>
            </a:p>
          </p:txBody>
        </p:sp>
      </p:grpSp>
      <p:sp>
        <p:nvSpPr>
          <p:cNvPr id="179209" name="TextBox 1"/>
          <p:cNvSpPr txBox="1">
            <a:spLocks noChangeArrowheads="1"/>
          </p:cNvSpPr>
          <p:nvPr/>
        </p:nvSpPr>
        <p:spPr bwMode="auto">
          <a:xfrm>
            <a:off x="4419600" y="4191000"/>
            <a:ext cx="673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latin typeface="Cambria Math" pitchFamily="18" charset="0"/>
                <a:ea typeface="ＭＳ Ｐゴシック" pitchFamily="-111" charset="-128"/>
                <a:sym typeface="Symbol" pitchFamily="18" charset="2"/>
              </a:rPr>
              <a:t>⇒</a:t>
            </a:r>
            <a:endParaRPr lang="en-US" sz="4400">
              <a:ea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to look at DFAs</a:t>
            </a:r>
          </a:p>
        </p:txBody>
      </p:sp>
      <p:grpSp>
        <p:nvGrpSpPr>
          <p:cNvPr id="180230" name="Group 6"/>
          <p:cNvGrpSpPr>
            <a:grpSpLocks/>
          </p:cNvGrpSpPr>
          <p:nvPr/>
        </p:nvGrpSpPr>
        <p:grpSpPr bwMode="auto">
          <a:xfrm>
            <a:off x="2286000" y="3886200"/>
            <a:ext cx="4572000" cy="2003425"/>
            <a:chOff x="4267200" y="4495800"/>
            <a:chExt cx="4495800" cy="1919359"/>
          </a:xfrm>
        </p:grpSpPr>
        <p:sp>
          <p:nvSpPr>
            <p:cNvPr id="8" name="Oval 7"/>
            <p:cNvSpPr/>
            <p:nvPr/>
          </p:nvSpPr>
          <p:spPr>
            <a:xfrm>
              <a:off x="4571604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7009951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229124" y="5257765"/>
              <a:ext cx="533876" cy="533831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790777" y="5257765"/>
              <a:ext cx="533876" cy="53383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0237" name="TextBox 14"/>
            <p:cNvSpPr txBox="1">
              <a:spLocks noChangeArrowheads="1"/>
            </p:cNvSpPr>
            <p:nvPr/>
          </p:nvSpPr>
          <p:spPr bwMode="auto">
            <a:xfrm>
              <a:off x="75438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38" name="TextBox 15"/>
            <p:cNvSpPr txBox="1">
              <a:spLocks noChangeArrowheads="1"/>
            </p:cNvSpPr>
            <p:nvPr/>
          </p:nvSpPr>
          <p:spPr bwMode="auto">
            <a:xfrm>
              <a:off x="6400799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5105480" y="5523919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240" name="TextBox 18"/>
            <p:cNvSpPr txBox="1">
              <a:spLocks noChangeArrowheads="1"/>
            </p:cNvSpPr>
            <p:nvPr/>
          </p:nvSpPr>
          <p:spPr bwMode="auto">
            <a:xfrm>
              <a:off x="5105400" y="51816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0241" name="TextBox 23"/>
            <p:cNvSpPr txBox="1">
              <a:spLocks noChangeArrowheads="1"/>
            </p:cNvSpPr>
            <p:nvPr/>
          </p:nvSpPr>
          <p:spPr bwMode="auto">
            <a:xfrm>
              <a:off x="8229600" y="6096000"/>
              <a:ext cx="5334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0242" name="TextBox 24"/>
            <p:cNvSpPr txBox="1">
              <a:spLocks noChangeArrowheads="1"/>
            </p:cNvSpPr>
            <p:nvPr/>
          </p:nvSpPr>
          <p:spPr bwMode="auto">
            <a:xfrm>
              <a:off x="7086600" y="4572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3" name="TextBox 27"/>
            <p:cNvSpPr txBox="1">
              <a:spLocks noChangeArrowheads="1"/>
            </p:cNvSpPr>
            <p:nvPr/>
          </p:nvSpPr>
          <p:spPr bwMode="auto">
            <a:xfrm>
              <a:off x="4724400" y="60960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180244" name="TextBox 28"/>
            <p:cNvSpPr txBox="1">
              <a:spLocks noChangeArrowheads="1"/>
            </p:cNvSpPr>
            <p:nvPr/>
          </p:nvSpPr>
          <p:spPr bwMode="auto">
            <a:xfrm>
              <a:off x="5791199" y="4724400"/>
              <a:ext cx="228600" cy="31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4952498" y="4909481"/>
              <a:ext cx="1067753" cy="652461"/>
            </a:xfrm>
            <a:prstGeom prst="arc">
              <a:avLst>
                <a:gd name="adj1" fmla="val 10855616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1" name="Arc 20"/>
            <p:cNvSpPr/>
            <p:nvPr/>
          </p:nvSpPr>
          <p:spPr>
            <a:xfrm>
              <a:off x="4724586" y="4495800"/>
              <a:ext cx="2591329" cy="1447884"/>
            </a:xfrm>
            <a:prstGeom prst="arc">
              <a:avLst>
                <a:gd name="adj1" fmla="val 10677123"/>
                <a:gd name="adj2" fmla="val 0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324653" y="5485898"/>
              <a:ext cx="68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543827" y="5485898"/>
              <a:ext cx="6852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4669524" y="5813313"/>
              <a:ext cx="381743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8283337" y="5769207"/>
              <a:ext cx="381742" cy="380894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267200" y="5485898"/>
              <a:ext cx="304404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838200" y="2590800"/>
            <a:ext cx="7451725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Lemma:  x is in the language recognized by a DFA </a:t>
            </a:r>
            <a:r>
              <a:rPr lang="en-US" sz="2400" dirty="0" err="1">
                <a:ea typeface="ＭＳ Ｐゴシック" pitchFamily="34" charset="-128"/>
              </a:rPr>
              <a:t>iff</a:t>
            </a:r>
            <a:r>
              <a:rPr lang="en-US" sz="2400" dirty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US" sz="2400" dirty="0">
                <a:ea typeface="ＭＳ Ｐゴシック" pitchFamily="34" charset="-128"/>
              </a:rPr>
              <a:t>x labels a path from the start state to some final state</a:t>
            </a:r>
          </a:p>
        </p:txBody>
      </p:sp>
      <p:sp>
        <p:nvSpPr>
          <p:cNvPr id="180232" name="TextBox 28"/>
          <p:cNvSpPr txBox="1">
            <a:spLocks noChangeArrowheads="1"/>
          </p:cNvSpPr>
          <p:nvPr/>
        </p:nvSpPr>
        <p:spPr bwMode="auto">
          <a:xfrm>
            <a:off x="838200" y="1524000"/>
            <a:ext cx="7119938" cy="830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ea typeface="ＭＳ Ｐゴシック" pitchFamily="-111" charset="-128"/>
              </a:rPr>
              <a:t>Definition: The label of a path in a DFA is the </a:t>
            </a:r>
          </a:p>
          <a:p>
            <a:pPr eaLnBrk="1" hangingPunct="1"/>
            <a:r>
              <a:rPr lang="en-US" sz="2400">
                <a:ea typeface="ＭＳ Ｐゴシック" pitchFamily="-111" charset="-128"/>
              </a:rPr>
              <a:t>concatenation of all the labels on its edges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equivalence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Input:  </a:t>
            </a:r>
            <a:r>
              <a:rPr lang="en-US" dirty="0" smtClean="0"/>
              <a:t>the codes of two programs, </a:t>
            </a:r>
            <a:r>
              <a:rPr lang="en-US" dirty="0" smtClean="0">
                <a:solidFill>
                  <a:srgbClr val="0033CC"/>
                </a:solidFill>
              </a:rPr>
              <a:t>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&lt;</a:t>
            </a:r>
            <a:r>
              <a:rPr lang="en-US" b="1" dirty="0" smtClean="0">
                <a:solidFill>
                  <a:srgbClr val="0033CC"/>
                </a:solidFill>
              </a:rPr>
              <a:t>Q</a:t>
            </a:r>
            <a:r>
              <a:rPr lang="en-US" dirty="0" smtClean="0">
                <a:solidFill>
                  <a:srgbClr val="0033CC"/>
                </a:solidFill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Output: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produces the same output   	              	                 as </a:t>
            </a:r>
            <a:r>
              <a:rPr lang="en-US" b="1" dirty="0" smtClean="0">
                <a:solidFill>
                  <a:srgbClr val="0033CC"/>
                </a:solidFill>
              </a:rPr>
              <a:t>Q</a:t>
            </a:r>
            <a:r>
              <a:rPr lang="en-US" dirty="0" smtClean="0"/>
              <a:t> does on every input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7317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39200" cy="5494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nondeterministic finite automaton (NFA)</a:t>
            </a:r>
            <a:endParaRPr lang="en-US" dirty="0"/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smtClean="0"/>
              <a:t>Graph with start state, final states, edges labeled by symbols (like DFA) but</a:t>
            </a:r>
          </a:p>
          <a:p>
            <a:pPr lvl="1"/>
            <a:r>
              <a:rPr lang="en-US" sz="2400" smtClean="0"/>
              <a:t>Not required to have exactly 1 edge out of each state labeled by each symbol  - can have 0 or &gt;1</a:t>
            </a:r>
          </a:p>
          <a:p>
            <a:pPr lvl="1"/>
            <a:r>
              <a:rPr lang="en-US" sz="2400" smtClean="0"/>
              <a:t>Also can have edges labeled by empty string </a:t>
            </a:r>
            <a:r>
              <a:rPr lang="en-US" sz="2400" b="1" smtClean="0">
                <a:sym typeface="Symbol" pitchFamily="18" charset="2"/>
              </a:rPr>
              <a:t></a:t>
            </a:r>
          </a:p>
          <a:p>
            <a:r>
              <a:rPr lang="en-US" sz="2800" smtClean="0"/>
              <a:t>Definition: x is in the language recognized by an NFA iff x labels a path from the start state to some final state</a:t>
            </a:r>
          </a:p>
          <a:p>
            <a:endParaRPr lang="en-US" b="1" smtClean="0"/>
          </a:p>
        </p:txBody>
      </p:sp>
      <p:grpSp>
        <p:nvGrpSpPr>
          <p:cNvPr id="181255" name="Group 26"/>
          <p:cNvGrpSpPr>
            <a:grpSpLocks/>
          </p:cNvGrpSpPr>
          <p:nvPr/>
        </p:nvGrpSpPr>
        <p:grpSpPr bwMode="auto">
          <a:xfrm>
            <a:off x="2362200" y="4953000"/>
            <a:ext cx="4572000" cy="1344613"/>
            <a:chOff x="2362200" y="5059196"/>
            <a:chExt cx="4572000" cy="1344581"/>
          </a:xfrm>
        </p:grpSpPr>
        <p:sp>
          <p:nvSpPr>
            <p:cNvPr id="8" name="Oval 7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260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1261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11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263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1264" name="TextBox 23"/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1265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5" name="Arc 24"/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nondeterministic </a:t>
            </a:r>
            <a:r>
              <a:rPr lang="en-US" sz="4000" dirty="0"/>
              <a:t>f</a:t>
            </a:r>
            <a:r>
              <a:rPr lang="en-US" sz="4000" dirty="0" smtClean="0"/>
              <a:t>inite automaton</a:t>
            </a:r>
          </a:p>
        </p:txBody>
      </p:sp>
      <p:grpSp>
        <p:nvGrpSpPr>
          <p:cNvPr id="182275" name="Group 26"/>
          <p:cNvGrpSpPr>
            <a:grpSpLocks/>
          </p:cNvGrpSpPr>
          <p:nvPr/>
        </p:nvGrpSpPr>
        <p:grpSpPr bwMode="auto">
          <a:xfrm>
            <a:off x="533400" y="2286000"/>
            <a:ext cx="4572000" cy="1344613"/>
            <a:chOff x="2362200" y="5059196"/>
            <a:chExt cx="4572000" cy="1344581"/>
          </a:xfrm>
        </p:grpSpPr>
        <p:sp>
          <p:nvSpPr>
            <p:cNvPr id="5" name="Oval 4"/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284" name="TextBox 14"/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477864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sp>
          <p:nvSpPr>
            <p:cNvPr id="182285" name="TextBox 15"/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497238" cy="30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1" name="Straight Arrow Connector 10"/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287" name="TextBox 18"/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1</a:t>
              </a:r>
            </a:p>
          </p:txBody>
        </p:sp>
        <p:sp>
          <p:nvSpPr>
            <p:cNvPr id="182288" name="TextBox 27"/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>
                  <a:ea typeface="ＭＳ Ｐゴシック" pitchFamily="-111" charset="-128"/>
                </a:rPr>
                <a:t>0,1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276" name="TextBox 19"/>
          <p:cNvSpPr txBox="1">
            <a:spLocks noChangeArrowheads="1"/>
          </p:cNvSpPr>
          <p:nvPr/>
        </p:nvSpPr>
        <p:spPr bwMode="auto">
          <a:xfrm>
            <a:off x="457200" y="4038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Accepts strings with a 1 three positions from the end of the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uilding a NFA from a regular expression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1295400" y="2438400"/>
            <a:ext cx="1741488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prstClr val="black"/>
                </a:solidFill>
                <a:cs typeface="+mn-cs"/>
              </a:rPr>
              <a:t>(01</a:t>
            </a:r>
            <a:r>
              <a:rPr lang="en-US" sz="2800" b="1" dirty="0" smtClean="0">
                <a:solidFill>
                  <a:prstClr val="black"/>
                </a:solidFill>
                <a:cs typeface="+mn-cs"/>
                <a:sym typeface="Symbol" pitchFamily="18" charset="2"/>
              </a:rPr>
              <a:t> 1</a:t>
            </a:r>
            <a:r>
              <a:rPr lang="en-US" sz="2800" b="1" dirty="0" smtClean="0">
                <a:solidFill>
                  <a:prstClr val="black"/>
                </a:solidFill>
                <a:cs typeface="+mn-cs"/>
              </a:rPr>
              <a:t>)*0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4419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86" name="Straight Arrow Connector 85"/>
          <p:cNvCxnSpPr>
            <a:stCxn id="26" idx="5"/>
            <a:endCxn id="47" idx="2"/>
          </p:cNvCxnSpPr>
          <p:nvPr/>
        </p:nvCxnSpPr>
        <p:spPr bwMode="auto">
          <a:xfrm>
            <a:off x="37004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 bwMode="auto">
          <a:xfrm>
            <a:off x="55626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95" name="Straight Arrow Connector 94"/>
          <p:cNvCxnSpPr>
            <a:stCxn id="47" idx="6"/>
            <a:endCxn id="93" idx="2"/>
          </p:cNvCxnSpPr>
          <p:nvPr/>
        </p:nvCxnSpPr>
        <p:spPr bwMode="auto">
          <a:xfrm>
            <a:off x="46482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3307" name="Group 95"/>
          <p:cNvGrpSpPr>
            <a:grpSpLocks/>
          </p:cNvGrpSpPr>
          <p:nvPr/>
        </p:nvGrpSpPr>
        <p:grpSpPr bwMode="auto">
          <a:xfrm>
            <a:off x="7467600" y="4038600"/>
            <a:ext cx="1295400" cy="252413"/>
            <a:chOff x="4800600" y="4800600"/>
            <a:chExt cx="1295400" cy="252413"/>
          </a:xfrm>
        </p:grpSpPr>
        <p:sp>
          <p:nvSpPr>
            <p:cNvPr id="97" name="Oval 96"/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8" idx="6"/>
              <a:endCxn id="97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08" name="Group 43"/>
          <p:cNvGrpSpPr>
            <a:grpSpLocks/>
          </p:cNvGrpSpPr>
          <p:nvPr/>
        </p:nvGrpSpPr>
        <p:grpSpPr bwMode="auto">
          <a:xfrm>
            <a:off x="5181600" y="3429000"/>
            <a:ext cx="1066800" cy="252413"/>
            <a:chOff x="4800600" y="4800600"/>
            <a:chExt cx="1066800" cy="252413"/>
          </a:xfrm>
        </p:grpSpPr>
        <p:sp>
          <p:nvSpPr>
            <p:cNvPr id="57" name="Oval 56"/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6"/>
              <a:endCxn id="57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309" name="Group 52"/>
          <p:cNvGrpSpPr>
            <a:grpSpLocks/>
          </p:cNvGrpSpPr>
          <p:nvPr/>
        </p:nvGrpSpPr>
        <p:grpSpPr bwMode="auto">
          <a:xfrm>
            <a:off x="2133600" y="3200400"/>
            <a:ext cx="3678238" cy="1466850"/>
            <a:chOff x="2971800" y="3124200"/>
            <a:chExt cx="3678530" cy="1466910"/>
          </a:xfrm>
        </p:grpSpPr>
        <p:sp>
          <p:nvSpPr>
            <p:cNvPr id="24" name="Oval 23"/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83327" name="Group 16397"/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3" name="Straight Arrow Connector 22"/>
              <p:cNvCxnSpPr>
                <a:endCxn id="27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6"/>
                <a:endCxn id="26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>
              <a:stCxn id="24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7"/>
              <a:endCxn id="24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1" name="TextBox 25"/>
            <p:cNvSpPr txBox="1">
              <a:spLocks noChangeArrowheads="1"/>
            </p:cNvSpPr>
            <p:nvPr/>
          </p:nvSpPr>
          <p:spPr bwMode="auto">
            <a:xfrm>
              <a:off x="5562806" y="3124200"/>
              <a:ext cx="327051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2" name="TextBox 28"/>
            <p:cNvSpPr txBox="1">
              <a:spLocks noChangeArrowheads="1"/>
            </p:cNvSpPr>
            <p:nvPr/>
          </p:nvSpPr>
          <p:spPr bwMode="auto">
            <a:xfrm>
              <a:off x="4572127" y="3429012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3" name="TextBox 29"/>
            <p:cNvSpPr txBox="1">
              <a:spLocks noChangeArrowheads="1"/>
            </p:cNvSpPr>
            <p:nvPr/>
          </p:nvSpPr>
          <p:spPr bwMode="auto">
            <a:xfrm>
              <a:off x="3733860" y="3657622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4" name="TextBox 28"/>
            <p:cNvSpPr txBox="1">
              <a:spLocks noChangeArrowheads="1"/>
            </p:cNvSpPr>
            <p:nvPr/>
          </p:nvSpPr>
          <p:spPr bwMode="auto">
            <a:xfrm>
              <a:off x="4648333" y="4191044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35" name="TextBox 28"/>
            <p:cNvSpPr txBox="1">
              <a:spLocks noChangeArrowheads="1"/>
            </p:cNvSpPr>
            <p:nvPr/>
          </p:nvSpPr>
          <p:spPr bwMode="auto">
            <a:xfrm>
              <a:off x="6324866" y="3124200"/>
              <a:ext cx="325464" cy="40006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83310" name="Group 53"/>
          <p:cNvGrpSpPr>
            <a:grpSpLocks/>
          </p:cNvGrpSpPr>
          <p:nvPr/>
        </p:nvGrpSpPr>
        <p:grpSpPr bwMode="auto">
          <a:xfrm>
            <a:off x="6248400" y="3429000"/>
            <a:ext cx="838200" cy="252413"/>
            <a:chOff x="7086600" y="3352800"/>
            <a:chExt cx="838200" cy="252413"/>
          </a:xfrm>
        </p:grpSpPr>
        <p:sp>
          <p:nvSpPr>
            <p:cNvPr id="101" name="Oval 100"/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57" idx="6"/>
              <a:endCxn id="101" idx="2"/>
            </p:cNvCxnSpPr>
            <p:nvPr/>
          </p:nvCxnSpPr>
          <p:spPr bwMode="auto">
            <a:xfrm>
              <a:off x="7086600" y="34798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2" name="TextBox 25"/>
          <p:cNvSpPr txBox="1">
            <a:spLocks noChangeArrowheads="1"/>
          </p:cNvSpPr>
          <p:nvPr/>
        </p:nvSpPr>
        <p:spPr bwMode="auto">
          <a:xfrm>
            <a:off x="7848600" y="38100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3" name="TextBox 25"/>
          <p:cNvSpPr txBox="1">
            <a:spLocks noChangeArrowheads="1"/>
          </p:cNvSpPr>
          <p:nvPr/>
        </p:nvSpPr>
        <p:spPr bwMode="auto">
          <a:xfrm>
            <a:off x="5029200" y="46482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4" name="TextBox 25"/>
          <p:cNvSpPr txBox="1">
            <a:spLocks noChangeArrowheads="1"/>
          </p:cNvSpPr>
          <p:nvPr/>
        </p:nvSpPr>
        <p:spPr bwMode="auto">
          <a:xfrm>
            <a:off x="6324600" y="32004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83" name="Straight Arrow Connector 82"/>
          <p:cNvCxnSpPr>
            <a:stCxn id="101" idx="3"/>
            <a:endCxn id="26" idx="6"/>
          </p:cNvCxnSpPr>
          <p:nvPr/>
        </p:nvCxnSpPr>
        <p:spPr>
          <a:xfrm flipH="1">
            <a:off x="37338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3" idx="1"/>
          </p:cNvCxnSpPr>
          <p:nvPr/>
        </p:nvCxnSpPr>
        <p:spPr>
          <a:xfrm flipH="1" flipV="1">
            <a:off x="38100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7" name="TextBox 29"/>
          <p:cNvSpPr txBox="1">
            <a:spLocks noChangeArrowheads="1"/>
          </p:cNvSpPr>
          <p:nvPr/>
        </p:nvSpPr>
        <p:spPr bwMode="auto">
          <a:xfrm>
            <a:off x="5181600" y="41148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18" name="TextBox 29"/>
          <p:cNvSpPr txBox="1">
            <a:spLocks noChangeArrowheads="1"/>
          </p:cNvSpPr>
          <p:nvPr/>
        </p:nvSpPr>
        <p:spPr bwMode="auto">
          <a:xfrm>
            <a:off x="5867400" y="37338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90" name="Curved Connector 89"/>
          <p:cNvCxnSpPr>
            <a:stCxn id="27" idx="5"/>
            <a:endCxn id="98" idx="3"/>
          </p:cNvCxnSpPr>
          <p:nvPr/>
        </p:nvCxnSpPr>
        <p:spPr>
          <a:xfrm rot="16200000" flipH="1">
            <a:off x="50292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93" idx="6"/>
            <a:endCxn id="98" idx="2"/>
          </p:cNvCxnSpPr>
          <p:nvPr/>
        </p:nvCxnSpPr>
        <p:spPr>
          <a:xfrm flipV="1">
            <a:off x="57912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urved Connector 147"/>
          <p:cNvCxnSpPr>
            <a:stCxn id="101" idx="6"/>
            <a:endCxn id="98" idx="1"/>
          </p:cNvCxnSpPr>
          <p:nvPr/>
        </p:nvCxnSpPr>
        <p:spPr>
          <a:xfrm>
            <a:off x="70866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2" name="TextBox 29"/>
          <p:cNvSpPr txBox="1">
            <a:spLocks noChangeArrowheads="1"/>
          </p:cNvSpPr>
          <p:nvPr/>
        </p:nvSpPr>
        <p:spPr bwMode="auto">
          <a:xfrm>
            <a:off x="2743200" y="45720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23" name="TextBox 29"/>
          <p:cNvSpPr txBox="1">
            <a:spLocks noChangeArrowheads="1"/>
          </p:cNvSpPr>
          <p:nvPr/>
        </p:nvSpPr>
        <p:spPr bwMode="auto">
          <a:xfrm>
            <a:off x="6172200" y="41910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124" name="TextBox 29"/>
          <p:cNvSpPr txBox="1">
            <a:spLocks noChangeArrowheads="1"/>
          </p:cNvSpPr>
          <p:nvPr/>
        </p:nvSpPr>
        <p:spPr bwMode="auto">
          <a:xfrm>
            <a:off x="7391400" y="3505200"/>
            <a:ext cx="3254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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DFA: subset construction</a:t>
            </a:r>
          </a:p>
        </p:txBody>
      </p:sp>
      <p:grpSp>
        <p:nvGrpSpPr>
          <p:cNvPr id="184326" name="Group 66"/>
          <p:cNvGrpSpPr>
            <a:grpSpLocks/>
          </p:cNvGrpSpPr>
          <p:nvPr/>
        </p:nvGrpSpPr>
        <p:grpSpPr bwMode="auto">
          <a:xfrm>
            <a:off x="304800" y="2514600"/>
            <a:ext cx="2900363" cy="2303463"/>
            <a:chOff x="304800" y="2514600"/>
            <a:chExt cx="2900023" cy="2302812"/>
          </a:xfrm>
        </p:grpSpPr>
        <p:sp>
          <p:nvSpPr>
            <p:cNvPr id="7" name="Oval 6"/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c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</a:rPr>
                <a:t>a</a:t>
              </a:r>
              <a:endParaRPr lang="en-US" sz="28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b</a:t>
              </a:r>
              <a:endParaRPr lang="en-US" sz="240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>
              <a:endCxn id="9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0" name="TextBox 42"/>
            <p:cNvSpPr txBox="1">
              <a:spLocks noChangeArrowheads="1"/>
            </p:cNvSpPr>
            <p:nvPr/>
          </p:nvSpPr>
          <p:spPr bwMode="auto">
            <a:xfrm>
              <a:off x="2025448" y="3571576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1" name="TextBox 41"/>
            <p:cNvSpPr txBox="1">
              <a:spLocks noChangeArrowheads="1"/>
            </p:cNvSpPr>
            <p:nvPr/>
          </p:nvSpPr>
          <p:spPr bwMode="auto">
            <a:xfrm>
              <a:off x="2877836" y="3071656"/>
              <a:ext cx="325399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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31" name="Straight Arrow Connector 30"/>
            <p:cNvCxnSpPr>
              <a:stCxn id="9" idx="3"/>
              <a:endCxn id="7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9" idx="4"/>
              <a:endCxn id="10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7" idx="6"/>
              <a:endCxn id="10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10" idx="0"/>
              <a:endCxn id="9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16" name="TextBox 42"/>
            <p:cNvSpPr txBox="1">
              <a:spLocks noChangeArrowheads="1"/>
            </p:cNvSpPr>
            <p:nvPr/>
          </p:nvSpPr>
          <p:spPr bwMode="auto">
            <a:xfrm>
              <a:off x="1774653" y="4417475"/>
              <a:ext cx="5396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0,1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cxnSp>
          <p:nvCxnSpPr>
            <p:cNvPr id="184369" name="AutoShape 1083"/>
            <p:cNvCxnSpPr>
              <a:cxnSpLocks noChangeShapeType="1"/>
              <a:stCxn id="7" idx="1"/>
              <a:endCxn id="7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8" name="TextBox 42"/>
            <p:cNvSpPr txBox="1">
              <a:spLocks noChangeArrowheads="1"/>
            </p:cNvSpPr>
            <p:nvPr/>
          </p:nvSpPr>
          <p:spPr bwMode="auto">
            <a:xfrm>
              <a:off x="1366714" y="3231947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1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819" name="TextBox 42"/>
            <p:cNvSpPr txBox="1">
              <a:spLocks noChangeArrowheads="1"/>
            </p:cNvSpPr>
            <p:nvPr/>
          </p:nvSpPr>
          <p:spPr bwMode="auto">
            <a:xfrm>
              <a:off x="304800" y="4150850"/>
              <a:ext cx="326987" cy="399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-111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000" b="1" smtClean="0">
                  <a:solidFill>
                    <a:prstClr val="black"/>
                  </a:solidFill>
                  <a:cs typeface="+mn-cs"/>
                  <a:sym typeface="Symbol" pitchFamily="18" charset="2"/>
                </a:rPr>
                <a:t>0</a:t>
              </a:r>
              <a:endParaRPr lang="en-US" sz="2000" b="1" smtClean="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2775" name="TextBox 26"/>
          <p:cNvSpPr txBox="1">
            <a:spLocks noChangeArrowheads="1"/>
          </p:cNvSpPr>
          <p:nvPr/>
        </p:nvSpPr>
        <p:spPr bwMode="auto">
          <a:xfrm>
            <a:off x="1789113" y="5072063"/>
            <a:ext cx="685800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NFA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776788" y="1927225"/>
            <a:ext cx="938212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71" name="Straight Arrow Connector 70"/>
          <p:cNvCxnSpPr>
            <a:endCxn id="70" idx="2"/>
          </p:cNvCxnSpPr>
          <p:nvPr/>
        </p:nvCxnSpPr>
        <p:spPr bwMode="auto">
          <a:xfrm>
            <a:off x="4332288" y="2205038"/>
            <a:ext cx="444500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Box 26"/>
          <p:cNvSpPr txBox="1">
            <a:spLocks noChangeArrowheads="1"/>
          </p:cNvSpPr>
          <p:nvPr/>
        </p:nvSpPr>
        <p:spPr bwMode="auto">
          <a:xfrm>
            <a:off x="5888038" y="5629275"/>
            <a:ext cx="6858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smtClean="0">
                <a:solidFill>
                  <a:prstClr val="black"/>
                </a:solidFill>
                <a:cs typeface="+mn-cs"/>
              </a:rPr>
              <a:t>DFA</a:t>
            </a:r>
          </a:p>
        </p:txBody>
      </p:sp>
      <p:cxnSp>
        <p:nvCxnSpPr>
          <p:cNvPr id="184331" name="AutoShape 1083"/>
          <p:cNvCxnSpPr>
            <a:cxnSpLocks noChangeShapeType="1"/>
            <a:stCxn id="70" idx="1"/>
            <a:endCxn id="70" idx="7"/>
          </p:cNvCxnSpPr>
          <p:nvPr/>
        </p:nvCxnSpPr>
        <p:spPr bwMode="auto">
          <a:xfrm rot="5400000" flipH="1" flipV="1">
            <a:off x="5245101" y="1676400"/>
            <a:ext cx="12700" cy="663575"/>
          </a:xfrm>
          <a:prstGeom prst="curvedConnector3">
            <a:avLst>
              <a:gd name="adj1" fmla="val 376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42"/>
          <p:cNvSpPr txBox="1">
            <a:spLocks noChangeArrowheads="1"/>
          </p:cNvSpPr>
          <p:nvPr/>
        </p:nvSpPr>
        <p:spPr bwMode="auto">
          <a:xfrm>
            <a:off x="4611688" y="1531938"/>
            <a:ext cx="328612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976813" y="3305175"/>
            <a:ext cx="550862" cy="5572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c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70" idx="4"/>
            <a:endCxn id="35" idx="0"/>
          </p:cNvCxnSpPr>
          <p:nvPr/>
        </p:nvCxnSpPr>
        <p:spPr>
          <a:xfrm>
            <a:off x="5245100" y="2484438"/>
            <a:ext cx="6350" cy="8207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TextBox 42"/>
          <p:cNvSpPr txBox="1">
            <a:spLocks noChangeArrowheads="1"/>
          </p:cNvSpPr>
          <p:nvPr/>
        </p:nvSpPr>
        <p:spPr bwMode="auto">
          <a:xfrm>
            <a:off x="4940300" y="26717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797675" y="3275013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</a:rPr>
              <a:t>b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776788" y="4716463"/>
            <a:ext cx="938212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>
            <a:stCxn id="35" idx="4"/>
            <a:endCxn id="41" idx="0"/>
          </p:cNvCxnSpPr>
          <p:nvPr/>
        </p:nvCxnSpPr>
        <p:spPr>
          <a:xfrm flipH="1">
            <a:off x="5245100" y="3862388"/>
            <a:ext cx="6350" cy="8540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6"/>
            <a:endCxn id="39" idx="2"/>
          </p:cNvCxnSpPr>
          <p:nvPr/>
        </p:nvCxnSpPr>
        <p:spPr>
          <a:xfrm flipV="1">
            <a:off x="5527675" y="3552825"/>
            <a:ext cx="1270000" cy="301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8" name="TextBox 42"/>
          <p:cNvSpPr txBox="1">
            <a:spLocks noChangeArrowheads="1"/>
          </p:cNvSpPr>
          <p:nvPr/>
        </p:nvSpPr>
        <p:spPr bwMode="auto">
          <a:xfrm>
            <a:off x="5999163" y="31829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89" name="TextBox 42"/>
          <p:cNvSpPr txBox="1">
            <a:spLocks noChangeArrowheads="1"/>
          </p:cNvSpPr>
          <p:nvPr/>
        </p:nvSpPr>
        <p:spPr bwMode="auto">
          <a:xfrm>
            <a:off x="4918075" y="4046538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6426200" y="4724400"/>
            <a:ext cx="1293813" cy="5572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</a:rPr>
              <a:t>a,b,c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41" idx="6"/>
          </p:cNvCxnSpPr>
          <p:nvPr/>
        </p:nvCxnSpPr>
        <p:spPr>
          <a:xfrm flipH="1" flipV="1">
            <a:off x="5715000" y="4994275"/>
            <a:ext cx="711200" cy="95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 bwMode="auto">
          <a:xfrm>
            <a:off x="6797675" y="1862138"/>
            <a:ext cx="550863" cy="5572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mbria Math"/>
                <a:ea typeface="Cambria Math"/>
                <a:sym typeface="Symbol"/>
              </a:rPr>
              <a:t></a:t>
            </a:r>
            <a:endParaRPr lang="en-US" sz="2800" b="1" baseline="-25000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39" idx="0"/>
            <a:endCxn id="56" idx="4"/>
          </p:cNvCxnSpPr>
          <p:nvPr/>
        </p:nvCxnSpPr>
        <p:spPr>
          <a:xfrm flipV="1">
            <a:off x="7072313" y="2419350"/>
            <a:ext cx="0" cy="8556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42"/>
          <p:cNvSpPr txBox="1">
            <a:spLocks noChangeArrowheads="1"/>
          </p:cNvSpPr>
          <p:nvPr/>
        </p:nvSpPr>
        <p:spPr bwMode="auto">
          <a:xfrm>
            <a:off x="7070725" y="2606675"/>
            <a:ext cx="327025" cy="4016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795" name="TextBox 42"/>
          <p:cNvSpPr txBox="1">
            <a:spLocks noChangeArrowheads="1"/>
          </p:cNvSpPr>
          <p:nvPr/>
        </p:nvSpPr>
        <p:spPr bwMode="auto">
          <a:xfrm>
            <a:off x="6823075" y="1279525"/>
            <a:ext cx="5413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0,1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48" name="AutoShape 1083"/>
          <p:cNvCxnSpPr>
            <a:cxnSpLocks noChangeShapeType="1"/>
            <a:stCxn id="56" idx="1"/>
            <a:endCxn id="56" idx="7"/>
          </p:cNvCxnSpPr>
          <p:nvPr/>
        </p:nvCxnSpPr>
        <p:spPr bwMode="auto">
          <a:xfrm rot="5400000" flipH="1" flipV="1">
            <a:off x="7072313" y="1747837"/>
            <a:ext cx="12700" cy="390525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63"/>
          <p:cNvCxnSpPr>
            <a:stCxn id="39" idx="1"/>
            <a:endCxn id="70" idx="5"/>
          </p:cNvCxnSpPr>
          <p:nvPr/>
        </p:nvCxnSpPr>
        <p:spPr>
          <a:xfrm flipH="1" flipV="1">
            <a:off x="5576888" y="2401888"/>
            <a:ext cx="1300162" cy="9540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42"/>
          <p:cNvSpPr txBox="1">
            <a:spLocks noChangeArrowheads="1"/>
          </p:cNvSpPr>
          <p:nvPr/>
        </p:nvSpPr>
        <p:spPr bwMode="auto">
          <a:xfrm>
            <a:off x="6221413" y="2646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75" name="Straight Arrow Connector 74"/>
          <p:cNvCxnSpPr>
            <a:stCxn id="49" idx="1"/>
            <a:endCxn id="41" idx="7"/>
          </p:cNvCxnSpPr>
          <p:nvPr/>
        </p:nvCxnSpPr>
        <p:spPr>
          <a:xfrm flipH="1" flipV="1">
            <a:off x="5576888" y="4797425"/>
            <a:ext cx="1038225" cy="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TextBox 42"/>
          <p:cNvSpPr txBox="1">
            <a:spLocks noChangeArrowheads="1"/>
          </p:cNvSpPr>
          <p:nvPr/>
        </p:nvSpPr>
        <p:spPr bwMode="auto">
          <a:xfrm>
            <a:off x="5907088" y="5003800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32801" name="TextBox 42"/>
          <p:cNvSpPr txBox="1">
            <a:spLocks noChangeArrowheads="1"/>
          </p:cNvSpPr>
          <p:nvPr/>
        </p:nvSpPr>
        <p:spPr bwMode="auto">
          <a:xfrm>
            <a:off x="5932488" y="4424363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80" name="Straight Arrow Connector 79"/>
          <p:cNvCxnSpPr>
            <a:endCxn id="39" idx="3"/>
          </p:cNvCxnSpPr>
          <p:nvPr/>
        </p:nvCxnSpPr>
        <p:spPr>
          <a:xfrm flipV="1">
            <a:off x="5410200" y="3749675"/>
            <a:ext cx="1466850" cy="9747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3" name="TextBox 42"/>
          <p:cNvSpPr txBox="1">
            <a:spLocks noChangeArrowheads="1"/>
          </p:cNvSpPr>
          <p:nvPr/>
        </p:nvSpPr>
        <p:spPr bwMode="auto">
          <a:xfrm>
            <a:off x="5835650" y="3948113"/>
            <a:ext cx="327025" cy="401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1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  <p:cxnSp>
        <p:nvCxnSpPr>
          <p:cNvPr id="184356" name="AutoShape 1083"/>
          <p:cNvCxnSpPr>
            <a:cxnSpLocks noChangeShapeType="1"/>
          </p:cNvCxnSpPr>
          <p:nvPr/>
        </p:nvCxnSpPr>
        <p:spPr bwMode="auto">
          <a:xfrm rot="5400000" flipH="1" flipV="1">
            <a:off x="7030244" y="4521994"/>
            <a:ext cx="12700" cy="388938"/>
          </a:xfrm>
          <a:prstGeom prst="curvedConnector3">
            <a:avLst>
              <a:gd name="adj1" fmla="val 2442537"/>
            </a:avLst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05" name="TextBox 42"/>
          <p:cNvSpPr txBox="1">
            <a:spLocks noChangeArrowheads="1"/>
          </p:cNvSpPr>
          <p:nvPr/>
        </p:nvSpPr>
        <p:spPr bwMode="auto">
          <a:xfrm>
            <a:off x="7094538" y="4160838"/>
            <a:ext cx="3270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prstClr val="black"/>
                </a:solidFill>
                <a:cs typeface="+mn-cs"/>
                <a:sym typeface="Symbol" pitchFamily="18" charset="2"/>
              </a:rPr>
              <a:t>0</a:t>
            </a:r>
            <a:endParaRPr lang="en-US" sz="2000" b="1" smtClean="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78" y="274638"/>
            <a:ext cx="9019822" cy="6066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binary palindromes B cannot be recognized by any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Consider the infinite set of strings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S={</a:t>
            </a:r>
            <a:r>
              <a:rPr lang="en-US" b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, 0, 00, 000, 0000, ...}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Symbol"/>
              </a:rPr>
              <a:t>Claim: No two strings in S can end at the same   	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state of any DFA for B, so no such DFA can exist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ym typeface="Symbol"/>
              </a:rPr>
              <a:t>Proof: Suppose </a:t>
            </a:r>
            <a:r>
              <a:rPr lang="en-US" dirty="0" err="1" smtClean="0">
                <a:sym typeface="Symbol"/>
              </a:rPr>
              <a:t>nm</a:t>
            </a:r>
            <a:r>
              <a:rPr lang="en-US" dirty="0" smtClean="0">
                <a:sym typeface="Symbol"/>
              </a:rPr>
              <a:t> and 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and 0</a:t>
            </a:r>
            <a:r>
              <a:rPr lang="en-US" b="1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end at the same            	  state p. 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ym typeface="Symbol"/>
              </a:rPr>
              <a:t> Since 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is in B, following 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 after state p 	 	 must lead to a final state.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   But then the DFA would accept 0</a:t>
            </a:r>
            <a:r>
              <a:rPr lang="en-US" b="1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10</a:t>
            </a:r>
            <a:r>
              <a:rPr lang="en-US" b="1" baseline="30000" dirty="0" smtClean="0">
                <a:sym typeface="Symbol"/>
              </a:rPr>
              <a:t>n</a:t>
            </a:r>
            <a:r>
              <a:rPr lang="en-US" b="1" dirty="0" smtClean="0">
                <a:sym typeface="Symbol"/>
              </a:rPr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	  </a:t>
            </a:r>
            <a:r>
              <a:rPr lang="en-US" dirty="0" smtClean="0">
                <a:sym typeface="Symbol"/>
              </a:rPr>
              <a:t>which is a contradiction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</a:t>
            </a:r>
          </a:p>
        </p:txBody>
      </p:sp>
      <p:sp>
        <p:nvSpPr>
          <p:cNvPr id="186371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smtClean="0"/>
              <a:t>A set S is </a:t>
            </a:r>
            <a:r>
              <a:rPr lang="en-US" sz="2800" i="1" smtClean="0"/>
              <a:t>countable</a:t>
            </a:r>
            <a:r>
              <a:rPr lang="en-US" sz="2800" smtClean="0"/>
              <a:t> iff we can write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integers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{0, 1, -1, 2, -2, 3, -3, 4, . . .}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rationals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 lvl="1">
              <a:buFont typeface="Arial" charset="0"/>
              <a:buNone/>
            </a:pPr>
            <a:endParaRPr lang="en-US" sz="240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smtClean="0"/>
              <a:t> is countable</a:t>
            </a:r>
          </a:p>
          <a:p>
            <a:pPr lvl="1"/>
            <a:r>
              <a:rPr lang="en-US" sz="2400" smtClean="0"/>
              <a:t>{0,1}* = {0,1,00,01,10,11,000,001,010,011,100,101,...}</a:t>
            </a:r>
          </a:p>
          <a:p>
            <a:pPr lvl="4"/>
            <a:endParaRPr lang="en-US" sz="900" smtClean="0"/>
          </a:p>
          <a:p>
            <a:r>
              <a:rPr lang="en-US" sz="2800" smtClean="0"/>
              <a:t>Set of all (Java) programs is countable</a:t>
            </a:r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286000"/>
          <a:ext cx="3733803" cy="25130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96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6448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362200"/>
            <a:ext cx="259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numbers are not countable</a:t>
            </a:r>
          </a:p>
        </p:txBody>
      </p:sp>
      <p:sp>
        <p:nvSpPr>
          <p:cNvPr id="187395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mtClean="0"/>
              <a:t>“diagonalization”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1873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828800"/>
            <a:ext cx="567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4724400"/>
            <a:ext cx="84582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general models of computation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Control structures with infinite storage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Many models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Turing machines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Functional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Recursion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Java programs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Church-Turing Thesis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Any reasonable model of computation that includes all possible algorithms is equivalent in power to a Turing machine</a:t>
            </a:r>
          </a:p>
          <a:p>
            <a:pPr lvl="1" eaLnBrk="1" hangingPunct="1"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turing</a:t>
            </a:r>
            <a:r>
              <a:rPr lang="en-US" dirty="0" smtClean="0"/>
              <a:t> machine?</a:t>
            </a:r>
          </a:p>
        </p:txBody>
      </p:sp>
      <p:pic>
        <p:nvPicPr>
          <p:cNvPr id="189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</a:t>
            </a:r>
            <a:r>
              <a:rPr lang="en-US" dirty="0" err="1" smtClean="0"/>
              <a:t>turing</a:t>
            </a:r>
            <a:r>
              <a:rPr lang="en-US" dirty="0" smtClean="0"/>
              <a:t> machine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1" y="1170429"/>
            <a:ext cx="8229600" cy="4724400"/>
          </a:xfrm>
        </p:spPr>
        <p:txBody>
          <a:bodyPr/>
          <a:lstStyle/>
          <a:p>
            <a:r>
              <a:rPr lang="en-US" sz="2800" dirty="0" smtClean="0"/>
              <a:t>The Universal Turing Machine </a:t>
            </a:r>
            <a:r>
              <a:rPr lang="en-US" sz="2800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U</a:t>
            </a:r>
            <a:endParaRPr lang="en-US" sz="2800" dirty="0" smtClean="0">
              <a:solidFill>
                <a:srgbClr val="C00000"/>
              </a:solidFill>
              <a:ea typeface="Cambria Math" pitchFamily="18" charset="0"/>
              <a:cs typeface="Cambria Math" pitchFamily="18" charset="0"/>
            </a:endParaRPr>
          </a:p>
          <a:p>
            <a:pPr lvl="1"/>
            <a:r>
              <a:rPr lang="en-US" dirty="0" smtClean="0">
                <a:ea typeface="Cambria Math" pitchFamily="18" charset="0"/>
                <a:cs typeface="Cambria Math" pitchFamily="18" charset="0"/>
              </a:rPr>
              <a:t>Takes as input: 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(&lt;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&gt;,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x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)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where 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&lt;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&gt;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 is the code</a:t>
            </a:r>
          </a:p>
          <a:p>
            <a:pPr marL="457200" lvl="1" indent="0">
              <a:buNone/>
            </a:pPr>
            <a:r>
              <a:rPr lang="en-US" dirty="0" smtClean="0">
                <a:ea typeface="Cambria Math" pitchFamily="18" charset="0"/>
                <a:cs typeface="Cambria Math" pitchFamily="18" charset="0"/>
              </a:rPr>
              <a:t>    of a program and 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x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 is an input string</a:t>
            </a:r>
            <a:endParaRPr lang="en-US" b="1" dirty="0" smtClean="0">
              <a:solidFill>
                <a:srgbClr val="0033CC"/>
              </a:solidFill>
              <a:ea typeface="Cambria Math" pitchFamily="18" charset="0"/>
              <a:cs typeface="Cambria Math" pitchFamily="18" charset="0"/>
            </a:endParaRPr>
          </a:p>
          <a:p>
            <a:pPr lvl="1"/>
            <a:r>
              <a:rPr lang="en-US" dirty="0" smtClean="0">
                <a:ea typeface="Cambria Math" pitchFamily="18" charset="0"/>
                <a:cs typeface="Cambria Math" pitchFamily="18" charset="0"/>
              </a:rPr>
              <a:t>Simulates 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P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 on input </a:t>
            </a:r>
            <a:r>
              <a:rPr lang="en-US" b="1" dirty="0" smtClean="0">
                <a:solidFill>
                  <a:srgbClr val="C00000"/>
                </a:solidFill>
                <a:ea typeface="Cambria Math" pitchFamily="18" charset="0"/>
                <a:cs typeface="Cambria Math" pitchFamily="18" charset="0"/>
              </a:rPr>
              <a:t>x</a:t>
            </a:r>
          </a:p>
          <a:p>
            <a:r>
              <a:rPr lang="en-US" sz="2800" dirty="0" smtClean="0">
                <a:ea typeface="Cambria Math" pitchFamily="18" charset="0"/>
                <a:cs typeface="Cambria Math" pitchFamily="18" charset="0"/>
              </a:rPr>
              <a:t>Same as a Program Interpreter</a:t>
            </a:r>
          </a:p>
          <a:p>
            <a:pPr lvl="1"/>
            <a:endParaRPr lang="en-US" b="1" dirty="0" smtClean="0">
              <a:solidFill>
                <a:srgbClr val="0033CC"/>
              </a:solidFill>
              <a:ea typeface="Cambria Math" pitchFamily="18" charset="0"/>
              <a:cs typeface="Cambria Math" pitchFamily="18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52488" y="4447380"/>
            <a:ext cx="2959100" cy="935038"/>
            <a:chOff x="1061" y="1660"/>
            <a:chExt cx="3356" cy="617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240" y="1810"/>
              <a:ext cx="603" cy="4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Arial" pitchFamily="34" charset="0"/>
                </a:rPr>
                <a:t>P</a:t>
              </a:r>
              <a:endParaRPr lang="en-US" sz="2800" b="1" baseline="-25000" dirty="0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691" y="2066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061" y="1686"/>
              <a:ext cx="96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input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304" y="1874"/>
              <a:ext cx="43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80" y="2039"/>
              <a:ext cx="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247" y="1660"/>
              <a:ext cx="11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</a:rPr>
                <a:t>output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333" y="1883"/>
              <a:ext cx="97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 dirty="0">
                  <a:solidFill>
                    <a:srgbClr val="C00000"/>
                  </a:solidFill>
                </a:rPr>
                <a:t>P(x)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22988" y="463788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U</a:t>
            </a:r>
            <a:endParaRPr lang="en-US" sz="2800" b="1" baseline="-25000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595938" y="474900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338763" y="409019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26050" y="446008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688138" y="498395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010400" y="441086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Arial" pitchFamily="34" charset="0"/>
              </a:rPr>
              <a:t>output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086600" y="4747418"/>
            <a:ext cx="857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</a:rPr>
              <a:t>P(x)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589588" y="525065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56150" y="4906059"/>
            <a:ext cx="881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sym typeface="Symbol" pitchFamily="18" charset="2"/>
              </a:rPr>
              <a:t>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3600" b="1" dirty="0">
                <a:solidFill>
                  <a:srgbClr val="C00000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 dirty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8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78" y="274638"/>
            <a:ext cx="8562622" cy="6066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general phenomenon: can’t tell a book by its cover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009900"/>
                </a:solidFill>
              </a:rPr>
              <a:t>Rice’s Theorem:</a:t>
            </a:r>
            <a:r>
              <a:rPr lang="en-US" sz="2800" dirty="0" smtClean="0"/>
              <a:t> In general there is no way to tell anything about the input/output (</a:t>
            </a:r>
            <a:r>
              <a:rPr lang="en-US" sz="2800" b="1" dirty="0" smtClean="0"/>
              <a:t>I</a:t>
            </a:r>
            <a:r>
              <a:rPr lang="en-US" sz="2800" dirty="0" smtClean="0"/>
              <a:t>/</a:t>
            </a:r>
            <a:r>
              <a:rPr lang="en-US" sz="2800" b="1" dirty="0" smtClean="0"/>
              <a:t>O</a:t>
            </a:r>
            <a:r>
              <a:rPr lang="en-US" sz="2800" dirty="0" smtClean="0"/>
              <a:t>) behavior of a program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/>
              <a:t> just given its code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&lt;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&gt;</a:t>
            </a:r>
            <a:r>
              <a:rPr lang="en-US" sz="2800" dirty="0" smtClean="0"/>
              <a:t>!</a:t>
            </a:r>
            <a:endParaRPr lang="en-US" sz="2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Given:</a:t>
            </a:r>
            <a:r>
              <a:rPr lang="en-US" dirty="0" smtClean="0"/>
              <a:t> the code of a program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and an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	       for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, i.e. given </a:t>
            </a:r>
            <a:r>
              <a:rPr lang="en-US" dirty="0" smtClean="0">
                <a:solidFill>
                  <a:srgbClr val="0033CC"/>
                </a:solidFill>
              </a:rPr>
              <a:t>(&lt;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&gt;,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halts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                	         	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does not halt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Theorem</a:t>
            </a:r>
            <a:r>
              <a:rPr lang="en-US" dirty="0" smtClean="0"/>
              <a:t> (Turing):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/>
              <a:t>There is no program that solves the halting problem </a:t>
            </a:r>
            <a:r>
              <a:rPr lang="en-US" dirty="0" smtClean="0">
                <a:solidFill>
                  <a:srgbClr val="0033CC"/>
                </a:solidFill>
              </a:rPr>
              <a:t>                	                 </a:t>
            </a:r>
            <a:r>
              <a:rPr lang="en-US" dirty="0" smtClean="0">
                <a:solidFill>
                  <a:srgbClr val="009900"/>
                </a:solidFill>
              </a:rPr>
              <a:t>“The halting problem is </a:t>
            </a:r>
            <a:r>
              <a:rPr lang="en-US" dirty="0" err="1" smtClean="0">
                <a:solidFill>
                  <a:srgbClr val="009900"/>
                </a:solidFill>
              </a:rPr>
              <a:t>undecidable</a:t>
            </a:r>
            <a:r>
              <a:rPr lang="en-US" dirty="0" smtClean="0">
                <a:solidFill>
                  <a:srgbClr val="009900"/>
                </a:solidFill>
              </a:rPr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610600" cy="350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halts on input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4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outputs </a:t>
            </a:r>
            <a:r>
              <a:rPr lang="en-US" b="1" dirty="0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  <a:cs typeface="Cambria Math" pitchFamily="18" charset="0"/>
              </a:rPr>
              <a:t>on input </a:t>
            </a:r>
            <a:r>
              <a:rPr lang="en-US" dirty="0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dirty="0" smtClean="0">
                <a:solidFill>
                  <a:srgbClr val="0033CC"/>
                </a:solidFill>
              </a:rPr>
              <a:t>&lt;</a:t>
            </a:r>
            <a:r>
              <a:rPr lang="en-US" b="1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&gt;,&lt;</a:t>
            </a:r>
            <a:r>
              <a:rPr lang="en-US" b="1" dirty="0" smtClean="0">
                <a:solidFill>
                  <a:srgbClr val="0033CC"/>
                </a:solidFill>
              </a:rPr>
              <a:t>D</a:t>
            </a:r>
            <a:r>
              <a:rPr lang="en-US" dirty="0" smtClean="0">
                <a:solidFill>
                  <a:srgbClr val="0033CC"/>
                </a:solidFill>
              </a:rPr>
              <a:t>&gt;)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0033CC"/>
                </a:solidFill>
              </a:rPr>
              <a:t>       </a:t>
            </a:r>
            <a:r>
              <a:rPr lang="en-US" sz="2800" dirty="0" smtClean="0">
                <a:solidFill>
                  <a:srgbClr val="00B050"/>
                </a:solidFill>
              </a:rPr>
              <a:t> [since </a:t>
            </a:r>
            <a:r>
              <a:rPr lang="en-US" sz="2800" b="1" dirty="0" smtClean="0">
                <a:solidFill>
                  <a:srgbClr val="0033CC"/>
                </a:solidFill>
              </a:rPr>
              <a:t>H</a:t>
            </a:r>
            <a:r>
              <a:rPr lang="en-US" sz="2800" dirty="0" smtClean="0">
                <a:solidFill>
                  <a:srgbClr val="00B050"/>
                </a:solidFill>
              </a:rPr>
              <a:t> solves the halting problem and so    	  	    		</a:t>
            </a:r>
            <a:r>
              <a:rPr lang="en-US" sz="2800" b="1" dirty="0" smtClean="0">
                <a:solidFill>
                  <a:srgbClr val="0033CC"/>
                </a:solidFill>
              </a:rPr>
              <a:t>H</a:t>
            </a:r>
            <a:r>
              <a:rPr lang="en-US" sz="2800" dirty="0" smtClean="0">
                <a:solidFill>
                  <a:srgbClr val="0033CC"/>
                </a:solidFill>
              </a:rPr>
              <a:t>(&lt;</a:t>
            </a:r>
            <a:r>
              <a:rPr lang="en-US" sz="2800" b="1" dirty="0" smtClean="0">
                <a:solidFill>
                  <a:srgbClr val="0033CC"/>
                </a:solidFill>
              </a:rPr>
              <a:t>D</a:t>
            </a:r>
            <a:r>
              <a:rPr lang="en-US" sz="2800" dirty="0" smtClean="0">
                <a:solidFill>
                  <a:srgbClr val="0033CC"/>
                </a:solidFill>
              </a:rPr>
              <a:t>&gt;,</a:t>
            </a:r>
            <a:r>
              <a:rPr lang="en-US" sz="2800" b="1" dirty="0" smtClean="0">
                <a:solidFill>
                  <a:srgbClr val="0033CC"/>
                </a:solidFill>
              </a:rPr>
              <a:t>x</a:t>
            </a:r>
            <a:r>
              <a:rPr lang="en-US" sz="2800" dirty="0" smtClean="0">
                <a:solidFill>
                  <a:srgbClr val="0033CC"/>
                </a:solidFill>
              </a:rPr>
              <a:t>)</a:t>
            </a:r>
            <a:r>
              <a:rPr lang="en-US" sz="2800" dirty="0" smtClean="0">
                <a:solidFill>
                  <a:srgbClr val="00B050"/>
                </a:solidFill>
              </a:rPr>
              <a:t> outputs </a:t>
            </a:r>
            <a:r>
              <a:rPr lang="en-US" sz="2800" b="1" dirty="0" smtClean="0">
                <a:solidFill>
                  <a:srgbClr val="0033CC"/>
                </a:solidFill>
              </a:rPr>
              <a:t>1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iff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</a:rPr>
              <a:t>D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halts on input </a:t>
            </a:r>
            <a:r>
              <a:rPr lang="en-US" sz="2800" b="1" dirty="0" smtClean="0">
                <a:solidFill>
                  <a:srgbClr val="0033CC"/>
                </a:solidFill>
              </a:rPr>
              <a:t>x</a:t>
            </a:r>
            <a:r>
              <a:rPr lang="en-US" sz="2800" dirty="0" smtClean="0">
                <a:solidFill>
                  <a:srgbClr val="00B050"/>
                </a:solidFill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z="28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runs forever on input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>
                <a:solidFill>
                  <a:srgbClr val="00B050"/>
                </a:solidFill>
              </a:rPr>
              <a:t> [since 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goes into an infinite loop on </a:t>
            </a:r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iff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</a:rPr>
              <a:t>H</a:t>
            </a:r>
            <a:r>
              <a:rPr lang="en-US" sz="2800" dirty="0" smtClean="0">
                <a:solidFill>
                  <a:srgbClr val="0033CC"/>
                </a:solidFill>
              </a:rPr>
              <a:t>(</a:t>
            </a:r>
            <a:r>
              <a:rPr lang="en-US" sz="2800" b="1" dirty="0" err="1" smtClean="0">
                <a:solidFill>
                  <a:srgbClr val="0033CC"/>
                </a:solidFill>
              </a:rPr>
              <a:t>x</a:t>
            </a:r>
            <a:r>
              <a:rPr lang="en-US" sz="2800" dirty="0" err="1" smtClean="0">
                <a:solidFill>
                  <a:srgbClr val="0033CC"/>
                </a:solidFill>
              </a:rPr>
              <a:t>,</a:t>
            </a:r>
            <a:r>
              <a:rPr lang="en-US" sz="2800" b="1" dirty="0" err="1" smtClean="0">
                <a:solidFill>
                  <a:srgbClr val="0033CC"/>
                </a:solidFill>
              </a:rPr>
              <a:t>x</a:t>
            </a:r>
            <a:r>
              <a:rPr lang="en-US" sz="2800" dirty="0" smtClean="0">
                <a:solidFill>
                  <a:srgbClr val="0033CC"/>
                </a:solidFill>
              </a:rPr>
              <a:t>)=</a:t>
            </a:r>
            <a:r>
              <a:rPr lang="en-US" sz="2800" b="1" dirty="0" smtClean="0">
                <a:solidFill>
                  <a:srgbClr val="0033CC"/>
                </a:solidFill>
              </a:rPr>
              <a:t>1</a:t>
            </a:r>
            <a:r>
              <a:rPr lang="en-US" sz="2800" dirty="0" smtClean="0">
                <a:solidFill>
                  <a:srgbClr val="009900"/>
                </a:solidFill>
              </a:rPr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pPr marL="0" indent="0"/>
            <a:endParaRPr lang="en-US" dirty="0" smtClean="0"/>
          </a:p>
        </p:txBody>
      </p:sp>
      <p:grpSp>
        <p:nvGrpSpPr>
          <p:cNvPr id="191494" name="Group 12"/>
          <p:cNvGrpSpPr>
            <a:grpSpLocks/>
          </p:cNvGrpSpPr>
          <p:nvPr/>
        </p:nvGrpSpPr>
        <p:grpSpPr bwMode="auto">
          <a:xfrm>
            <a:off x="4354513" y="860425"/>
            <a:ext cx="4800600" cy="2743200"/>
            <a:chOff x="4354286" y="859971"/>
            <a:chExt cx="4800600" cy="2743200"/>
          </a:xfrm>
        </p:grpSpPr>
        <p:sp>
          <p:nvSpPr>
            <p:cNvPr id="12" name="Rectangle 11"/>
            <p:cNvSpPr/>
            <p:nvPr/>
          </p:nvSpPr>
          <p:spPr>
            <a:xfrm>
              <a:off x="5028973" y="859971"/>
              <a:ext cx="4038600" cy="2187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1498" name="Content Placeholder 2"/>
            <p:cNvSpPr txBox="1">
              <a:spLocks/>
            </p:cNvSpPr>
            <p:nvPr/>
          </p:nvSpPr>
          <p:spPr bwMode="auto">
            <a:xfrm>
              <a:off x="4354286" y="914400"/>
              <a:ext cx="4800600" cy="268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sz="2400">
                  <a:latin typeface="Calibri" pitchFamily="34" charset="0"/>
                  <a:ea typeface="ＭＳ Ｐゴシック" pitchFamily="-111" charset="-128"/>
                </a:rPr>
                <a:t>   Function 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D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(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  <a:ea typeface="ＭＳ Ｐゴシック" pitchFamily="-111" charset="-128"/>
                </a:rPr>
                <a:t>)</a:t>
              </a:r>
              <a:r>
                <a:rPr lang="en-US" sz="2400">
                  <a:latin typeface="Calibri" pitchFamily="34" charset="0"/>
                  <a:ea typeface="ＭＳ Ｐゴシック" pitchFamily="-111" charset="-128"/>
                </a:rPr>
                <a:t>: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if 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H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(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,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)=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  <a:ea typeface="ＭＳ Ｐゴシック" pitchFamily="-111" charset="-128"/>
                </a:rPr>
                <a:t>1</a:t>
              </a: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 then</a:t>
              </a:r>
            </a:p>
            <a:p>
              <a:pPr lvl="3" eaLnBrk="1" hangingPunct="1">
                <a:spcBef>
                  <a:spcPct val="20000"/>
                </a:spcBef>
              </a:pPr>
              <a:r>
                <a:rPr lang="en-US" b="1">
                  <a:latin typeface="Calibri" pitchFamily="34" charset="0"/>
                  <a:ea typeface="ＭＳ Ｐゴシック" pitchFamily="-111" charset="-128"/>
                </a:rPr>
                <a:t>while</a:t>
              </a:r>
              <a:r>
                <a:rPr lang="en-US">
                  <a:latin typeface="Calibri" pitchFamily="34" charset="0"/>
                  <a:ea typeface="ＭＳ Ｐゴシック" pitchFamily="-111" charset="-128"/>
                </a:rPr>
                <a:t> (true); /* loop forever */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else</a:t>
              </a:r>
            </a:p>
            <a:p>
              <a:pPr lvl="3" eaLnBrk="1" hangingPunct="1">
                <a:spcBef>
                  <a:spcPct val="20000"/>
                </a:spcBef>
              </a:pPr>
              <a:r>
                <a:rPr lang="en-US" b="1">
                  <a:latin typeface="Calibri" pitchFamily="34" charset="0"/>
                  <a:ea typeface="ＭＳ Ｐゴシック" pitchFamily="-111" charset="-128"/>
                </a:rPr>
                <a:t>no-op</a:t>
              </a:r>
              <a:r>
                <a:rPr lang="en-US">
                  <a:latin typeface="Calibri" pitchFamily="34" charset="0"/>
                  <a:ea typeface="ＭＳ Ｐゴシック" pitchFamily="-111" charset="-128"/>
                </a:rPr>
                <a:t>; /* do nothing and halt */</a:t>
              </a:r>
            </a:p>
            <a:p>
              <a:pPr lvl="2" eaLnBrk="1" hangingPunct="1">
                <a:spcBef>
                  <a:spcPct val="20000"/>
                </a:spcBef>
              </a:pPr>
              <a:r>
                <a:rPr lang="en-US" sz="2000">
                  <a:latin typeface="Calibri" pitchFamily="34" charset="0"/>
                  <a:ea typeface="ＭＳ Ｐゴシック" pitchFamily="-111" charset="-128"/>
                </a:rPr>
                <a:t>endif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27025" y="1419225"/>
            <a:ext cx="442277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MS PGothic" pitchFamily="34" charset="-128"/>
              </a:rPr>
              <a:t>Does </a:t>
            </a:r>
            <a:r>
              <a:rPr lang="en-US" sz="2800" b="1" dirty="0">
                <a:solidFill>
                  <a:srgbClr val="FF0000"/>
                </a:solidFill>
                <a:ea typeface="MS PGothic" pitchFamily="34" charset="-128"/>
              </a:rPr>
              <a:t>D</a:t>
            </a:r>
            <a:r>
              <a:rPr lang="en-US" sz="2800" dirty="0">
                <a:ea typeface="MS PGothic" pitchFamily="34" charset="-128"/>
              </a:rPr>
              <a:t> halt on input 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&lt;</a:t>
            </a:r>
            <a:r>
              <a:rPr lang="en-US" sz="2800" b="1" dirty="0">
                <a:solidFill>
                  <a:srgbClr val="FF0000"/>
                </a:solidFill>
                <a:ea typeface="MS PGothic" pitchFamily="34" charset="-128"/>
              </a:rPr>
              <a:t>D</a:t>
            </a:r>
            <a:r>
              <a:rPr lang="en-US" sz="2800" dirty="0">
                <a:solidFill>
                  <a:srgbClr val="FF0000"/>
                </a:solidFill>
                <a:ea typeface="MS PGothic" pitchFamily="34" charset="-128"/>
              </a:rPr>
              <a:t>&gt;</a:t>
            </a:r>
            <a:r>
              <a:rPr lang="en-US" sz="2800" dirty="0">
                <a:ea typeface="MS PGothic" pitchFamily="34" charset="-128"/>
              </a:rPr>
              <a:t>?</a:t>
            </a:r>
          </a:p>
        </p:txBody>
      </p:sp>
      <p:sp>
        <p:nvSpPr>
          <p:cNvPr id="191496" name="Title 1"/>
          <p:cNvSpPr>
            <a:spLocks noGrp="1"/>
          </p:cNvSpPr>
          <p:nvPr>
            <p:ph type="title"/>
          </p:nvPr>
        </p:nvSpPr>
        <p:spPr>
          <a:xfrm>
            <a:off x="457200" y="259644"/>
            <a:ext cx="8229600" cy="600781"/>
          </a:xfrm>
        </p:spPr>
        <p:txBody>
          <a:bodyPr/>
          <a:lstStyle/>
          <a:p>
            <a:r>
              <a:rPr lang="en-US" sz="3200" dirty="0" smtClean="0"/>
              <a:t>suppose H(&lt;P&gt;,x) solves the halting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program equivalence</a:t>
            </a: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Input:  </a:t>
            </a:r>
            <a:r>
              <a:rPr lang="en-US" dirty="0" smtClean="0"/>
              <a:t>the codes of two programs, </a:t>
            </a:r>
            <a:r>
              <a:rPr lang="en-US" dirty="0" smtClean="0">
                <a:solidFill>
                  <a:srgbClr val="0033CC"/>
                </a:solidFill>
              </a:rPr>
              <a:t>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33CC"/>
                </a:solidFill>
              </a:rPr>
              <a:t>&lt;</a:t>
            </a:r>
            <a:r>
              <a:rPr lang="en-US" b="1" dirty="0" smtClean="0">
                <a:solidFill>
                  <a:srgbClr val="0033CC"/>
                </a:solidFill>
              </a:rPr>
              <a:t>Q</a:t>
            </a:r>
            <a:r>
              <a:rPr lang="en-US" dirty="0" smtClean="0">
                <a:solidFill>
                  <a:srgbClr val="0033CC"/>
                </a:solidFill>
              </a:rPr>
              <a:t>&gt;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Output: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produces the same output   	              	                 as </a:t>
            </a:r>
            <a:r>
              <a:rPr lang="en-US" b="1" dirty="0" smtClean="0">
                <a:solidFill>
                  <a:srgbClr val="0033CC"/>
                </a:solidFill>
              </a:rPr>
              <a:t>Q</a:t>
            </a:r>
            <a:r>
              <a:rPr lang="en-US" dirty="0" smtClean="0"/>
              <a:t> does on every input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     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otherwise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479425" y="41306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The equivalent program  	  	     	 problem is undecidable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That’s all folks!</a:t>
            </a:r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67" name="Picture 8" descr="http://3.bp.blogspot.com/_gVwha6ZQ_0o/TMvrO0GijEI/AAAAAAAABmc/gitwd5T5sI4/s1600/thats-all-fol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Teaching evaluation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Please answer the questions on both sides of the form.  This includes the ABET questions on the 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</a:t>
            </a:r>
            <a:r>
              <a:rPr lang="en-US" dirty="0" smtClean="0"/>
              <a:t>uick lessons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Don’t rely on the idea of improved compilers and programming languages to eliminate major programming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truly safe languages can’t possibly do general computation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Document your code!!!!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is no way you can expect someone else to figure out what your program does with just your code ....since....in general it is provably impossible to do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11833</TotalTime>
  <Words>4541</Words>
  <Application>Microsoft Office PowerPoint</Application>
  <PresentationFormat>On-screen Show (4:3)</PresentationFormat>
  <Paragraphs>1290</Paragraphs>
  <Slides>84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Office Theme</vt:lpstr>
      <vt:lpstr>CSE 311: Foundations of Computing</vt:lpstr>
      <vt:lpstr>announcements</vt:lpstr>
      <vt:lpstr>highlights: halting problem</vt:lpstr>
      <vt:lpstr>highlights: “always halts” problem</vt:lpstr>
      <vt:lpstr>the “always ERROR” problem</vt:lpstr>
      <vt:lpstr>the “always ERROR” problem</vt:lpstr>
      <vt:lpstr>program equivalence</vt:lpstr>
      <vt:lpstr>general phenomenon: can’t tell a book by its cover</vt:lpstr>
      <vt:lpstr>quick lessons</vt:lpstr>
      <vt:lpstr>CSE 311: Foundations of Computing</vt:lpstr>
      <vt:lpstr>about the course</vt:lpstr>
      <vt:lpstr>propositional logic</vt:lpstr>
      <vt:lpstr>english and logic</vt:lpstr>
      <vt:lpstr>logical equivalence</vt:lpstr>
      <vt:lpstr>logical equivalence</vt:lpstr>
      <vt:lpstr>digital circuits</vt:lpstr>
      <vt:lpstr>combinational logic circuits</vt:lpstr>
      <vt:lpstr>a simple example: 1-bit binary adder</vt:lpstr>
      <vt:lpstr>boolean algebra</vt:lpstr>
      <vt:lpstr>sum-of-products canonical forms</vt:lpstr>
      <vt:lpstr>predicate calculus</vt:lpstr>
      <vt:lpstr>statements with quantifiers</vt:lpstr>
      <vt:lpstr>proofs</vt:lpstr>
      <vt:lpstr>simple propositional inference rules</vt:lpstr>
      <vt:lpstr>inference rules for quantifiers</vt:lpstr>
      <vt:lpstr>even and odd</vt:lpstr>
      <vt:lpstr>characteristic vectors</vt:lpstr>
      <vt:lpstr>one-time pad</vt:lpstr>
      <vt:lpstr>arithmetic mod 7</vt:lpstr>
      <vt:lpstr>division theorem</vt:lpstr>
      <vt:lpstr>modular arithmetic</vt:lpstr>
      <vt:lpstr>integer representation</vt:lpstr>
      <vt:lpstr>hashing</vt:lpstr>
      <vt:lpstr>modular exponentiation</vt:lpstr>
      <vt:lpstr>fast exponentiation: repeated squaring</vt:lpstr>
      <vt:lpstr>primality</vt:lpstr>
      <vt:lpstr>gcd and factoring</vt:lpstr>
      <vt:lpstr>euclid’s algorithm</vt:lpstr>
      <vt:lpstr>multiplicative inverse mod m</vt:lpstr>
      <vt:lpstr>induction proofs</vt:lpstr>
      <vt:lpstr>strong induction</vt:lpstr>
      <vt:lpstr>recursive definitions of functions</vt:lpstr>
      <vt:lpstr>strings</vt:lpstr>
      <vt:lpstr>function definitions on recursively defined sets</vt:lpstr>
      <vt:lpstr>rooted binary trees</vt:lpstr>
      <vt:lpstr>functions defined on rooted binary trees</vt:lpstr>
      <vt:lpstr>structural induction</vt:lpstr>
      <vt:lpstr>regular expressions over </vt:lpstr>
      <vt:lpstr>regular expressions</vt:lpstr>
      <vt:lpstr>context-free grammars</vt:lpstr>
      <vt:lpstr>context-free grammars</vt:lpstr>
      <vt:lpstr>precedence in simple arithmetic expressions</vt:lpstr>
      <vt:lpstr>bnf grammar for c</vt:lpstr>
      <vt:lpstr>definitions for relations</vt:lpstr>
      <vt:lpstr>combining relations</vt:lpstr>
      <vt:lpstr>relations</vt:lpstr>
      <vt:lpstr>n-ary relations</vt:lpstr>
      <vt:lpstr>matrix representation for relations</vt:lpstr>
      <vt:lpstr>representation of relations</vt:lpstr>
      <vt:lpstr>paths in relations</vt:lpstr>
      <vt:lpstr>finite state machines</vt:lpstr>
      <vt:lpstr>accept strings with odd # of 1’s and odd # of 0’s</vt:lpstr>
      <vt:lpstr>accept strings with a 1 three positions from the end </vt:lpstr>
      <vt:lpstr>product construction</vt:lpstr>
      <vt:lpstr>state machines with output</vt:lpstr>
      <vt:lpstr>vending machine</vt:lpstr>
      <vt:lpstr>vending machine, final version</vt:lpstr>
      <vt:lpstr>state minimization</vt:lpstr>
      <vt:lpstr>another way to look at DFAs</vt:lpstr>
      <vt:lpstr>nondeterministic finite automaton (NFA)</vt:lpstr>
      <vt:lpstr>nondeterministic finite automaton</vt:lpstr>
      <vt:lpstr>building a NFA from a regular expression</vt:lpstr>
      <vt:lpstr>NFA to DFA: subset construction</vt:lpstr>
      <vt:lpstr>binary palindromes B cannot be recognized by any DFA</vt:lpstr>
      <vt:lpstr>cardinality</vt:lpstr>
      <vt:lpstr>the real numbers are not countable</vt:lpstr>
      <vt:lpstr>general models of computation</vt:lpstr>
      <vt:lpstr>what is a turing machine?</vt:lpstr>
      <vt:lpstr>universal turing machine</vt:lpstr>
      <vt:lpstr>halting problem</vt:lpstr>
      <vt:lpstr>suppose H(&lt;P&gt;,x) solves the halting problem</vt:lpstr>
      <vt:lpstr>program equivalence</vt:lpstr>
      <vt:lpstr>That’s all folks!</vt:lpstr>
      <vt:lpstr>Teaching evaluation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 (Fall 13)</dc:title>
  <dc:creator>James;R. Lee</dc:creator>
  <cp:lastModifiedBy>CSE</cp:lastModifiedBy>
  <cp:revision>488</cp:revision>
  <cp:lastPrinted>2013-10-03T23:44:12Z</cp:lastPrinted>
  <dcterms:created xsi:type="dcterms:W3CDTF">2013-01-07T07:20:47Z</dcterms:created>
  <dcterms:modified xsi:type="dcterms:W3CDTF">2013-12-06T17:15:26Z</dcterms:modified>
</cp:coreProperties>
</file>