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3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D3D7-13D6-4794-8EE6-087EEAF2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4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l.ed.ac.uk/~gpullum/loopsnoop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28: </a:t>
            </a:r>
            <a:r>
              <a:rPr lang="en-US" sz="2600" dirty="0" err="1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Undecidability</a:t>
            </a:r>
            <a:endParaRPr lang="en-US" sz="2600" dirty="0" smtClean="0">
              <a:solidFill>
                <a:srgbClr val="C00000"/>
              </a:solidFill>
              <a:latin typeface="Franklin Gothic Medium"/>
              <a:cs typeface="Franklin Gothic Medium"/>
            </a:endParaRPr>
          </a:p>
        </p:txBody>
      </p:sp>
      <p:pic>
        <p:nvPicPr>
          <p:cNvPr id="3" name="Picture 2" descr="http://www.cis.upenn.edu/~dietzd/CIT596/turingMach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19" y="2679571"/>
            <a:ext cx="5296957" cy="362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9023"/>
            <a:ext cx="8229600" cy="15240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Arial" charset="0"/>
                <a:ea typeface="MS PGothic" pitchFamily="34" charset="-128"/>
              </a:rPr>
              <a:t>SCOOPING THE LOOP SNOOPER</a:t>
            </a:r>
            <a:br>
              <a:rPr lang="en-US" sz="2200" b="1" dirty="0" smtClean="0">
                <a:latin typeface="Arial" charset="0"/>
                <a:ea typeface="MS PGothic" pitchFamily="34" charset="-128"/>
              </a:rPr>
            </a:br>
            <a:r>
              <a:rPr lang="en-US" sz="2200" b="1" dirty="0" smtClean="0">
                <a:latin typeface="Arial" charset="0"/>
                <a:ea typeface="MS PGothic" pitchFamily="34" charset="-128"/>
              </a:rPr>
              <a:t>A proof that the Halting Problem is </a:t>
            </a:r>
            <a:r>
              <a:rPr lang="en-US" sz="2200" b="1" dirty="0" err="1" smtClean="0">
                <a:latin typeface="Arial" charset="0"/>
                <a:ea typeface="MS PGothic" pitchFamily="34" charset="-128"/>
              </a:rPr>
              <a:t>undecidable</a:t>
            </a:r>
            <a:r>
              <a:rPr lang="en-US" sz="2200" b="1" dirty="0" smtClean="0">
                <a:latin typeface="Arial" charset="0"/>
                <a:ea typeface="MS PGothic" pitchFamily="34" charset="-128"/>
              </a:rPr>
              <a:t> </a:t>
            </a:r>
            <a:br>
              <a:rPr lang="en-US" sz="2200" b="1" dirty="0" smtClean="0">
                <a:latin typeface="Arial" charset="0"/>
                <a:ea typeface="MS PGothic" pitchFamily="34" charset="-128"/>
              </a:rPr>
            </a:br>
            <a:r>
              <a:rPr lang="en-US" sz="2200" b="1" dirty="0" smtClean="0">
                <a:latin typeface="Arial" charset="0"/>
                <a:ea typeface="MS PGothic" pitchFamily="34" charset="-128"/>
              </a:rPr>
              <a:t/>
            </a:r>
            <a:br>
              <a:rPr lang="en-US" sz="2200" b="1" dirty="0" smtClean="0">
                <a:latin typeface="Arial" charset="0"/>
                <a:ea typeface="MS PGothic" pitchFamily="34" charset="-128"/>
              </a:rPr>
            </a:br>
            <a:r>
              <a:rPr lang="en-US" sz="2200" b="1" dirty="0" smtClean="0">
                <a:latin typeface="Arial" charset="0"/>
                <a:ea typeface="MS PGothic" pitchFamily="34" charset="-128"/>
              </a:rPr>
              <a:t>by Geoffrey K. </a:t>
            </a:r>
            <a:r>
              <a:rPr lang="en-US" sz="2200" b="1" dirty="0" err="1" smtClean="0">
                <a:latin typeface="Arial" charset="0"/>
                <a:ea typeface="MS PGothic" pitchFamily="34" charset="-128"/>
              </a:rPr>
              <a:t>Pullum</a:t>
            </a:r>
            <a:r>
              <a:rPr lang="en-US" sz="2200" b="1" dirty="0" smtClean="0">
                <a:latin typeface="Arial" charset="0"/>
                <a:ea typeface="MS PGothic" pitchFamily="34" charset="-128"/>
              </a:rPr>
              <a:t> (U. Edinburgh)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746957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i="1" dirty="0"/>
              <a:t>No general procedure for bug checks succeeds.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Now, I won’t just assert that, I’ll show where it leads: </a:t>
            </a:r>
            <a:br>
              <a:rPr lang="en-US" sz="2000" dirty="0"/>
            </a:br>
            <a:r>
              <a:rPr lang="en-US" sz="2000" dirty="0"/>
              <a:t>I will prove that although you might work till you drop, </a:t>
            </a:r>
            <a:br>
              <a:rPr lang="en-US" sz="2000" dirty="0"/>
            </a:br>
            <a:r>
              <a:rPr lang="en-US" sz="2000" dirty="0"/>
              <a:t>you cannot tell if computation will stop.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 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For imagine we have a procedure called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that for specified input permits you to see</a:t>
            </a:r>
            <a:br>
              <a:rPr lang="en-US" sz="2000" dirty="0"/>
            </a:br>
            <a:r>
              <a:rPr lang="en-US" sz="2000" dirty="0"/>
              <a:t>whether specified source code, with all of its faults,</a:t>
            </a:r>
            <a:br>
              <a:rPr lang="en-US" sz="2000" dirty="0"/>
            </a:br>
            <a:r>
              <a:rPr lang="en-US" sz="2000" dirty="0"/>
              <a:t>defines a routine that eventually halts.</a:t>
            </a:r>
          </a:p>
          <a:p>
            <a:pPr marL="0" indent="0" eaLnBrk="1" fontAlgn="ctr" hangingPunct="1">
              <a:buFont typeface="Arial" charset="0"/>
              <a:buNone/>
              <a:defRPr/>
            </a:pPr>
            <a:endParaRPr lang="en-US" sz="2000" dirty="0"/>
          </a:p>
          <a:p>
            <a:pPr marL="0" indent="0" eaLnBrk="1" fontAlgn="ctr" hangingPunct="1">
              <a:buFont typeface="Arial" charset="0"/>
              <a:buNone/>
              <a:defRPr/>
            </a:pPr>
            <a:r>
              <a:rPr lang="en-US" sz="2000" dirty="0"/>
              <a:t>You feed in your program, with suitable data, </a:t>
            </a:r>
            <a:br>
              <a:rPr lang="en-US" sz="2000" dirty="0"/>
            </a:br>
            <a:r>
              <a:rPr lang="en-US" sz="2000" dirty="0"/>
              <a:t>and </a:t>
            </a:r>
            <a:r>
              <a:rPr lang="en-US" sz="2000" i="1" dirty="0"/>
              <a:t>P</a:t>
            </a:r>
            <a:r>
              <a:rPr lang="en-US" sz="2000" dirty="0"/>
              <a:t> gets to work, and a little while later </a:t>
            </a:r>
            <a:br>
              <a:rPr lang="en-US" sz="2000" dirty="0"/>
            </a:br>
            <a:r>
              <a:rPr lang="en-US" sz="2000" dirty="0"/>
              <a:t>(in finite compute time) correctly infers</a:t>
            </a:r>
            <a:br>
              <a:rPr lang="en-US" sz="2000" dirty="0"/>
            </a:br>
            <a:r>
              <a:rPr lang="en-US" sz="2000" dirty="0"/>
              <a:t>whether infinite looping behavior occurs</a:t>
            </a:r>
            <a:r>
              <a:rPr lang="en-US" sz="2000" dirty="0" smtClean="0"/>
              <a:t>... </a:t>
            </a: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39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1067" y="338670"/>
            <a:ext cx="8229600" cy="58702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Arial" charset="0"/>
                <a:ea typeface="MS PGothic" pitchFamily="34" charset="-128"/>
              </a:rPr>
              <a:t>SCOOPING THE LOOP SNOOPER</a:t>
            </a:r>
            <a:r>
              <a:rPr lang="en-US" sz="2000" b="1" dirty="0" smtClean="0">
                <a:latin typeface="Arial" charset="0"/>
                <a:ea typeface="MS PGothic" pitchFamily="34" charset="-128"/>
              </a:rPr>
              <a:t/>
            </a:r>
            <a:br>
              <a:rPr lang="en-US" sz="2000" b="1" dirty="0" smtClean="0">
                <a:latin typeface="Arial" charset="0"/>
                <a:ea typeface="MS PGothic" pitchFamily="34" charset="-128"/>
              </a:rPr>
            </a:br>
            <a:endParaRPr lang="en-US" sz="2000" b="1" dirty="0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16390" name="Content Placeholder 8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/>
          <a:lstStyle/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Here’s the trick that I’ll use -- and it’s simple to do. </a:t>
            </a:r>
            <a:br>
              <a:rPr lang="en-US" sz="2000" smtClean="0"/>
            </a:br>
            <a:r>
              <a:rPr lang="en-US" sz="2000" smtClean="0"/>
              <a:t>I’ll define a procedure, which I will call </a:t>
            </a:r>
            <a:r>
              <a:rPr lang="en-US" sz="2000" i="1" smtClean="0"/>
              <a:t>Q</a:t>
            </a:r>
            <a:r>
              <a:rPr lang="en-US" sz="2000" smtClean="0"/>
              <a:t>,</a:t>
            </a:r>
            <a:br>
              <a:rPr lang="en-US" sz="2000" smtClean="0"/>
            </a:br>
            <a:r>
              <a:rPr lang="en-US" sz="2000" smtClean="0"/>
              <a:t>that will use </a:t>
            </a:r>
            <a:r>
              <a:rPr lang="en-US" sz="2000" i="1" smtClean="0"/>
              <a:t>P</a:t>
            </a:r>
            <a:r>
              <a:rPr lang="en-US" sz="2000" smtClean="0"/>
              <a:t>’s predictions of halting success </a:t>
            </a:r>
            <a:br>
              <a:rPr lang="en-US" sz="2000" smtClean="0"/>
            </a:br>
            <a:r>
              <a:rPr lang="en-US" sz="2000" smtClean="0"/>
              <a:t>to stir up a terrible logical mess.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And this program called </a:t>
            </a:r>
            <a:r>
              <a:rPr lang="en-US" sz="2000" i="1" smtClean="0"/>
              <a:t>Q</a:t>
            </a:r>
            <a:r>
              <a:rPr lang="en-US" sz="2000" smtClean="0"/>
              <a:t> wouldn’t stay on the shelf; </a:t>
            </a:r>
            <a:br>
              <a:rPr lang="en-US" sz="2000" smtClean="0"/>
            </a:br>
            <a:r>
              <a:rPr lang="en-US" sz="2000" smtClean="0"/>
              <a:t>I would ask it to forecast its run on </a:t>
            </a:r>
            <a:r>
              <a:rPr lang="en-US" sz="2000" i="1" smtClean="0"/>
              <a:t>itself</a:t>
            </a:r>
            <a:r>
              <a:rPr lang="en-US" sz="2000" smtClean="0"/>
              <a:t>.</a:t>
            </a:r>
            <a:br>
              <a:rPr lang="en-US" sz="2000" smtClean="0"/>
            </a:br>
            <a:r>
              <a:rPr lang="en-US" sz="2000" smtClean="0"/>
              <a:t>When it reads its own source code, just what will it do? </a:t>
            </a:r>
            <a:br>
              <a:rPr lang="en-US" sz="2000" smtClean="0"/>
            </a:br>
            <a:r>
              <a:rPr lang="en-US" sz="2000" smtClean="0"/>
              <a:t>What’s the looping behavior of </a:t>
            </a:r>
            <a:r>
              <a:rPr lang="en-US" sz="2000" i="1" smtClean="0"/>
              <a:t>Q</a:t>
            </a:r>
            <a:r>
              <a:rPr lang="en-US" sz="2000" smtClean="0"/>
              <a:t> run on </a:t>
            </a:r>
            <a:r>
              <a:rPr lang="en-US" sz="2000" i="1" smtClean="0"/>
              <a:t>Q</a:t>
            </a:r>
            <a:r>
              <a:rPr lang="en-US" sz="2000" smtClean="0"/>
              <a:t>? 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...</a:t>
            </a:r>
          </a:p>
          <a:p>
            <a:pPr marL="0" indent="0" eaLnBrk="1" fontAlgn="ctr" hangingPunct="1">
              <a:buFont typeface="Arial" charset="0"/>
              <a:buNone/>
            </a:pPr>
            <a:endParaRPr lang="en-US" sz="2000" smtClean="0"/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/>
              <a:t>Full poem at:</a:t>
            </a:r>
          </a:p>
          <a:p>
            <a:pPr marL="0" indent="0" eaLnBrk="1" fontAlgn="ctr" hangingPunct="1">
              <a:buFont typeface="Arial" charset="0"/>
              <a:buNone/>
            </a:pPr>
            <a:r>
              <a:rPr lang="en-US" sz="2000" smtClean="0">
                <a:hlinkClick r:id="rId2"/>
              </a:rPr>
              <a:t>http://www.lel.ed.ac.uk/~gpullum/loopsnoop.html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054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another view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Suppose that there is a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that computes the answer to the Halting Problem</a:t>
            </a:r>
          </a:p>
          <a:p>
            <a:pPr lvl="3"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We will build a table with a row for each program (just like we did for </a:t>
            </a:r>
            <a:r>
              <a:rPr lang="en-US" sz="2800" dirty="0" err="1" smtClean="0"/>
              <a:t>uncountability</a:t>
            </a:r>
            <a:r>
              <a:rPr lang="en-US" sz="2800" dirty="0" smtClean="0"/>
              <a:t> of reals) </a:t>
            </a:r>
          </a:p>
          <a:p>
            <a:pPr lvl="4" eaLnBrk="1" hangingPunct="1"/>
            <a:endParaRPr lang="en-US" sz="12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If the supposed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exists then the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program we constructed as before will exist and so be in the table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But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must have entries like the  “flipped diagonal”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  can’t possibly be in the table.  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Only assumption was that </a:t>
            </a:r>
            <a:r>
              <a:rPr lang="en-US" sz="2400" b="1" dirty="0" smtClean="0">
                <a:solidFill>
                  <a:srgbClr val="0033CC"/>
                </a:solidFill>
              </a:rPr>
              <a:t>H</a:t>
            </a:r>
            <a:r>
              <a:rPr lang="en-US" sz="2400" dirty="0" smtClean="0"/>
              <a:t> exists.  That must be false.</a:t>
            </a:r>
          </a:p>
        </p:txBody>
      </p:sp>
    </p:spTree>
    <p:extLst>
      <p:ext uri="{BB962C8B-B14F-4D97-AF65-F5344CB8AC3E}">
        <p14:creationId xmlns:p14="http://schemas.microsoft.com/office/powerpoint/2010/main" val="8741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1     1     0     1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0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0     0    0     0      0      0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2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827327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867400" y="213609"/>
            <a:ext cx="29402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en-US" sz="2800" dirty="0" smtClean="0"/>
              <a:t>behaves like 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flipped diagonal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0270" y="1167716"/>
            <a:ext cx="5521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 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" pitchFamily="34" charset="0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84326"/>
            <a:ext cx="8229600" cy="60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Franklin Gothic Medium" panose="020B0603020102020204" pitchFamily="34" charset="0"/>
              </a:rPr>
              <a:t>recall: code for </a:t>
            </a:r>
            <a:r>
              <a:rPr lang="en-US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</a:t>
            </a:r>
            <a:r>
              <a:rPr lang="en-US" sz="2800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assuming subroutine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H</a:t>
            </a:r>
            <a:r>
              <a:rPr lang="en-US" sz="2800" dirty="0" smtClean="0">
                <a:latin typeface="Franklin Gothic Medium" panose="020B0603020102020204" pitchFamily="34" charset="0"/>
              </a:rPr>
              <a:t> that solves 		   the halting problem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40335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then</a:t>
            </a:r>
          </a:p>
          <a:p>
            <a:pPr lvl="2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b="1" dirty="0" smtClean="0"/>
              <a:t>no-op</a:t>
            </a:r>
            <a:r>
              <a:rPr lang="en-US" dirty="0" smtClean="0"/>
              <a:t>; /* do nothing and halt */</a:t>
            </a:r>
          </a:p>
          <a:p>
            <a:pPr lvl="1"/>
            <a:r>
              <a:rPr lang="en-US" dirty="0" err="1" smtClean="0"/>
              <a:t>endif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existed it would have a row different from every row of the table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can’t be a program so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cannot exist!</a:t>
            </a:r>
          </a:p>
        </p:txBody>
      </p:sp>
    </p:spTree>
    <p:extLst>
      <p:ext uri="{BB962C8B-B14F-4D97-AF65-F5344CB8AC3E}">
        <p14:creationId xmlns:p14="http://schemas.microsoft.com/office/powerpoint/2010/main" val="41198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09424" y="164817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H</a:t>
            </a:r>
            <a:endParaRPr lang="en-US" sz="2800" b="1" baseline="-25000" dirty="0">
              <a:solidFill>
                <a:srgbClr val="0070C0"/>
              </a:solidFill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482374" y="175929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606199" y="148148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12486" y="147037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+mn-lt"/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574574" y="199424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000024" y="1495770"/>
            <a:ext cx="33602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P</a:t>
            </a:r>
            <a:r>
              <a:rPr lang="en-US" sz="2800" b="1" dirty="0">
                <a:solidFill>
                  <a:srgbClr val="C00000"/>
                </a:solidFill>
                <a:latin typeface="+mn-lt"/>
              </a:rPr>
              <a:t>(x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 halts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0</a:t>
            </a: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P(x)</a:t>
            </a: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 does not halt</a:t>
            </a:r>
            <a:endParaRPr lang="en-US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476024" y="226094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42586" y="1916349"/>
            <a:ext cx="881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3600" b="1" dirty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5715000" y="3581400"/>
            <a:ext cx="2590800" cy="25908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HALT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</a:t>
            </a:r>
            <a:r>
              <a:rPr lang="en-US" dirty="0" smtClean="0"/>
              <a:t>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We proved that there is no computer program that can solve the Halting Problem.</a:t>
            </a: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sz="2800" dirty="0" smtClean="0"/>
              <a:t>This tells us that there is no compiler that can check our programs and guarantee to find any infinite loops they might have</a:t>
            </a:r>
          </a:p>
          <a:p>
            <a:pPr lvl="1" eaLnBrk="1" hangingPunct="1"/>
            <a:r>
              <a:rPr lang="en-US" dirty="0" smtClean="0"/>
              <a:t>The full story is even worse</a:t>
            </a:r>
          </a:p>
        </p:txBody>
      </p:sp>
    </p:spTree>
    <p:extLst>
      <p:ext uri="{BB962C8B-B14F-4D97-AF65-F5344CB8AC3E}">
        <p14:creationId xmlns:p14="http://schemas.microsoft.com/office/powerpoint/2010/main" val="24910982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</a:t>
            </a:r>
            <a:r>
              <a:rPr lang="en-US" dirty="0" smtClean="0"/>
              <a:t>he “always halts”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/>
              <a:t>Given: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  <a:r>
              <a:rPr lang="en-US" dirty="0" smtClean="0"/>
              <a:t>, the code of a program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/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 halts on every input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if not.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Claim:</a:t>
            </a:r>
            <a:r>
              <a:rPr lang="en-US" sz="2800" dirty="0" smtClean="0"/>
              <a:t> the “always halts” problem is </a:t>
            </a:r>
            <a:r>
              <a:rPr lang="en-US" sz="2800" dirty="0" err="1" smtClean="0"/>
              <a:t>undecidable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2800" b="1" dirty="0" smtClean="0"/>
              <a:t>Proof idea: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Show we could solve the Halting Problem </a:t>
            </a:r>
            <a:r>
              <a:rPr lang="en-US" sz="2400" b="1" dirty="0" smtClean="0"/>
              <a:t>if</a:t>
            </a:r>
            <a:r>
              <a:rPr lang="en-US" sz="2400" dirty="0" smtClean="0"/>
              <a:t> we had a solution for the “always halts” problem.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No program solving for</a:t>
            </a:r>
            <a:r>
              <a:rPr lang="en-US" sz="2400" dirty="0" smtClean="0">
                <a:sym typeface="Symbol" pitchFamily="18" charset="2"/>
              </a:rPr>
              <a:t> Halting Problem exists     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en-US" sz="2400" dirty="0" smtClean="0">
                <a:sym typeface="Symbol" pitchFamily="18" charset="2"/>
              </a:rPr>
              <a:t>  no program solving the “always halts” problem exists </a:t>
            </a:r>
          </a:p>
        </p:txBody>
      </p:sp>
    </p:spTree>
    <p:extLst>
      <p:ext uri="{BB962C8B-B14F-4D97-AF65-F5344CB8AC3E}">
        <p14:creationId xmlns:p14="http://schemas.microsoft.com/office/powerpoint/2010/main" val="18216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19333" y="6254749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0990FB-FFE4-41F6-AE1D-F9FFF5DDF6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181364"/>
              </p:ext>
            </p:extLst>
          </p:nvPr>
        </p:nvGraphicFramePr>
        <p:xfrm>
          <a:off x="5277555" y="2421465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6025839" y="2052657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05602"/>
              </p:ext>
            </p:extLst>
          </p:nvPr>
        </p:nvGraphicFramePr>
        <p:xfrm>
          <a:off x="609600" y="2667000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(1,s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(1,s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(0,s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(H,s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(H,s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1828800"/>
            <a:ext cx="1552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Finite Control: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dirty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latin typeface="Franklin Gothic Medium" panose="020B0603020102020204" pitchFamily="34" charset="0"/>
                <a:ea typeface="Cambria Math" pitchFamily="18" charset="0"/>
                <a:cs typeface="Cambria Math" pitchFamily="18" charset="0"/>
              </a:rPr>
              <a:t>P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8555" y="1659465"/>
            <a:ext cx="212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Recording Medium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92" y="5425591"/>
            <a:ext cx="2036417" cy="130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931496"/>
              </p:ext>
            </p:extLst>
          </p:nvPr>
        </p:nvGraphicFramePr>
        <p:xfrm>
          <a:off x="5353755" y="3335865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>
          <a:xfrm>
            <a:off x="6420555" y="2967057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6420555" y="39454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44355" y="1964265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latin typeface="Franklin Gothic Medium" panose="020B0603020102020204" pitchFamily="34" charset="0"/>
                <a:ea typeface="Cambria Math" pitchFamily="18" charset="0"/>
                <a:cs typeface="Cambria Math" pitchFamily="18" charset="0"/>
              </a:rPr>
              <a:t>x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1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641423"/>
              </p:ext>
            </p:extLst>
          </p:nvPr>
        </p:nvGraphicFramePr>
        <p:xfrm>
          <a:off x="5429958" y="4847673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7868355" y="4478865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ectangle 18"/>
          <p:cNvSpPr/>
          <p:nvPr/>
        </p:nvSpPr>
        <p:spPr>
          <a:xfrm>
            <a:off x="358110" y="1095345"/>
            <a:ext cx="8328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Turing </a:t>
            </a:r>
            <a:r>
              <a:rPr lang="en-US" sz="20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machine  =  Finite control + Recording Medium + Focus of attention</a:t>
            </a:r>
            <a:endParaRPr lang="en-US" sz="20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58555" y="310726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953955" y="3107265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72955" y="4402665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“always halts” problem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518351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accent4">
                    <a:lumMod val="90000"/>
                  </a:schemeClr>
                </a:solidFill>
                <a:latin typeface="Arial" pitchFamily="34" charset="0"/>
              </a:rPr>
              <a:t>H</a:t>
            </a:r>
            <a:endParaRPr lang="en-US" sz="2800" b="1" baseline="-25000" dirty="0">
              <a:solidFill>
                <a:schemeClr val="accent4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301750" y="1629476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425575" y="1351664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31862" y="1340551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1864426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365951"/>
            <a:ext cx="38155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en-US" sz="2800" b="1" dirty="0">
                <a:solidFill>
                  <a:srgbClr val="C00000"/>
                </a:solidFill>
              </a:rPr>
              <a:t>(x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>
                <a:solidFill>
                  <a:schemeClr val="tx2"/>
                </a:solidFill>
              </a:rPr>
              <a:t> halts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800" b="1" dirty="0" smtClean="0">
                <a:solidFill>
                  <a:schemeClr val="tx2"/>
                </a:solidFill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</a:rPr>
              <a:t>P(x) </a:t>
            </a:r>
            <a:r>
              <a:rPr lang="en-US" sz="2800" b="1" dirty="0" smtClean="0">
                <a:solidFill>
                  <a:schemeClr val="tx2"/>
                </a:solidFill>
              </a:rPr>
              <a:t>does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2131126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1786530"/>
            <a:ext cx="881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3600" b="1" dirty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289751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9" y="2889951"/>
            <a:ext cx="7936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>
                <a:solidFill>
                  <a:srgbClr val="0033CC"/>
                </a:solidFill>
                <a:latin typeface="+mn-lt"/>
                <a:ea typeface="+mn-ea"/>
              </a:rPr>
              <a:t>A</a:t>
            </a:r>
            <a:r>
              <a:rPr lang="en-US" sz="2800" dirty="0" smtClean="0"/>
              <a:t> for the </a:t>
            </a:r>
            <a:r>
              <a:rPr lang="en-US" sz="2800" dirty="0" smtClean="0"/>
              <a:t>always halts </a:t>
            </a:r>
            <a:r>
              <a:rPr lang="en-US" sz="2800" dirty="0" smtClean="0"/>
              <a:t>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61351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63033" y="3840853"/>
            <a:ext cx="1398587" cy="103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Convert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3728151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46100" y="3717038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9" y="4507613"/>
            <a:ext cx="84613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163017"/>
            <a:ext cx="881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3600" b="1" dirty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841375" y="3971037"/>
            <a:ext cx="921658" cy="555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4032951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3161619" y="4413948"/>
            <a:ext cx="2480355" cy="4479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841865" y="3912985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chemeClr val="tx2"/>
                </a:solidFill>
              </a:rPr>
              <a:t>Q</a:t>
            </a:r>
            <a:r>
              <a:rPr lang="en-US" sz="3600" b="1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455226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662766" y="3956751"/>
            <a:ext cx="24194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1 if P</a:t>
            </a:r>
            <a:r>
              <a:rPr lang="en-US" sz="2800" b="1" dirty="0">
                <a:solidFill>
                  <a:schemeClr val="tx2"/>
                </a:solidFill>
              </a:rPr>
              <a:t>(x</a:t>
            </a:r>
            <a:r>
              <a:rPr lang="en-US" sz="2800" b="1" dirty="0" smtClean="0">
                <a:solidFill>
                  <a:schemeClr val="tx2"/>
                </a:solidFill>
              </a:rPr>
              <a:t>) halts</a:t>
            </a:r>
          </a:p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0 if P(x) does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not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4451" y="3575750"/>
            <a:ext cx="5238750" cy="1765995"/>
          </a:xfrm>
          <a:prstGeom prst="rect">
            <a:avLst/>
          </a:pr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/>
          <p:nvPr/>
        </p:nvGrpSpPr>
        <p:grpSpPr>
          <a:xfrm>
            <a:off x="3581403" y="4386963"/>
            <a:ext cx="1588424" cy="1508818"/>
            <a:chOff x="3581403" y="4849812"/>
            <a:chExt cx="1588424" cy="1508818"/>
          </a:xfrm>
        </p:grpSpPr>
        <p:sp>
          <p:nvSpPr>
            <p:cNvPr id="7" name="Horizontal Scroll 6"/>
            <p:cNvSpPr/>
            <p:nvPr/>
          </p:nvSpPr>
          <p:spPr>
            <a:xfrm rot="16200000">
              <a:off x="3615236" y="5020863"/>
              <a:ext cx="1303934" cy="1371600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722027" y="4849812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 smtClean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b="1" dirty="0" err="1" smtClean="0">
                  <a:solidFill>
                    <a:schemeClr val="tx2"/>
                  </a:solidFill>
                  <a:latin typeface="Arial" pitchFamily="34" charset="0"/>
                </a:rPr>
                <a:t>a←x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9750" y="4591846"/>
            <a:ext cx="1556012" cy="1499716"/>
            <a:chOff x="99750" y="5054695"/>
            <a:chExt cx="1556012" cy="1499716"/>
          </a:xfrm>
        </p:grpSpPr>
        <p:sp>
          <p:nvSpPr>
            <p:cNvPr id="34" name="Horizontal Scroll 33"/>
            <p:cNvSpPr/>
            <p:nvPr/>
          </p:nvSpPr>
          <p:spPr>
            <a:xfrm rot="16200000">
              <a:off x="110697" y="5239530"/>
              <a:ext cx="1303934" cy="13258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7962" y="5054695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 smtClean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b="1" dirty="0" smtClean="0">
                  <a:solidFill>
                    <a:schemeClr val="tx2"/>
                  </a:solidFill>
                  <a:latin typeface="Arial" pitchFamily="34" charset="0"/>
                </a:rPr>
                <a:t>Read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(</a:t>
              </a:r>
              <a:r>
                <a:rPr lang="en-US" b="1" dirty="0" smtClean="0">
                  <a:solidFill>
                    <a:schemeClr val="tx2"/>
                  </a:solidFill>
                  <a:latin typeface="Arial" pitchFamily="34" charset="0"/>
                </a:rPr>
                <a:t>a</a:t>
              </a: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)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 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95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</a:t>
            </a:r>
            <a:r>
              <a:rPr lang="en-US" dirty="0" smtClean="0"/>
              <a:t>he “always ERROR” problem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/>
              <a:t>Given: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  <a:r>
              <a:rPr lang="en-US" dirty="0" smtClean="0">
                <a:solidFill>
                  <a:srgbClr val="0033CC"/>
                </a:solidFill>
              </a:rPr>
              <a:t>,</a:t>
            </a:r>
            <a:r>
              <a:rPr lang="en-US" dirty="0" smtClean="0"/>
              <a:t> the code of a program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/>
              <a:t>Output: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always prints ERROR 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dirty="0"/>
              <a:t> </a:t>
            </a:r>
            <a:r>
              <a:rPr lang="en-US" dirty="0" smtClean="0"/>
              <a:t>does not always print </a:t>
            </a:r>
            <a:r>
              <a:rPr lang="en-US" dirty="0"/>
              <a:t>ERROR </a:t>
            </a:r>
            <a:endParaRPr lang="en-US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82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314451" y="3428993"/>
            <a:ext cx="5086349" cy="1765995"/>
          </a:xfrm>
          <a:prstGeom prst="rect">
            <a:avLst/>
          </a:pr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“always </a:t>
            </a:r>
            <a:r>
              <a:rPr lang="en-US" dirty="0"/>
              <a:t>ERROR” problem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28800" y="1371594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accent4">
                    <a:lumMod val="90000"/>
                  </a:schemeClr>
                </a:solidFill>
                <a:latin typeface="Arial" pitchFamily="34" charset="0"/>
              </a:rPr>
              <a:t>A</a:t>
            </a:r>
            <a:endParaRPr lang="en-US" sz="2800" b="1" baseline="-25000" dirty="0">
              <a:solidFill>
                <a:schemeClr val="accent4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393950" y="1717669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819400" y="1219194"/>
            <a:ext cx="46941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</a:rPr>
              <a:t>Q</a:t>
            </a:r>
            <a:r>
              <a:rPr lang="en-US" sz="2800" b="1" dirty="0" smtClean="0">
                <a:solidFill>
                  <a:schemeClr val="tx2"/>
                </a:solidFill>
              </a:rPr>
              <a:t> always halts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800" b="1" dirty="0" smtClean="0">
                <a:solidFill>
                  <a:schemeClr val="tx2"/>
                </a:solidFill>
              </a:rPr>
              <a:t> if </a:t>
            </a:r>
            <a:r>
              <a:rPr lang="en-US" sz="2800" b="1" dirty="0" smtClean="0">
                <a:solidFill>
                  <a:srgbClr val="C00000"/>
                </a:solidFill>
              </a:rPr>
              <a:t>Q</a:t>
            </a:r>
            <a:r>
              <a:rPr lang="en-US" sz="2800" b="1" dirty="0" smtClean="0">
                <a:solidFill>
                  <a:schemeClr val="tx2"/>
                </a:solidFill>
              </a:rPr>
              <a:t> does not always halt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295400" y="1716190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1962" y="1371594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rgbClr val="C00000"/>
                </a:solidFill>
              </a:rPr>
              <a:t>Q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5" name="&quot;No&quot; Symbol 24"/>
          <p:cNvSpPr>
            <a:spLocks noChangeAspect="1"/>
          </p:cNvSpPr>
          <p:nvPr/>
        </p:nvSpPr>
        <p:spPr>
          <a:xfrm>
            <a:off x="7696200" y="1142994"/>
            <a:ext cx="990600" cy="990600"/>
          </a:xfrm>
          <a:prstGeom prst="noSmoking">
            <a:avLst>
              <a:gd name="adj" fmla="val 5817"/>
            </a:avLst>
          </a:prstGeom>
          <a:solidFill>
            <a:srgbClr val="FF0000"/>
          </a:solidFill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HALT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88" y="2743194"/>
            <a:ext cx="837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we had a TM </a:t>
            </a:r>
            <a:r>
              <a:rPr lang="en-US" sz="3200" b="1" dirty="0" smtClean="0">
                <a:solidFill>
                  <a:srgbClr val="0033CC"/>
                </a:solidFill>
                <a:latin typeface="Arial" pitchFamily="34" charset="0"/>
              </a:rPr>
              <a:t>E</a:t>
            </a:r>
            <a:r>
              <a:rPr lang="en-US" sz="3200" b="1" baseline="-25000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2800" dirty="0" smtClean="0"/>
              <a:t>for the ERROR problem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514594"/>
            <a:ext cx="9144000" cy="0"/>
          </a:xfrm>
          <a:prstGeom prst="line">
            <a:avLst/>
          </a:prstGeom>
          <a:ln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039813" y="3581394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909637" y="4360856"/>
            <a:ext cx="85339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200" y="4016260"/>
            <a:ext cx="9707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rgbClr val="C00000"/>
                </a:solidFill>
              </a:rPr>
              <a:t>Q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715000" y="3886194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E</a:t>
            </a:r>
            <a:endParaRPr lang="en-US" sz="2800" b="1" baseline="-25000" dirty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3161620" y="4267194"/>
            <a:ext cx="248035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272694" y="3660753"/>
            <a:ext cx="89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 smtClean="0">
                <a:solidFill>
                  <a:srgbClr val="C00000"/>
                </a:solidFill>
              </a:rPr>
              <a:t>R</a:t>
            </a:r>
            <a:r>
              <a:rPr lang="en-US" sz="3600" b="1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237316" y="4308469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400800" y="3733794"/>
            <a:ext cx="267836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1</a:t>
            </a:r>
            <a:r>
              <a:rPr lang="en-US" sz="2800" b="1" dirty="0">
                <a:solidFill>
                  <a:schemeClr val="tx2"/>
                </a:solidFill>
              </a:rPr>
              <a:t> if </a:t>
            </a:r>
            <a:r>
              <a:rPr lang="en-US" sz="2800" b="1" dirty="0">
                <a:solidFill>
                  <a:srgbClr val="C00000"/>
                </a:solidFill>
              </a:rPr>
              <a:t>Q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always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    </a:t>
            </a:r>
            <a:r>
              <a:rPr lang="en-US" sz="2800" b="1" dirty="0">
                <a:solidFill>
                  <a:schemeClr val="tx2"/>
                </a:solidFill>
              </a:rPr>
              <a:t>halts</a:t>
            </a:r>
          </a:p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0</a:t>
            </a:r>
            <a:r>
              <a:rPr lang="en-US" sz="2800" b="1" dirty="0">
                <a:solidFill>
                  <a:schemeClr val="tx2"/>
                </a:solidFill>
              </a:rPr>
              <a:t> if </a:t>
            </a:r>
            <a:r>
              <a:rPr lang="en-US" sz="2800" b="1" dirty="0">
                <a:solidFill>
                  <a:srgbClr val="C00000"/>
                </a:solidFill>
              </a:rPr>
              <a:t>Q</a:t>
            </a:r>
            <a:r>
              <a:rPr lang="en-US" sz="2800" b="1" dirty="0">
                <a:solidFill>
                  <a:schemeClr val="tx2"/>
                </a:solidFill>
              </a:rPr>
              <a:t> does </a:t>
            </a:r>
            <a:r>
              <a:rPr lang="en-US" sz="2800" b="1" dirty="0" smtClean="0">
                <a:solidFill>
                  <a:schemeClr val="tx2"/>
                </a:solidFill>
              </a:rPr>
              <a:t>not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      always </a:t>
            </a:r>
            <a:r>
              <a:rPr lang="en-US" sz="2800" b="1" dirty="0">
                <a:solidFill>
                  <a:schemeClr val="tx2"/>
                </a:solidFill>
              </a:rPr>
              <a:t>halt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9750" y="4445089"/>
            <a:ext cx="1556012" cy="1499716"/>
            <a:chOff x="99750" y="5054695"/>
            <a:chExt cx="1556012" cy="1499716"/>
          </a:xfrm>
        </p:grpSpPr>
        <p:sp>
          <p:nvSpPr>
            <p:cNvPr id="28" name="Horizontal Scroll 27"/>
            <p:cNvSpPr/>
            <p:nvPr/>
          </p:nvSpPr>
          <p:spPr>
            <a:xfrm rot="16200000">
              <a:off x="110697" y="5239530"/>
              <a:ext cx="1303934" cy="13258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07962" y="5054695"/>
              <a:ext cx="144780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Q’s code 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…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end of Q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63033" y="3694096"/>
            <a:ext cx="1398587" cy="10303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Convert’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0348" y="4360856"/>
            <a:ext cx="2011627" cy="1499716"/>
            <a:chOff x="3855774" y="5178491"/>
            <a:chExt cx="2011627" cy="1499716"/>
          </a:xfrm>
        </p:grpSpPr>
        <p:sp>
          <p:nvSpPr>
            <p:cNvPr id="36" name="Horizontal Scroll 35"/>
            <p:cNvSpPr/>
            <p:nvPr/>
          </p:nvSpPr>
          <p:spPr>
            <a:xfrm rot="16200000">
              <a:off x="4209621" y="5020426"/>
              <a:ext cx="1303934" cy="2011627"/>
            </a:xfrm>
            <a:prstGeom prst="horizontalScroll">
              <a:avLst/>
            </a:prstGeom>
            <a:solidFill>
              <a:schemeClr val="bg1"/>
            </a:solidFill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63984" y="5178491"/>
              <a:ext cx="1903415" cy="1415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b="1" dirty="0">
                <a:solidFill>
                  <a:schemeClr val="tx2"/>
                </a:solidFill>
                <a:latin typeface="Arial" pitchFamily="34" charset="0"/>
              </a:endParaRP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Q’s code </a:t>
              </a:r>
            </a:p>
            <a:p>
              <a:pPr>
                <a:defRPr/>
              </a:pPr>
              <a:r>
                <a:rPr lang="en-US" sz="1100" dirty="0" smtClean="0">
                  <a:solidFill>
                    <a:schemeClr val="tx2"/>
                  </a:solidFill>
                  <a:latin typeface="Arial" pitchFamily="34" charset="0"/>
                </a:rPr>
                <a:t>…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end of Q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2"/>
                  </a:solidFill>
                  <a:latin typeface="Arial" pitchFamily="34" charset="0"/>
                </a:rPr>
                <a:t>Print ERROR</a:t>
              </a:r>
              <a:endParaRPr lang="en-US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29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itfalls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489" y="1187715"/>
            <a:ext cx="8229600" cy="51408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Not </a:t>
            </a:r>
            <a:r>
              <a:rPr lang="en-US" sz="2800" i="1" dirty="0" smtClean="0">
                <a:solidFill>
                  <a:srgbClr val="C00000"/>
                </a:solidFill>
              </a:rPr>
              <a:t>every</a:t>
            </a:r>
            <a:r>
              <a:rPr lang="en-US" sz="2800" dirty="0" smtClean="0">
                <a:solidFill>
                  <a:srgbClr val="C00000"/>
                </a:solidFill>
              </a:rPr>
              <a:t> problem on programs is </a:t>
            </a:r>
            <a:r>
              <a:rPr lang="en-US" sz="2800" dirty="0" err="1" smtClean="0">
                <a:solidFill>
                  <a:srgbClr val="C00000"/>
                </a:solidFill>
              </a:rPr>
              <a:t>undecidable</a:t>
            </a:r>
            <a:r>
              <a:rPr lang="en-US" sz="2800" dirty="0" smtClean="0">
                <a:solidFill>
                  <a:srgbClr val="C00000"/>
                </a:solidFill>
              </a:rPr>
              <a:t>! Which of these is decidable?</a:t>
            </a:r>
          </a:p>
          <a:p>
            <a:r>
              <a:rPr lang="en-US" sz="2800" dirty="0" smtClean="0"/>
              <a:t>Input </a:t>
            </a:r>
            <a:r>
              <a:rPr lang="en-US" sz="2800" dirty="0" smtClean="0">
                <a:solidFill>
                  <a:srgbClr val="C00000"/>
                </a:solidFill>
              </a:rPr>
              <a:t>&lt;P&gt;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Output: </a:t>
            </a:r>
            <a:r>
              <a:rPr lang="en-US" sz="28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/>
              <a:t> if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 </a:t>
            </a:r>
            <a:r>
              <a:rPr lang="en-US" sz="2800" dirty="0"/>
              <a:t>prints “ERROR” on </a:t>
            </a:r>
            <a:r>
              <a:rPr lang="en-US" sz="2800" dirty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after less than 100 steps</a:t>
            </a:r>
            <a:br>
              <a:rPr lang="en-US" sz="2800" dirty="0" smtClean="0"/>
            </a:br>
            <a:r>
              <a:rPr lang="en-US" sz="2800" dirty="0" smtClean="0"/>
              <a:t>              </a:t>
            </a:r>
            <a:r>
              <a:rPr lang="en-US" sz="2800" dirty="0" smtClean="0">
                <a:solidFill>
                  <a:srgbClr val="C00000"/>
                </a:solidFill>
              </a:rPr>
              <a:t>0</a:t>
            </a:r>
            <a:r>
              <a:rPr lang="en-US" sz="2800" dirty="0" smtClean="0"/>
              <a:t> otherwise</a:t>
            </a:r>
          </a:p>
          <a:p>
            <a:r>
              <a:rPr lang="en-US" sz="2800" dirty="0" smtClean="0"/>
              <a:t>Input </a:t>
            </a:r>
            <a:r>
              <a:rPr lang="en-US" sz="2800" dirty="0" smtClean="0">
                <a:solidFill>
                  <a:srgbClr val="C00000"/>
                </a:solidFill>
              </a:rPr>
              <a:t>&lt;P&gt;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Output: </a:t>
            </a:r>
            <a:r>
              <a:rPr lang="en-US" sz="28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/>
              <a:t> if </a:t>
            </a:r>
            <a:r>
              <a:rPr lang="en-US" sz="2800" dirty="0" smtClean="0">
                <a:solidFill>
                  <a:srgbClr val="C00000"/>
                </a:solidFill>
              </a:rPr>
              <a:t>P</a:t>
            </a:r>
            <a:r>
              <a:rPr lang="en-US" sz="2800" dirty="0" smtClean="0"/>
              <a:t> prints “ERROR” on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after more than 100 steps</a:t>
            </a:r>
            <a:br>
              <a:rPr lang="en-US" sz="2800" dirty="0" smtClean="0"/>
            </a:br>
            <a:r>
              <a:rPr lang="en-US" sz="2800" dirty="0" smtClean="0"/>
              <a:t>               </a:t>
            </a:r>
            <a:r>
              <a:rPr lang="en-US" sz="2800" dirty="0" smtClean="0">
                <a:solidFill>
                  <a:srgbClr val="C00000"/>
                </a:solidFill>
              </a:rPr>
              <a:t>0</a:t>
            </a:r>
            <a:r>
              <a:rPr lang="en-US" sz="2800" dirty="0" smtClean="0"/>
              <a:t> otherwise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87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1" y="1170429"/>
            <a:ext cx="8229600" cy="4724400"/>
          </a:xfrm>
        </p:spPr>
        <p:txBody>
          <a:bodyPr/>
          <a:lstStyle/>
          <a:p>
            <a:r>
              <a:rPr lang="en-US" sz="2800" dirty="0" smtClean="0"/>
              <a:t>The Universal Turing Machine </a:t>
            </a:r>
            <a:r>
              <a:rPr lang="en-US" sz="2800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sz="2800" dirty="0" smtClean="0">
              <a:solidFill>
                <a:srgbClr val="C00000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Takes as input: 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(&lt;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&gt;,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)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where 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&lt;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&gt;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the code</a:t>
            </a:r>
          </a:p>
          <a:p>
            <a:pPr marL="457200" lvl="1" indent="0">
              <a:buNone/>
            </a:pPr>
            <a:r>
              <a:rPr lang="en-US" dirty="0" smtClean="0">
                <a:ea typeface="Cambria Math" pitchFamily="18" charset="0"/>
                <a:cs typeface="Cambria Math" pitchFamily="18" charset="0"/>
              </a:rPr>
              <a:t>    of a program and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x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an input string</a:t>
            </a:r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  <a:p>
            <a:pPr lvl="1"/>
            <a:r>
              <a:rPr lang="en-US" dirty="0" smtClean="0">
                <a:ea typeface="Cambria Math" pitchFamily="18" charset="0"/>
                <a:cs typeface="Cambria Math" pitchFamily="18" charset="0"/>
              </a:rPr>
              <a:t>Simulates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P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on input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x</a:t>
            </a:r>
          </a:p>
          <a:p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Same as a Program Interpreter</a:t>
            </a:r>
          </a:p>
          <a:p>
            <a:pPr lvl="1"/>
            <a:endParaRPr lang="en-US" b="1" dirty="0" smtClean="0">
              <a:solidFill>
                <a:srgbClr val="0033CC"/>
              </a:solidFill>
              <a:ea typeface="Cambria Math" pitchFamily="18" charset="0"/>
              <a:cs typeface="Cambria Math" pitchFamily="18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52488" y="4447380"/>
            <a:ext cx="2959100" cy="935038"/>
            <a:chOff x="1061" y="1660"/>
            <a:chExt cx="3356" cy="617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240" y="1810"/>
              <a:ext cx="603" cy="4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C00000"/>
                  </a:solidFill>
                  <a:latin typeface="Arial" pitchFamily="34" charset="0"/>
                </a:rPr>
                <a:t>P</a:t>
              </a:r>
              <a:endParaRPr lang="en-US" sz="2800" b="1" baseline="-25000" dirty="0">
                <a:solidFill>
                  <a:srgbClr val="C00000"/>
                </a:solidFill>
                <a:latin typeface="Arial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691" y="2066"/>
              <a:ext cx="5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061" y="1686"/>
              <a:ext cx="96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chemeClr val="tx2"/>
                  </a:solidFill>
                  <a:latin typeface="Arial" pitchFamily="34" charset="0"/>
                </a:rPr>
                <a:t>input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304" y="1874"/>
              <a:ext cx="434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80" y="2039"/>
              <a:ext cx="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47" y="1660"/>
              <a:ext cx="117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 dirty="0">
                  <a:solidFill>
                    <a:schemeClr val="tx2"/>
                  </a:solidFill>
                  <a:latin typeface="Arial" pitchFamily="34" charset="0"/>
                </a:rPr>
                <a:t>output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333" y="1883"/>
              <a:ext cx="97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C00000"/>
                  </a:solidFill>
                </a:rPr>
                <a:t>P(x)</a:t>
              </a:r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22988" y="4637880"/>
            <a:ext cx="531812" cy="708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</a:rPr>
              <a:t>U</a:t>
            </a:r>
            <a:endParaRPr lang="en-US" sz="2800" b="1" baseline="-25000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95938" y="474900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38763" y="409019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226050" y="446008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688138" y="4983955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010400" y="4410868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Arial" pitchFamily="34" charset="0"/>
              </a:rPr>
              <a:t>output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086600" y="4747418"/>
            <a:ext cx="857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P(x)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589588" y="5250655"/>
            <a:ext cx="4603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756150" y="4906059"/>
            <a:ext cx="881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sym typeface="Symbol" pitchFamily="18" charset="2"/>
              </a:rPr>
              <a:t>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3600" b="1" dirty="0">
                <a:solidFill>
                  <a:srgbClr val="C00000"/>
                </a:solidFill>
                <a:cs typeface="Arial" charset="0"/>
                <a:sym typeface="Symbol" pitchFamily="18" charset="2"/>
              </a:rPr>
              <a:t></a:t>
            </a:r>
            <a:endParaRPr lang="en-US" sz="2800" b="1" dirty="0">
              <a:solidFill>
                <a:srgbClr val="C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66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35801"/>
              </p:ext>
            </p:extLst>
          </p:nvPr>
        </p:nvGraphicFramePr>
        <p:xfrm>
          <a:off x="4984044" y="1715531"/>
          <a:ext cx="3124197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  <a:gridCol w="3471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5732328" y="1346723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02914"/>
              </p:ext>
            </p:extLst>
          </p:nvPr>
        </p:nvGraphicFramePr>
        <p:xfrm>
          <a:off x="488244" y="1639331"/>
          <a:ext cx="3733800" cy="182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/>
                <a:gridCol w="933450"/>
                <a:gridCol w="933450"/>
                <a:gridCol w="933450"/>
              </a:tblGrid>
              <a:tr h="45623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(1,s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(1,s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(0,s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(H,s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(H,s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(R,s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8244" y="1182131"/>
            <a:ext cx="1287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50844" y="1258331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99339"/>
              </p:ext>
            </p:extLst>
          </p:nvPr>
        </p:nvGraphicFramePr>
        <p:xfrm>
          <a:off x="564444" y="4306331"/>
          <a:ext cx="3733800" cy="200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45623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…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r>
                        <a:rPr lang="en-US" baseline="-25000" dirty="0" smtClean="0">
                          <a:latin typeface="Franklin Gothic Medium" panose="020B0603020102020204" pitchFamily="34" charset="0"/>
                        </a:rPr>
                        <a:t>2</a:t>
                      </a:r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  <a:tr h="456230">
                <a:tc>
                  <a:txBody>
                    <a:bodyPr/>
                    <a:lstStyle/>
                    <a:p>
                      <a:endParaRPr lang="en-US" baseline="-25000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…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 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64444" y="3849131"/>
            <a:ext cx="1822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Universal TM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U</a:t>
            </a:r>
            <a:endParaRPr lang="en-US" dirty="0"/>
          </a:p>
        </p:txBody>
      </p:sp>
      <p:graphicFrame>
        <p:nvGraphicFramePr>
          <p:cNvPr id="2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850428"/>
              </p:ext>
            </p:extLst>
          </p:nvPr>
        </p:nvGraphicFramePr>
        <p:xfrm>
          <a:off x="4450649" y="4306331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,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.</a:t>
                      </a:r>
                      <a:r>
                        <a:rPr lang="en-US" baseline="0" dirty="0" smtClean="0">
                          <a:latin typeface="Franklin Gothic Medium" panose="020B0603020102020204" pitchFamily="34" charset="0"/>
                        </a:rPr>
                        <a:t> . . .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Down Arrow 21"/>
          <p:cNvSpPr/>
          <p:nvPr/>
        </p:nvSpPr>
        <p:spPr>
          <a:xfrm>
            <a:off x="4450644" y="3925331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ectangle 22"/>
          <p:cNvSpPr/>
          <p:nvPr/>
        </p:nvSpPr>
        <p:spPr>
          <a:xfrm>
            <a:off x="7193844" y="3849131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ambria Math" pitchFamily="18" charset="0"/>
                <a:cs typeface="Cambria Math" pitchFamily="18" charset="0"/>
              </a:rPr>
              <a:t>input </a:t>
            </a:r>
            <a:r>
              <a:rPr lang="en-US" b="1" dirty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55444" y="3849131"/>
            <a:ext cx="2122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Program code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&lt;P&gt;</a:t>
            </a:r>
            <a:endParaRPr lang="en-US" dirty="0"/>
          </a:p>
        </p:txBody>
      </p:sp>
      <p:graphicFrame>
        <p:nvGraphicFramePr>
          <p:cNvPr id="2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187930"/>
              </p:ext>
            </p:extLst>
          </p:nvPr>
        </p:nvGraphicFramePr>
        <p:xfrm>
          <a:off x="4450644" y="5754131"/>
          <a:ext cx="4419594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  <a:gridCol w="736599"/>
                <a:gridCol w="245533"/>
                <a:gridCol w="245533"/>
                <a:gridCol w="245533"/>
                <a:gridCol w="245533"/>
                <a:gridCol w="245533"/>
                <a:gridCol w="245533"/>
                <a:gridCol w="2455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,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s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3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)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(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.</a:t>
                      </a:r>
                      <a:r>
                        <a:rPr lang="en-US" baseline="0" dirty="0" smtClean="0">
                          <a:latin typeface="Franklin Gothic Medium" panose="020B0603020102020204" pitchFamily="34" charset="0"/>
                        </a:rPr>
                        <a:t> . . .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1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ranklin Gothic Medium" panose="020B0603020102020204" pitchFamily="34" charset="0"/>
                        </a:rPr>
                        <a:t>_</a:t>
                      </a:r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>
            <a:off x="8413044" y="5373131"/>
            <a:ext cx="242316" cy="2926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/>
        </p:nvSpPr>
        <p:spPr>
          <a:xfrm>
            <a:off x="7193844" y="5296931"/>
            <a:ext cx="826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rograms </a:t>
            </a:r>
            <a:r>
              <a:rPr lang="en-US" smtClean="0"/>
              <a:t>about program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The Universal TM takes a program code </a:t>
            </a:r>
            <a:r>
              <a:rPr lang="en-US" sz="2900" dirty="0">
                <a:solidFill>
                  <a:srgbClr val="C00000"/>
                </a:solidFill>
              </a:rPr>
              <a:t>&lt;</a:t>
            </a:r>
            <a:r>
              <a:rPr lang="en-US" sz="2900" b="1" dirty="0">
                <a:solidFill>
                  <a:srgbClr val="C00000"/>
                </a:solidFill>
              </a:rPr>
              <a:t>P</a:t>
            </a:r>
            <a:r>
              <a:rPr lang="en-US" sz="2900" dirty="0" smtClean="0">
                <a:solidFill>
                  <a:srgbClr val="C00000"/>
                </a:solidFill>
              </a:rPr>
              <a:t>&gt;</a:t>
            </a:r>
            <a:r>
              <a:rPr lang="en-US" sz="2900" dirty="0" smtClean="0">
                <a:solidFill>
                  <a:srgbClr val="0033CC"/>
                </a:solidFill>
              </a:rPr>
              <a:t> </a:t>
            </a:r>
            <a:r>
              <a:rPr lang="en-US" sz="2900" dirty="0" smtClean="0"/>
              <a:t>as input, and an input </a:t>
            </a:r>
            <a:r>
              <a:rPr lang="en-US" sz="2900" b="1" dirty="0" smtClean="0">
                <a:solidFill>
                  <a:srgbClr val="C00000"/>
                </a:solidFill>
              </a:rPr>
              <a:t>x</a:t>
            </a:r>
            <a:r>
              <a:rPr lang="en-US" sz="2900" dirty="0" smtClean="0"/>
              <a:t>, and interprets </a:t>
            </a:r>
            <a:r>
              <a:rPr lang="en-US" sz="2900" b="1" dirty="0" smtClean="0">
                <a:solidFill>
                  <a:srgbClr val="C00000"/>
                </a:solidFill>
              </a:rPr>
              <a:t>P</a:t>
            </a:r>
            <a:r>
              <a:rPr lang="en-US" sz="2900" dirty="0" smtClean="0"/>
              <a:t> on </a:t>
            </a:r>
            <a:r>
              <a:rPr lang="en-US" sz="2900" b="1" dirty="0">
                <a:solidFill>
                  <a:srgbClr val="C00000"/>
                </a:solidFill>
              </a:rPr>
              <a:t>x</a:t>
            </a:r>
            <a:endParaRPr lang="en-US" sz="2900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Step by step by step by step…</a:t>
            </a:r>
          </a:p>
          <a:p>
            <a:r>
              <a:rPr lang="en-US" sz="2800" dirty="0" smtClean="0"/>
              <a:t>Can we write a TM that takes a </a:t>
            </a:r>
            <a:r>
              <a:rPr lang="en-US" sz="2800" dirty="0"/>
              <a:t>program code </a:t>
            </a:r>
            <a:r>
              <a:rPr lang="en-US" sz="2800" dirty="0">
                <a:solidFill>
                  <a:srgbClr val="C00000"/>
                </a:solidFill>
              </a:rPr>
              <a:t>&lt;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dirty="0">
                <a:solidFill>
                  <a:srgbClr val="C00000"/>
                </a:solidFill>
              </a:rPr>
              <a:t>&gt; </a:t>
            </a:r>
            <a:r>
              <a:rPr lang="en-US" sz="2800" dirty="0" smtClean="0"/>
              <a:t>as input and checks some property of the program?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>
                <a:solidFill>
                  <a:srgbClr val="C00000"/>
                </a:solidFill>
              </a:rPr>
              <a:t>P </a:t>
            </a:r>
            <a:r>
              <a:rPr lang="en-US" dirty="0" smtClean="0"/>
              <a:t>ever return the output “ERROR”?</a:t>
            </a:r>
          </a:p>
          <a:p>
            <a:pPr lvl="1"/>
            <a:r>
              <a:rPr lang="en-US" dirty="0"/>
              <a:t>Does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 smtClean="0"/>
              <a:t>always return the </a:t>
            </a:r>
            <a:r>
              <a:rPr lang="en-US" dirty="0"/>
              <a:t>output </a:t>
            </a:r>
            <a:r>
              <a:rPr lang="en-US" dirty="0" smtClean="0"/>
              <a:t>“</a:t>
            </a:r>
            <a:r>
              <a:rPr lang="en-US" dirty="0"/>
              <a:t>ERROR</a:t>
            </a:r>
            <a:r>
              <a:rPr lang="en-US" dirty="0" smtClean="0"/>
              <a:t>”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Does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halt on input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39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halting problem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Given:  </a:t>
            </a:r>
            <a:r>
              <a:rPr lang="en-US" dirty="0" smtClean="0"/>
              <a:t>The code of a program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and an 				       input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for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, i.e. given </a:t>
            </a:r>
            <a:r>
              <a:rPr lang="en-US" dirty="0" smtClean="0">
                <a:solidFill>
                  <a:srgbClr val="C00000"/>
                </a:solidFill>
              </a:rPr>
              <a:t>(&lt;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&gt;,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b="1" dirty="0" smtClean="0"/>
              <a:t>Output: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halts on input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/>
              <a:t>                  	         	            </a:t>
            </a:r>
            <a:r>
              <a:rPr lang="en-US" b="1" dirty="0" smtClean="0">
                <a:solidFill>
                  <a:srgbClr val="C00000"/>
                </a:solidFill>
              </a:rPr>
              <a:t>0</a:t>
            </a:r>
            <a:r>
              <a:rPr lang="en-US" dirty="0" smtClean="0"/>
              <a:t> if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does not halt on input 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33CC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/>
              <a:t>  Theorem</a:t>
            </a:r>
            <a:r>
              <a:rPr lang="en-US" dirty="0" smtClean="0"/>
              <a:t> (Turing):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There is no program that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solves the halting problem.</a:t>
            </a:r>
            <a:r>
              <a:rPr lang="en-US" dirty="0" smtClean="0">
                <a:solidFill>
                  <a:srgbClr val="0033CC"/>
                </a:solidFill>
              </a:rPr>
              <a:t>          	                 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“The halting problem is </a:t>
            </a:r>
            <a:r>
              <a:rPr lang="en-US" dirty="0" err="1" smtClean="0">
                <a:solidFill>
                  <a:srgbClr val="C00000"/>
                </a:solidFill>
              </a:rPr>
              <a:t>undecidable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2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91560"/>
            <a:ext cx="8229600" cy="892175"/>
          </a:xfrm>
        </p:spPr>
        <p:txBody>
          <a:bodyPr/>
          <a:lstStyle/>
          <a:p>
            <a:r>
              <a:rPr lang="en-US" dirty="0" smtClean="0"/>
              <a:t>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Suppose that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is a Turing machine that solves the Halting problem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600" dirty="0" smtClean="0"/>
              <a:t>   Function </a:t>
            </a:r>
            <a:r>
              <a:rPr lang="en-US" sz="2600" b="1" dirty="0" smtClean="0">
                <a:solidFill>
                  <a:srgbClr val="C00000"/>
                </a:solidFill>
              </a:rPr>
              <a:t>D</a:t>
            </a:r>
            <a:r>
              <a:rPr lang="en-US" sz="2600" dirty="0" smtClean="0">
                <a:solidFill>
                  <a:srgbClr val="C00000"/>
                </a:solidFill>
              </a:rPr>
              <a:t>(</a:t>
            </a:r>
            <a:r>
              <a:rPr lang="en-US" sz="2600" b="1" dirty="0" smtClean="0">
                <a:solidFill>
                  <a:srgbClr val="C00000"/>
                </a:solidFill>
              </a:rPr>
              <a:t>x</a:t>
            </a:r>
            <a:r>
              <a:rPr lang="en-US" sz="2600" dirty="0" smtClean="0">
                <a:solidFill>
                  <a:srgbClr val="C00000"/>
                </a:solidFill>
              </a:rPr>
              <a:t>)</a:t>
            </a:r>
            <a:r>
              <a:rPr lang="en-US" sz="2600" dirty="0" smtClean="0"/>
              <a:t>:</a:t>
            </a:r>
          </a:p>
          <a:p>
            <a:pPr lvl="2" eaLnBrk="1" hangingPunct="1">
              <a:defRPr/>
            </a:pPr>
            <a:r>
              <a:rPr lang="en-US" dirty="0" smtClean="0"/>
              <a:t>  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</a:t>
            </a:r>
            <a:r>
              <a:rPr lang="en-US" b="1" dirty="0" smtClean="0">
                <a:solidFill>
                  <a:srgbClr val="0033CC"/>
                </a:solidFill>
              </a:rPr>
              <a:t>1</a:t>
            </a:r>
            <a:r>
              <a:rPr lang="en-US" dirty="0" smtClean="0"/>
              <a:t> then</a:t>
            </a:r>
          </a:p>
          <a:p>
            <a:pPr lvl="3" eaLnBrk="1" hangingPunct="1">
              <a:defRPr/>
            </a:pPr>
            <a:r>
              <a:rPr lang="en-US" b="1" dirty="0" smtClean="0"/>
              <a:t>  while</a:t>
            </a:r>
            <a:r>
              <a:rPr lang="en-US" dirty="0" smtClean="0"/>
              <a:t> (true); /* loop forever */</a:t>
            </a:r>
          </a:p>
          <a:p>
            <a:pPr lvl="2" eaLnBrk="1" hangingPunct="1">
              <a:defRPr/>
            </a:pPr>
            <a:r>
              <a:rPr lang="en-US" dirty="0" smtClean="0"/>
              <a:t>  else</a:t>
            </a:r>
          </a:p>
          <a:p>
            <a:pPr lvl="3" eaLnBrk="1" hangingPunct="1">
              <a:defRPr/>
            </a:pPr>
            <a:r>
              <a:rPr lang="en-US" b="1" dirty="0" smtClean="0"/>
              <a:t>  no-op</a:t>
            </a:r>
            <a:r>
              <a:rPr lang="en-US" dirty="0" smtClean="0"/>
              <a:t>; /* do nothing and halt */</a:t>
            </a:r>
          </a:p>
          <a:p>
            <a:pPr lvl="2" eaLnBrk="1" hangingPunct="1">
              <a:defRPr/>
            </a:pPr>
            <a:r>
              <a:rPr lang="en-US" dirty="0" smtClean="0"/>
              <a:t>  </a:t>
            </a:r>
            <a:r>
              <a:rPr lang="en-US" dirty="0" err="1" smtClean="0"/>
              <a:t>endif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What does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do on input </a:t>
            </a:r>
            <a:r>
              <a:rPr lang="en-US" sz="2800" dirty="0" smtClean="0">
                <a:solidFill>
                  <a:srgbClr val="C00000"/>
                </a:solidFill>
              </a:rPr>
              <a:t>&lt;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&gt;</a:t>
            </a:r>
            <a:r>
              <a:rPr lang="en-US" sz="2800" dirty="0" smtClean="0"/>
              <a:t>?</a:t>
            </a:r>
          </a:p>
          <a:p>
            <a:pPr lvl="1" eaLnBrk="1" hangingPunct="1">
              <a:defRPr/>
            </a:pPr>
            <a:r>
              <a:rPr lang="en-US" dirty="0" smtClean="0"/>
              <a:t>Does it halt?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85336" y="2209799"/>
            <a:ext cx="4724400" cy="2475089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794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1554" y="2568221"/>
            <a:ext cx="8229600" cy="3505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 halts on input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4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dirty="0" smtClean="0">
                <a:solidFill>
                  <a:srgbClr val="0033CC"/>
                </a:solidFill>
                <a:ea typeface="Cambria Math" pitchFamily="18" charset="0"/>
                <a:cs typeface="Cambria Math" pitchFamily="18" charset="0"/>
              </a:rPr>
              <a:t>H</a:t>
            </a:r>
            <a:r>
              <a:rPr lang="en-US" dirty="0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outputs </a:t>
            </a:r>
            <a:r>
              <a:rPr lang="en-US" b="1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on input </a:t>
            </a:r>
            <a:r>
              <a:rPr lang="en-US" dirty="0" smtClean="0">
                <a:solidFill>
                  <a:srgbClr val="C00000"/>
                </a:solidFill>
                <a:ea typeface="Cambria Math" pitchFamily="18" charset="0"/>
                <a:cs typeface="Cambria Math" pitchFamily="18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&gt;,&lt;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&gt;)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  </a:t>
            </a:r>
            <a:r>
              <a:rPr lang="en-US" sz="2800" dirty="0" smtClean="0">
                <a:solidFill>
                  <a:srgbClr val="00B050"/>
                </a:solidFill>
              </a:rPr>
              <a:t> [since </a:t>
            </a:r>
            <a:r>
              <a:rPr lang="en-US" sz="2800" b="1" dirty="0" smtClean="0">
                <a:solidFill>
                  <a:schemeClr val="accent4">
                    <a:lumMod val="90000"/>
                  </a:schemeClr>
                </a:solidFill>
              </a:rPr>
              <a:t>H</a:t>
            </a:r>
            <a:r>
              <a:rPr lang="en-US" sz="2800" dirty="0" smtClean="0">
                <a:solidFill>
                  <a:schemeClr val="accent4">
                    <a:lumMod val="9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solves the halting problem and so    	  	     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C00000"/>
                </a:solidFill>
              </a:rPr>
              <a:t>&lt;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&gt;</a:t>
            </a:r>
            <a:r>
              <a:rPr lang="en-US" sz="2800" dirty="0" smtClean="0">
                <a:solidFill>
                  <a:srgbClr val="0033CC"/>
                </a:solidFill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</a:rPr>
              <a:t> outputs 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iff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halts on input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>
                <a:solidFill>
                  <a:srgbClr val="00B050"/>
                </a:solidFill>
              </a:rPr>
              <a:t>]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⇔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 runs forever on input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>
                <a:solidFill>
                  <a:srgbClr val="00B050"/>
                </a:solidFill>
              </a:rPr>
              <a:t> [since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goes into an infinite loop on </a:t>
            </a:r>
            <a:r>
              <a:rPr lang="en-US" sz="2800" b="1" dirty="0" smtClean="0">
                <a:solidFill>
                  <a:srgbClr val="C00000"/>
                </a:solidFill>
              </a:rPr>
              <a:t>x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iff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>
                <a:solidFill>
                  <a:srgbClr val="0033CC"/>
                </a:solidFill>
              </a:rPr>
              <a:t>(</a:t>
            </a:r>
            <a:r>
              <a:rPr lang="en-US" sz="2800" b="1" dirty="0" err="1" smtClean="0">
                <a:solidFill>
                  <a:srgbClr val="0033CC"/>
                </a:solidFill>
              </a:rPr>
              <a:t>x</a:t>
            </a:r>
            <a:r>
              <a:rPr lang="en-US" sz="2800" dirty="0" err="1" smtClean="0">
                <a:solidFill>
                  <a:srgbClr val="0033CC"/>
                </a:solidFill>
              </a:rPr>
              <a:t>,</a:t>
            </a:r>
            <a:r>
              <a:rPr lang="en-US" sz="2800" b="1" dirty="0" err="1" smtClean="0">
                <a:solidFill>
                  <a:srgbClr val="0033CC"/>
                </a:solidFill>
              </a:rPr>
              <a:t>x</a:t>
            </a:r>
            <a:r>
              <a:rPr lang="en-US" sz="2800" dirty="0" smtClean="0">
                <a:solidFill>
                  <a:srgbClr val="0033CC"/>
                </a:solidFill>
              </a:rPr>
              <a:t>)=</a:t>
            </a:r>
            <a:r>
              <a:rPr lang="en-US" sz="2800" b="1" dirty="0" smtClean="0">
                <a:solidFill>
                  <a:srgbClr val="0033CC"/>
                </a:solidFill>
              </a:rPr>
              <a:t>1</a:t>
            </a:r>
            <a:r>
              <a:rPr lang="en-US" sz="2800" dirty="0" smtClean="0">
                <a:solidFill>
                  <a:srgbClr val="009900"/>
                </a:solidFill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0" indent="0"/>
            <a:endParaRPr lang="en-US" dirty="0" smtClean="0"/>
          </a:p>
        </p:txBody>
      </p:sp>
      <p:grpSp>
        <p:nvGrpSpPr>
          <p:cNvPr id="13318" name="Group 12"/>
          <p:cNvGrpSpPr>
            <a:grpSpLocks/>
          </p:cNvGrpSpPr>
          <p:nvPr/>
        </p:nvGrpSpPr>
        <p:grpSpPr bwMode="auto">
          <a:xfrm>
            <a:off x="4094866" y="623356"/>
            <a:ext cx="4800600" cy="2698044"/>
            <a:chOff x="4354286" y="905127"/>
            <a:chExt cx="4800600" cy="2698044"/>
          </a:xfrm>
        </p:grpSpPr>
        <p:sp>
          <p:nvSpPr>
            <p:cNvPr id="12" name="Rectangle 11"/>
            <p:cNvSpPr/>
            <p:nvPr/>
          </p:nvSpPr>
          <p:spPr>
            <a:xfrm>
              <a:off x="5028973" y="905127"/>
              <a:ext cx="4038600" cy="22778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6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322" name="Content Placeholder 2"/>
            <p:cNvSpPr txBox="1">
              <a:spLocks/>
            </p:cNvSpPr>
            <p:nvPr/>
          </p:nvSpPr>
          <p:spPr bwMode="auto">
            <a:xfrm>
              <a:off x="4354286" y="914400"/>
              <a:ext cx="4800600" cy="2688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lvl="1" eaLnBrk="1" hangingPunct="1">
                <a:spcBef>
                  <a:spcPct val="20000"/>
                </a:spcBef>
                <a:buFont typeface="Arial" charset="0"/>
                <a:buNone/>
              </a:pPr>
              <a:r>
                <a:rPr lang="en-US" sz="2400" dirty="0">
                  <a:latin typeface="Calibri" pitchFamily="34" charset="0"/>
                </a:rPr>
                <a:t>   Function </a:t>
              </a:r>
              <a:r>
                <a:rPr lang="en-US" sz="2400" b="1" dirty="0">
                  <a:solidFill>
                    <a:srgbClr val="C00000"/>
                  </a:solidFill>
                  <a:latin typeface="Calibri" pitchFamily="34" charset="0"/>
                </a:rPr>
                <a:t>D</a:t>
              </a:r>
              <a:r>
                <a:rPr lang="en-US" sz="2400" dirty="0">
                  <a:solidFill>
                    <a:srgbClr val="C00000"/>
                  </a:solidFill>
                  <a:latin typeface="Calibri" pitchFamily="34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alibri" pitchFamily="34" charset="0"/>
                </a:rPr>
                <a:t>x</a:t>
              </a:r>
              <a:r>
                <a:rPr lang="en-US" sz="2400" dirty="0">
                  <a:solidFill>
                    <a:srgbClr val="C00000"/>
                  </a:solidFill>
                  <a:latin typeface="Calibri" pitchFamily="34" charset="0"/>
                </a:rPr>
                <a:t>)</a:t>
              </a:r>
              <a:r>
                <a:rPr lang="en-US" sz="2400" dirty="0">
                  <a:latin typeface="Calibri" pitchFamily="34" charset="0"/>
                </a:rPr>
                <a:t>: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 dirty="0">
                  <a:latin typeface="Calibri" pitchFamily="34" charset="0"/>
                </a:rPr>
                <a:t>if </a:t>
              </a:r>
              <a:r>
                <a:rPr lang="en-US" sz="2000" b="1" dirty="0">
                  <a:solidFill>
                    <a:srgbClr val="0033CC"/>
                  </a:solidFill>
                  <a:latin typeface="Calibri" pitchFamily="34" charset="0"/>
                </a:rPr>
                <a:t>H</a:t>
              </a:r>
              <a:r>
                <a:rPr lang="en-US" sz="2000" dirty="0">
                  <a:solidFill>
                    <a:srgbClr val="0033CC"/>
                  </a:solidFill>
                  <a:latin typeface="Calibri" pitchFamily="34" charset="0"/>
                </a:rPr>
                <a:t>(</a:t>
              </a:r>
              <a:r>
                <a:rPr lang="en-US" sz="2000" b="1" dirty="0" err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 dirty="0" err="1">
                  <a:solidFill>
                    <a:srgbClr val="0033CC"/>
                  </a:solidFill>
                  <a:latin typeface="Calibri" pitchFamily="34" charset="0"/>
                </a:rPr>
                <a:t>,</a:t>
              </a:r>
              <a:r>
                <a:rPr lang="en-US" sz="2000" b="1" dirty="0" err="1">
                  <a:solidFill>
                    <a:srgbClr val="0033CC"/>
                  </a:solidFill>
                  <a:latin typeface="Calibri" pitchFamily="34" charset="0"/>
                </a:rPr>
                <a:t>x</a:t>
              </a:r>
              <a:r>
                <a:rPr lang="en-US" sz="2000" dirty="0">
                  <a:solidFill>
                    <a:srgbClr val="0033CC"/>
                  </a:solidFill>
                  <a:latin typeface="Calibri" pitchFamily="34" charset="0"/>
                </a:rPr>
                <a:t>)=</a:t>
              </a:r>
              <a:r>
                <a:rPr lang="en-US" sz="2000" b="1" dirty="0">
                  <a:solidFill>
                    <a:srgbClr val="0033CC"/>
                  </a:solidFill>
                  <a:latin typeface="Calibri" pitchFamily="34" charset="0"/>
                </a:rPr>
                <a:t>1</a:t>
              </a:r>
              <a:r>
                <a:rPr lang="en-US" sz="2000" dirty="0">
                  <a:latin typeface="Calibri" pitchFamily="34" charset="0"/>
                </a:rPr>
                <a:t> then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 dirty="0">
                  <a:latin typeface="Calibri" pitchFamily="34" charset="0"/>
                </a:rPr>
                <a:t>while</a:t>
              </a:r>
              <a:r>
                <a:rPr lang="en-US" dirty="0">
                  <a:latin typeface="Calibri" pitchFamily="34" charset="0"/>
                </a:rPr>
                <a:t> (true); /* loop forever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 dirty="0">
                  <a:latin typeface="Calibri" pitchFamily="34" charset="0"/>
                </a:rPr>
                <a:t>else</a:t>
              </a:r>
            </a:p>
            <a:p>
              <a:pPr lvl="3" eaLnBrk="1" hangingPunct="1">
                <a:spcBef>
                  <a:spcPct val="20000"/>
                </a:spcBef>
                <a:buFont typeface="Arial" charset="0"/>
                <a:buChar char="–"/>
              </a:pPr>
              <a:r>
                <a:rPr lang="en-US" b="1" dirty="0">
                  <a:latin typeface="Calibri" pitchFamily="34" charset="0"/>
                </a:rPr>
                <a:t>no-op</a:t>
              </a:r>
              <a:r>
                <a:rPr lang="en-US" dirty="0">
                  <a:latin typeface="Calibri" pitchFamily="34" charset="0"/>
                </a:rPr>
                <a:t>; /* do nothing and halt */</a:t>
              </a:r>
            </a:p>
            <a:p>
              <a:pPr lvl="2" eaLnBrk="1" hangingPunct="1">
                <a:spcBef>
                  <a:spcPct val="20000"/>
                </a:spcBef>
                <a:buFont typeface="Arial" charset="0"/>
                <a:buChar char="•"/>
              </a:pPr>
              <a:r>
                <a:rPr lang="en-US" sz="2000" dirty="0" err="1" smtClean="0">
                  <a:latin typeface="Calibri" pitchFamily="34" charset="0"/>
                </a:rPr>
                <a:t>endif</a:t>
              </a:r>
              <a:endParaRPr lang="en-US" sz="2000" dirty="0" smtClean="0">
                <a:latin typeface="Calibri" pitchFamily="34" charset="0"/>
              </a:endParaRPr>
            </a:p>
            <a:p>
              <a:pPr marL="914400" lvl="2" indent="0" eaLnBrk="1" hangingPunct="1">
                <a:spcBef>
                  <a:spcPct val="20000"/>
                </a:spcBef>
              </a:pPr>
              <a:endParaRPr lang="en-US" sz="2000" dirty="0">
                <a:latin typeface="Calibri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626471"/>
            <a:ext cx="401103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Does 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/>
              <a:t> halt on input </a:t>
            </a:r>
            <a:r>
              <a:rPr lang="en-US" sz="2800" dirty="0">
                <a:solidFill>
                  <a:srgbClr val="C00000"/>
                </a:solidFill>
              </a:rPr>
              <a:t>&lt;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dirty="0">
                <a:solidFill>
                  <a:srgbClr val="C00000"/>
                </a:solidFill>
              </a:rPr>
              <a:t>&gt;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44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</a:t>
            </a:r>
            <a:r>
              <a:rPr lang="en-US" dirty="0" smtClean="0"/>
              <a:t>hat’s it!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We proved that there is no computer program that can solve the </a:t>
            </a:r>
            <a:r>
              <a:rPr lang="en-US" sz="2800" dirty="0" smtClean="0">
                <a:solidFill>
                  <a:srgbClr val="C00000"/>
                </a:solidFill>
              </a:rPr>
              <a:t>Halting Problem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70000"/>
              </a:lnSpc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This tells us that there is no compiler that can check our programs and guarantee to find any infinite loops they might have</a:t>
            </a:r>
          </a:p>
        </p:txBody>
      </p:sp>
    </p:spTree>
    <p:extLst>
      <p:ext uri="{BB962C8B-B14F-4D97-AF65-F5344CB8AC3E}">
        <p14:creationId xmlns:p14="http://schemas.microsoft.com/office/powerpoint/2010/main" val="1609407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11791</TotalTime>
  <Words>1522</Words>
  <Application>Microsoft Office PowerPoint</Application>
  <PresentationFormat>On-screen Show (4:3)</PresentationFormat>
  <Paragraphs>382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311: Foundations of Computing</vt:lpstr>
      <vt:lpstr>highlights</vt:lpstr>
      <vt:lpstr>highlights</vt:lpstr>
      <vt:lpstr>highlights</vt:lpstr>
      <vt:lpstr>programs about program properties</vt:lpstr>
      <vt:lpstr>halting problem</vt:lpstr>
      <vt:lpstr>proof by contradiction</vt:lpstr>
      <vt:lpstr>PowerPoint Presentation</vt:lpstr>
      <vt:lpstr>that’s it!</vt:lpstr>
      <vt:lpstr>SCOOPING THE LOOP SNOOPER A proof that the Halting Problem is undecidable   by Geoffrey K. Pullum (U. Edinburgh)</vt:lpstr>
      <vt:lpstr>SCOOPING THE LOOP SNOOPER </vt:lpstr>
      <vt:lpstr>another view</vt:lpstr>
      <vt:lpstr>PowerPoint Presentation</vt:lpstr>
      <vt:lpstr>PowerPoint Presentation</vt:lpstr>
      <vt:lpstr>PowerPoint Presentation</vt:lpstr>
      <vt:lpstr>PowerPoint Presentation</vt:lpstr>
      <vt:lpstr>halting problem</vt:lpstr>
      <vt:lpstr>that’s it!</vt:lpstr>
      <vt:lpstr>the “always halts” problem</vt:lpstr>
      <vt:lpstr>the “always halts” problem</vt:lpstr>
      <vt:lpstr>the “always ERROR” problem</vt:lpstr>
      <vt:lpstr>the “always ERROR” problem</vt:lpstr>
      <vt:lpstr>pitfalls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482</cp:revision>
  <cp:lastPrinted>2013-10-03T23:44:12Z</cp:lastPrinted>
  <dcterms:created xsi:type="dcterms:W3CDTF">2013-01-07T07:20:47Z</dcterms:created>
  <dcterms:modified xsi:type="dcterms:W3CDTF">2013-12-04T20:14:46Z</dcterms:modified>
</cp:coreProperties>
</file>