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5" r:id="rId2"/>
    <p:sldId id="396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78" r:id="rId12"/>
    <p:sldId id="362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5CE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35" autoAdjust="0"/>
    <p:restoredTop sz="90504" autoAdjust="0"/>
  </p:normalViewPr>
  <p:slideViewPr>
    <p:cSldViewPr snapToGrid="0" snapToObjects="1">
      <p:cViewPr>
        <p:scale>
          <a:sx n="84" d="100"/>
          <a:sy n="84" d="100"/>
        </p:scale>
        <p:origin x="-239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7665-BAAC-42B1-B972-C861D7B9B2E6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E06F-56D1-4639-A659-DFBB24A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3" y="146050"/>
            <a:ext cx="7488237" cy="9477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100" y="1489075"/>
            <a:ext cx="381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5500" y="1489075"/>
            <a:ext cx="3810000" cy="232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5500" y="3965575"/>
            <a:ext cx="3810000" cy="232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Autumn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D1A790-645B-4BB2-A9C0-188F8B7DC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73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7FAF-82E6-4078-8FFD-0620748B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8396-6EA3-4E37-923D-C89E51717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8" r:id="rId5"/>
    <p:sldLayoutId id="214748365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981670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2013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Lecture 27: Turing machines and decidability</a:t>
            </a:r>
          </a:p>
        </p:txBody>
      </p:sp>
      <p:pic>
        <p:nvPicPr>
          <p:cNvPr id="1026" name="Picture 2" descr="http://i1060.photobucket.com/albums/t444/LandruBek/dkos/candy_button_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6096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59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CSE 311: Foundations of Computing</a:t>
            </a:r>
            <a:br>
              <a:rPr lang="en-US" dirty="0">
                <a:latin typeface="Franklin Gothic Medium" panose="020B0603020102020204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diagonal number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D =</a:t>
                      </a:r>
                      <a:endParaRPr lang="en-US" sz="28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0.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30869" name="TextBox 2"/>
          <p:cNvSpPr txBox="1">
            <a:spLocks noChangeArrowheads="1"/>
          </p:cNvSpPr>
          <p:nvPr/>
        </p:nvSpPr>
        <p:spPr bwMode="auto">
          <a:xfrm>
            <a:off x="228600" y="3944938"/>
            <a:ext cx="415690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But for all </a:t>
            </a:r>
            <a:r>
              <a:rPr lang="en-US" sz="2800" b="1" dirty="0"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 we have</a:t>
            </a:r>
          </a:p>
          <a:p>
            <a:pPr eaLnBrk="1" hangingPunct="1"/>
            <a:r>
              <a:rPr lang="en-US" sz="2800" b="1" dirty="0" err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 b="1" dirty="0" err="1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</a:t>
            </a:r>
            <a:r>
              <a:rPr lang="en-US" sz="2800" b="1" dirty="0" err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</a:t>
            </a:r>
            <a:r>
              <a:rPr lang="en-US" sz="2800" b="1" baseline="-25000" dirty="0" err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en-US" sz="2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since they differ on</a:t>
            </a:r>
          </a:p>
          <a:p>
            <a:pPr eaLnBrk="1" hangingPunct="1"/>
            <a:r>
              <a:rPr lang="en-US" sz="2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en-US" sz="2800" baseline="300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th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digit (which is not </a:t>
            </a:r>
            <a:r>
              <a:rPr lang="en-US" sz="2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9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)</a:t>
            </a:r>
            <a:endParaRPr lang="en-US" sz="2800" baseline="-25000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eaLnBrk="1" hangingPunct="1"/>
            <a:r>
              <a:rPr lang="en-US" sz="3600" dirty="0"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⇒</a:t>
            </a:r>
            <a:r>
              <a:rPr lang="en-US" sz="2800" dirty="0"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list was incomplete</a:t>
            </a:r>
          </a:p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Cambria Math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⇒ </a:t>
            </a:r>
            <a:r>
              <a:rPr lang="en-US" sz="3200" dirty="0">
                <a:solidFill>
                  <a:srgbClr val="000000"/>
                </a:solidFill>
                <a:latin typeface="Cambria Math" pitchFamily="18" charset="0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en-US" sz="3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[0,1)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is not countable</a:t>
            </a:r>
          </a:p>
        </p:txBody>
      </p:sp>
      <p:sp>
        <p:nvSpPr>
          <p:cNvPr id="30870" name="TextBox 7"/>
          <p:cNvSpPr txBox="1">
            <a:spLocks noChangeArrowheads="1"/>
          </p:cNvSpPr>
          <p:nvPr/>
        </p:nvSpPr>
        <p:spPr bwMode="auto">
          <a:xfrm>
            <a:off x="228600" y="3048000"/>
            <a:ext cx="213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28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is in</a:t>
            </a:r>
            <a:r>
              <a:rPr lang="en-US" sz="28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>
                <a:latin typeface="Cambria Math" pitchFamily="18" charset="0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en-US" sz="3200" baseline="30000">
                <a:ea typeface="Arial Unicode MS" pitchFamily="34" charset="-128"/>
                <a:cs typeface="Arial Unicode MS" pitchFamily="34" charset="-128"/>
              </a:rPr>
              <a:t>[0,1)</a:t>
            </a:r>
            <a:endParaRPr lang="en-US" sz="3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0310" y="274638"/>
            <a:ext cx="9053689" cy="606642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latin typeface="Franklin Gothic Medium" panose="020B0603020102020204" pitchFamily="34" charset="0"/>
              </a:rPr>
              <a:t>why doesn’t this show that the </a:t>
            </a:r>
            <a:r>
              <a:rPr lang="en-US" sz="2800" dirty="0" err="1" smtClean="0">
                <a:latin typeface="Franklin Gothic Medium" panose="020B0603020102020204" pitchFamily="34" charset="0"/>
              </a:rPr>
              <a:t>rationals</a:t>
            </a:r>
            <a:r>
              <a:rPr lang="en-US" sz="2800" dirty="0" smtClean="0">
                <a:latin typeface="Franklin Gothic Medium" panose="020B0603020102020204" pitchFamily="34" charset="0"/>
              </a:rPr>
              <a:t> aren’t countable?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The set of real numbers is not countable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flipped diagonal number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828800"/>
            <a:ext cx="567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458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set of all functions  f :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z="2800" dirty="0" smtClean="0"/>
              <a:t>{0,1,...,9}</a:t>
            </a:r>
            <a:br>
              <a:rPr lang="en-US" sz="2800" dirty="0" smtClean="0"/>
            </a:br>
            <a:r>
              <a:rPr lang="en-US" sz="2800" dirty="0" smtClean="0"/>
              <a:t>is not countable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dirty="0" smtClean="0"/>
              <a:t>There exist functions that cannot be computed by any program</a:t>
            </a:r>
          </a:p>
          <a:p>
            <a:pPr lvl="1"/>
            <a:r>
              <a:rPr lang="en-US" dirty="0" smtClean="0"/>
              <a:t>The set of all functions  f :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dirty="0" smtClean="0"/>
              <a:t>{0,1,...,9}</a:t>
            </a:r>
            <a:br>
              <a:rPr lang="en-US" dirty="0" smtClean="0"/>
            </a:br>
            <a:r>
              <a:rPr lang="en-US" dirty="0" smtClean="0"/>
              <a:t>is not countable</a:t>
            </a:r>
          </a:p>
          <a:p>
            <a:pPr lvl="1"/>
            <a:r>
              <a:rPr lang="en-US" dirty="0" smtClean="0"/>
              <a:t>The set of all (Java/C/C++) programs is countable</a:t>
            </a:r>
          </a:p>
          <a:p>
            <a:pPr lvl="1"/>
            <a:r>
              <a:rPr lang="en-US" dirty="0" smtClean="0"/>
              <a:t>So there are simply more functions than programs</a:t>
            </a:r>
          </a:p>
        </p:txBody>
      </p:sp>
    </p:spTree>
    <p:extLst>
      <p:ext uri="{BB962C8B-B14F-4D97-AF65-F5344CB8AC3E}">
        <p14:creationId xmlns:p14="http://schemas.microsoft.com/office/powerpoint/2010/main" val="30572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care?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any of these functions, ones that we would actually want to compute?</a:t>
            </a:r>
          </a:p>
          <a:p>
            <a:pPr lvl="1"/>
            <a:r>
              <a:rPr lang="en-US" smtClean="0"/>
              <a:t>The argument does not even give any example of something that can’t be done, it just says that such an example exists</a:t>
            </a:r>
          </a:p>
          <a:p>
            <a:r>
              <a:rPr lang="en-US" smtClean="0"/>
              <a:t>We haven’t used much of anything about what computers (programs or people) can do</a:t>
            </a:r>
          </a:p>
          <a:p>
            <a:pPr lvl="1"/>
            <a:r>
              <a:rPr lang="en-US" smtClean="0"/>
              <a:t>Once we figure that out, we’ll be able to show that some of these functions are really important</a:t>
            </a:r>
          </a:p>
        </p:txBody>
      </p:sp>
    </p:spTree>
    <p:extLst>
      <p:ext uri="{BB962C8B-B14F-4D97-AF65-F5344CB8AC3E}">
        <p14:creationId xmlns:p14="http://schemas.microsoft.com/office/powerpoint/2010/main" val="8113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74638"/>
            <a:ext cx="8839200" cy="6066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before Java…more from our brief history of reasoning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1930’s </a:t>
            </a:r>
          </a:p>
          <a:p>
            <a:pPr lvl="1" eaLnBrk="1" hangingPunct="1"/>
            <a:r>
              <a:rPr lang="en-US" sz="3200" dirty="0" smtClean="0"/>
              <a:t>How can we formalize what  algorithms are possible?</a:t>
            </a:r>
          </a:p>
          <a:p>
            <a:pPr lvl="2" eaLnBrk="1" hangingPunct="1"/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Turing machines </a:t>
            </a:r>
            <a:r>
              <a:rPr lang="en-US" sz="3200" dirty="0" smtClean="0"/>
              <a:t>(Turing, Post)</a:t>
            </a:r>
          </a:p>
          <a:p>
            <a:pPr lvl="3" eaLnBrk="1" hangingPunct="1"/>
            <a:r>
              <a:rPr lang="en-US" sz="2400" dirty="0" smtClean="0"/>
              <a:t>basis of modern computers</a:t>
            </a:r>
          </a:p>
          <a:p>
            <a:pPr lvl="2" eaLnBrk="1" hangingPunct="1"/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Lambda Calculus </a:t>
            </a:r>
            <a:r>
              <a:rPr lang="en-US" sz="3200" dirty="0" smtClean="0"/>
              <a:t>(Church)</a:t>
            </a:r>
          </a:p>
          <a:p>
            <a:pPr lvl="3" eaLnBrk="1" hangingPunct="1"/>
            <a:r>
              <a:rPr lang="en-US" sz="2400" dirty="0" smtClean="0"/>
              <a:t>basis for functional programming</a:t>
            </a:r>
          </a:p>
          <a:p>
            <a:pPr lvl="2" eaLnBrk="1" hangingPunct="1"/>
            <a:r>
              <a:rPr lang="en-US" sz="32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recursive functions </a:t>
            </a:r>
            <a:r>
              <a:rPr lang="en-US" sz="3200" dirty="0" smtClean="0"/>
              <a:t>(</a:t>
            </a:r>
            <a:r>
              <a:rPr lang="en-US" sz="3200" dirty="0" err="1" smtClean="0"/>
              <a:t>Kleene</a:t>
            </a:r>
            <a:r>
              <a:rPr lang="en-US" sz="3200" dirty="0" smtClean="0"/>
              <a:t>)</a:t>
            </a:r>
          </a:p>
          <a:p>
            <a:pPr lvl="3" eaLnBrk="1" hangingPunct="1"/>
            <a:r>
              <a:rPr lang="en-US" sz="2400" dirty="0" smtClean="0"/>
              <a:t>alternative functional programming basis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946900" y="3989388"/>
            <a:ext cx="2009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All 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are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equivalent!</a:t>
            </a:r>
          </a:p>
        </p:txBody>
      </p:sp>
    </p:spTree>
    <p:extLst>
      <p:ext uri="{BB962C8B-B14F-4D97-AF65-F5344CB8AC3E}">
        <p14:creationId xmlns:p14="http://schemas.microsoft.com/office/powerpoint/2010/main" val="59971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18911" y="1097316"/>
            <a:ext cx="8458200" cy="23796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turing</a:t>
            </a:r>
            <a:r>
              <a:rPr lang="en-US" dirty="0" smtClean="0"/>
              <a:t> machines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Church-Turing Thesis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Any reasonable model of computation that includes all possible algorithms is equivalent in power to a Turing machine</a:t>
            </a: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 smtClean="0"/>
              <a:t>Evidence</a:t>
            </a:r>
          </a:p>
          <a:p>
            <a:pPr lvl="1" eaLnBrk="1" hangingPunct="1"/>
            <a:r>
              <a:rPr lang="en-US" dirty="0" smtClean="0"/>
              <a:t>Intuitive justification</a:t>
            </a:r>
          </a:p>
          <a:p>
            <a:pPr lvl="1" eaLnBrk="1" hangingPunct="1"/>
            <a:r>
              <a:rPr lang="en-US" dirty="0" smtClean="0"/>
              <a:t>Huge numbers of equivalent models to TM’s based on radically different ideas</a:t>
            </a:r>
          </a:p>
        </p:txBody>
      </p:sp>
    </p:spTree>
    <p:extLst>
      <p:ext uri="{BB962C8B-B14F-4D97-AF65-F5344CB8AC3E}">
        <p14:creationId xmlns:p14="http://schemas.microsoft.com/office/powerpoint/2010/main" val="11671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638"/>
            <a:ext cx="8991600" cy="6066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components of Turing’s intuitive model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Finite Control</a:t>
            </a:r>
          </a:p>
          <a:p>
            <a:pPr lvl="1">
              <a:defRPr/>
            </a:pPr>
            <a:r>
              <a:rPr lang="en-US" dirty="0" smtClean="0"/>
              <a:t>Brain/CPU  that has only a finite # of possible “states of mind”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Recording medium</a:t>
            </a:r>
          </a:p>
          <a:p>
            <a:pPr lvl="1">
              <a:defRPr/>
            </a:pPr>
            <a:r>
              <a:rPr lang="en-US" dirty="0" smtClean="0"/>
              <a:t>An unlimited supply of blank “scratch paper” on which to write &amp; read symbols, each chosen from a finite set of possibilities</a:t>
            </a:r>
          </a:p>
          <a:p>
            <a:pPr lvl="1">
              <a:defRPr/>
            </a:pPr>
            <a:r>
              <a:rPr lang="en-US" dirty="0" smtClean="0"/>
              <a:t>Input also supplied on the scratch paper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Focus of attention</a:t>
            </a:r>
          </a:p>
          <a:p>
            <a:pPr lvl="1">
              <a:defRPr/>
            </a:pPr>
            <a:r>
              <a:rPr lang="en-US" dirty="0" smtClean="0"/>
              <a:t>Finite control can only focus on a small portion of the recording medium at once</a:t>
            </a:r>
          </a:p>
          <a:p>
            <a:pPr lvl="1">
              <a:defRPr/>
            </a:pPr>
            <a:r>
              <a:rPr lang="en-US" dirty="0" smtClean="0"/>
              <a:t>Focus of attention can only shift a small amount at a time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Turing machine?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71600"/>
            <a:ext cx="424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Turing </a:t>
            </a:r>
            <a:r>
              <a:rPr lang="en-US" dirty="0"/>
              <a:t>m</a:t>
            </a:r>
            <a:r>
              <a:rPr lang="en-US" dirty="0" smtClean="0"/>
              <a:t>achine?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5022"/>
            <a:ext cx="8534400" cy="541866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Recording medium</a:t>
            </a:r>
          </a:p>
          <a:p>
            <a:pPr lvl="1" eaLnBrk="1" hangingPunct="1">
              <a:defRPr/>
            </a:pPr>
            <a:r>
              <a:rPr lang="en-US" dirty="0" smtClean="0"/>
              <a:t>An infinite read/write “tape” marked off into cells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Each cell can store one symbol or be “blank”</a:t>
            </a:r>
          </a:p>
          <a:p>
            <a:pPr lvl="1" eaLnBrk="1" hangingPunct="1">
              <a:defRPr/>
            </a:pPr>
            <a:r>
              <a:rPr lang="en-US" dirty="0" smtClean="0"/>
              <a:t>Tape is initially all blank except a few cells of the tape containing the input string</a:t>
            </a:r>
          </a:p>
          <a:p>
            <a:pPr lvl="1" eaLnBrk="1" hangingPunct="1">
              <a:defRPr/>
            </a:pPr>
            <a:r>
              <a:rPr lang="en-US" dirty="0" smtClean="0"/>
              <a:t>Read/write head can scan one cell of the tape - starts on input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In each step, </a:t>
            </a:r>
            <a:r>
              <a:rPr lang="en-US" dirty="0" smtClean="0"/>
              <a:t>a Turing machine</a:t>
            </a:r>
          </a:p>
          <a:p>
            <a:pPr lvl="1" eaLnBrk="1" hangingPunct="1">
              <a:defRPr/>
            </a:pPr>
            <a:r>
              <a:rPr lang="en-US" dirty="0" smtClean="0"/>
              <a:t>Reads the currently scanned symbol</a:t>
            </a:r>
          </a:p>
          <a:p>
            <a:pPr lvl="1" eaLnBrk="1" hangingPunct="1">
              <a:defRPr/>
            </a:pPr>
            <a:r>
              <a:rPr lang="en-US" dirty="0" smtClean="0"/>
              <a:t>Based on state of mind and scanned symbol</a:t>
            </a:r>
          </a:p>
          <a:p>
            <a:pPr lvl="2" eaLnBrk="1" hangingPunct="1">
              <a:defRPr/>
            </a:pPr>
            <a:r>
              <a:rPr lang="en-US" sz="2900" dirty="0" smtClean="0"/>
              <a:t>Overwrites symbol in scanned cell</a:t>
            </a:r>
          </a:p>
          <a:p>
            <a:pPr lvl="2" eaLnBrk="1" hangingPunct="1">
              <a:defRPr/>
            </a:pPr>
            <a:r>
              <a:rPr lang="en-US" sz="2900" dirty="0" smtClean="0"/>
              <a:t>Moves read/write head left or right one cell</a:t>
            </a:r>
          </a:p>
          <a:p>
            <a:pPr lvl="2" eaLnBrk="1" hangingPunct="1">
              <a:defRPr/>
            </a:pPr>
            <a:r>
              <a:rPr lang="en-US" sz="2900" dirty="0" smtClean="0"/>
              <a:t>Changes to a new state</a:t>
            </a:r>
          </a:p>
          <a:p>
            <a:pPr lvl="2" eaLnBrk="1" hangingPunct="1">
              <a:defRPr/>
            </a:pPr>
            <a:endParaRPr lang="en-US" sz="2900" dirty="0" smtClean="0"/>
          </a:p>
          <a:p>
            <a:pPr eaLnBrk="1" hangingPunct="1">
              <a:defRPr/>
            </a:pPr>
            <a:r>
              <a:rPr lang="en-US" dirty="0" smtClean="0"/>
              <a:t>Each Turing Machine is specified by its </a:t>
            </a:r>
            <a:r>
              <a:rPr lang="en-US" dirty="0" smtClean="0">
                <a:solidFill>
                  <a:srgbClr val="C00000"/>
                </a:solidFill>
              </a:rPr>
              <a:t>finite set of rules</a:t>
            </a:r>
          </a:p>
        </p:txBody>
      </p:sp>
    </p:spTree>
    <p:extLst>
      <p:ext uri="{BB962C8B-B14F-4D97-AF65-F5344CB8AC3E}">
        <p14:creationId xmlns:p14="http://schemas.microsoft.com/office/powerpoint/2010/main" val="2469442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dirty="0" smtClean="0"/>
              <a:t>Cardinality</a:t>
            </a:r>
          </a:p>
          <a:p>
            <a:r>
              <a:rPr lang="en-US" sz="2800" dirty="0" smtClean="0"/>
              <a:t>A set S is </a:t>
            </a:r>
            <a:r>
              <a:rPr lang="en-US" sz="2800" i="1" dirty="0" smtClean="0"/>
              <a:t>countable</a:t>
            </a:r>
            <a:r>
              <a:rPr lang="en-US" sz="2800" dirty="0" smtClean="0"/>
              <a:t> </a:t>
            </a:r>
            <a:r>
              <a:rPr lang="en-US" sz="2800" dirty="0" err="1" smtClean="0"/>
              <a:t>iff</a:t>
            </a:r>
            <a:r>
              <a:rPr lang="en-US" sz="2800" dirty="0" smtClean="0"/>
              <a:t> we can write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dirty="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Set of </a:t>
            </a:r>
            <a:r>
              <a:rPr lang="en-US" sz="2800" dirty="0" err="1" smtClean="0">
                <a:ea typeface="Cambria Math" pitchFamily="18" charset="0"/>
                <a:cs typeface="Cambria Math" pitchFamily="18" charset="0"/>
              </a:rPr>
              <a:t>rationals</a:t>
            </a:r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 is countable</a:t>
            </a:r>
          </a:p>
          <a:p>
            <a:pPr lvl="1"/>
            <a:r>
              <a:rPr lang="en-US" sz="2400" dirty="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>
              <a:buFont typeface="Arial" charset="0"/>
              <a:buNone/>
            </a:pPr>
            <a:endParaRPr lang="en-US" sz="2800" dirty="0" smtClean="0">
              <a:ea typeface="Cambria Math" pitchFamily="18" charset="0"/>
              <a:cs typeface="Cambria Math" pitchFamily="18" charset="0"/>
            </a:endParaRPr>
          </a:p>
          <a:p>
            <a:pPr lvl="1">
              <a:buFont typeface="Arial" charset="0"/>
              <a:buNone/>
            </a:pPr>
            <a:endParaRPr lang="en-US" sz="2400" dirty="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dirty="0" smtClean="0"/>
              <a:t> is countable</a:t>
            </a:r>
          </a:p>
          <a:p>
            <a:pPr lvl="1"/>
            <a:r>
              <a:rPr lang="en-US" sz="2400" dirty="0" smtClean="0"/>
              <a:t>{0,1}* = {</a:t>
            </a:r>
            <a:r>
              <a:rPr lang="el-GR" sz="2400" dirty="0" smtClean="0"/>
              <a:t>λ</a:t>
            </a:r>
            <a:r>
              <a:rPr lang="en-US" sz="2400" dirty="0" smtClean="0"/>
              <a:t>,0,1,00,01,10,11,000,001,010,011,100,101,...}</a:t>
            </a:r>
          </a:p>
          <a:p>
            <a:pPr lvl="4"/>
            <a:endParaRPr lang="en-US" sz="900" dirty="0" smtClean="0"/>
          </a:p>
          <a:p>
            <a:r>
              <a:rPr lang="en-US" sz="2800" dirty="0" smtClean="0"/>
              <a:t>Set of all (Java) programs is countable</a:t>
            </a: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667000"/>
          <a:ext cx="3733803" cy="2422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7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743200"/>
            <a:ext cx="259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Franklin Gothic Medium" panose="020B0603020102020204" pitchFamily="34" charset="0"/>
              </a:rPr>
              <a:t>sample Turing machine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0969831"/>
              </p:ext>
            </p:extLst>
          </p:nvPr>
        </p:nvGraphicFramePr>
        <p:xfrm>
          <a:off x="5181600" y="1981200"/>
          <a:ext cx="3124197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0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5929884" y="1612392"/>
            <a:ext cx="242316" cy="2926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7293"/>
              </p:ext>
            </p:extLst>
          </p:nvPr>
        </p:nvGraphicFramePr>
        <p:xfrm>
          <a:off x="457200" y="1604079"/>
          <a:ext cx="3733800" cy="182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45623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_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0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(1,s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(1,s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(0,s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2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(H,s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1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endParaRPr lang="en-US" baseline="-25000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(H,s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(R,s</a:t>
                      </a:r>
                      <a:r>
                        <a:rPr lang="en-US" baseline="-25000" dirty="0" smtClean="0">
                          <a:latin typeface="Franklin Gothic Medium" panose="020B0603020102020204" pitchFamily="34" charset="0"/>
                        </a:rPr>
                        <a:t>3</a:t>
                      </a:r>
                      <a:r>
                        <a:rPr lang="en-US" dirty="0" smtClean="0">
                          <a:latin typeface="Franklin Gothic Medium" panose="020B0603020102020204" pitchFamily="34" charset="0"/>
                        </a:rPr>
                        <a:t>)</a:t>
                      </a:r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Turing machine?</a:t>
            </a: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turing</a:t>
            </a:r>
            <a:r>
              <a:rPr lang="en-US" sz="4000" dirty="0" smtClean="0"/>
              <a:t> machine </a:t>
            </a:r>
            <a:r>
              <a:rPr lang="en-US" sz="4000" dirty="0" smtClean="0">
                <a:cs typeface="Arial" charset="0"/>
              </a:rPr>
              <a:t>≡</a:t>
            </a:r>
            <a:r>
              <a:rPr lang="en-US" sz="4000" dirty="0" smtClean="0"/>
              <a:t> ideal Java/C program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Ideal C/C++/Java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like the C/C++/Java you’re used to programming with, except you never run out of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constructor methods always succeed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malloc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never fails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Equivalent to Turing machines except a lot easier to program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Turing machine definition is useful for breaking computation down into simplest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 only care about high level so we use programs</a:t>
            </a:r>
          </a:p>
        </p:txBody>
      </p:sp>
    </p:spTree>
    <p:extLst>
      <p:ext uri="{BB962C8B-B14F-4D97-AF65-F5344CB8AC3E}">
        <p14:creationId xmlns:p14="http://schemas.microsoft.com/office/powerpoint/2010/main" val="3472959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turing’s</a:t>
            </a:r>
            <a:r>
              <a:rPr lang="en-US" dirty="0" smtClean="0"/>
              <a:t> big idea: machines as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Original Turing machine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different “machine”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M</a:t>
            </a:r>
            <a:r>
              <a:rPr lang="en-US" dirty="0" smtClean="0"/>
              <a:t> for each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machine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is defined by a finite set of possible operations on finite set of symbols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 has a finite description as a sequence of symbols, its “code”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You already are used to this idea: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We’ll write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for the code of program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i.e.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en-US" dirty="0" smtClean="0"/>
              <a:t> is the program text as a sequence of ASCII symbols and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is what actually executes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753350" y="54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4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2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turing’s</a:t>
            </a:r>
            <a:r>
              <a:rPr lang="en-US" dirty="0" smtClean="0"/>
              <a:t> idea: a universal </a:t>
            </a:r>
            <a:r>
              <a:rPr lang="en-US" dirty="0" err="1" smtClean="0"/>
              <a:t>turing</a:t>
            </a:r>
            <a:r>
              <a:rPr lang="en-US" dirty="0" smtClean="0"/>
              <a:t> machine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Turing machine interpreter  </a:t>
            </a:r>
            <a:r>
              <a:rPr lang="en-US" b="1" dirty="0" smtClean="0">
                <a:solidFill>
                  <a:srgbClr val="C00000"/>
                </a:solidFill>
              </a:rPr>
              <a:t>U</a:t>
            </a:r>
          </a:p>
          <a:p>
            <a:pPr lvl="1" eaLnBrk="1" hangingPunct="1"/>
            <a:r>
              <a:rPr lang="en-US" sz="2400" dirty="0" smtClean="0"/>
              <a:t>On input </a:t>
            </a:r>
            <a:r>
              <a:rPr lang="en-US" sz="2400" dirty="0" smtClean="0">
                <a:solidFill>
                  <a:srgbClr val="C00000"/>
                </a:solidFill>
              </a:rPr>
              <a:t>&lt;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&gt;</a:t>
            </a:r>
            <a:r>
              <a:rPr lang="en-US" sz="2400" dirty="0" smtClean="0"/>
              <a:t> and its input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/>
              <a:t> outputs the same thing as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 does on input </a:t>
            </a:r>
            <a:r>
              <a:rPr lang="en-US" sz="2400" b="1" dirty="0" smtClean="0">
                <a:solidFill>
                  <a:srgbClr val="C00000"/>
                </a:solidFill>
              </a:rPr>
              <a:t>x</a:t>
            </a:r>
          </a:p>
          <a:p>
            <a:pPr lvl="1" eaLnBrk="1" hangingPunct="1"/>
            <a:r>
              <a:rPr lang="en-US" sz="2400" dirty="0" smtClean="0"/>
              <a:t>At each step it decodes which operation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/>
              <a:t>would have performed and simulates it.</a:t>
            </a:r>
          </a:p>
          <a:p>
            <a:pPr eaLnBrk="1" hangingPunct="1"/>
            <a:r>
              <a:rPr lang="en-US" dirty="0" smtClean="0"/>
              <a:t>One Turing machine is enough</a:t>
            </a:r>
          </a:p>
          <a:p>
            <a:pPr lvl="1" eaLnBrk="1" hangingPunct="1"/>
            <a:r>
              <a:rPr lang="en-US" dirty="0" smtClean="0"/>
              <a:t>Basis for modern stored-program computer</a:t>
            </a:r>
          </a:p>
          <a:p>
            <a:pPr lvl="2" eaLnBrk="1" hangingPunct="1"/>
            <a:r>
              <a:rPr lang="en-US" dirty="0" smtClean="0"/>
              <a:t>Von Neumann studied Turing’s UTM design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569913" y="5378450"/>
            <a:ext cx="2959100" cy="935038"/>
            <a:chOff x="1061" y="1660"/>
            <a:chExt cx="3356" cy="617"/>
          </a:xfrm>
        </p:grpSpPr>
        <p:sp>
          <p:nvSpPr>
            <p:cNvPr id="15375" name="Rectangle 5"/>
            <p:cNvSpPr>
              <a:spLocks noChangeArrowheads="1"/>
            </p:cNvSpPr>
            <p:nvPr/>
          </p:nvSpPr>
          <p:spPr bwMode="auto">
            <a:xfrm>
              <a:off x="2240" y="1810"/>
              <a:ext cx="603" cy="4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</a:rPr>
                <a:t>P</a:t>
              </a:r>
              <a:endParaRPr lang="en-US" sz="2800" b="1" baseline="-250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>
              <a:off x="1691" y="2066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>
              <a:off x="1061" y="1686"/>
              <a:ext cx="96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input</a:t>
              </a: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1304" y="1874"/>
              <a:ext cx="43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2880" y="2039"/>
              <a:ext cx="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3247" y="1660"/>
              <a:ext cx="11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output</a:t>
              </a:r>
            </a:p>
          </p:txBody>
        </p:sp>
        <p:sp>
          <p:nvSpPr>
            <p:cNvPr id="15381" name="Text Box 11"/>
            <p:cNvSpPr txBox="1">
              <a:spLocks noChangeArrowheads="1"/>
            </p:cNvSpPr>
            <p:nvPr/>
          </p:nvSpPr>
          <p:spPr bwMode="auto">
            <a:xfrm>
              <a:off x="3333" y="1883"/>
              <a:ext cx="97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C00000"/>
                  </a:solidFill>
                </a:rPr>
                <a:t>P(x)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5840413" y="556895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U</a:t>
            </a:r>
            <a:endParaRPr lang="en-US" sz="2800" b="1" baseline="-25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313363" y="568007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056188" y="50212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943475" y="53911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6405563" y="591502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6727825" y="534193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6804025" y="5678488"/>
            <a:ext cx="857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P(x)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5307013" y="618172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4473575" y="5837129"/>
            <a:ext cx="881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3600" b="1" dirty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27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Given: </a:t>
            </a:r>
            <a:r>
              <a:rPr lang="en-US" dirty="0" smtClean="0"/>
              <a:t>the code of a program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and an input   	          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, i.e. given </a:t>
            </a:r>
            <a:r>
              <a:rPr lang="en-US" dirty="0" smtClean="0">
                <a:solidFill>
                  <a:srgbClr val="C00000"/>
                </a:solidFill>
              </a:rPr>
              <a:t>(&lt;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&gt;,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b="1" dirty="0" smtClean="0"/>
              <a:t>Output: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halts on input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                  	         	            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does not halt on input 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Theorem</a:t>
            </a:r>
            <a:r>
              <a:rPr lang="en-US" dirty="0" smtClean="0"/>
              <a:t> (Turing):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/>
              <a:t>There is no program that solves the halting problem </a:t>
            </a:r>
            <a:r>
              <a:rPr lang="en-US" dirty="0" smtClean="0">
                <a:solidFill>
                  <a:srgbClr val="0033CC"/>
                </a:solidFill>
              </a:rPr>
              <a:t>                	                 </a:t>
            </a:r>
            <a:r>
              <a:rPr lang="en-US" dirty="0" smtClean="0">
                <a:solidFill>
                  <a:srgbClr val="C00000"/>
                </a:solidFill>
              </a:rPr>
              <a:t>“The halting problem is </a:t>
            </a:r>
            <a:r>
              <a:rPr lang="en-US" dirty="0" err="1" smtClean="0">
                <a:solidFill>
                  <a:srgbClr val="C00000"/>
                </a:solidFill>
              </a:rPr>
              <a:t>undecidable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4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609953"/>
          </a:xfrm>
        </p:spPr>
        <p:txBody>
          <a:bodyPr/>
          <a:lstStyle/>
          <a:p>
            <a:r>
              <a:rPr lang="en-US" dirty="0" smtClean="0"/>
              <a:t>proof by contradiction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Suppose that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 is a Turing machine that solves the Halting problem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 smtClean="0"/>
              <a:t> Function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dirty="0" err="1" smtClean="0">
                <a:solidFill>
                  <a:srgbClr val="C00000"/>
                </a:solidFill>
              </a:rPr>
              <a:t>,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then</a:t>
            </a:r>
          </a:p>
          <a:p>
            <a:pPr lvl="3" eaLnBrk="1" hangingPunct="1">
              <a:defRPr/>
            </a:pPr>
            <a:r>
              <a:rPr lang="en-US" b="1" dirty="0" smtClean="0"/>
              <a:t>while</a:t>
            </a:r>
            <a:r>
              <a:rPr lang="en-US" dirty="0" smtClean="0"/>
              <a:t> (true); /* loop forever */</a:t>
            </a:r>
          </a:p>
          <a:p>
            <a:pPr lvl="2" eaLnBrk="1" hangingPunct="1">
              <a:defRPr/>
            </a:pPr>
            <a:r>
              <a:rPr lang="en-US" dirty="0" smtClean="0"/>
              <a:t>else</a:t>
            </a:r>
          </a:p>
          <a:p>
            <a:pPr lvl="3" eaLnBrk="1" hangingPunct="1">
              <a:defRPr/>
            </a:pPr>
            <a:r>
              <a:rPr lang="en-US" b="1" dirty="0" smtClean="0"/>
              <a:t>no-op</a:t>
            </a:r>
            <a:r>
              <a:rPr lang="en-US" dirty="0" smtClean="0"/>
              <a:t>; /* do nothing and halt */</a:t>
            </a:r>
          </a:p>
          <a:p>
            <a:pPr lvl="2" eaLnBrk="1" hangingPunct="1">
              <a:defRPr/>
            </a:pPr>
            <a:r>
              <a:rPr lang="en-US" dirty="0" err="1" smtClean="0"/>
              <a:t>endif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does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do on input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Does it halt?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14400" y="2209800"/>
            <a:ext cx="4724400" cy="2362200"/>
          </a:xfrm>
          <a:prstGeom prst="rect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211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3" y="243241"/>
            <a:ext cx="8229600" cy="606642"/>
          </a:xfrm>
        </p:spPr>
        <p:txBody>
          <a:bodyPr/>
          <a:lstStyle/>
          <a:p>
            <a:r>
              <a:rPr lang="en-US" dirty="0"/>
              <a:t>proof by contradiction</a:t>
            </a:r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304721" y="454025"/>
            <a:ext cx="4800600" cy="2743200"/>
            <a:chOff x="4354286" y="859971"/>
            <a:chExt cx="4800600" cy="2743200"/>
          </a:xfrm>
        </p:grpSpPr>
        <p:sp>
          <p:nvSpPr>
            <p:cNvPr id="13322" name="Content Placeholder 2"/>
            <p:cNvSpPr txBox="1">
              <a:spLocks/>
            </p:cNvSpPr>
            <p:nvPr/>
          </p:nvSpPr>
          <p:spPr bwMode="auto">
            <a:xfrm>
              <a:off x="4354286" y="914400"/>
              <a:ext cx="4800600" cy="26887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1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>
                  <a:latin typeface="Calibri" pitchFamily="34" charset="0"/>
                </a:rPr>
                <a:t>   Function </a:t>
              </a:r>
              <a:r>
                <a:rPr lang="en-US" sz="2400" b="1" dirty="0">
                  <a:solidFill>
                    <a:srgbClr val="C00000"/>
                  </a:solidFill>
                  <a:latin typeface="Calibri" pitchFamily="34" charset="0"/>
                </a:rPr>
                <a:t>D</a:t>
              </a:r>
              <a:r>
                <a:rPr lang="en-US" sz="2400" dirty="0">
                  <a:solidFill>
                    <a:srgbClr val="C00000"/>
                  </a:solidFill>
                  <a:latin typeface="Calibri" pitchFamily="34" charset="0"/>
                </a:rPr>
                <a:t>(</a:t>
              </a:r>
              <a:r>
                <a:rPr lang="en-US" sz="2400" b="1" dirty="0">
                  <a:solidFill>
                    <a:srgbClr val="C00000"/>
                  </a:solidFill>
                  <a:latin typeface="Calibri" pitchFamily="34" charset="0"/>
                </a:rPr>
                <a:t>x</a:t>
              </a:r>
              <a:r>
                <a:rPr lang="en-US" sz="2400" dirty="0">
                  <a:solidFill>
                    <a:srgbClr val="C000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: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latin typeface="Calibri" pitchFamily="34" charset="0"/>
                </a:rPr>
                <a:t>if </a:t>
              </a:r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H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(</a:t>
              </a:r>
              <a:r>
                <a:rPr lang="en-US" sz="2000" b="1" dirty="0" err="1">
                  <a:solidFill>
                    <a:srgbClr val="C00000"/>
                  </a:solidFill>
                  <a:latin typeface="Calibri" pitchFamily="34" charset="0"/>
                </a:rPr>
                <a:t>x</a:t>
              </a:r>
              <a:r>
                <a:rPr lang="en-US" sz="2000" dirty="0" err="1">
                  <a:solidFill>
                    <a:srgbClr val="C00000"/>
                  </a:solidFill>
                  <a:latin typeface="Calibri" pitchFamily="34" charset="0"/>
                </a:rPr>
                <a:t>,</a:t>
              </a:r>
              <a:r>
                <a:rPr lang="en-US" sz="2000" b="1" dirty="0" err="1">
                  <a:solidFill>
                    <a:srgbClr val="C00000"/>
                  </a:solidFill>
                  <a:latin typeface="Calibri" pitchFamily="34" charset="0"/>
                </a:rPr>
                <a:t>x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)=</a:t>
              </a:r>
              <a:r>
                <a:rPr lang="en-US" sz="20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en-US" sz="2000" dirty="0">
                  <a:latin typeface="Calibri" pitchFamily="34" charset="0"/>
                </a:rPr>
                <a:t>then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 dirty="0">
                  <a:latin typeface="Calibri" pitchFamily="34" charset="0"/>
                </a:rPr>
                <a:t>while</a:t>
              </a:r>
              <a:r>
                <a:rPr lang="en-US" dirty="0">
                  <a:latin typeface="Calibri" pitchFamily="34" charset="0"/>
                </a:rPr>
                <a:t> (true); /* loop forever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latin typeface="Calibri" pitchFamily="34" charset="0"/>
                </a:rPr>
                <a:t>else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 dirty="0">
                  <a:latin typeface="Calibri" pitchFamily="34" charset="0"/>
                </a:rPr>
                <a:t>no-op</a:t>
              </a:r>
              <a:r>
                <a:rPr lang="en-US" dirty="0">
                  <a:latin typeface="Calibri" pitchFamily="34" charset="0"/>
                </a:rPr>
                <a:t>; /* do nothing and halt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 err="1" smtClean="0">
                  <a:latin typeface="Calibri" pitchFamily="34" charset="0"/>
                </a:rPr>
                <a:t>Endif</a:t>
              </a:r>
              <a:r>
                <a:rPr lang="en-US" sz="2000" dirty="0" smtClean="0">
                  <a:latin typeface="Calibri" pitchFamily="34" charset="0"/>
                </a:rPr>
                <a:t>`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8973" y="859971"/>
              <a:ext cx="4038600" cy="21875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942563"/>
            <a:ext cx="401103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Does 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halt on input </a:t>
            </a:r>
            <a:r>
              <a:rPr lang="en-US" sz="2800" dirty="0">
                <a:solidFill>
                  <a:srgbClr val="C00000"/>
                </a:solidFill>
              </a:rPr>
              <a:t>&lt;</a:t>
            </a:r>
            <a:r>
              <a:rPr lang="en-US" sz="2800" b="1" dirty="0">
                <a:solidFill>
                  <a:srgbClr val="C00000"/>
                </a:solidFill>
              </a:rPr>
              <a:t>D</a:t>
            </a:r>
            <a:r>
              <a:rPr lang="en-US" sz="2800" dirty="0">
                <a:solidFill>
                  <a:srgbClr val="C00000"/>
                </a:solidFill>
              </a:rPr>
              <a:t>&gt;</a:t>
            </a:r>
            <a:r>
              <a:rPr lang="en-US" sz="2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26733"/>
            <a:ext cx="8514645" cy="35052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halts on input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outputs 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on input 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&gt;,&lt;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&gt;)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       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latin typeface="Franklin Gothic Medium" panose="020B0603020102020204" pitchFamily="34" charset="0"/>
              </a:rPr>
              <a:t>[since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latin typeface="Franklin Gothic Medium" panose="020B0603020102020204" pitchFamily="34" charset="0"/>
              </a:rPr>
              <a:t>solves the halting problem and so    </a:t>
            </a:r>
            <a:r>
              <a:rPr lang="en-US" sz="2800" dirty="0" smtClean="0">
                <a:solidFill>
                  <a:srgbClr val="00B050"/>
                </a:solidFill>
              </a:rPr>
              <a:t>	  	    	     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C00000"/>
                </a:solidFill>
              </a:rPr>
              <a:t>(&lt;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solidFill>
                  <a:srgbClr val="C00000"/>
                </a:solidFill>
              </a:rPr>
              <a:t>&gt;,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dirty="0" smtClean="0">
                <a:solidFill>
                  <a:srgbClr val="C00000"/>
                </a:solidFill>
              </a:rPr>
              <a:t>) </a:t>
            </a:r>
            <a:r>
              <a:rPr lang="en-US" sz="2800" dirty="0" smtClean="0">
                <a:latin typeface="Franklin Gothic Medium" panose="020B0603020102020204" pitchFamily="34" charset="0"/>
              </a:rPr>
              <a:t>outputs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latin typeface="Franklin Gothic Medium" panose="020B0603020102020204" pitchFamily="34" charset="0"/>
              </a:rPr>
              <a:t>iff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/>
              <a:t>halts on input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r>
              <a:rPr lang="en-US" sz="2800" dirty="0" smtClean="0">
                <a:latin typeface="Franklin Gothic Medium" panose="020B0603020102020204" pitchFamily="34" charset="0"/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 runs forever on input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smtClean="0">
                <a:latin typeface="Franklin Gothic Medium" panose="020B0603020102020204" pitchFamily="34" charset="0"/>
              </a:rPr>
              <a:t>[since </a:t>
            </a:r>
            <a:r>
              <a:rPr lang="en-US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atin typeface="Franklin Gothic Medium" panose="020B0603020102020204" pitchFamily="34" charset="0"/>
              </a:rPr>
              <a:t>goes into an infinite loop on </a:t>
            </a:r>
            <a:r>
              <a:rPr lang="en-US" sz="28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x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atin typeface="Franklin Gothic Medium" panose="020B0603020102020204" pitchFamily="34" charset="0"/>
              </a:rPr>
              <a:t>iff</a:t>
            </a:r>
            <a:r>
              <a:rPr lang="en-US" sz="2800" dirty="0" smtClean="0">
                <a:latin typeface="Franklin Gothic Medium" panose="020B06030201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dirty="0" err="1" smtClean="0">
                <a:solidFill>
                  <a:srgbClr val="C00000"/>
                </a:solidFill>
              </a:rPr>
              <a:t>,</a:t>
            </a:r>
            <a:r>
              <a:rPr lang="en-US" sz="2800" b="1" dirty="0" err="1" smtClean="0">
                <a:solidFill>
                  <a:srgbClr val="C00000"/>
                </a:solidFill>
              </a:rPr>
              <a:t>x</a:t>
            </a:r>
            <a:r>
              <a:rPr lang="en-US" sz="2800" dirty="0" smtClean="0">
                <a:solidFill>
                  <a:srgbClr val="C00000"/>
                </a:solidFill>
              </a:rPr>
              <a:t>)=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9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This is contradiction.  Our only assumption was that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 exists.                                        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8377873" y="6369195"/>
            <a:ext cx="182880" cy="182880"/>
          </a:xfrm>
          <a:prstGeom prst="rect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that’s it!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proved that there is no computer program that can solve the Halting Problem.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This tells us that there is no compiler that can check our programs and guarantee to find any infinite loops they might have</a:t>
            </a:r>
          </a:p>
        </p:txBody>
      </p:sp>
    </p:spTree>
    <p:extLst>
      <p:ext uri="{BB962C8B-B14F-4D97-AF65-F5344CB8AC3E}">
        <p14:creationId xmlns:p14="http://schemas.microsoft.com/office/powerpoint/2010/main" val="68426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real numbers?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Q</a:t>
            </a:r>
            <a:r>
              <a:rPr lang="en-US" dirty="0" smtClean="0"/>
              <a:t>: Is </a:t>
            </a:r>
            <a:r>
              <a:rPr lang="en-US" i="1" dirty="0" smtClean="0"/>
              <a:t>every</a:t>
            </a:r>
            <a:r>
              <a:rPr lang="en-US" dirty="0" smtClean="0"/>
              <a:t> set is countable?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: Theorem [Cantor] The set of real numbers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(even just between 0 and 1) is NOT countable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Proof is by contradiction using a new method called </a:t>
            </a:r>
            <a:r>
              <a:rPr lang="en-US" dirty="0" err="1" smtClean="0">
                <a:solidFill>
                  <a:srgbClr val="C00000"/>
                </a:solidFill>
              </a:rPr>
              <a:t>diagonalization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89154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Suppose that 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 is countable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Cambria Math" pitchFamily="18" charset="0"/>
                <a:cs typeface="Cambria Math" pitchFamily="18" charset="0"/>
              </a:rPr>
              <a:t>Then there is some listing of all elements          		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dirty="0" smtClean="0">
                <a:ea typeface="Cambria Math" pitchFamily="18" charset="0"/>
                <a:cs typeface="Cambria Math" pitchFamily="18" charset="0"/>
              </a:rPr>
              <a:t>[0,1) 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= {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4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... }  </a:t>
            </a:r>
          </a:p>
          <a:p>
            <a:pPr lvl="4">
              <a:lnSpc>
                <a:spcPct val="90000"/>
              </a:lnSpc>
            </a:pPr>
            <a:endParaRPr lang="en-US" sz="1200" dirty="0" smtClean="0">
              <a:ea typeface="Cambria Math" pitchFamily="18" charset="0"/>
              <a:cs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Cambria Math" pitchFamily="18" charset="0"/>
                <a:cs typeface="Cambria Math" pitchFamily="18" charset="0"/>
              </a:rPr>
              <a:t>We will prove that in such a listing there must be at least one missing element which contradicts statement “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 is countable”</a:t>
            </a:r>
          </a:p>
          <a:p>
            <a:pPr lvl="3">
              <a:lnSpc>
                <a:spcPct val="90000"/>
              </a:lnSpc>
            </a:pPr>
            <a:endParaRPr lang="en-US" sz="1000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ea typeface="Cambria Math" pitchFamily="18" charset="0"/>
                <a:cs typeface="Cambria Math" pitchFamily="18" charset="0"/>
              </a:rPr>
              <a:t>The missing element will be found by looking at the decimal expansions of 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r</a:t>
            </a:r>
            <a:r>
              <a:rPr lang="en-US" baseline="-25000" dirty="0" smtClean="0">
                <a:ea typeface="Cambria Math" pitchFamily="18" charset="0"/>
                <a:cs typeface="Cambria Math" pitchFamily="18" charset="0"/>
              </a:rPr>
              <a:t>4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real numbers</a:t>
            </a:r>
            <a:r>
              <a:rPr lang="en-US" sz="3600" dirty="0">
                <a:ea typeface="Cambria Math" pitchFamily="18" charset="0"/>
              </a:rPr>
              <a:t> </a:t>
            </a:r>
            <a:r>
              <a:rPr lang="en-US" sz="3600" dirty="0" smtClean="0"/>
              <a:t>between 0 and 1: </a:t>
            </a:r>
            <a:r>
              <a:rPr lang="en-US" sz="36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ℝ</a:t>
            </a:r>
            <a:r>
              <a:rPr lang="en-US" sz="3600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sz="36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number between 0 and 1 has an infinite decimal expansion:</a:t>
            </a:r>
          </a:p>
          <a:p>
            <a:pPr>
              <a:buFont typeface="Arial" charset="0"/>
              <a:buNone/>
            </a:pPr>
            <a:r>
              <a:rPr lang="en-US" dirty="0" smtClean="0"/>
              <a:t> 	1/2 =  0.50000000000000000000000...</a:t>
            </a:r>
          </a:p>
          <a:p>
            <a:pPr>
              <a:buFont typeface="Arial" charset="0"/>
              <a:buNone/>
            </a:pPr>
            <a:r>
              <a:rPr lang="en-US" dirty="0" smtClean="0"/>
              <a:t>	1/3 =  0.33333333333333333333333...</a:t>
            </a:r>
          </a:p>
          <a:p>
            <a:pPr>
              <a:buFont typeface="Arial" charset="0"/>
              <a:buNone/>
            </a:pPr>
            <a:r>
              <a:rPr lang="en-US" dirty="0" smtClean="0"/>
              <a:t>	1/7 =  0.14285714285714285714285...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dirty="0" smtClean="0"/>
              <a:t>-3 = 0.14159265358979323846264...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1/5  = 0.19999999999999999999999...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 = 0.20000000000000000000000...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representations of real numbers as decimals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Representation is unique except for the cases that decimal ends in all 0’s or all 9’s.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            </a:t>
            </a:r>
            <a:r>
              <a:rPr lang="en-US" sz="2800" dirty="0" smtClean="0"/>
              <a:t>x = 0.19999999999999999999999...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        10x =</a:t>
            </a:r>
            <a:r>
              <a:rPr lang="en-US" sz="1600" dirty="0" smtClean="0"/>
              <a:t> </a:t>
            </a:r>
            <a:r>
              <a:rPr lang="en-US" sz="2800" dirty="0" smtClean="0"/>
              <a:t>1.9999999999999999999999...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           9x</a:t>
            </a:r>
            <a:r>
              <a:rPr lang="en-US" sz="1600" dirty="0" smtClean="0"/>
              <a:t> </a:t>
            </a:r>
            <a:r>
              <a:rPr lang="en-US" sz="2800" dirty="0" smtClean="0"/>
              <a:t>=</a:t>
            </a:r>
            <a:r>
              <a:rPr lang="en-US" sz="1400" dirty="0" smtClean="0"/>
              <a:t> </a:t>
            </a:r>
            <a:r>
              <a:rPr lang="en-US" sz="2800" dirty="0" smtClean="0"/>
              <a:t>1.8  so 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x=0.200000000000000000...</a:t>
            </a:r>
          </a:p>
          <a:p>
            <a:pPr marL="0" indent="0">
              <a:buFont typeface="Arial" charset="0"/>
              <a:buNone/>
            </a:pPr>
            <a:endParaRPr lang="en-US" sz="1400" dirty="0" smtClean="0"/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Won’t allow the representations ending in all 9’s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All other representations give </a:t>
            </a:r>
            <a:r>
              <a:rPr lang="en-US" sz="2800" dirty="0" smtClean="0">
                <a:solidFill>
                  <a:srgbClr val="C00000"/>
                </a:solidFill>
              </a:rPr>
              <a:t>different </a:t>
            </a:r>
            <a:r>
              <a:rPr lang="en-US" sz="2800" dirty="0" smtClean="0"/>
              <a:t>elements of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sz="2800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supposed listing of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r>
              <a:rPr lang="en-US" dirty="0" smtClean="0"/>
              <a:t>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supposed listing of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ℝ</a:t>
            </a:r>
            <a:r>
              <a:rPr lang="en-US" baseline="30000" dirty="0" smtClean="0">
                <a:ea typeface="Cambria Math" pitchFamily="18" charset="0"/>
                <a:cs typeface="Cambria Math" pitchFamily="18" charset="0"/>
              </a:rPr>
              <a:t>[0,1)</a:t>
            </a:r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685800" y="1219200"/>
          <a:ext cx="8229600" cy="536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63121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532849">
                <a:tc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  <a:tr h="4701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</a:tr>
            </a:tbl>
          </a:graphicData>
        </a:graphic>
      </p:graphicFrame>
      <p:sp>
        <p:nvSpPr>
          <p:cNvPr id="29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diagonal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5716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US" sz="2400" b="1" baseline="-250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1524000"/>
            <a:ext cx="4191000" cy="1570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Flipping Rule: </a:t>
            </a:r>
          </a:p>
          <a:p>
            <a:pPr>
              <a:defRPr/>
            </a:pPr>
            <a:endParaRPr lang="en-US" sz="2400" b="1" dirty="0">
              <a:solidFill>
                <a:srgbClr val="00B050"/>
              </a:solidFill>
              <a:latin typeface="Arial" pitchFamily="34" charset="0"/>
              <a:ea typeface="Arial Unicode MS" pitchFamily="34" charset="-128"/>
            </a:endParaRP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1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If digit is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not</a:t>
            </a:r>
            <a:r>
              <a:rPr lang="en-US" sz="2400" dirty="0">
                <a:latin typeface="Arial" pitchFamily="34" charset="0"/>
                <a:ea typeface="Arial Unicode MS" pitchFamily="34" charset="-128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</a:rPr>
              <a:t>5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</a:rPr>
              <a:t>, make it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1649</Words>
  <Application>Microsoft Office PowerPoint</Application>
  <PresentationFormat>On-screen Show (4:3)</PresentationFormat>
  <Paragraphs>667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CSE 311: Foundations of Computing </vt:lpstr>
      <vt:lpstr>highlights</vt:lpstr>
      <vt:lpstr>what about the real numbers?</vt:lpstr>
      <vt:lpstr>proof by contradiction</vt:lpstr>
      <vt:lpstr>real numbers between 0 and 1:  ℝ[0,1)</vt:lpstr>
      <vt:lpstr>representations of real numbers as decimals</vt:lpstr>
      <vt:lpstr>supposed listing of ℝ[0,1) </vt:lpstr>
      <vt:lpstr>supposed listing of ℝ[0,1)</vt:lpstr>
      <vt:lpstr>flipped diagonal </vt:lpstr>
      <vt:lpstr>flipped diagonal number D</vt:lpstr>
      <vt:lpstr>why doesn’t this show that the rationals aren’t countable?</vt:lpstr>
      <vt:lpstr>the set of all functions  f : ℕ→{0,1,...,9} is not countable </vt:lpstr>
      <vt:lpstr>highlights</vt:lpstr>
      <vt:lpstr>do we care?</vt:lpstr>
      <vt:lpstr>before Java…more from our brief history of reasoning</vt:lpstr>
      <vt:lpstr>turing machines</vt:lpstr>
      <vt:lpstr> components of Turing’s intuitive model of computation</vt:lpstr>
      <vt:lpstr>what is a Turing machine?</vt:lpstr>
      <vt:lpstr>what is a Turing machine?</vt:lpstr>
      <vt:lpstr>sample Turing machine</vt:lpstr>
      <vt:lpstr>what is a Turing machine?</vt:lpstr>
      <vt:lpstr>turing machine ≡ ideal Java/C program</vt:lpstr>
      <vt:lpstr>turing’s big idea: machines as data</vt:lpstr>
      <vt:lpstr>turing’s idea: a universal turing machine</vt:lpstr>
      <vt:lpstr>halting problem</vt:lpstr>
      <vt:lpstr>proof by contradiction</vt:lpstr>
      <vt:lpstr>proof by contradiction</vt:lpstr>
      <vt:lpstr>that’s it!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(Fall 13)</dc:title>
  <dc:creator>James;R. Lee</dc:creator>
  <cp:lastModifiedBy>CSE</cp:lastModifiedBy>
  <cp:revision>500</cp:revision>
  <cp:lastPrinted>2013-11-27T18:42:06Z</cp:lastPrinted>
  <dcterms:created xsi:type="dcterms:W3CDTF">2013-01-07T07:20:47Z</dcterms:created>
  <dcterms:modified xsi:type="dcterms:W3CDTF">2013-12-06T00:47:30Z</dcterms:modified>
</cp:coreProperties>
</file>