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8" r:id="rId2"/>
    <p:sldId id="364" r:id="rId3"/>
    <p:sldId id="337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9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1" r:id="rId40"/>
    <p:sldId id="352" r:id="rId41"/>
    <p:sldId id="353" r:id="rId42"/>
    <p:sldId id="365" r:id="rId43"/>
    <p:sldId id="366" r:id="rId44"/>
    <p:sldId id="354" r:id="rId45"/>
    <p:sldId id="355" r:id="rId46"/>
    <p:sldId id="356" r:id="rId47"/>
    <p:sldId id="357" r:id="rId48"/>
    <p:sldId id="358" r:id="rId49"/>
    <p:sldId id="359" r:id="rId50"/>
    <p:sldId id="360" r:id="rId51"/>
    <p:sldId id="361" r:id="rId52"/>
    <p:sldId id="362" r:id="rId53"/>
    <p:sldId id="363" r:id="rId54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535" autoAdjust="0"/>
    <p:restoredTop sz="90504" autoAdjust="0"/>
  </p:normalViewPr>
  <p:slideViewPr>
    <p:cSldViewPr snapToGrid="0" snapToObjects="1">
      <p:cViewPr>
        <p:scale>
          <a:sx n="84" d="100"/>
          <a:sy n="84" d="100"/>
        </p:scale>
        <p:origin x="-2394" y="-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C66A2485-779A-49A9-9E53-AFE77FD4B9B7}" type="slidenum">
              <a:rPr lang="en-US" sz="1300">
                <a:latin typeface="Comic Sans MS" pitchFamily="66" charset="0"/>
              </a:rPr>
              <a:pPr eaLnBrk="1" hangingPunct="1"/>
              <a:t>4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35F16B01-B18A-4347-8684-E66CDEDCEFC2}" type="slidenum">
              <a:rPr lang="en-US" sz="1300">
                <a:latin typeface="Comic Sans MS" pitchFamily="66" charset="0"/>
              </a:rPr>
              <a:pPr eaLnBrk="1" hangingPunct="1"/>
              <a:t>13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998BF99B-933D-45E7-BBD3-F0879EAF3F80}" type="slidenum">
              <a:rPr lang="en-US" sz="1300">
                <a:latin typeface="Comic Sans MS" pitchFamily="66" charset="0"/>
              </a:rPr>
              <a:pPr eaLnBrk="1" hangingPunct="1"/>
              <a:t>14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7B0D7ECE-3BAB-4566-A3F5-D57D2A15023E}" type="slidenum">
              <a:rPr lang="en-US" sz="1300">
                <a:latin typeface="Comic Sans MS" pitchFamily="66" charset="0"/>
              </a:rPr>
              <a:pPr eaLnBrk="1" hangingPunct="1"/>
              <a:t>15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8019F55A-C884-42F0-B8B4-714E657DF809}" type="slidenum">
              <a:rPr lang="en-US" sz="1300">
                <a:latin typeface="Comic Sans MS" pitchFamily="66" charset="0"/>
              </a:rPr>
              <a:pPr eaLnBrk="1" hangingPunct="1"/>
              <a:t>16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41EDCC24-DD71-4271-8632-DBA95C1FD816}" type="slidenum">
              <a:rPr lang="en-US" sz="1300">
                <a:latin typeface="Comic Sans MS" pitchFamily="66" charset="0"/>
              </a:rPr>
              <a:pPr eaLnBrk="1" hangingPunct="1"/>
              <a:t>17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754BAF50-EF92-4811-A83B-9B11A0ED7D31}" type="slidenum">
              <a:rPr lang="en-US" sz="1300">
                <a:latin typeface="Comic Sans MS" pitchFamily="66" charset="0"/>
              </a:rPr>
              <a:pPr eaLnBrk="1" hangingPunct="1"/>
              <a:t>18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966DBE36-ED05-47F1-909B-F48E4046B8EE}" type="slidenum">
              <a:rPr lang="en-US" sz="1300">
                <a:latin typeface="Comic Sans MS" pitchFamily="66" charset="0"/>
              </a:rPr>
              <a:pPr eaLnBrk="1" hangingPunct="1"/>
              <a:t>19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B7A4CF1E-3870-47D4-B2BC-06F7738E86A1}" type="slidenum">
              <a:rPr lang="en-US" sz="1300">
                <a:latin typeface="Comic Sans MS" pitchFamily="66" charset="0"/>
              </a:rPr>
              <a:pPr eaLnBrk="1" hangingPunct="1"/>
              <a:t>20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80D51841-E330-4325-9EF2-1838E4C0C045}" type="slidenum">
              <a:rPr lang="en-US" sz="1300">
                <a:latin typeface="Comic Sans MS" pitchFamily="66" charset="0"/>
              </a:rPr>
              <a:pPr eaLnBrk="1" hangingPunct="1"/>
              <a:t>21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1CE0A888-2634-4E18-9655-CA9F3CA9C3A5}" type="slidenum">
              <a:rPr lang="en-US" sz="1300">
                <a:latin typeface="Comic Sans MS" pitchFamily="66" charset="0"/>
              </a:rPr>
              <a:pPr eaLnBrk="1" hangingPunct="1"/>
              <a:t>22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8889648D-DCC0-4466-8A6C-49C04F86B4EC}" type="slidenum">
              <a:rPr lang="en-US" sz="1300">
                <a:latin typeface="Comic Sans MS" pitchFamily="66" charset="0"/>
              </a:rPr>
              <a:pPr eaLnBrk="1" hangingPunct="1"/>
              <a:t>5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8B68CA93-52EB-48C7-B2E3-8B8D620554C1}" type="slidenum">
              <a:rPr lang="en-US" sz="1300">
                <a:latin typeface="Comic Sans MS" pitchFamily="66" charset="0"/>
              </a:rPr>
              <a:pPr eaLnBrk="1" hangingPunct="1"/>
              <a:t>23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B8CFAC33-83B4-4971-8481-EF2894978865}" type="slidenum">
              <a:rPr lang="en-US" sz="1300">
                <a:latin typeface="Comic Sans MS" pitchFamily="66" charset="0"/>
              </a:rPr>
              <a:pPr eaLnBrk="1" hangingPunct="1"/>
              <a:t>24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3055E23B-0CD8-4EFB-B0CF-F40622BD371C}" type="slidenum">
              <a:rPr lang="en-US" sz="1300">
                <a:latin typeface="Comic Sans MS" pitchFamily="66" charset="0"/>
              </a:rPr>
              <a:pPr eaLnBrk="1" hangingPunct="1"/>
              <a:t>25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61DBD9BE-734A-44BF-B088-0F1D07CC460F}" type="slidenum">
              <a:rPr lang="en-US" sz="1300">
                <a:latin typeface="Comic Sans MS" pitchFamily="66" charset="0"/>
              </a:rPr>
              <a:pPr eaLnBrk="1" hangingPunct="1"/>
              <a:t>26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C049067F-D0CA-429D-83A4-CECE1F0554AB}" type="slidenum">
              <a:rPr lang="en-US" sz="1300">
                <a:latin typeface="Comic Sans MS" pitchFamily="66" charset="0"/>
              </a:rPr>
              <a:pPr eaLnBrk="1" hangingPunct="1"/>
              <a:t>6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B3A294A0-AB3D-42CE-8C93-553E379775EE}" type="slidenum">
              <a:rPr lang="en-US" sz="1300">
                <a:latin typeface="Comic Sans MS" pitchFamily="66" charset="0"/>
              </a:rPr>
              <a:pPr eaLnBrk="1" hangingPunct="1"/>
              <a:t>7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EB29D2AE-A02B-477A-969F-80B7C0239CF4}" type="slidenum">
              <a:rPr lang="en-US" sz="1300">
                <a:latin typeface="Comic Sans MS" pitchFamily="66" charset="0"/>
              </a:rPr>
              <a:pPr eaLnBrk="1" hangingPunct="1"/>
              <a:t>8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3E56F8F7-393E-4A36-A5B5-D1B7D204B7AE}" type="slidenum">
              <a:rPr lang="en-US" sz="1300">
                <a:latin typeface="Comic Sans MS" pitchFamily="66" charset="0"/>
              </a:rPr>
              <a:pPr eaLnBrk="1" hangingPunct="1"/>
              <a:t>9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1F62C39D-7D23-4D3B-88E1-DCAECB220445}" type="slidenum">
              <a:rPr lang="en-US" sz="1300">
                <a:latin typeface="Comic Sans MS" pitchFamily="66" charset="0"/>
              </a:rPr>
              <a:pPr eaLnBrk="1" hangingPunct="1"/>
              <a:t>10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CAC88E90-E77A-4B19-8F25-6655CB56EF7B}" type="slidenum">
              <a:rPr lang="en-US" sz="1300">
                <a:latin typeface="Comic Sans MS" pitchFamily="66" charset="0"/>
              </a:rPr>
              <a:pPr eaLnBrk="1" hangingPunct="1"/>
              <a:t>11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E05B7248-E034-4943-B6B9-BAA1A165715B}" type="slidenum">
              <a:rPr lang="en-US" sz="1300">
                <a:latin typeface="Comic Sans MS" pitchFamily="66" charset="0"/>
              </a:rPr>
              <a:pPr eaLnBrk="1" hangingPunct="1"/>
              <a:t>12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78131-EBBE-419E-9CD4-28AD63001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2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513" y="146050"/>
            <a:ext cx="7488237" cy="9477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3100" y="1489075"/>
            <a:ext cx="381000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5500" y="1489075"/>
            <a:ext cx="3810000" cy="2324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5500" y="3965575"/>
            <a:ext cx="3810000" cy="2324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Autumn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8D1A790-645B-4BB2-A9C0-188F8B7DCC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1732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7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49953"/>
            <a:ext cx="8472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26: Pattern matching, cardinality</a:t>
            </a:r>
          </a:p>
        </p:txBody>
      </p:sp>
      <p:pic>
        <p:nvPicPr>
          <p:cNvPr id="2050" name="Picture 2" descr="http://languagelog.ldc.upenn.edu/myl/XKCDFetish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904" y="2246489"/>
            <a:ext cx="3377805" cy="406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3016250" y="2008188"/>
            <a:ext cx="31527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y x y y x y x y x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x y x y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 x y x y 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 y x y x y x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endParaRPr lang="en-US" sz="2800">
              <a:solidFill>
                <a:schemeClr val="accent2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</a:t>
            </a:r>
            <a:r>
              <a:rPr lang="en-US" sz="2800" dirty="0">
                <a:solidFill>
                  <a:srgbClr val="3366FF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3563938" y="2740025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y x y y x y x y x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x 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</a:p>
        </p:txBody>
      </p:sp>
      <p:sp>
        <p:nvSpPr>
          <p:cNvPr id="19466" name="Rectangle 9"/>
          <p:cNvSpPr>
            <a:spLocks noChangeArrowheads="1"/>
          </p:cNvSpPr>
          <p:nvPr/>
        </p:nvSpPr>
        <p:spPr bwMode="auto">
          <a:xfrm>
            <a:off x="3563938" y="2740025"/>
            <a:ext cx="3635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19467" name="Rectangle 10"/>
          <p:cNvSpPr>
            <a:spLocks noChangeArrowheads="1"/>
          </p:cNvSpPr>
          <p:nvPr/>
        </p:nvSpPr>
        <p:spPr bwMode="auto">
          <a:xfrm>
            <a:off x="3838575" y="310515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</a:t>
            </a:r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y y x y x y x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>
                <a:latin typeface="Helvetica" pitchFamily="34" charset="0"/>
              </a:rPr>
              <a:t>s</a:t>
            </a:r>
            <a:r>
              <a:rPr lang="en-US" sz="2800" dirty="0" smtClean="0">
                <a:latin typeface="Helvetica" pitchFamily="34" charset="0"/>
              </a:rPr>
              <a:t>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 x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3563938" y="2740025"/>
            <a:ext cx="3635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3838575" y="3105150"/>
            <a:ext cx="9223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</a:t>
            </a:r>
          </a:p>
        </p:txBody>
      </p:sp>
      <p:sp>
        <p:nvSpPr>
          <p:cNvPr id="20492" name="Rectangle 11"/>
          <p:cNvSpPr>
            <a:spLocks noChangeArrowheads="1"/>
          </p:cNvSpPr>
          <p:nvPr/>
        </p:nvSpPr>
        <p:spPr bwMode="auto">
          <a:xfrm>
            <a:off x="4113213" y="3471863"/>
            <a:ext cx="31527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y x y y x y x y x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 x 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</a:p>
        </p:txBody>
      </p: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3563938" y="2740025"/>
            <a:ext cx="3635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1515" name="Rectangle 10"/>
          <p:cNvSpPr>
            <a:spLocks noChangeArrowheads="1"/>
          </p:cNvSpPr>
          <p:nvPr/>
        </p:nvSpPr>
        <p:spPr bwMode="auto">
          <a:xfrm>
            <a:off x="3838575" y="3105150"/>
            <a:ext cx="9223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</a:t>
            </a:r>
          </a:p>
        </p:txBody>
      </p:sp>
      <p:sp>
        <p:nvSpPr>
          <p:cNvPr id="21516" name="Rectangle 11"/>
          <p:cNvSpPr>
            <a:spLocks noChangeArrowheads="1"/>
          </p:cNvSpPr>
          <p:nvPr/>
        </p:nvSpPr>
        <p:spPr bwMode="auto">
          <a:xfrm>
            <a:off x="4113213" y="3471863"/>
            <a:ext cx="3635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1517" name="Rectangle 12"/>
          <p:cNvSpPr>
            <a:spLocks noChangeArrowheads="1"/>
          </p:cNvSpPr>
          <p:nvPr/>
        </p:nvSpPr>
        <p:spPr bwMode="auto">
          <a:xfrm>
            <a:off x="4386263" y="3836988"/>
            <a:ext cx="31527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y x y y x y x y x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3366FF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x y x y</a:t>
            </a:r>
            <a:r>
              <a:rPr lang="en-US" sz="2800" dirty="0">
                <a:solidFill>
                  <a:srgbClr val="3366FF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3366FF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</a:p>
        </p:txBody>
      </p:sp>
      <p:sp>
        <p:nvSpPr>
          <p:cNvPr id="22538" name="Rectangle 9"/>
          <p:cNvSpPr>
            <a:spLocks noChangeArrowheads="1"/>
          </p:cNvSpPr>
          <p:nvPr/>
        </p:nvSpPr>
        <p:spPr bwMode="auto">
          <a:xfrm>
            <a:off x="3563938" y="2740025"/>
            <a:ext cx="3635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2539" name="Rectangle 10"/>
          <p:cNvSpPr>
            <a:spLocks noChangeArrowheads="1"/>
          </p:cNvSpPr>
          <p:nvPr/>
        </p:nvSpPr>
        <p:spPr bwMode="auto">
          <a:xfrm>
            <a:off x="3838575" y="3105150"/>
            <a:ext cx="9223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</a:t>
            </a:r>
          </a:p>
        </p:txBody>
      </p:sp>
      <p:sp>
        <p:nvSpPr>
          <p:cNvPr id="22540" name="Rectangle 11"/>
          <p:cNvSpPr>
            <a:spLocks noChangeArrowheads="1"/>
          </p:cNvSpPr>
          <p:nvPr/>
        </p:nvSpPr>
        <p:spPr bwMode="auto">
          <a:xfrm>
            <a:off x="4113213" y="3471863"/>
            <a:ext cx="3635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2541" name="Rectangle 12"/>
          <p:cNvSpPr>
            <a:spLocks noChangeArrowheads="1"/>
          </p:cNvSpPr>
          <p:nvPr/>
        </p:nvSpPr>
        <p:spPr bwMode="auto">
          <a:xfrm>
            <a:off x="4386263" y="3836988"/>
            <a:ext cx="3635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2542" name="Rectangle 13"/>
          <p:cNvSpPr>
            <a:spLocks noChangeArrowheads="1"/>
          </p:cNvSpPr>
          <p:nvPr/>
        </p:nvSpPr>
        <p:spPr bwMode="auto">
          <a:xfrm>
            <a:off x="4660900" y="4202113"/>
            <a:ext cx="31527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</a:t>
            </a:r>
            <a:r>
              <a:rPr lang="en-US" sz="2800">
                <a:solidFill>
                  <a:schemeClr val="folHlink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>
                <a:solidFill>
                  <a:schemeClr val="folHlink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x y x y x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3561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3563938" y="2740025"/>
            <a:ext cx="3635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3563" name="Rectangle 10"/>
          <p:cNvSpPr>
            <a:spLocks noChangeArrowheads="1"/>
          </p:cNvSpPr>
          <p:nvPr/>
        </p:nvSpPr>
        <p:spPr bwMode="auto">
          <a:xfrm>
            <a:off x="3838575" y="3105150"/>
            <a:ext cx="9223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</a:t>
            </a:r>
          </a:p>
        </p:txBody>
      </p:sp>
      <p:sp>
        <p:nvSpPr>
          <p:cNvPr id="23564" name="Rectangle 11"/>
          <p:cNvSpPr>
            <a:spLocks noChangeArrowheads="1"/>
          </p:cNvSpPr>
          <p:nvPr/>
        </p:nvSpPr>
        <p:spPr bwMode="auto">
          <a:xfrm>
            <a:off x="4113213" y="3471863"/>
            <a:ext cx="3635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3565" name="Rectangle 12"/>
          <p:cNvSpPr>
            <a:spLocks noChangeArrowheads="1"/>
          </p:cNvSpPr>
          <p:nvPr/>
        </p:nvSpPr>
        <p:spPr bwMode="auto">
          <a:xfrm>
            <a:off x="4386263" y="3836988"/>
            <a:ext cx="3635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3566" name="Rectangle 13"/>
          <p:cNvSpPr>
            <a:spLocks noChangeArrowheads="1"/>
          </p:cNvSpPr>
          <p:nvPr/>
        </p:nvSpPr>
        <p:spPr bwMode="auto">
          <a:xfrm>
            <a:off x="4660900" y="420211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23567" name="Rectangle 14"/>
          <p:cNvSpPr>
            <a:spLocks noChangeArrowheads="1"/>
          </p:cNvSpPr>
          <p:nvPr/>
        </p:nvSpPr>
        <p:spPr bwMode="auto">
          <a:xfrm>
            <a:off x="4935538" y="4568825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y x y y x y x y x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x y x y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 x y x y x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2192338" y="9144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4585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</a:p>
        </p:txBody>
      </p:sp>
      <p:sp>
        <p:nvSpPr>
          <p:cNvPr id="24586" name="Rectangle 9"/>
          <p:cNvSpPr>
            <a:spLocks noChangeArrowheads="1"/>
          </p:cNvSpPr>
          <p:nvPr/>
        </p:nvSpPr>
        <p:spPr bwMode="auto">
          <a:xfrm>
            <a:off x="3563938" y="2740025"/>
            <a:ext cx="3635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4587" name="Rectangle 10"/>
          <p:cNvSpPr>
            <a:spLocks noChangeArrowheads="1"/>
          </p:cNvSpPr>
          <p:nvPr/>
        </p:nvSpPr>
        <p:spPr bwMode="auto">
          <a:xfrm>
            <a:off x="3838575" y="3105150"/>
            <a:ext cx="9223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</a:t>
            </a:r>
          </a:p>
        </p:txBody>
      </p:sp>
      <p:sp>
        <p:nvSpPr>
          <p:cNvPr id="24588" name="Rectangle 11"/>
          <p:cNvSpPr>
            <a:spLocks noChangeArrowheads="1"/>
          </p:cNvSpPr>
          <p:nvPr/>
        </p:nvSpPr>
        <p:spPr bwMode="auto">
          <a:xfrm>
            <a:off x="4113213" y="3471863"/>
            <a:ext cx="3635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4589" name="Rectangle 12"/>
          <p:cNvSpPr>
            <a:spLocks noChangeArrowheads="1"/>
          </p:cNvSpPr>
          <p:nvPr/>
        </p:nvSpPr>
        <p:spPr bwMode="auto">
          <a:xfrm>
            <a:off x="4386263" y="3836988"/>
            <a:ext cx="3635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4590" name="Rectangle 13"/>
          <p:cNvSpPr>
            <a:spLocks noChangeArrowheads="1"/>
          </p:cNvSpPr>
          <p:nvPr/>
        </p:nvSpPr>
        <p:spPr bwMode="auto">
          <a:xfrm>
            <a:off x="4660900" y="420211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24591" name="Rectangle 14"/>
          <p:cNvSpPr>
            <a:spLocks noChangeArrowheads="1"/>
          </p:cNvSpPr>
          <p:nvPr/>
        </p:nvSpPr>
        <p:spPr bwMode="auto">
          <a:xfrm>
            <a:off x="4935538" y="4568825"/>
            <a:ext cx="3635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4592" name="Rectangle 15"/>
          <p:cNvSpPr>
            <a:spLocks noChangeArrowheads="1"/>
          </p:cNvSpPr>
          <p:nvPr/>
        </p:nvSpPr>
        <p:spPr bwMode="auto">
          <a:xfrm>
            <a:off x="5210175" y="493395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  <a:endParaRPr lang="en-US" sz="2800">
              <a:solidFill>
                <a:schemeClr val="accent2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4593" name="Line 16"/>
          <p:cNvSpPr>
            <a:spLocks noChangeShapeType="1"/>
          </p:cNvSpPr>
          <p:nvPr/>
        </p:nvSpPr>
        <p:spPr bwMode="auto">
          <a:xfrm>
            <a:off x="3378200" y="547688"/>
            <a:ext cx="0" cy="21939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94" name="Line 17"/>
          <p:cNvSpPr>
            <a:spLocks noChangeShapeType="1"/>
          </p:cNvSpPr>
          <p:nvPr/>
        </p:nvSpPr>
        <p:spPr bwMode="auto">
          <a:xfrm>
            <a:off x="3378200" y="547688"/>
            <a:ext cx="0" cy="21939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95" name="Text Box 18"/>
          <p:cNvSpPr txBox="1">
            <a:spLocks noChangeArrowheads="1"/>
          </p:cNvSpPr>
          <p:nvPr/>
        </p:nvSpPr>
        <p:spPr bwMode="auto">
          <a:xfrm>
            <a:off x="573088" y="2952750"/>
            <a:ext cx="2487612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latin typeface="Helvetica" pitchFamily="34" charset="0"/>
              </a:rPr>
              <a:t>Worst-case time </a:t>
            </a:r>
          </a:p>
          <a:p>
            <a:pPr eaLnBrk="1" hangingPunct="1"/>
            <a:r>
              <a:rPr lang="en-US" sz="2400">
                <a:latin typeface="Helvetica" pitchFamily="34" charset="0"/>
              </a:rPr>
              <a:t>O(</a:t>
            </a:r>
            <a:r>
              <a:rPr lang="en-US" sz="2400" b="1">
                <a:latin typeface="Helvetica" pitchFamily="34" charset="0"/>
              </a:rPr>
              <a:t>mn</a:t>
            </a:r>
            <a:r>
              <a:rPr lang="en-US" sz="2400">
                <a:latin typeface="Helvetica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latin typeface="Helvetica" pitchFamily="34" charset="0"/>
              </a:rPr>
              <a:t>x y x</a:t>
            </a:r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 </a:t>
            </a:r>
            <a:r>
              <a:rPr lang="en-US" sz="2800">
                <a:solidFill>
                  <a:srgbClr val="7030A0"/>
                </a:solidFill>
                <a:latin typeface="Helvetica" pitchFamily="34" charset="0"/>
              </a:rPr>
              <a:t>y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27881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dirty="0" smtClean="0"/>
              <a:t>string </a:t>
            </a:r>
            <a:r>
              <a:rPr lang="en-US" b="1" dirty="0" smtClean="0"/>
              <a:t>s</a:t>
            </a:r>
            <a:r>
              <a:rPr lang="en-US" dirty="0" smtClean="0"/>
              <a:t> = x y x </a:t>
            </a:r>
            <a:r>
              <a:rPr lang="en-US" dirty="0" err="1" smtClean="0"/>
              <a:t>x</a:t>
            </a:r>
            <a:r>
              <a:rPr lang="en-US" dirty="0" smtClean="0"/>
              <a:t> y x y x y </a:t>
            </a:r>
            <a:r>
              <a:rPr lang="en-US" dirty="0" err="1" smtClean="0"/>
              <a:t>y</a:t>
            </a:r>
            <a:r>
              <a:rPr lang="en-US" dirty="0" smtClean="0"/>
              <a:t> x y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</a:rPr>
              <a:t>x y x y </a:t>
            </a:r>
            <a:r>
              <a:rPr lang="en-US" dirty="0" err="1" smtClean="0">
                <a:solidFill>
                  <a:srgbClr val="009900"/>
                </a:solidFill>
              </a:rPr>
              <a:t>y</a:t>
            </a:r>
            <a:r>
              <a:rPr lang="en-US" dirty="0" smtClean="0">
                <a:solidFill>
                  <a:srgbClr val="009900"/>
                </a:solidFill>
              </a:rPr>
              <a:t> x y x y x </a:t>
            </a:r>
            <a:r>
              <a:rPr lang="en-US" dirty="0" err="1" smtClean="0">
                <a:solidFill>
                  <a:srgbClr val="009900"/>
                </a:solidFill>
              </a:rPr>
              <a:t>x</a:t>
            </a:r>
            <a:endParaRPr lang="en-US" dirty="0" smtClean="0"/>
          </a:p>
        </p:txBody>
      </p:sp>
      <p:sp>
        <p:nvSpPr>
          <p:cNvPr id="25616" name="Rectangle 15"/>
          <p:cNvSpPr>
            <a:spLocks noChangeArrowheads="1"/>
          </p:cNvSpPr>
          <p:nvPr/>
        </p:nvSpPr>
        <p:spPr bwMode="auto">
          <a:xfrm>
            <a:off x="5210175" y="4933950"/>
            <a:ext cx="31242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x y x </a:t>
            </a:r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y y x y x y x x</a:t>
            </a:r>
            <a:endParaRPr lang="en-US" sz="2800">
              <a:solidFill>
                <a:schemeClr val="accent2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5029200" y="1066800"/>
            <a:ext cx="2878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  <a:latin typeface="Helvetica" pitchFamily="34" charset="0"/>
              </a:rPr>
              <a:t>Lots of wasted work</a:t>
            </a:r>
            <a:endParaRPr lang="en-US" sz="2800">
              <a:latin typeface="Helvetica" pitchFamily="34" charset="0"/>
            </a:endParaRPr>
          </a:p>
        </p:txBody>
      </p:sp>
      <p:sp>
        <p:nvSpPr>
          <p:cNvPr id="25621" name="Line 20"/>
          <p:cNvSpPr>
            <a:spLocks noChangeShapeType="1"/>
          </p:cNvSpPr>
          <p:nvPr/>
        </p:nvSpPr>
        <p:spPr bwMode="auto">
          <a:xfrm flipV="1">
            <a:off x="80963" y="2009775"/>
            <a:ext cx="528637" cy="12509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838200"/>
            <a:ext cx="4810125" cy="440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1289"/>
            <a:ext cx="8458200" cy="4848578"/>
          </a:xfrm>
        </p:spPr>
        <p:txBody>
          <a:bodyPr/>
          <a:lstStyle/>
          <a:p>
            <a:r>
              <a:rPr lang="en-US" dirty="0" smtClean="0"/>
              <a:t>DFAs ≡ Regular Expressions</a:t>
            </a:r>
          </a:p>
          <a:p>
            <a:pPr lvl="1"/>
            <a:r>
              <a:rPr lang="en-US" dirty="0" smtClean="0"/>
              <a:t>No need to know details of </a:t>
            </a:r>
            <a:r>
              <a:rPr lang="en-US" dirty="0" err="1" smtClean="0"/>
              <a:t>NFAs→RegExpressions</a:t>
            </a:r>
            <a:endParaRPr lang="en-US" dirty="0" smtClean="0"/>
          </a:p>
          <a:p>
            <a:pPr lvl="4"/>
            <a:endParaRPr lang="en-US" dirty="0"/>
          </a:p>
          <a:p>
            <a:r>
              <a:rPr lang="en-US" dirty="0" smtClean="0"/>
              <a:t>Method for proving no DFAs for languages</a:t>
            </a:r>
          </a:p>
          <a:p>
            <a:pPr lvl="1"/>
            <a:r>
              <a:rPr lang="en-US" dirty="0" smtClean="0"/>
              <a:t>e.g. 	{0</a:t>
            </a:r>
            <a:r>
              <a:rPr lang="en-US" baseline="30000" dirty="0" smtClean="0"/>
              <a:t>n</a:t>
            </a:r>
            <a:r>
              <a:rPr lang="en-US" dirty="0" smtClean="0"/>
              <a:t>1</a:t>
            </a:r>
            <a:r>
              <a:rPr lang="en-US" baseline="30000" dirty="0" smtClean="0"/>
              <a:t>n</a:t>
            </a:r>
            <a:r>
              <a:rPr lang="en-US" dirty="0" smtClean="0"/>
              <a:t> : n ≥ 0},</a:t>
            </a:r>
          </a:p>
          <a:p>
            <a:pPr lvl="2"/>
            <a:r>
              <a:rPr lang="en-US" sz="2800" dirty="0"/>
              <a:t>	</a:t>
            </a:r>
            <a:r>
              <a:rPr lang="en-US" sz="2800" dirty="0" smtClean="0"/>
              <a:t>	{Palindromes},</a:t>
            </a:r>
          </a:p>
          <a:p>
            <a:pPr lvl="2"/>
            <a:r>
              <a:rPr lang="en-US" sz="2800" dirty="0"/>
              <a:t>	</a:t>
            </a:r>
            <a:r>
              <a:rPr lang="en-US" sz="2800" dirty="0" smtClean="0"/>
              <a:t>	{Balanced </a:t>
            </a:r>
            <a:r>
              <a:rPr lang="en-US" sz="2800" dirty="0" err="1" smtClean="0"/>
              <a:t>Parens</a:t>
            </a:r>
            <a:r>
              <a:rPr lang="en-US" sz="2800" dirty="0" smtClean="0"/>
              <a:t>}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59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better pattern matching via finite automata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Build a DFA for the pattern (preprocessing)  of size O(</a:t>
            </a:r>
            <a:r>
              <a:rPr lang="en-US" sz="2800" b="1" dirty="0" smtClean="0"/>
              <a:t>m</a:t>
            </a:r>
            <a:r>
              <a:rPr lang="en-US" sz="2800" dirty="0" smtClean="0"/>
              <a:t>)</a:t>
            </a:r>
          </a:p>
          <a:p>
            <a:pPr lvl="1" eaLnBrk="1" hangingPunct="1">
              <a:defRPr/>
            </a:pPr>
            <a:r>
              <a:rPr lang="en-US" sz="2400" dirty="0" smtClean="0"/>
              <a:t>Keep track of the ‘longest match currently active’</a:t>
            </a:r>
          </a:p>
          <a:p>
            <a:pPr lvl="1" eaLnBrk="1" hangingPunct="1">
              <a:defRPr/>
            </a:pPr>
            <a:r>
              <a:rPr lang="en-US" sz="2400" dirty="0" smtClean="0"/>
              <a:t>The DFA will have only </a:t>
            </a:r>
            <a:r>
              <a:rPr lang="en-US" sz="2400" b="1" dirty="0" smtClean="0"/>
              <a:t>m</a:t>
            </a:r>
            <a:r>
              <a:rPr lang="en-US" sz="2400" dirty="0" smtClean="0"/>
              <a:t>+1 states  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800" dirty="0" smtClean="0"/>
              <a:t>Run the DFA on the string  </a:t>
            </a:r>
            <a:r>
              <a:rPr lang="en-US" sz="2800" b="1" dirty="0" smtClean="0"/>
              <a:t>n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steps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Obvious construction method for DFA will be O(</a:t>
            </a:r>
            <a:r>
              <a:rPr lang="en-US" sz="2800" b="1" dirty="0" smtClean="0"/>
              <a:t>m</a:t>
            </a:r>
            <a:r>
              <a:rPr lang="en-US" sz="2800" b="1" baseline="30000" dirty="0" smtClean="0"/>
              <a:t>2</a:t>
            </a:r>
            <a:r>
              <a:rPr lang="en-US" sz="2800" dirty="0" smtClean="0"/>
              <a:t>) but can be done in O(</a:t>
            </a:r>
            <a:r>
              <a:rPr lang="en-US" sz="2800" b="1" dirty="0" smtClean="0"/>
              <a:t>m</a:t>
            </a:r>
            <a:r>
              <a:rPr lang="en-US" sz="2800" dirty="0" smtClean="0"/>
              <a:t>) time.</a:t>
            </a:r>
          </a:p>
          <a:p>
            <a:pPr eaLnBrk="1" hangingPunct="1">
              <a:defRPr/>
            </a:pPr>
            <a:r>
              <a:rPr lang="en-US" sz="2800" dirty="0" smtClean="0"/>
              <a:t>Total O(</a:t>
            </a:r>
            <a:r>
              <a:rPr lang="en-US" sz="2800" b="1" dirty="0" err="1" smtClean="0"/>
              <a:t>m+n</a:t>
            </a:r>
            <a:r>
              <a:rPr lang="en-US" sz="2800" dirty="0" smtClean="0"/>
              <a:t>)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09" y="3382963"/>
            <a:ext cx="83343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building a DFA for the pattern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914400" y="1522413"/>
            <a:ext cx="482282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pattern</a:t>
            </a:r>
            <a:r>
              <a:rPr lang="en-US" sz="2800" dirty="0" smtClean="0">
                <a:solidFill>
                  <a:schemeClr val="hlink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 b="1" dirty="0">
                <a:latin typeface="Helvetica" pitchFamily="34" charset="0"/>
                <a:cs typeface="Helvetica" pitchFamily="34" charset="0"/>
              </a:rPr>
              <a:t>p</a:t>
            </a:r>
            <a:r>
              <a:rPr lang="en-US" sz="2800" dirty="0">
                <a:latin typeface="Helvetica" pitchFamily="34" charset="0"/>
                <a:cs typeface="Helvetica" pitchFamily="34" charset="0"/>
              </a:rPr>
              <a:t>=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x y x y x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</a:t>
            </a:r>
            <a:endParaRPr lang="en-US" sz="2800" dirty="0">
              <a:solidFill>
                <a:schemeClr val="hlink"/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4178" y="3654425"/>
            <a:ext cx="428978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/>
          </p:cNvSpPr>
          <p:nvPr/>
        </p:nvSpPr>
        <p:spPr>
          <a:xfrm>
            <a:off x="8379807" y="3635544"/>
            <a:ext cx="274320" cy="27432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aseline="-2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" y="2871606"/>
            <a:ext cx="83343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preprocessing the pattern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914400" y="1522413"/>
            <a:ext cx="482282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pattern</a:t>
            </a:r>
            <a:r>
              <a:rPr lang="en-US" sz="2800" dirty="0" smtClean="0">
                <a:solidFill>
                  <a:schemeClr val="hlink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 b="1" dirty="0">
                <a:latin typeface="Helvetica" pitchFamily="34" charset="0"/>
                <a:cs typeface="Helvetica" pitchFamily="34" charset="0"/>
              </a:rPr>
              <a:t>p</a:t>
            </a:r>
            <a:r>
              <a:rPr lang="en-US" sz="2800" dirty="0">
                <a:latin typeface="Helvetica" pitchFamily="34" charset="0"/>
                <a:cs typeface="Helvetica" pitchFamily="34" charset="0"/>
              </a:rPr>
              <a:t>=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x y x y x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</a:t>
            </a:r>
            <a:endParaRPr lang="en-US" sz="2800" dirty="0">
              <a:solidFill>
                <a:schemeClr val="hlink"/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4178" y="3654425"/>
            <a:ext cx="428978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/>
          </p:cNvSpPr>
          <p:nvPr/>
        </p:nvSpPr>
        <p:spPr>
          <a:xfrm>
            <a:off x="8379807" y="3635544"/>
            <a:ext cx="274320" cy="27432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aseline="-2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preprocessing the pattern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914400" y="1522413"/>
            <a:ext cx="482282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pattern</a:t>
            </a:r>
            <a:r>
              <a:rPr lang="en-US" sz="2800" dirty="0" smtClean="0">
                <a:solidFill>
                  <a:schemeClr val="hlink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 b="1" dirty="0">
                <a:latin typeface="Helvetica" pitchFamily="34" charset="0"/>
                <a:cs typeface="Helvetica" pitchFamily="34" charset="0"/>
              </a:rPr>
              <a:t>p</a:t>
            </a:r>
            <a:r>
              <a:rPr lang="en-US" sz="2800" dirty="0">
                <a:latin typeface="Helvetica" pitchFamily="34" charset="0"/>
                <a:cs typeface="Helvetica" pitchFamily="34" charset="0"/>
              </a:rPr>
              <a:t>=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x y x y x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</a:t>
            </a:r>
            <a:endParaRPr lang="en-US" sz="2800" dirty="0">
              <a:solidFill>
                <a:schemeClr val="hlink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8" y="2704306"/>
            <a:ext cx="8334375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24178" y="3654425"/>
            <a:ext cx="428978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/>
          </p:cNvSpPr>
          <p:nvPr/>
        </p:nvSpPr>
        <p:spPr>
          <a:xfrm>
            <a:off x="8379807" y="3635544"/>
            <a:ext cx="274320" cy="27432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aseline="-2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preprocessing the pattern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914400" y="1522413"/>
            <a:ext cx="482282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pattern</a:t>
            </a:r>
            <a:r>
              <a:rPr lang="en-US" sz="2800" dirty="0" smtClean="0">
                <a:solidFill>
                  <a:schemeClr val="hlink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 b="1" dirty="0">
                <a:latin typeface="Helvetica" pitchFamily="34" charset="0"/>
                <a:cs typeface="Helvetica" pitchFamily="34" charset="0"/>
              </a:rPr>
              <a:t>p</a:t>
            </a:r>
            <a:r>
              <a:rPr lang="en-US" sz="2800" dirty="0">
                <a:latin typeface="Helvetica" pitchFamily="34" charset="0"/>
                <a:cs typeface="Helvetica" pitchFamily="34" charset="0"/>
              </a:rPr>
              <a:t>=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x y x y x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</a:t>
            </a:r>
            <a:endParaRPr lang="en-US" sz="2800" dirty="0">
              <a:solidFill>
                <a:schemeClr val="hlink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2430208"/>
            <a:ext cx="8382000" cy="346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24178" y="3654425"/>
            <a:ext cx="428978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/>
          </p:cNvSpPr>
          <p:nvPr/>
        </p:nvSpPr>
        <p:spPr>
          <a:xfrm>
            <a:off x="8379807" y="3635544"/>
            <a:ext cx="274320" cy="27432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aseline="-2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2" y="2243138"/>
            <a:ext cx="8382000" cy="362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preprocessing the pattern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914400" y="1522413"/>
            <a:ext cx="482282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pattern</a:t>
            </a:r>
            <a:r>
              <a:rPr lang="en-US" sz="2800" dirty="0" smtClean="0">
                <a:solidFill>
                  <a:schemeClr val="hlink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 b="1" dirty="0">
                <a:latin typeface="Helvetica" pitchFamily="34" charset="0"/>
                <a:cs typeface="Helvetica" pitchFamily="34" charset="0"/>
              </a:rPr>
              <a:t>p</a:t>
            </a:r>
            <a:r>
              <a:rPr lang="en-US" sz="2800" dirty="0">
                <a:latin typeface="Helvetica" pitchFamily="34" charset="0"/>
                <a:cs typeface="Helvetica" pitchFamily="34" charset="0"/>
              </a:rPr>
              <a:t>=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x y x y x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</a:t>
            </a:r>
            <a:endParaRPr lang="en-US" sz="2800" dirty="0">
              <a:solidFill>
                <a:schemeClr val="hlink"/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4178" y="3654425"/>
            <a:ext cx="428978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/>
          </p:cNvSpPr>
          <p:nvPr/>
        </p:nvSpPr>
        <p:spPr>
          <a:xfrm>
            <a:off x="8379807" y="3635544"/>
            <a:ext cx="274320" cy="27432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aseline="-2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generalizing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Can search for arbitrary combinations of patterns</a:t>
            </a:r>
          </a:p>
          <a:p>
            <a:pPr lvl="1" eaLnBrk="1" hangingPunct="1"/>
            <a:r>
              <a:rPr lang="en-US" sz="2400" smtClean="0"/>
              <a:t>Not just a single pattern</a:t>
            </a:r>
          </a:p>
          <a:p>
            <a:pPr lvl="1" eaLnBrk="1" hangingPunct="1"/>
            <a:r>
              <a:rPr lang="en-US" sz="2400" smtClean="0"/>
              <a:t>Build NFA for pattern then convert to DFA ‘on the fly’.</a:t>
            </a:r>
          </a:p>
          <a:p>
            <a:pPr lvl="2" eaLnBrk="1" hangingPunct="1"/>
            <a:r>
              <a:rPr lang="en-US" smtClean="0"/>
              <a:t>Compare DFA constructed above with subset construction for the obvious NFA.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cardinality and computability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Computers as we know them grew out of a desire to avoid bugs in mathematical reasoning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brief history of reasoning</a:t>
            </a:r>
          </a:p>
        </p:txBody>
      </p:sp>
      <p:pic>
        <p:nvPicPr>
          <p:cNvPr id="7173" name="Picture 4" descr="tortoi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913" y="2898506"/>
            <a:ext cx="1904762" cy="138095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9294" y="1263295"/>
            <a:ext cx="5395913" cy="480060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Ancient Greece</a:t>
            </a:r>
          </a:p>
          <a:p>
            <a:pPr lvl="1" eaLnBrk="1" hangingPunct="1"/>
            <a:r>
              <a:rPr lang="en-US" sz="2400" dirty="0" smtClean="0"/>
              <a:t>Deductive logic</a:t>
            </a:r>
          </a:p>
          <a:p>
            <a:pPr lvl="2" eaLnBrk="1" hangingPunct="1"/>
            <a:r>
              <a:rPr lang="en-US" dirty="0" smtClean="0"/>
              <a:t>Euclid’s Elements</a:t>
            </a:r>
          </a:p>
          <a:p>
            <a:pPr lvl="1" eaLnBrk="1" hangingPunct="1"/>
            <a:r>
              <a:rPr lang="en-US" sz="2400" dirty="0" smtClean="0"/>
              <a:t>Infinite things are a problem</a:t>
            </a:r>
          </a:p>
          <a:p>
            <a:pPr lvl="2" eaLnBrk="1" hangingPunct="1"/>
            <a:r>
              <a:rPr lang="en-US" dirty="0" smtClean="0"/>
              <a:t>Zeno’s paradox</a:t>
            </a:r>
          </a:p>
          <a:p>
            <a:pPr lvl="1" eaLnBrk="1" hangingPunct="1"/>
            <a:endParaRPr lang="en-US" sz="2400" dirty="0" smtClean="0"/>
          </a:p>
        </p:txBody>
      </p:sp>
      <p:pic>
        <p:nvPicPr>
          <p:cNvPr id="7174" name="Picture 6" descr="runner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575175"/>
            <a:ext cx="2701925" cy="1990725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5" name="Line 8"/>
          <p:cNvSpPr>
            <a:spLocks noChangeShapeType="1"/>
          </p:cNvSpPr>
          <p:nvPr/>
        </p:nvSpPr>
        <p:spPr bwMode="auto">
          <a:xfrm flipV="1">
            <a:off x="638175" y="6429375"/>
            <a:ext cx="7620000" cy="142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dirty="0" smtClean="0"/>
              <a:t>-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brief history of reasoning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1670’s-1800’s  Calculus &amp; infinite series</a:t>
            </a:r>
          </a:p>
          <a:p>
            <a:pPr lvl="1" eaLnBrk="1" hangingPunct="1"/>
            <a:r>
              <a:rPr lang="en-US" sz="2400" dirty="0" smtClean="0"/>
              <a:t>Suddenly infinite stuff really matters</a:t>
            </a:r>
          </a:p>
          <a:p>
            <a:pPr lvl="1" eaLnBrk="1" hangingPunct="1"/>
            <a:r>
              <a:rPr lang="en-US" sz="2400" dirty="0" smtClean="0"/>
              <a:t>Reasoning about the infinite still a problem</a:t>
            </a:r>
          </a:p>
          <a:p>
            <a:pPr lvl="2" eaLnBrk="1" hangingPunct="1"/>
            <a:r>
              <a:rPr lang="en-US" dirty="0" smtClean="0"/>
              <a:t>Tendency for buggy or hazy proofs</a:t>
            </a:r>
          </a:p>
          <a:p>
            <a:pPr lvl="2" eaLnBrk="1" hangingPunct="1"/>
            <a:endParaRPr lang="en-US" dirty="0" smtClean="0"/>
          </a:p>
          <a:p>
            <a:pPr eaLnBrk="1" hangingPunct="1">
              <a:lnSpc>
                <a:spcPct val="50000"/>
              </a:lnSpc>
            </a:pPr>
            <a:r>
              <a:rPr lang="en-US" sz="2800" dirty="0" smtClean="0"/>
              <a:t>Mid-late 1800’s</a:t>
            </a:r>
          </a:p>
          <a:p>
            <a:pPr lvl="1" eaLnBrk="1" hangingPunct="1"/>
            <a:r>
              <a:rPr lang="en-US" sz="2400" dirty="0" smtClean="0"/>
              <a:t>Formal mathematical logic</a:t>
            </a:r>
          </a:p>
          <a:p>
            <a:pPr lvl="2" eaLnBrk="1" hangingPunct="1"/>
            <a:r>
              <a:rPr lang="en-US" dirty="0" smtClean="0"/>
              <a:t>Boole   </a:t>
            </a:r>
            <a:r>
              <a:rPr lang="en-US" dirty="0" smtClean="0">
                <a:solidFill>
                  <a:srgbClr val="C00000"/>
                </a:solidFill>
              </a:rPr>
              <a:t>Boolean Algebra</a:t>
            </a:r>
          </a:p>
          <a:p>
            <a:pPr lvl="1" eaLnBrk="1" hangingPunct="1"/>
            <a:r>
              <a:rPr lang="en-US" sz="2400" dirty="0" smtClean="0"/>
              <a:t>Theory of infinite sets and cardinality     </a:t>
            </a:r>
          </a:p>
          <a:p>
            <a:pPr lvl="2" eaLnBrk="1" hangingPunct="1"/>
            <a:r>
              <a:rPr lang="en-US" dirty="0" smtClean="0"/>
              <a:t>Cantor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C00000"/>
                </a:solidFill>
              </a:rPr>
              <a:t>“There are more real #’s than rational #’s”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show language L has no DFA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Find a “hard” infinite set S={s</a:t>
            </a:r>
            <a:r>
              <a:rPr lang="en-US" baseline="-25000" dirty="0" smtClean="0"/>
              <a:t>0</a:t>
            </a:r>
            <a:r>
              <a:rPr lang="en-US" dirty="0" smtClean="0"/>
              <a:t>,s</a:t>
            </a:r>
            <a:r>
              <a:rPr lang="en-US" baseline="-25000" dirty="0" smtClean="0"/>
              <a:t>1</a:t>
            </a:r>
            <a:r>
              <a:rPr lang="en-US" dirty="0" smtClean="0"/>
              <a:t>,...,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,...} of strings that might be prefixes of strings in L</a:t>
            </a:r>
          </a:p>
          <a:p>
            <a:pPr lvl="2"/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r>
              <a:rPr lang="en-US" dirty="0" smtClean="0"/>
              <a:t>Show that S is hard by showing that no two strings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err="1" smtClean="0"/>
              <a:t>≠s</a:t>
            </a:r>
            <a:r>
              <a:rPr lang="en-US" baseline="-25000" dirty="0" err="1" smtClean="0"/>
              <a:t>m</a:t>
            </a:r>
            <a:r>
              <a:rPr lang="en-US" dirty="0" smtClean="0"/>
              <a:t> in S can end at the same state of any DFA recognizing L</a:t>
            </a:r>
          </a:p>
          <a:p>
            <a:pPr lvl="1"/>
            <a:r>
              <a:rPr lang="en-US" dirty="0" smtClean="0"/>
              <a:t>For each pair </a:t>
            </a:r>
            <a:r>
              <a:rPr lang="en-US" dirty="0" err="1"/>
              <a:t>s</a:t>
            </a:r>
            <a:r>
              <a:rPr lang="en-US" baseline="-25000" dirty="0" err="1"/>
              <a:t>n</a:t>
            </a:r>
            <a:r>
              <a:rPr lang="en-US" dirty="0" err="1"/>
              <a:t>≠s</a:t>
            </a:r>
            <a:r>
              <a:rPr lang="en-US" baseline="-25000" dirty="0" err="1"/>
              <a:t>m</a:t>
            </a:r>
            <a:r>
              <a:rPr lang="en-US" dirty="0"/>
              <a:t> </a:t>
            </a:r>
            <a:r>
              <a:rPr lang="en-US" dirty="0" smtClean="0"/>
              <a:t>find an extender string t depending on </a:t>
            </a:r>
            <a:r>
              <a:rPr lang="en-US" dirty="0" err="1" smtClean="0"/>
              <a:t>n,m</a:t>
            </a:r>
            <a:r>
              <a:rPr lang="en-US" dirty="0" smtClean="0"/>
              <a:t> so that exactly one of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err="1" smtClean="0"/>
              <a:t>t</a:t>
            </a:r>
            <a:r>
              <a:rPr lang="en-US" dirty="0" smtClean="0"/>
              <a:t> and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m</a:t>
            </a:r>
            <a:r>
              <a:rPr lang="en-US" dirty="0" err="1" smtClean="0"/>
              <a:t>t</a:t>
            </a:r>
            <a:r>
              <a:rPr lang="en-US" dirty="0" smtClean="0"/>
              <a:t> is in L</a:t>
            </a:r>
          </a:p>
          <a:p>
            <a:pPr lvl="2"/>
            <a:r>
              <a:rPr lang="en-US" dirty="0" smtClean="0"/>
              <a:t>		</a:t>
            </a:r>
          </a:p>
          <a:p>
            <a:r>
              <a:rPr lang="en-US" dirty="0" smtClean="0"/>
              <a:t>Conclude that any DFA for L would </a:t>
            </a:r>
            <a:r>
              <a:rPr lang="en-US" dirty="0"/>
              <a:t>need ≥ |</a:t>
            </a:r>
            <a:r>
              <a:rPr lang="en-US" dirty="0" err="1"/>
              <a:t>S|states</a:t>
            </a:r>
            <a:r>
              <a:rPr lang="en-US" dirty="0"/>
              <a:t> </a:t>
            </a:r>
            <a:r>
              <a:rPr lang="en-US" dirty="0" smtClean="0"/>
              <a:t>which is not finite, and so impossible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2504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brief history of reasoning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1900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Hilbert's famous speech outlines goal: mechanize all of mathematics               			</a:t>
            </a:r>
            <a:r>
              <a:rPr lang="en-US" sz="3200" dirty="0" smtClean="0">
                <a:solidFill>
                  <a:schemeClr val="tx2"/>
                </a:solidFill>
              </a:rPr>
              <a:t>23 problems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1930’s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Gödel, Turing show that Hilbert’s program is impossible.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Gödel’s Incompleteness Theorem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>
                <a:solidFill>
                  <a:srgbClr val="C00000"/>
                </a:solidFill>
              </a:rPr>
              <a:t>Undecidability</a:t>
            </a:r>
            <a:r>
              <a:rPr lang="en-US" dirty="0" smtClean="0">
                <a:solidFill>
                  <a:srgbClr val="C00000"/>
                </a:solidFill>
              </a:rPr>
              <a:t> of the Halting Problem 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3600" dirty="0" smtClean="0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801511" y="5973762"/>
            <a:ext cx="7248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 dirty="0">
                <a:ea typeface="Arial Unicode MS" pitchFamily="34" charset="-128"/>
                <a:cs typeface="Arial Unicode MS" pitchFamily="34" charset="-128"/>
              </a:rPr>
              <a:t>Both use ideas from Cantor’s proof about reals &amp; </a:t>
            </a:r>
            <a:r>
              <a:rPr lang="en-US" sz="2000" b="1" dirty="0" err="1">
                <a:ea typeface="Arial Unicode MS" pitchFamily="34" charset="-128"/>
                <a:cs typeface="Arial Unicode MS" pitchFamily="34" charset="-128"/>
              </a:rPr>
              <a:t>rationals</a:t>
            </a:r>
            <a:endParaRPr lang="en-US" sz="2000" b="1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with Cantor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big is a set?</a:t>
            </a:r>
          </a:p>
          <a:p>
            <a:pPr lvl="1"/>
            <a:r>
              <a:rPr lang="en-US" dirty="0" smtClean="0"/>
              <a:t>If S is finite, we already defined |S| to be the number of elements in S.</a:t>
            </a:r>
          </a:p>
          <a:p>
            <a:pPr lvl="1"/>
            <a:r>
              <a:rPr lang="en-US" dirty="0" smtClean="0"/>
              <a:t>What if S is infinite?  Are all of these sets the same size?</a:t>
            </a:r>
          </a:p>
          <a:p>
            <a:pPr lvl="2"/>
            <a:r>
              <a:rPr lang="en-US" dirty="0" smtClean="0"/>
              <a:t>Natural numbers 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</a:t>
            </a:r>
            <a:endParaRPr lang="en-US" b="1" dirty="0" smtClean="0"/>
          </a:p>
          <a:p>
            <a:pPr lvl="2"/>
            <a:r>
              <a:rPr lang="en-US" dirty="0" smtClean="0"/>
              <a:t>Even natural numbers</a:t>
            </a:r>
          </a:p>
          <a:p>
            <a:pPr lvl="2"/>
            <a:r>
              <a:rPr lang="en-US" dirty="0" smtClean="0"/>
              <a:t>Integers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ℤ</a:t>
            </a:r>
            <a:endParaRPr lang="en-US" b="1" dirty="0" smtClean="0"/>
          </a:p>
          <a:p>
            <a:pPr lvl="2"/>
            <a:r>
              <a:rPr lang="en-US" dirty="0" smtClean="0"/>
              <a:t>Rational numbers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ℚ</a:t>
            </a:r>
            <a:endParaRPr lang="en-US" b="1" dirty="0" smtClean="0"/>
          </a:p>
          <a:p>
            <a:pPr lvl="2"/>
            <a:r>
              <a:rPr lang="en-US" dirty="0" smtClean="0"/>
              <a:t>Real numbers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ℝ</a:t>
            </a:r>
            <a:endParaRPr lang="en-US" b="1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cardinality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Definition:  Two sets A and B are the same size (same </a:t>
            </a:r>
            <a:r>
              <a:rPr lang="en-US" dirty="0" smtClean="0">
                <a:solidFill>
                  <a:srgbClr val="C00000"/>
                </a:solidFill>
              </a:rPr>
              <a:t>cardinality</a:t>
            </a:r>
            <a:r>
              <a:rPr lang="en-US" dirty="0" smtClean="0"/>
              <a:t>) </a:t>
            </a:r>
            <a:r>
              <a:rPr lang="en-US" dirty="0" err="1" smtClean="0"/>
              <a:t>iff</a:t>
            </a:r>
            <a:r>
              <a:rPr lang="en-US" dirty="0" smtClean="0"/>
              <a:t> there is a 1-1 and onto function f:A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→</a:t>
            </a:r>
            <a:r>
              <a:rPr lang="en-US" dirty="0" smtClean="0"/>
              <a:t>B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en-US" dirty="0" smtClean="0"/>
              <a:t>Also applies to infinite sets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</p:txBody>
      </p:sp>
      <p:grpSp>
        <p:nvGrpSpPr>
          <p:cNvPr id="13317" name="Group 27"/>
          <p:cNvGrpSpPr>
            <a:grpSpLocks/>
          </p:cNvGrpSpPr>
          <p:nvPr/>
        </p:nvGrpSpPr>
        <p:grpSpPr bwMode="auto">
          <a:xfrm>
            <a:off x="2667000" y="2895600"/>
            <a:ext cx="2133600" cy="2438400"/>
            <a:chOff x="2743200" y="3429000"/>
            <a:chExt cx="2133600" cy="2438400"/>
          </a:xfrm>
        </p:grpSpPr>
        <p:grpSp>
          <p:nvGrpSpPr>
            <p:cNvPr id="13318" name="Group 6"/>
            <p:cNvGrpSpPr>
              <a:grpSpLocks/>
            </p:cNvGrpSpPr>
            <p:nvPr/>
          </p:nvGrpSpPr>
          <p:grpSpPr bwMode="auto">
            <a:xfrm>
              <a:off x="2743200" y="3429000"/>
              <a:ext cx="2133600" cy="2438400"/>
              <a:chOff x="1066800" y="2514600"/>
              <a:chExt cx="2514600" cy="3581400"/>
            </a:xfrm>
          </p:grpSpPr>
          <p:sp>
            <p:nvSpPr>
              <p:cNvPr id="8" name="Oval 7"/>
              <p:cNvSpPr/>
              <p:nvPr>
                <p:custDataLst>
                  <p:tags r:id="rId1"/>
                </p:custDataLst>
              </p:nvPr>
            </p:nvSpPr>
            <p:spPr>
              <a:xfrm>
                <a:off x="1066800" y="2591545"/>
                <a:ext cx="304971" cy="30311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9" name="Oval 8"/>
              <p:cNvSpPr/>
              <p:nvPr>
                <p:custDataLst>
                  <p:tags r:id="rId2"/>
                </p:custDataLst>
              </p:nvPr>
            </p:nvSpPr>
            <p:spPr>
              <a:xfrm>
                <a:off x="1066800" y="3200102"/>
                <a:ext cx="304971" cy="30544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10" name="Oval 9"/>
              <p:cNvSpPr/>
              <p:nvPr>
                <p:custDataLst>
                  <p:tags r:id="rId3"/>
                </p:custDataLst>
              </p:nvPr>
            </p:nvSpPr>
            <p:spPr>
              <a:xfrm>
                <a:off x="1066800" y="3810992"/>
                <a:ext cx="304971" cy="30311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11" name="Oval 10"/>
              <p:cNvSpPr/>
              <p:nvPr>
                <p:custDataLst>
                  <p:tags r:id="rId4"/>
                </p:custDataLst>
              </p:nvPr>
            </p:nvSpPr>
            <p:spPr>
              <a:xfrm>
                <a:off x="1066800" y="4496495"/>
                <a:ext cx="304971" cy="30311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12" name="Oval 11"/>
              <p:cNvSpPr/>
              <p:nvPr>
                <p:custDataLst>
                  <p:tags r:id="rId5"/>
                </p:custDataLst>
              </p:nvPr>
            </p:nvSpPr>
            <p:spPr>
              <a:xfrm>
                <a:off x="1066800" y="5181997"/>
                <a:ext cx="304971" cy="30544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13" name="Rectangle 12"/>
              <p:cNvSpPr/>
              <p:nvPr>
                <p:custDataLst>
                  <p:tags r:id="rId6"/>
                </p:custDataLst>
              </p:nvPr>
            </p:nvSpPr>
            <p:spPr>
              <a:xfrm>
                <a:off x="3353140" y="2514600"/>
                <a:ext cx="228260" cy="22850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4" name="Rectangle 13"/>
              <p:cNvSpPr/>
              <p:nvPr>
                <p:custDataLst>
                  <p:tags r:id="rId7"/>
                </p:custDataLst>
              </p:nvPr>
            </p:nvSpPr>
            <p:spPr>
              <a:xfrm>
                <a:off x="3353140" y="3200102"/>
                <a:ext cx="228260" cy="22850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5" name="Rectangle 14"/>
              <p:cNvSpPr/>
              <p:nvPr>
                <p:custDataLst>
                  <p:tags r:id="rId8"/>
                </p:custDataLst>
              </p:nvPr>
            </p:nvSpPr>
            <p:spPr>
              <a:xfrm>
                <a:off x="3353140" y="3885605"/>
                <a:ext cx="228260" cy="22850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6" name="Rectangle 15"/>
              <p:cNvSpPr/>
              <p:nvPr>
                <p:custDataLst>
                  <p:tags r:id="rId9"/>
                </p:custDataLst>
              </p:nvPr>
            </p:nvSpPr>
            <p:spPr>
              <a:xfrm>
                <a:off x="3353140" y="4571107"/>
                <a:ext cx="228260" cy="22850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17" name="Straight Arrow Connector 16"/>
              <p:cNvCxnSpPr>
                <a:endCxn id="15" idx="1"/>
              </p:cNvCxnSpPr>
              <p:nvPr>
                <p:custDataLst>
                  <p:tags r:id="rId10"/>
                </p:custDataLst>
              </p:nvPr>
            </p:nvCxnSpPr>
            <p:spPr>
              <a:xfrm>
                <a:off x="1448480" y="2743101"/>
                <a:ext cx="1904660" cy="125675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endCxn id="13" idx="1"/>
              </p:cNvCxnSpPr>
              <p:nvPr>
                <p:custDataLst>
                  <p:tags r:id="rId11"/>
                </p:custDataLst>
              </p:nvPr>
            </p:nvCxnSpPr>
            <p:spPr>
              <a:xfrm flipV="1">
                <a:off x="1448480" y="2628851"/>
                <a:ext cx="1904660" cy="7228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11" idx="5"/>
                <a:endCxn id="16" idx="1"/>
              </p:cNvCxnSpPr>
              <p:nvPr>
                <p:custDataLst>
                  <p:tags r:id="rId12"/>
                </p:custDataLst>
              </p:nvPr>
            </p:nvCxnSpPr>
            <p:spPr>
              <a:xfrm rot="5400000" flipH="1" flipV="1">
                <a:off x="2305028" y="3707197"/>
                <a:ext cx="69949" cy="202627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12" idx="6"/>
              </p:cNvCxnSpPr>
              <p:nvPr>
                <p:custDataLst>
                  <p:tags r:id="rId13"/>
                </p:custDataLst>
              </p:nvPr>
            </p:nvCxnSpPr>
            <p:spPr>
              <a:xfrm flipV="1">
                <a:off x="1371771" y="3351660"/>
                <a:ext cx="1904660" cy="198189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 20"/>
              <p:cNvSpPr/>
              <p:nvPr>
                <p:custDataLst>
                  <p:tags r:id="rId14"/>
                </p:custDataLst>
              </p:nvPr>
            </p:nvSpPr>
            <p:spPr>
              <a:xfrm>
                <a:off x="3353140" y="5181997"/>
                <a:ext cx="228260" cy="22850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2" name="Rectangle 21"/>
              <p:cNvSpPr/>
              <p:nvPr>
                <p:custDataLst>
                  <p:tags r:id="rId15"/>
                </p:custDataLst>
              </p:nvPr>
            </p:nvSpPr>
            <p:spPr>
              <a:xfrm>
                <a:off x="3353140" y="5790556"/>
                <a:ext cx="228260" cy="22850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23" name="Straight Arrow Connector 22"/>
              <p:cNvCxnSpPr>
                <a:stCxn id="10" idx="6"/>
                <a:endCxn id="22" idx="1"/>
              </p:cNvCxnSpPr>
              <p:nvPr>
                <p:custDataLst>
                  <p:tags r:id="rId16"/>
                </p:custDataLst>
              </p:nvPr>
            </p:nvCxnSpPr>
            <p:spPr>
              <a:xfrm>
                <a:off x="1371771" y="3962550"/>
                <a:ext cx="1981370" cy="19422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/>
              <p:nvPr>
                <p:custDataLst>
                  <p:tags r:id="rId17"/>
                </p:custDataLst>
              </p:nvPr>
            </p:nvSpPr>
            <p:spPr>
              <a:xfrm>
                <a:off x="1066800" y="5790556"/>
                <a:ext cx="304971" cy="30544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f</a:t>
                </a:r>
              </a:p>
            </p:txBody>
          </p:sp>
        </p:grpSp>
        <p:cxnSp>
          <p:nvCxnSpPr>
            <p:cNvPr id="26" name="Straight Connector 25"/>
            <p:cNvCxnSpPr/>
            <p:nvPr/>
          </p:nvCxnSpPr>
          <p:spPr>
            <a:xfrm flipV="1">
              <a:off x="3048000" y="5334000"/>
              <a:ext cx="1600200" cy="381000"/>
            </a:xfrm>
            <a:prstGeom prst="line">
              <a:avLst/>
            </a:prstGeom>
            <a:ln w="9525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natural numbers and even natural numbers have the same cardinality: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    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   0    1    2    3    4    5     6     7     8     9    10 ...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   0    2    4    6    8   10   12  14   16   18   20 ...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   </a:t>
            </a:r>
            <a:r>
              <a:rPr lang="en-US" dirty="0"/>
              <a:t> </a:t>
            </a:r>
            <a:r>
              <a:rPr lang="en-US" dirty="0" smtClean="0"/>
              <a:t>n is matched with 2n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countability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Definition:   A set is </a:t>
            </a:r>
            <a:r>
              <a:rPr lang="en-US" i="1" dirty="0" smtClean="0"/>
              <a:t>countable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it is the same size as some subset of the natural numbers</a:t>
            </a:r>
          </a:p>
          <a:p>
            <a:pPr marL="0" indent="0"/>
            <a:endParaRPr lang="en-US" sz="2000" dirty="0" smtClean="0"/>
          </a:p>
          <a:p>
            <a:pPr marL="0" indent="0">
              <a:buFont typeface="Arial" charset="0"/>
              <a:buNone/>
            </a:pPr>
            <a:r>
              <a:rPr lang="en-US" dirty="0" smtClean="0"/>
              <a:t>Equivalent:  A set S is </a:t>
            </a:r>
            <a:r>
              <a:rPr lang="en-US" i="1" dirty="0" smtClean="0"/>
              <a:t>countable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there is an onto function g: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 → 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S</a:t>
            </a:r>
          </a:p>
          <a:p>
            <a:pPr marL="0" indent="0">
              <a:buFont typeface="Arial" charset="0"/>
              <a:buNone/>
            </a:pPr>
            <a:endParaRPr lang="en-US" sz="1800" dirty="0" smtClean="0">
              <a:ea typeface="Cambria Math" pitchFamily="18" charset="0"/>
              <a:cs typeface="Cambria Math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en-US" dirty="0" smtClean="0"/>
              <a:t>Equivalent:  A set S is </a:t>
            </a:r>
            <a:r>
              <a:rPr lang="en-US" i="1" dirty="0" smtClean="0"/>
              <a:t>countable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we can write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S={s</a:t>
            </a:r>
            <a:r>
              <a:rPr lang="en-US" baseline="-25000" dirty="0" smtClean="0">
                <a:ea typeface="Cambria Math" pitchFamily="18" charset="0"/>
                <a:cs typeface="Cambria Math" pitchFamily="18" charset="0"/>
              </a:rPr>
              <a:t>1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, s</a:t>
            </a:r>
            <a:r>
              <a:rPr lang="en-US" baseline="-25000" dirty="0" smtClean="0">
                <a:ea typeface="Cambria Math" pitchFamily="18" charset="0"/>
                <a:cs typeface="Cambria Math" pitchFamily="18" charset="0"/>
              </a:rPr>
              <a:t>2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, s</a:t>
            </a:r>
            <a:r>
              <a:rPr lang="en-US" baseline="-25000" dirty="0" smtClean="0">
                <a:ea typeface="Cambria Math" pitchFamily="18" charset="0"/>
                <a:cs typeface="Cambria Math" pitchFamily="18" charset="0"/>
              </a:rPr>
              <a:t>3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, ...}</a:t>
            </a:r>
          </a:p>
          <a:p>
            <a:pPr marL="0" indent="0">
              <a:buFont typeface="Arial" charset="0"/>
              <a:buNone/>
            </a:pPr>
            <a:r>
              <a:rPr lang="en-US" dirty="0" smtClean="0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69335"/>
            <a:ext cx="8229600" cy="643466"/>
          </a:xfrm>
        </p:spPr>
        <p:txBody>
          <a:bodyPr/>
          <a:lstStyle/>
          <a:p>
            <a:r>
              <a:rPr lang="en-US" dirty="0" smtClean="0"/>
              <a:t>the set of all integers is countable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222" y="274638"/>
            <a:ext cx="8229600" cy="60664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i</a:t>
            </a:r>
            <a:r>
              <a:rPr lang="en-US" dirty="0" smtClean="0"/>
              <a:t>s the set of positive rational numbers countable?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We can’t do the same thing we did for the integers</a:t>
            </a:r>
          </a:p>
          <a:p>
            <a:pPr lvl="1">
              <a:defRPr/>
            </a:pPr>
            <a:r>
              <a:rPr lang="en-US" dirty="0" smtClean="0"/>
              <a:t>Between any two rational numbers there are an infinite number of others</a:t>
            </a:r>
          </a:p>
          <a:p>
            <a:pPr lvl="1"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81000" y="180446"/>
            <a:ext cx="8229600" cy="654931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set of positive rational numbers </a:t>
            </a:r>
            <a:r>
              <a:rPr lang="en-US" sz="2800" dirty="0" smtClean="0">
                <a:solidFill>
                  <a:srgbClr val="C00000"/>
                </a:solidFill>
              </a:rPr>
              <a:t>is</a:t>
            </a:r>
            <a:r>
              <a:rPr lang="en-US" sz="2800" dirty="0" smtClean="0"/>
              <a:t> countable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219200"/>
          <a:ext cx="8229600" cy="51657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219200"/>
          <a:ext cx="8229600" cy="51657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39" name="Title 1"/>
          <p:cNvSpPr>
            <a:spLocks noGrp="1"/>
          </p:cNvSpPr>
          <p:nvPr>
            <p:ph type="title"/>
          </p:nvPr>
        </p:nvSpPr>
        <p:spPr>
          <a:xfrm>
            <a:off x="381000" y="157869"/>
            <a:ext cx="8229600" cy="609776"/>
          </a:xfrm>
        </p:spPr>
        <p:txBody>
          <a:bodyPr>
            <a:normAutofit/>
          </a:bodyPr>
          <a:lstStyle/>
          <a:p>
            <a:r>
              <a:rPr lang="en-US" sz="2800" dirty="0"/>
              <a:t>the set of positive rational numbers </a:t>
            </a:r>
            <a:r>
              <a:rPr lang="en-US" sz="2800" dirty="0">
                <a:solidFill>
                  <a:srgbClr val="C00000"/>
                </a:solidFill>
              </a:rPr>
              <a:t>is</a:t>
            </a:r>
            <a:r>
              <a:rPr lang="en-US" sz="2800" dirty="0"/>
              <a:t> countable</a:t>
            </a:r>
            <a:endParaRPr lang="en-US" sz="2800" dirty="0" smtClean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914400" y="1447800"/>
            <a:ext cx="914400" cy="7620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990600" y="1524000"/>
            <a:ext cx="1524000" cy="12954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914400" y="1524000"/>
            <a:ext cx="3352800" cy="26670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990600" y="1447800"/>
            <a:ext cx="2438400" cy="19812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914400" y="1524000"/>
            <a:ext cx="4114800" cy="32766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914400" y="1524000"/>
            <a:ext cx="4953000" cy="38862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990600" y="1524000"/>
            <a:ext cx="838200" cy="1219200"/>
          </a:xfrm>
          <a:prstGeom prst="line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914400" y="1600200"/>
            <a:ext cx="1676400" cy="1905000"/>
          </a:xfrm>
          <a:prstGeom prst="line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914400" y="1524000"/>
            <a:ext cx="0" cy="6858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914400" y="1600200"/>
            <a:ext cx="3352800" cy="3200400"/>
          </a:xfrm>
          <a:prstGeom prst="line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914400" y="1295400"/>
            <a:ext cx="2514600" cy="2667000"/>
          </a:xfrm>
          <a:prstGeom prst="line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914400" y="1524000"/>
            <a:ext cx="4191000" cy="3810000"/>
          </a:xfrm>
          <a:prstGeom prst="line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990600" y="1600200"/>
            <a:ext cx="4876800" cy="4267200"/>
          </a:xfrm>
          <a:prstGeom prst="line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set of positive rational numbers </a:t>
            </a:r>
            <a:r>
              <a:rPr lang="en-US" sz="2800" dirty="0">
                <a:solidFill>
                  <a:srgbClr val="C00000"/>
                </a:solidFill>
              </a:rPr>
              <a:t>is</a:t>
            </a:r>
            <a:r>
              <a:rPr lang="en-US" sz="2800" dirty="0"/>
              <a:t> countable</a:t>
            </a:r>
            <a:endParaRPr lang="en-US" sz="2800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t" hangingPunct="1">
              <a:buFont typeface="Arial" charset="0"/>
              <a:buNone/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ℚ</a:t>
            </a:r>
            <a:r>
              <a:rPr lang="en-US" sz="2800" b="1" baseline="30000" dirty="0" smtClean="0"/>
              <a:t>+ </a:t>
            </a:r>
            <a:r>
              <a:rPr lang="en-US" sz="2800" b="1" dirty="0" smtClean="0"/>
              <a:t>=   {1/1</a:t>
            </a:r>
            <a:r>
              <a:rPr lang="en-US" sz="2800" dirty="0" smtClean="0"/>
              <a:t>,  </a:t>
            </a:r>
            <a:r>
              <a:rPr lang="en-US" sz="2800" b="1" dirty="0" smtClean="0"/>
              <a:t>2/1</a:t>
            </a:r>
            <a:r>
              <a:rPr lang="en-US" sz="2800" dirty="0" smtClean="0"/>
              <a:t>,</a:t>
            </a:r>
            <a:r>
              <a:rPr lang="en-US" sz="2800" b="1" dirty="0" smtClean="0"/>
              <a:t>1/2</a:t>
            </a:r>
            <a:r>
              <a:rPr lang="en-US" sz="2800" dirty="0" smtClean="0"/>
              <a:t>,</a:t>
            </a:r>
            <a:r>
              <a:rPr lang="en-US" sz="2800" b="1" dirty="0" smtClean="0"/>
              <a:t>   3/1</a:t>
            </a:r>
            <a:r>
              <a:rPr lang="en-US" sz="2800" dirty="0" smtClean="0"/>
              <a:t>,</a:t>
            </a:r>
            <a:r>
              <a:rPr lang="en-US" sz="2800" b="1" dirty="0" smtClean="0"/>
              <a:t>2/2</a:t>
            </a:r>
            <a:r>
              <a:rPr lang="en-US" sz="2800" dirty="0" smtClean="0"/>
              <a:t>,</a:t>
            </a:r>
            <a:r>
              <a:rPr lang="en-US" sz="2800" b="1" dirty="0" smtClean="0"/>
              <a:t>1/3</a:t>
            </a:r>
            <a:r>
              <a:rPr lang="en-US" sz="2800" dirty="0" smtClean="0"/>
              <a:t>,</a:t>
            </a:r>
            <a:r>
              <a:rPr lang="en-US" sz="2800" b="1" dirty="0" smtClean="0"/>
              <a:t>   					 	       4/1</a:t>
            </a:r>
            <a:r>
              <a:rPr lang="en-US" sz="2800" dirty="0" smtClean="0"/>
              <a:t>,</a:t>
            </a:r>
            <a:r>
              <a:rPr lang="en-US" sz="2800" b="1" dirty="0" smtClean="0"/>
              <a:t>2/3</a:t>
            </a:r>
            <a:r>
              <a:rPr lang="en-US" sz="2800" dirty="0" smtClean="0"/>
              <a:t>,</a:t>
            </a:r>
            <a:r>
              <a:rPr lang="en-US" sz="2800" b="1" dirty="0" smtClean="0"/>
              <a:t>3/2</a:t>
            </a:r>
            <a:r>
              <a:rPr lang="en-US" sz="2800" dirty="0" smtClean="0"/>
              <a:t>,</a:t>
            </a:r>
            <a:r>
              <a:rPr lang="en-US" sz="2800" b="1" dirty="0" smtClean="0"/>
              <a:t>1/4</a:t>
            </a:r>
            <a:r>
              <a:rPr lang="en-US" sz="2800" dirty="0" smtClean="0"/>
              <a:t>,   	 </a:t>
            </a:r>
            <a:r>
              <a:rPr lang="en-US" sz="2800" b="1" dirty="0" smtClean="0"/>
              <a:t>5/1</a:t>
            </a:r>
            <a:r>
              <a:rPr lang="en-US" sz="2800" dirty="0" smtClean="0"/>
              <a:t>,</a:t>
            </a:r>
            <a:r>
              <a:rPr lang="en-US" sz="2800" b="1" dirty="0" smtClean="0"/>
              <a:t>4/2</a:t>
            </a:r>
            <a:r>
              <a:rPr lang="en-US" sz="2800" dirty="0" smtClean="0"/>
              <a:t>,</a:t>
            </a:r>
            <a:r>
              <a:rPr lang="en-US" sz="2800" b="1" dirty="0" smtClean="0"/>
              <a:t>3/3</a:t>
            </a:r>
            <a:r>
              <a:rPr lang="en-US" sz="2800" dirty="0" smtClean="0"/>
              <a:t>,</a:t>
            </a:r>
            <a:r>
              <a:rPr lang="en-US" sz="2800" b="1" dirty="0" smtClean="0"/>
              <a:t>2/4</a:t>
            </a:r>
            <a:r>
              <a:rPr lang="en-US" sz="2800" dirty="0" smtClean="0"/>
              <a:t>,</a:t>
            </a:r>
            <a:r>
              <a:rPr lang="en-US" sz="2800" b="1" dirty="0" smtClean="0"/>
              <a:t>1/5, ...}</a:t>
            </a:r>
          </a:p>
          <a:p>
            <a:pPr marL="0" indent="0" eaLnBrk="1" fontAlgn="t" hangingPunct="1">
              <a:buFont typeface="Arial" charset="0"/>
              <a:buNone/>
            </a:pPr>
            <a:endParaRPr lang="en-US" sz="2400" dirty="0" smtClean="0"/>
          </a:p>
          <a:p>
            <a:pPr marL="0" indent="0" eaLnBrk="1" fontAlgn="t" hangingPunct="1">
              <a:buFont typeface="Arial" charset="0"/>
              <a:buNone/>
            </a:pPr>
            <a:r>
              <a:rPr lang="en-US" dirty="0" smtClean="0"/>
              <a:t>List elements in order of</a:t>
            </a:r>
          </a:p>
          <a:p>
            <a:pPr lvl="1" eaLnBrk="1" fontAlgn="t" hangingPunct="1"/>
            <a:r>
              <a:rPr lang="en-US" dirty="0" err="1" smtClean="0"/>
              <a:t>numerator+denominator</a:t>
            </a:r>
            <a:endParaRPr lang="en-US" dirty="0" smtClean="0"/>
          </a:p>
          <a:p>
            <a:pPr lvl="1" eaLnBrk="1" fontAlgn="t" hangingPunct="1"/>
            <a:r>
              <a:rPr lang="en-US" dirty="0" smtClean="0"/>
              <a:t>breaking ties according to denominator</a:t>
            </a:r>
          </a:p>
          <a:p>
            <a:pPr lvl="2" eaLnBrk="1" fontAlgn="t" hangingPunct="1"/>
            <a:r>
              <a:rPr lang="en-US" dirty="0" smtClean="0"/>
              <a:t>Only k numbers have total of k</a:t>
            </a:r>
          </a:p>
          <a:p>
            <a:pPr lvl="2" eaLnBrk="1" fontAlgn="t" hangingPunct="1"/>
            <a:endParaRPr lang="en-US" dirty="0" smtClean="0"/>
          </a:p>
          <a:p>
            <a:pPr marL="0" indent="0" eaLnBrk="1" fontAlgn="t" hangingPunct="1">
              <a:buFont typeface="Arial" charset="0"/>
              <a:buNone/>
            </a:pPr>
            <a:r>
              <a:rPr lang="en-US" dirty="0" smtClean="0"/>
              <a:t>Technique is called “dovetailing”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pattern matching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183037"/>
            <a:ext cx="7772400" cy="445293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Given </a:t>
            </a:r>
          </a:p>
          <a:p>
            <a:pPr lvl="1" eaLnBrk="1" hangingPunct="1"/>
            <a:r>
              <a:rPr lang="en-US" sz="2400" dirty="0" smtClean="0"/>
              <a:t>a string, </a:t>
            </a:r>
            <a:r>
              <a:rPr lang="en-US" sz="2400" b="1" dirty="0" smtClean="0"/>
              <a:t>s</a:t>
            </a:r>
            <a:r>
              <a:rPr lang="en-US" sz="2400" dirty="0" smtClean="0"/>
              <a:t>, of </a:t>
            </a:r>
            <a:r>
              <a:rPr lang="en-US" sz="2400" b="1" dirty="0" smtClean="0"/>
              <a:t>n</a:t>
            </a:r>
            <a:r>
              <a:rPr lang="en-US" sz="2400" dirty="0" smtClean="0"/>
              <a:t> characters</a:t>
            </a:r>
          </a:p>
          <a:p>
            <a:pPr lvl="1" eaLnBrk="1" hangingPunct="1"/>
            <a:r>
              <a:rPr lang="en-US" sz="2400" dirty="0" smtClean="0"/>
              <a:t>a pattern, </a:t>
            </a:r>
            <a:r>
              <a:rPr lang="en-US" sz="2400" b="1" dirty="0" smtClean="0"/>
              <a:t>p</a:t>
            </a:r>
            <a:r>
              <a:rPr lang="en-US" sz="2400" dirty="0" smtClean="0"/>
              <a:t>, of </a:t>
            </a:r>
            <a:r>
              <a:rPr lang="en-US" sz="2400" b="1" dirty="0" smtClean="0"/>
              <a:t>m</a:t>
            </a:r>
            <a:r>
              <a:rPr lang="en-US" sz="2400" dirty="0" smtClean="0"/>
              <a:t> characters</a:t>
            </a:r>
          </a:p>
          <a:p>
            <a:pPr lvl="1" eaLnBrk="1" hangingPunct="1"/>
            <a:r>
              <a:rPr lang="en-US" sz="2400" dirty="0" smtClean="0"/>
              <a:t>usually </a:t>
            </a:r>
            <a:r>
              <a:rPr lang="en-US" sz="2400" b="1" dirty="0" smtClean="0"/>
              <a:t>m</a:t>
            </a:r>
            <a:r>
              <a:rPr lang="en-US" sz="2400" dirty="0" smtClean="0"/>
              <a:t>&lt;&lt;</a:t>
            </a:r>
            <a:r>
              <a:rPr lang="en-US" sz="2400" b="1" dirty="0" smtClean="0"/>
              <a:t>n</a:t>
            </a:r>
          </a:p>
          <a:p>
            <a:pPr eaLnBrk="1" hangingPunct="1"/>
            <a:r>
              <a:rPr lang="en-US" sz="2800" dirty="0" smtClean="0"/>
              <a:t>Find</a:t>
            </a:r>
          </a:p>
          <a:p>
            <a:pPr lvl="1" eaLnBrk="1" hangingPunct="1"/>
            <a:r>
              <a:rPr lang="en-US" sz="2400" dirty="0" smtClean="0"/>
              <a:t>all occurrences of the pattern </a:t>
            </a:r>
            <a:r>
              <a:rPr lang="en-US" sz="2400" b="1" dirty="0" smtClean="0"/>
              <a:t>p</a:t>
            </a:r>
            <a:r>
              <a:rPr lang="en-US" sz="2400" dirty="0" smtClean="0"/>
              <a:t> in the string </a:t>
            </a:r>
            <a:r>
              <a:rPr lang="en-US" sz="2400" b="1" dirty="0" smtClean="0"/>
              <a:t>s</a:t>
            </a:r>
          </a:p>
          <a:p>
            <a:pPr lvl="4" eaLnBrk="1" hangingPunct="1"/>
            <a:endParaRPr lang="en-US" sz="1800" dirty="0" smtClean="0"/>
          </a:p>
          <a:p>
            <a:pPr eaLnBrk="1" hangingPunct="1"/>
            <a:r>
              <a:rPr lang="en-US" sz="2400" dirty="0" smtClean="0"/>
              <a:t>Obvious algorithm: </a:t>
            </a:r>
          </a:p>
          <a:p>
            <a:pPr lvl="1" eaLnBrk="1" hangingPunct="1"/>
            <a:r>
              <a:rPr lang="en-US" sz="2400" dirty="0" smtClean="0"/>
              <a:t>try to see if </a:t>
            </a:r>
            <a:r>
              <a:rPr lang="en-US" sz="2400" b="1" dirty="0" smtClean="0"/>
              <a:t>p</a:t>
            </a:r>
            <a:r>
              <a:rPr lang="en-US" sz="2400" dirty="0" smtClean="0"/>
              <a:t> matches at each of the positions in </a:t>
            </a:r>
            <a:r>
              <a:rPr lang="en-US" sz="2400" b="1" dirty="0" smtClean="0"/>
              <a:t>s</a:t>
            </a:r>
            <a:endParaRPr lang="en-US" sz="2400" dirty="0" smtClean="0"/>
          </a:p>
          <a:p>
            <a:pPr lvl="2" eaLnBrk="1" hangingPunct="1"/>
            <a:r>
              <a:rPr lang="en-US" dirty="0" smtClean="0"/>
              <a:t>stop at a failed match and try the next 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95111" y="90311"/>
            <a:ext cx="8715552" cy="733778"/>
          </a:xfrm>
        </p:spPr>
        <p:txBody>
          <a:bodyPr/>
          <a:lstStyle/>
          <a:p>
            <a:r>
              <a:rPr lang="en-US" dirty="0" smtClean="0"/>
              <a:t>claim: </a:t>
            </a:r>
            <a:r>
              <a:rPr lang="el-GR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Σ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is countable for every finite</a:t>
            </a:r>
            <a:r>
              <a:rPr lang="el-GR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Σ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914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the set of all Java programs is countable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georg</a:t>
            </a:r>
            <a:r>
              <a:rPr lang="en-US" dirty="0" smtClean="0"/>
              <a:t> cantor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theory</a:t>
            </a:r>
          </a:p>
          <a:p>
            <a:r>
              <a:rPr lang="en-US" dirty="0" smtClean="0"/>
              <a:t>Cardinality</a:t>
            </a:r>
          </a:p>
          <a:p>
            <a:r>
              <a:rPr lang="en-US" dirty="0" smtClean="0"/>
              <a:t>Continuum hypothesis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390" y="1366655"/>
            <a:ext cx="1754011" cy="27107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62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georg</a:t>
            </a:r>
            <a:r>
              <a:rPr lang="en-US" dirty="0" smtClean="0"/>
              <a:t> cantor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23881" y="4498144"/>
            <a:ext cx="4365277" cy="5140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 smtClean="0"/>
              <a:t>He spent the last 30 years of his life battling depression, living often in “sanatoriums” (psychiatric hospitals)</a:t>
            </a:r>
            <a:endParaRPr lang="en-US" sz="2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390" y="1366655"/>
            <a:ext cx="1754011" cy="27107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15245" y="1242477"/>
            <a:ext cx="4763911" cy="5140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600" dirty="0" smtClean="0"/>
              <a:t>Cantor’s revolutionary ideas were not accepted by the mathematical establishment.</a:t>
            </a:r>
          </a:p>
          <a:p>
            <a:pPr marL="0" indent="0">
              <a:buFont typeface="Arial"/>
              <a:buNone/>
            </a:pPr>
            <a:endParaRPr lang="en-US" sz="2600" dirty="0"/>
          </a:p>
          <a:p>
            <a:pPr marL="0" indent="0">
              <a:buFont typeface="Arial"/>
              <a:buNone/>
            </a:pPr>
            <a:r>
              <a:rPr lang="en-US" sz="2600" dirty="0" err="1" smtClean="0">
                <a:solidFill>
                  <a:srgbClr val="C00000"/>
                </a:solidFill>
              </a:rPr>
              <a:t>Poincaré</a:t>
            </a:r>
            <a:r>
              <a:rPr lang="en-US" sz="2600" dirty="0" smtClean="0">
                <a:solidFill>
                  <a:srgbClr val="C00000"/>
                </a:solidFill>
              </a:rPr>
              <a:t> referred to them as a “grave disease infecting mathematics.”</a:t>
            </a:r>
          </a:p>
          <a:p>
            <a:pPr marL="0" indent="0">
              <a:buFont typeface="Arial"/>
              <a:buNone/>
            </a:pPr>
            <a:endParaRPr lang="en-US" sz="2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600" dirty="0" err="1" smtClean="0"/>
              <a:t>Kronecker</a:t>
            </a:r>
            <a:r>
              <a:rPr lang="en-US" sz="2600" dirty="0" smtClean="0"/>
              <a:t> fought to keep Cantor’s papers out of his journals.</a:t>
            </a:r>
            <a:endParaRPr lang="en-US" sz="2600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58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real numbers?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Q</a:t>
            </a:r>
            <a:r>
              <a:rPr lang="en-US" dirty="0" smtClean="0"/>
              <a:t>: Is </a:t>
            </a:r>
            <a:r>
              <a:rPr lang="en-US" i="1" dirty="0" smtClean="0"/>
              <a:t>every</a:t>
            </a:r>
            <a:r>
              <a:rPr lang="en-US" dirty="0" smtClean="0"/>
              <a:t> set is countable?</a:t>
            </a:r>
          </a:p>
          <a:p>
            <a:pPr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: Theorem [Cantor] The set of real numbers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(even just between 0 and 1) is NOT countable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    Proof is by contradiction using a new method called </a:t>
            </a:r>
            <a:r>
              <a:rPr lang="en-US" dirty="0" err="1" smtClean="0">
                <a:solidFill>
                  <a:srgbClr val="C00000"/>
                </a:solidFill>
              </a:rPr>
              <a:t>diagonalization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8915400" y="4343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contradiction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Suppose that 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ℝ</a:t>
            </a:r>
            <a:r>
              <a:rPr lang="en-US" baseline="30000" smtClean="0">
                <a:ea typeface="Cambria Math" pitchFamily="18" charset="0"/>
                <a:cs typeface="Cambria Math" pitchFamily="18" charset="0"/>
              </a:rPr>
              <a:t>[0,1)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 is countable</a:t>
            </a:r>
          </a:p>
          <a:p>
            <a:pPr>
              <a:lnSpc>
                <a:spcPct val="90000"/>
              </a:lnSpc>
            </a:pPr>
            <a:r>
              <a:rPr lang="en-US" smtClean="0">
                <a:ea typeface="Cambria Math" pitchFamily="18" charset="0"/>
                <a:cs typeface="Cambria Math" pitchFamily="18" charset="0"/>
              </a:rPr>
              <a:t>Then there is some listing of all elements          		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ℝ</a:t>
            </a:r>
            <a:r>
              <a:rPr lang="en-US" baseline="30000" smtClean="0">
                <a:ea typeface="Cambria Math" pitchFamily="18" charset="0"/>
                <a:cs typeface="Cambria Math" pitchFamily="18" charset="0"/>
              </a:rPr>
              <a:t>[0,1)  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= {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1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2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3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4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... }  </a:t>
            </a:r>
          </a:p>
          <a:p>
            <a:pPr lvl="4">
              <a:lnSpc>
                <a:spcPct val="90000"/>
              </a:lnSpc>
            </a:pPr>
            <a:endParaRPr lang="en-US" sz="1200" smtClean="0">
              <a:ea typeface="Cambria Math" pitchFamily="18" charset="0"/>
              <a:cs typeface="Cambria Math" pitchFamily="18" charset="0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ea typeface="Cambria Math" pitchFamily="18" charset="0"/>
                <a:cs typeface="Cambria Math" pitchFamily="18" charset="0"/>
              </a:rPr>
              <a:t>We will prove that in such a listing there must be at least one missing element which contradicts statement “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ℝ</a:t>
            </a:r>
            <a:r>
              <a:rPr lang="en-US" baseline="30000" smtClean="0">
                <a:ea typeface="Cambria Math" pitchFamily="18" charset="0"/>
                <a:cs typeface="Cambria Math" pitchFamily="18" charset="0"/>
              </a:rPr>
              <a:t>[0,1)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 is countable”</a:t>
            </a:r>
          </a:p>
          <a:p>
            <a:pPr lvl="3">
              <a:lnSpc>
                <a:spcPct val="90000"/>
              </a:lnSpc>
            </a:pPr>
            <a:endParaRPr lang="en-US" sz="1000" smtClean="0"/>
          </a:p>
          <a:p>
            <a:pPr>
              <a:lnSpc>
                <a:spcPct val="90000"/>
              </a:lnSpc>
            </a:pPr>
            <a:r>
              <a:rPr lang="en-US" smtClean="0">
                <a:ea typeface="Cambria Math" pitchFamily="18" charset="0"/>
                <a:cs typeface="Cambria Math" pitchFamily="18" charset="0"/>
              </a:rPr>
              <a:t>The missing element will be found by looking at the decimal expansions of 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1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2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3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4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real numbers</a:t>
            </a:r>
            <a:r>
              <a:rPr lang="en-US" sz="3600" dirty="0">
                <a:ea typeface="Cambria Math" pitchFamily="18" charset="0"/>
              </a:rPr>
              <a:t> </a:t>
            </a:r>
            <a:r>
              <a:rPr lang="en-US" sz="3600" dirty="0" smtClean="0"/>
              <a:t>between 0 and 1: 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ℝ</a:t>
            </a:r>
            <a:r>
              <a:rPr lang="en-US" sz="3600" baseline="30000" dirty="0" smtClean="0">
                <a:ea typeface="Cambria Math" pitchFamily="18" charset="0"/>
                <a:cs typeface="Cambria Math" pitchFamily="18" charset="0"/>
              </a:rPr>
              <a:t>[0,1)</a:t>
            </a:r>
            <a:endParaRPr lang="en-US" sz="3600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number between 0 and 1 has an infinite decimal expansion:</a:t>
            </a:r>
          </a:p>
          <a:p>
            <a:pPr>
              <a:buFont typeface="Arial" charset="0"/>
              <a:buNone/>
            </a:pPr>
            <a:r>
              <a:rPr lang="en-US" dirty="0" smtClean="0"/>
              <a:t> 	1/2 =  0.50000000000000000000000...</a:t>
            </a:r>
          </a:p>
          <a:p>
            <a:pPr>
              <a:buFont typeface="Arial" charset="0"/>
              <a:buNone/>
            </a:pPr>
            <a:r>
              <a:rPr lang="en-US" dirty="0" smtClean="0"/>
              <a:t>	1/3 =  0.33333333333333333333333...</a:t>
            </a:r>
          </a:p>
          <a:p>
            <a:pPr>
              <a:buFont typeface="Arial" charset="0"/>
              <a:buNone/>
            </a:pPr>
            <a:r>
              <a:rPr lang="en-US" dirty="0" smtClean="0"/>
              <a:t>	1/7 =  0.14285714285714285714285...</a:t>
            </a:r>
          </a:p>
          <a:p>
            <a:pPr>
              <a:buFont typeface="Arial" charset="0"/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	</a:t>
            </a:r>
            <a:r>
              <a:rPr lang="el-GR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π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dirty="0" smtClean="0"/>
              <a:t>-3 = 0.14159265358979323846264...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1/5  = 0.19999999999999999999999...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     = 0.20000000000000000000000...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representations of real numbers as decimals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Representation is unique except for the cases that decimal ends in all 0’s or all 9’s.</a:t>
            </a:r>
          </a:p>
          <a:p>
            <a:pPr marL="0" indent="0">
              <a:buFont typeface="Arial" charset="0"/>
              <a:buNone/>
            </a:pPr>
            <a:r>
              <a:rPr lang="en-US" dirty="0" smtClean="0"/>
              <a:t>            </a:t>
            </a:r>
            <a:r>
              <a:rPr lang="en-US" sz="2800" dirty="0" smtClean="0"/>
              <a:t>x = 0.19999999999999999999999...</a:t>
            </a:r>
          </a:p>
          <a:p>
            <a:pPr marL="0" indent="0">
              <a:buFont typeface="Arial" charset="0"/>
              <a:buNone/>
            </a:pPr>
            <a:r>
              <a:rPr lang="en-US" sz="2800" dirty="0" smtClean="0"/>
              <a:t>        10x =</a:t>
            </a:r>
            <a:r>
              <a:rPr lang="en-US" sz="1600" dirty="0" smtClean="0"/>
              <a:t> </a:t>
            </a:r>
            <a:r>
              <a:rPr lang="en-US" sz="2800" dirty="0" smtClean="0"/>
              <a:t>1.9999999999999999999999...</a:t>
            </a:r>
          </a:p>
          <a:p>
            <a:pPr marL="0" indent="0">
              <a:buFont typeface="Arial" charset="0"/>
              <a:buNone/>
            </a:pPr>
            <a:r>
              <a:rPr lang="en-US" sz="2800" dirty="0" smtClean="0"/>
              <a:t>           9x</a:t>
            </a:r>
            <a:r>
              <a:rPr lang="en-US" sz="1600" dirty="0" smtClean="0"/>
              <a:t> </a:t>
            </a:r>
            <a:r>
              <a:rPr lang="en-US" sz="2800" dirty="0" smtClean="0"/>
              <a:t>=</a:t>
            </a:r>
            <a:r>
              <a:rPr lang="en-US" sz="1400" dirty="0" smtClean="0"/>
              <a:t> </a:t>
            </a:r>
            <a:r>
              <a:rPr lang="en-US" sz="2800" dirty="0" smtClean="0"/>
              <a:t>1.8  so </a:t>
            </a:r>
          </a:p>
          <a:p>
            <a:pPr marL="0" indent="0">
              <a:buFont typeface="Arial" charset="0"/>
              <a:buNone/>
            </a:pPr>
            <a:r>
              <a:rPr lang="en-US" sz="2800" dirty="0" smtClean="0"/>
              <a:t>x=0.200000000000000000...</a:t>
            </a:r>
          </a:p>
          <a:p>
            <a:pPr marL="0" indent="0">
              <a:buFont typeface="Arial" charset="0"/>
              <a:buNone/>
            </a:pPr>
            <a:endParaRPr lang="en-US" sz="1400" dirty="0" smtClean="0"/>
          </a:p>
          <a:p>
            <a:pPr marL="0" indent="0">
              <a:buFont typeface="Arial" charset="0"/>
              <a:buNone/>
            </a:pPr>
            <a:r>
              <a:rPr lang="en-US" sz="2800" dirty="0" smtClean="0"/>
              <a:t>Won’t allow the representations ending in all 9’s</a:t>
            </a:r>
          </a:p>
          <a:p>
            <a:pPr marL="0" indent="0">
              <a:buFont typeface="Arial" charset="0"/>
              <a:buNone/>
            </a:pPr>
            <a:endParaRPr lang="en-US" sz="2000" dirty="0" smtClean="0"/>
          </a:p>
          <a:p>
            <a:pPr marL="0" indent="0">
              <a:buFont typeface="Arial" charset="0"/>
              <a:buNone/>
            </a:pPr>
            <a:r>
              <a:rPr lang="en-US" sz="2800" dirty="0" smtClean="0"/>
              <a:t>All other representations give </a:t>
            </a:r>
            <a:r>
              <a:rPr lang="en-US" sz="2800" dirty="0" smtClean="0">
                <a:solidFill>
                  <a:srgbClr val="C00000"/>
                </a:solidFill>
              </a:rPr>
              <a:t>different </a:t>
            </a:r>
            <a:r>
              <a:rPr lang="en-US" sz="2800" dirty="0" smtClean="0"/>
              <a:t>elements of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ℝ</a:t>
            </a:r>
            <a:r>
              <a:rPr lang="en-US" sz="2800" baseline="30000" dirty="0" smtClean="0">
                <a:ea typeface="Cambria Math" pitchFamily="18" charset="0"/>
                <a:cs typeface="Cambria Math" pitchFamily="18" charset="0"/>
              </a:rPr>
              <a:t>[0,1)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supposed listing of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ℝ</a:t>
            </a:r>
            <a:r>
              <a:rPr lang="en-US" baseline="30000" dirty="0" smtClean="0">
                <a:ea typeface="Cambria Math" pitchFamily="18" charset="0"/>
                <a:cs typeface="Cambria Math" pitchFamily="18" charset="0"/>
              </a:rPr>
              <a:t>[0,1)</a:t>
            </a:r>
            <a:r>
              <a:rPr lang="en-US" dirty="0" smtClean="0"/>
              <a:t>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supposed listing of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ℝ</a:t>
            </a:r>
            <a:r>
              <a:rPr lang="en-US" baseline="30000" dirty="0" smtClean="0">
                <a:ea typeface="Cambria Math" pitchFamily="18" charset="0"/>
                <a:cs typeface="Cambria Math" pitchFamily="18" charset="0"/>
              </a:rPr>
              <a:t>[0,1)</a:t>
            </a:r>
            <a:endParaRPr lang="en-US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5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5716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80963" y="850900"/>
            <a:ext cx="52530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pattern </a:t>
            </a:r>
            <a:r>
              <a:rPr lang="en-US" sz="2800" b="1" dirty="0">
                <a:latin typeface="Helvetica" pitchFamily="34" charset="0"/>
              </a:rPr>
              <a:t>p</a:t>
            </a:r>
            <a:r>
              <a:rPr lang="en-US" sz="2800" dirty="0">
                <a:latin typeface="Helvetica" pitchFamily="34" charset="0"/>
              </a:rPr>
              <a:t> =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685800" y="1219200"/>
          <a:ext cx="8229600" cy="5364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3121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47016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</a:tbl>
          </a:graphicData>
        </a:graphic>
      </p:graphicFrame>
      <p:sp>
        <p:nvSpPr>
          <p:cNvPr id="298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flipped diagonal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5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5716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95800" y="1524000"/>
            <a:ext cx="4191000" cy="15700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Flipping Rule: </a:t>
            </a:r>
          </a:p>
          <a:p>
            <a:pPr>
              <a:defRPr/>
            </a:pPr>
            <a:endParaRPr lang="en-US" sz="2400" b="1" dirty="0">
              <a:solidFill>
                <a:srgbClr val="00B050"/>
              </a:solidFill>
              <a:latin typeface="Arial" pitchFamily="34" charset="0"/>
              <a:ea typeface="Arial Unicode MS" pitchFamily="34" charset="-128"/>
            </a:endParaRPr>
          </a:p>
          <a:p>
            <a:pPr>
              <a:defRPr/>
            </a:pP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If digit is 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</a:rPr>
              <a:t>5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, make it</a:t>
            </a:r>
            <a:r>
              <a:rPr lang="en-US" sz="2400" dirty="0"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</a:rPr>
              <a:t>1</a:t>
            </a:r>
            <a:r>
              <a:rPr lang="en-US" sz="2400" dirty="0">
                <a:latin typeface="Arial" pitchFamily="34" charset="0"/>
                <a:ea typeface="Arial Unicode MS" pitchFamily="34" charset="-128"/>
              </a:rPr>
              <a:t> </a:t>
            </a:r>
          </a:p>
          <a:p>
            <a:pPr>
              <a:defRPr/>
            </a:pP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If digit is 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</a:rPr>
              <a:t>not</a:t>
            </a:r>
            <a:r>
              <a:rPr lang="en-US" sz="2400" dirty="0"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</a:rPr>
              <a:t>5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, make it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flipped diagonal number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5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5716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D =</a:t>
                      </a:r>
                      <a:endParaRPr lang="en-US" sz="2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0.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</a:tbl>
          </a:graphicData>
        </a:graphic>
      </p:graphicFrame>
      <p:sp>
        <p:nvSpPr>
          <p:cNvPr id="30869" name="TextBox 2"/>
          <p:cNvSpPr txBox="1">
            <a:spLocks noChangeArrowheads="1"/>
          </p:cNvSpPr>
          <p:nvPr/>
        </p:nvSpPr>
        <p:spPr bwMode="auto">
          <a:xfrm>
            <a:off x="228600" y="3944938"/>
            <a:ext cx="4156907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But for all </a:t>
            </a:r>
            <a:r>
              <a:rPr lang="en-US" sz="2800" b="1" dirty="0"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2800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 we have</a:t>
            </a:r>
          </a:p>
          <a:p>
            <a:pPr eaLnBrk="1" hangingPunct="1"/>
            <a:r>
              <a:rPr lang="en-US" sz="2800" b="1" dirty="0" err="1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z="2800" b="1" dirty="0" err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</a:t>
            </a:r>
            <a:r>
              <a:rPr lang="en-US" sz="2800" b="1" dirty="0" err="1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r</a:t>
            </a:r>
            <a:r>
              <a:rPr lang="en-US" sz="2800" b="1" baseline="-25000" dirty="0" err="1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2800" b="1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since they differ on</a:t>
            </a:r>
          </a:p>
          <a:p>
            <a:pPr eaLnBrk="1" hangingPunct="1"/>
            <a:r>
              <a:rPr lang="en-US" sz="2800" b="1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2800" baseline="300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th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digit (which is not </a:t>
            </a:r>
            <a:r>
              <a:rPr lang="en-US" sz="2800" b="1" dirty="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9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)</a:t>
            </a:r>
            <a:endParaRPr lang="en-US" sz="2800" baseline="-25000" dirty="0">
              <a:ea typeface="Arial Unicode MS" pitchFamily="34" charset="-128"/>
              <a:cs typeface="Arial Unicode MS" pitchFamily="34" charset="-128"/>
              <a:sym typeface="Symbol" pitchFamily="18" charset="2"/>
            </a:endParaRPr>
          </a:p>
          <a:p>
            <a:pPr eaLnBrk="1" hangingPunct="1"/>
            <a:r>
              <a:rPr lang="en-US" sz="3600" dirty="0">
                <a:latin typeface="Cambria Math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⇒</a:t>
            </a:r>
            <a:r>
              <a:rPr lang="en-US" sz="2800" dirty="0">
                <a:latin typeface="Cambria Math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list was incomplete</a:t>
            </a:r>
          </a:p>
          <a:p>
            <a:pPr eaLnBrk="1" hangingPunct="1"/>
            <a:r>
              <a:rPr lang="en-US" sz="3600" dirty="0">
                <a:solidFill>
                  <a:srgbClr val="000000"/>
                </a:solidFill>
                <a:latin typeface="Cambria Math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⇒ </a:t>
            </a:r>
            <a:r>
              <a:rPr lang="en-US" sz="3200" dirty="0">
                <a:solidFill>
                  <a:srgbClr val="000000"/>
                </a:solidFill>
                <a:latin typeface="Cambria Math" pitchFamily="18" charset="0"/>
                <a:ea typeface="Arial Unicode MS" pitchFamily="34" charset="-128"/>
                <a:cs typeface="Arial Unicode MS" pitchFamily="34" charset="-128"/>
              </a:rPr>
              <a:t>ℝ</a:t>
            </a:r>
            <a:r>
              <a:rPr lang="en-US" sz="3200" baseline="30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[0,1)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is not countable</a:t>
            </a:r>
          </a:p>
        </p:txBody>
      </p:sp>
      <p:sp>
        <p:nvSpPr>
          <p:cNvPr id="30870" name="TextBox 7"/>
          <p:cNvSpPr txBox="1">
            <a:spLocks noChangeArrowheads="1"/>
          </p:cNvSpPr>
          <p:nvPr/>
        </p:nvSpPr>
        <p:spPr bwMode="auto">
          <a:xfrm>
            <a:off x="228600" y="3048000"/>
            <a:ext cx="2135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z="280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is in</a:t>
            </a:r>
            <a:r>
              <a:rPr lang="en-US" sz="280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latin typeface="Cambria Math" pitchFamily="18" charset="0"/>
                <a:ea typeface="Arial Unicode MS" pitchFamily="34" charset="-128"/>
                <a:cs typeface="Arial Unicode MS" pitchFamily="34" charset="-128"/>
              </a:rPr>
              <a:t>ℝ</a:t>
            </a:r>
            <a:r>
              <a:rPr lang="en-US" sz="3200" baseline="30000">
                <a:ea typeface="Arial Unicode MS" pitchFamily="34" charset="-128"/>
                <a:cs typeface="Arial Unicode MS" pitchFamily="34" charset="-128"/>
              </a:rPr>
              <a:t>[0,1)</a:t>
            </a:r>
            <a:endParaRPr lang="en-US" sz="320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22225"/>
            <a:ext cx="84582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set of all functions  f :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ℕ→</a:t>
            </a:r>
            <a:r>
              <a:rPr lang="en-US" sz="2800" dirty="0" smtClean="0"/>
              <a:t>{0,1,...,9}</a:t>
            </a:r>
            <a:br>
              <a:rPr lang="en-US" sz="2800" dirty="0" smtClean="0"/>
            </a:br>
            <a:r>
              <a:rPr lang="en-US" sz="2800" dirty="0" smtClean="0"/>
              <a:t>is not countable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non-computable functions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have seen that</a:t>
            </a:r>
          </a:p>
          <a:p>
            <a:pPr lvl="1"/>
            <a:r>
              <a:rPr lang="en-US" smtClean="0"/>
              <a:t>The set of all (Java) programs is countable</a:t>
            </a:r>
          </a:p>
          <a:p>
            <a:pPr lvl="1"/>
            <a:r>
              <a:rPr lang="en-US" smtClean="0"/>
              <a:t>The set of all functions f :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ℕ→</a:t>
            </a:r>
            <a:r>
              <a:rPr lang="en-US" smtClean="0"/>
              <a:t>{0,1,...,9} is not countable</a:t>
            </a:r>
          </a:p>
          <a:p>
            <a:pPr lvl="1"/>
            <a:endParaRPr lang="en-US" smtClean="0"/>
          </a:p>
          <a:p>
            <a:r>
              <a:rPr lang="en-US" smtClean="0"/>
              <a:t>So... </a:t>
            </a:r>
          </a:p>
          <a:p>
            <a:pPr lvl="1"/>
            <a:r>
              <a:rPr lang="en-US" smtClean="0"/>
              <a:t>There must be some function  f :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ℕ→</a:t>
            </a:r>
            <a:r>
              <a:rPr lang="en-US" smtClean="0"/>
              <a:t>{0,1,...,9} that is not computable by any program!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49736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9900"/>
                </a:solidFill>
                <a:latin typeface="Helvetica" pitchFamily="34" charset="0"/>
              </a:rPr>
              <a:t>x y x</a:t>
            </a:r>
            <a:r>
              <a:rPr lang="en-US" sz="2800">
                <a:latin typeface="Helvetica" pitchFamily="3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>
                <a:latin typeface="Helvetica" pitchFamily="34" charset="0"/>
              </a:rPr>
              <a:t> y x y x y x x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x y 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</a:t>
            </a:r>
            <a:r>
              <a:rPr lang="en-US" sz="2800" dirty="0">
                <a:solidFill>
                  <a:srgbClr val="3366FF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2209800" y="914400"/>
            <a:ext cx="3152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y x y y x y x y x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2438400" y="1277938"/>
            <a:ext cx="31527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</a:t>
            </a:r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 x y y x y x y x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 y x 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2713038" y="1643063"/>
            <a:ext cx="31527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x y x y x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11950</TotalTime>
  <Words>2455</Words>
  <Application>Microsoft Office PowerPoint</Application>
  <PresentationFormat>On-screen Show (4:3)</PresentationFormat>
  <Paragraphs>856</Paragraphs>
  <Slides>53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CSE 311: Foundations of Computing</vt:lpstr>
      <vt:lpstr>highlights</vt:lpstr>
      <vt:lpstr>how to show language L has no DFA</vt:lpstr>
      <vt:lpstr>pattern matching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better pattern matching via finite automata</vt:lpstr>
      <vt:lpstr>building a DFA for the pattern</vt:lpstr>
      <vt:lpstr>preprocessing the pattern</vt:lpstr>
      <vt:lpstr>preprocessing the pattern</vt:lpstr>
      <vt:lpstr>preprocessing the pattern</vt:lpstr>
      <vt:lpstr>preprocessing the pattern</vt:lpstr>
      <vt:lpstr>generalizing</vt:lpstr>
      <vt:lpstr>cardinality and computability</vt:lpstr>
      <vt:lpstr>a brief history of reasoning</vt:lpstr>
      <vt:lpstr>a brief history of reasoning</vt:lpstr>
      <vt:lpstr>a brief history of reasoning</vt:lpstr>
      <vt:lpstr>starting with Cantor</vt:lpstr>
      <vt:lpstr>cardinality</vt:lpstr>
      <vt:lpstr>cardinality</vt:lpstr>
      <vt:lpstr>countability</vt:lpstr>
      <vt:lpstr>the set of all integers is countable</vt:lpstr>
      <vt:lpstr>is the set of positive rational numbers countable?</vt:lpstr>
      <vt:lpstr>the set of positive rational numbers is countable</vt:lpstr>
      <vt:lpstr>the set of positive rational numbers is countable</vt:lpstr>
      <vt:lpstr>the set of positive rational numbers is countable</vt:lpstr>
      <vt:lpstr>claim: Σ* is countable for every finite Σ </vt:lpstr>
      <vt:lpstr>the set of all Java programs is countable</vt:lpstr>
      <vt:lpstr>georg cantor</vt:lpstr>
      <vt:lpstr>georg cantor</vt:lpstr>
      <vt:lpstr>what about the real numbers?</vt:lpstr>
      <vt:lpstr>proof by contradiction</vt:lpstr>
      <vt:lpstr>real numbers between 0 and 1:  ℝ[0,1)</vt:lpstr>
      <vt:lpstr>representations of real numbers as decimals</vt:lpstr>
      <vt:lpstr>supposed listing of ℝ[0,1) </vt:lpstr>
      <vt:lpstr>supposed listing of ℝ[0,1)</vt:lpstr>
      <vt:lpstr>flipped diagonal </vt:lpstr>
      <vt:lpstr>flipped diagonal number D</vt:lpstr>
      <vt:lpstr>the set of all functions  f : ℕ→{0,1,...,9} is not countable </vt:lpstr>
      <vt:lpstr>non-computable functions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CSE</cp:lastModifiedBy>
  <cp:revision>492</cp:revision>
  <cp:lastPrinted>2013-11-27T18:42:06Z</cp:lastPrinted>
  <dcterms:created xsi:type="dcterms:W3CDTF">2013-01-07T07:20:47Z</dcterms:created>
  <dcterms:modified xsi:type="dcterms:W3CDTF">2013-12-06T00:48:02Z</dcterms:modified>
</cp:coreProperties>
</file>