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8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37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25" r:id="rId30"/>
    <p:sldId id="326" r:id="rId31"/>
    <p:sldId id="327" r:id="rId32"/>
    <p:sldId id="328" r:id="rId33"/>
    <p:sldId id="329" r:id="rId34"/>
    <p:sldId id="330" r:id="rId35"/>
    <p:sldId id="331" r:id="rId36"/>
    <p:sldId id="332" r:id="rId37"/>
    <p:sldId id="333" r:id="rId38"/>
    <p:sldId id="334" r:id="rId39"/>
    <p:sldId id="335" r:id="rId40"/>
    <p:sldId id="336" r:id="rId41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535" autoAdjust="0"/>
    <p:restoredTop sz="90504" autoAdjust="0"/>
  </p:normalViewPr>
  <p:slideViewPr>
    <p:cSldViewPr snapToGrid="0" snapToObjects="1">
      <p:cViewPr>
        <p:scale>
          <a:sx n="84" d="100"/>
          <a:sy n="84" d="100"/>
        </p:scale>
        <p:origin x="-762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C66A2485-779A-49A9-9E53-AFE77FD4B9B7}" type="slidenum">
              <a:rPr lang="en-US" sz="1300">
                <a:latin typeface="Comic Sans MS" pitchFamily="66" charset="0"/>
              </a:rPr>
              <a:pPr eaLnBrk="1" hangingPunct="1"/>
              <a:t>18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35F16B01-B18A-4347-8684-E66CDEDCEFC2}" type="slidenum">
              <a:rPr lang="en-US" sz="1300">
                <a:latin typeface="Comic Sans MS" pitchFamily="66" charset="0"/>
              </a:rPr>
              <a:pPr eaLnBrk="1" hangingPunct="1"/>
              <a:t>27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998BF99B-933D-45E7-BBD3-F0879EAF3F80}" type="slidenum">
              <a:rPr lang="en-US" sz="1300">
                <a:latin typeface="Comic Sans MS" pitchFamily="66" charset="0"/>
              </a:rPr>
              <a:pPr eaLnBrk="1" hangingPunct="1"/>
              <a:t>28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7B0D7ECE-3BAB-4566-A3F5-D57D2A15023E}" type="slidenum">
              <a:rPr lang="en-US" sz="1300">
                <a:latin typeface="Comic Sans MS" pitchFamily="66" charset="0"/>
              </a:rPr>
              <a:pPr eaLnBrk="1" hangingPunct="1"/>
              <a:t>29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8019F55A-C884-42F0-B8B4-714E657DF809}" type="slidenum">
              <a:rPr lang="en-US" sz="1300">
                <a:latin typeface="Comic Sans MS" pitchFamily="66" charset="0"/>
              </a:rPr>
              <a:pPr eaLnBrk="1" hangingPunct="1"/>
              <a:t>30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41EDCC24-DD71-4271-8632-DBA95C1FD816}" type="slidenum">
              <a:rPr lang="en-US" sz="1300">
                <a:latin typeface="Comic Sans MS" pitchFamily="66" charset="0"/>
              </a:rPr>
              <a:pPr eaLnBrk="1" hangingPunct="1"/>
              <a:t>31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754BAF50-EF92-4811-A83B-9B11A0ED7D31}" type="slidenum">
              <a:rPr lang="en-US" sz="1300">
                <a:latin typeface="Comic Sans MS" pitchFamily="66" charset="0"/>
              </a:rPr>
              <a:pPr eaLnBrk="1" hangingPunct="1"/>
              <a:t>32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966DBE36-ED05-47F1-909B-F48E4046B8EE}" type="slidenum">
              <a:rPr lang="en-US" sz="1300">
                <a:latin typeface="Comic Sans MS" pitchFamily="66" charset="0"/>
              </a:rPr>
              <a:pPr eaLnBrk="1" hangingPunct="1"/>
              <a:t>33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B7A4CF1E-3870-47D4-B2BC-06F7738E86A1}" type="slidenum">
              <a:rPr lang="en-US" sz="1300">
                <a:latin typeface="Comic Sans MS" pitchFamily="66" charset="0"/>
              </a:rPr>
              <a:pPr eaLnBrk="1" hangingPunct="1"/>
              <a:t>34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80D51841-E330-4325-9EF2-1838E4C0C045}" type="slidenum">
              <a:rPr lang="en-US" sz="1300">
                <a:latin typeface="Comic Sans MS" pitchFamily="66" charset="0"/>
              </a:rPr>
              <a:pPr eaLnBrk="1" hangingPunct="1"/>
              <a:t>35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1CE0A888-2634-4E18-9655-CA9F3CA9C3A5}" type="slidenum">
              <a:rPr lang="en-US" sz="1300">
                <a:latin typeface="Comic Sans MS" pitchFamily="66" charset="0"/>
              </a:rPr>
              <a:pPr eaLnBrk="1" hangingPunct="1"/>
              <a:t>36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8889648D-DCC0-4466-8A6C-49C04F86B4EC}" type="slidenum">
              <a:rPr lang="en-US" sz="1300">
                <a:latin typeface="Comic Sans MS" pitchFamily="66" charset="0"/>
              </a:rPr>
              <a:pPr eaLnBrk="1" hangingPunct="1"/>
              <a:t>19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8B68CA93-52EB-48C7-B2E3-8B8D620554C1}" type="slidenum">
              <a:rPr lang="en-US" sz="1300">
                <a:latin typeface="Comic Sans MS" pitchFamily="66" charset="0"/>
              </a:rPr>
              <a:pPr eaLnBrk="1" hangingPunct="1"/>
              <a:t>37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B8CFAC33-83B4-4971-8481-EF2894978865}" type="slidenum">
              <a:rPr lang="en-US" sz="1300">
                <a:latin typeface="Comic Sans MS" pitchFamily="66" charset="0"/>
              </a:rPr>
              <a:pPr eaLnBrk="1" hangingPunct="1"/>
              <a:t>38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3055E23B-0CD8-4EFB-B0CF-F40622BD371C}" type="slidenum">
              <a:rPr lang="en-US" sz="1300">
                <a:latin typeface="Comic Sans MS" pitchFamily="66" charset="0"/>
              </a:rPr>
              <a:pPr eaLnBrk="1" hangingPunct="1"/>
              <a:t>39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61DBD9BE-734A-44BF-B088-0F1D07CC460F}" type="slidenum">
              <a:rPr lang="en-US" sz="1300">
                <a:latin typeface="Comic Sans MS" pitchFamily="66" charset="0"/>
              </a:rPr>
              <a:pPr eaLnBrk="1" hangingPunct="1"/>
              <a:t>40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C049067F-D0CA-429D-83A4-CECE1F0554AB}" type="slidenum">
              <a:rPr lang="en-US" sz="1300">
                <a:latin typeface="Comic Sans MS" pitchFamily="66" charset="0"/>
              </a:rPr>
              <a:pPr eaLnBrk="1" hangingPunct="1"/>
              <a:t>20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B3A294A0-AB3D-42CE-8C93-553E379775EE}" type="slidenum">
              <a:rPr lang="en-US" sz="1300">
                <a:latin typeface="Comic Sans MS" pitchFamily="66" charset="0"/>
              </a:rPr>
              <a:pPr eaLnBrk="1" hangingPunct="1"/>
              <a:t>21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EB29D2AE-A02B-477A-969F-80B7C0239CF4}" type="slidenum">
              <a:rPr lang="en-US" sz="1300">
                <a:latin typeface="Comic Sans MS" pitchFamily="66" charset="0"/>
              </a:rPr>
              <a:pPr eaLnBrk="1" hangingPunct="1"/>
              <a:t>22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3E56F8F7-393E-4A36-A5B5-D1B7D204B7AE}" type="slidenum">
              <a:rPr lang="en-US" sz="1300">
                <a:latin typeface="Comic Sans MS" pitchFamily="66" charset="0"/>
              </a:rPr>
              <a:pPr eaLnBrk="1" hangingPunct="1"/>
              <a:t>23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1F62C39D-7D23-4D3B-88E1-DCAECB220445}" type="slidenum">
              <a:rPr lang="en-US" sz="1300">
                <a:latin typeface="Comic Sans MS" pitchFamily="66" charset="0"/>
              </a:rPr>
              <a:pPr eaLnBrk="1" hangingPunct="1"/>
              <a:t>24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CAC88E90-E77A-4B19-8F25-6655CB56EF7B}" type="slidenum">
              <a:rPr lang="en-US" sz="1300">
                <a:latin typeface="Comic Sans MS" pitchFamily="66" charset="0"/>
              </a:rPr>
              <a:pPr eaLnBrk="1" hangingPunct="1"/>
              <a:t>25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40242" y="6949945"/>
            <a:ext cx="4160958" cy="36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7" tIns="48328" rIns="96657" bIns="483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77943" indent="-299209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96835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75569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154304" indent="-239367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633038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3111772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590506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4069240" indent="-2393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E05B7248-E034-4943-B6B9-BAA1A165715B}" type="slidenum">
              <a:rPr lang="en-US" sz="1300">
                <a:latin typeface="Comic Sans MS" pitchFamily="66" charset="0"/>
              </a:rPr>
              <a:pPr eaLnBrk="1" hangingPunct="1"/>
              <a:t>26</a:t>
            </a:fld>
            <a:endParaRPr lang="en-US" sz="1300">
              <a:latin typeface="Comic Sans MS" pitchFamily="66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78131-EBBE-419E-9CD4-28AD63001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2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149953"/>
            <a:ext cx="84723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2013</a:t>
            </a:r>
          </a:p>
          <a:p>
            <a:r>
              <a:rPr lang="en-US" sz="26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25</a:t>
            </a:r>
            <a:r>
              <a:rPr lang="en-US" sz="260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: Non-regularity </a:t>
            </a:r>
            <a:r>
              <a:rPr lang="en-US" sz="26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and limits of FSMs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860168" y="2223908"/>
            <a:ext cx="3029227" cy="4240919"/>
            <a:chOff x="3860168" y="2223908"/>
            <a:chExt cx="3029227" cy="4240919"/>
          </a:xfrm>
        </p:grpSpPr>
        <p:pic>
          <p:nvPicPr>
            <p:cNvPr id="1026" name="Picture 2" descr="http://www.dreadfulgate.de/wordpress/eng/files/comics/2008-06-27-an-irregularity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0168" y="2223908"/>
              <a:ext cx="3029227" cy="4240919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3996266" y="2935111"/>
              <a:ext cx="2814106" cy="203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onverting an NFA to a regular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820" y="1092201"/>
            <a:ext cx="8229600" cy="1676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Consider</a:t>
            </a:r>
            <a:r>
              <a:rPr lang="en-US" dirty="0" smtClean="0"/>
              <a:t> the DFA for the mod 3 sum</a:t>
            </a:r>
          </a:p>
          <a:p>
            <a:pPr lvl="1"/>
            <a:r>
              <a:rPr lang="en-US" dirty="0" smtClean="0"/>
              <a:t>Accept strings from {0,1,2}* where the digits mod 3 sum of the digits is 0</a:t>
            </a:r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2027755" y="4801185"/>
            <a:ext cx="533400" cy="5334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64" name="Oval 63"/>
          <p:cNvSpPr/>
          <p:nvPr/>
        </p:nvSpPr>
        <p:spPr>
          <a:xfrm>
            <a:off x="4161355" y="4809123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65" name="Oval 64"/>
          <p:cNvSpPr/>
          <p:nvPr/>
        </p:nvSpPr>
        <p:spPr>
          <a:xfrm>
            <a:off x="3154879" y="3566272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2377798" y="3997116"/>
            <a:ext cx="777081" cy="76596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688279" y="3997116"/>
            <a:ext cx="678669" cy="76596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2561155" y="5169486"/>
            <a:ext cx="1600200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2483039" y="4071097"/>
            <a:ext cx="794077" cy="7796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 flipV="1">
            <a:off x="3567150" y="4091734"/>
            <a:ext cx="733753" cy="7875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2621479" y="5014704"/>
            <a:ext cx="1600200" cy="79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rc 71"/>
          <p:cNvSpPr/>
          <p:nvPr/>
        </p:nvSpPr>
        <p:spPr bwMode="auto">
          <a:xfrm rot="20665359">
            <a:off x="1584602" y="4908786"/>
            <a:ext cx="398462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73" name="Arc 72"/>
          <p:cNvSpPr/>
          <p:nvPr/>
        </p:nvSpPr>
        <p:spPr bwMode="auto">
          <a:xfrm rot="5132981">
            <a:off x="3269178" y="3150591"/>
            <a:ext cx="390101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74" name="Arc 73"/>
          <p:cNvSpPr/>
          <p:nvPr/>
        </p:nvSpPr>
        <p:spPr bwMode="auto">
          <a:xfrm rot="9384845">
            <a:off x="4707931" y="4778900"/>
            <a:ext cx="390101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75" name="TextBox 25"/>
          <p:cNvSpPr txBox="1">
            <a:spLocks noChangeArrowheads="1"/>
          </p:cNvSpPr>
          <p:nvPr/>
        </p:nvSpPr>
        <p:spPr bwMode="auto">
          <a:xfrm>
            <a:off x="3137527" y="2980886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>
                <a:sym typeface="Symbol" charset="0"/>
              </a:rPr>
              <a:t>0</a:t>
            </a:r>
            <a:endParaRPr lang="en-US" sz="1400" dirty="0"/>
          </a:p>
        </p:txBody>
      </p:sp>
      <p:sp>
        <p:nvSpPr>
          <p:cNvPr id="76" name="TextBox 25"/>
          <p:cNvSpPr txBox="1">
            <a:spLocks noChangeArrowheads="1"/>
          </p:cNvSpPr>
          <p:nvPr/>
        </p:nvSpPr>
        <p:spPr bwMode="auto">
          <a:xfrm>
            <a:off x="4702693" y="4542948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>
                <a:sym typeface="Symbol" charset="0"/>
              </a:rPr>
              <a:t>0</a:t>
            </a:r>
            <a:endParaRPr lang="en-US" sz="1400" dirty="0"/>
          </a:p>
        </p:txBody>
      </p:sp>
      <p:sp>
        <p:nvSpPr>
          <p:cNvPr id="77" name="TextBox 25"/>
          <p:cNvSpPr txBox="1">
            <a:spLocks noChangeArrowheads="1"/>
          </p:cNvSpPr>
          <p:nvPr/>
        </p:nvSpPr>
        <p:spPr bwMode="auto">
          <a:xfrm>
            <a:off x="1397884" y="4754978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>
                <a:sym typeface="Symbol" charset="0"/>
              </a:rPr>
              <a:t>0</a:t>
            </a:r>
            <a:endParaRPr lang="en-US" sz="1400" dirty="0"/>
          </a:p>
        </p:txBody>
      </p:sp>
      <p:sp>
        <p:nvSpPr>
          <p:cNvPr id="78" name="TextBox 25"/>
          <p:cNvSpPr txBox="1">
            <a:spLocks noChangeArrowheads="1"/>
          </p:cNvSpPr>
          <p:nvPr/>
        </p:nvSpPr>
        <p:spPr bwMode="auto">
          <a:xfrm>
            <a:off x="2485180" y="417774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1</a:t>
            </a:r>
            <a:endParaRPr lang="en-US" sz="1400" dirty="0"/>
          </a:p>
        </p:txBody>
      </p:sp>
      <p:sp>
        <p:nvSpPr>
          <p:cNvPr id="79" name="TextBox 25"/>
          <p:cNvSpPr txBox="1">
            <a:spLocks noChangeArrowheads="1"/>
          </p:cNvSpPr>
          <p:nvPr/>
        </p:nvSpPr>
        <p:spPr bwMode="auto">
          <a:xfrm>
            <a:off x="3937627" y="4099672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1</a:t>
            </a:r>
            <a:endParaRPr lang="en-US" sz="1400" dirty="0"/>
          </a:p>
        </p:txBody>
      </p:sp>
      <p:sp>
        <p:nvSpPr>
          <p:cNvPr id="80" name="TextBox 25"/>
          <p:cNvSpPr txBox="1">
            <a:spLocks noChangeArrowheads="1"/>
          </p:cNvSpPr>
          <p:nvPr/>
        </p:nvSpPr>
        <p:spPr bwMode="auto">
          <a:xfrm>
            <a:off x="3197639" y="5102461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1</a:t>
            </a:r>
            <a:endParaRPr lang="en-US" sz="1400" dirty="0"/>
          </a:p>
        </p:txBody>
      </p:sp>
      <p:sp>
        <p:nvSpPr>
          <p:cNvPr id="81" name="TextBox 25"/>
          <p:cNvSpPr txBox="1">
            <a:spLocks noChangeArrowheads="1"/>
          </p:cNvSpPr>
          <p:nvPr/>
        </p:nvSpPr>
        <p:spPr bwMode="auto">
          <a:xfrm>
            <a:off x="3373806" y="4754976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2</a:t>
            </a:r>
            <a:endParaRPr lang="en-US" sz="1400" dirty="0"/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3653575" y="4367359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2</a:t>
            </a:r>
            <a:endParaRPr lang="en-US" sz="1400" dirty="0"/>
          </a:p>
        </p:txBody>
      </p:sp>
      <p:sp>
        <p:nvSpPr>
          <p:cNvPr id="83" name="TextBox 25"/>
          <p:cNvSpPr txBox="1">
            <a:spLocks noChangeArrowheads="1"/>
          </p:cNvSpPr>
          <p:nvPr/>
        </p:nvSpPr>
        <p:spPr bwMode="auto">
          <a:xfrm>
            <a:off x="2870827" y="436587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2</a:t>
            </a:r>
            <a:endParaRPr lang="en-US" sz="1400" dirty="0"/>
          </a:p>
        </p:txBody>
      </p:sp>
      <p:cxnSp>
        <p:nvCxnSpPr>
          <p:cNvPr id="28" name="Straight Arrow Connector 27"/>
          <p:cNvCxnSpPr>
            <a:endCxn id="63" idx="1"/>
          </p:cNvCxnSpPr>
          <p:nvPr/>
        </p:nvCxnSpPr>
        <p:spPr bwMode="auto">
          <a:xfrm>
            <a:off x="1892818" y="4653318"/>
            <a:ext cx="213052" cy="225982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381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plicing out a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91049"/>
            <a:ext cx="8229600" cy="5140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Label edges with regular expressions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013451" y="4258699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8" name="Oval 7"/>
          <p:cNvSpPr/>
          <p:nvPr/>
        </p:nvSpPr>
        <p:spPr>
          <a:xfrm>
            <a:off x="7147051" y="4266637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9" name="Oval 8"/>
          <p:cNvSpPr/>
          <p:nvPr/>
        </p:nvSpPr>
        <p:spPr>
          <a:xfrm>
            <a:off x="6140575" y="3023786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363494" y="3454630"/>
            <a:ext cx="777081" cy="76596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673975" y="3454630"/>
            <a:ext cx="678669" cy="76596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546851" y="4627000"/>
            <a:ext cx="1600200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468735" y="3528611"/>
            <a:ext cx="794077" cy="7796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6552846" y="3549248"/>
            <a:ext cx="733753" cy="78756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607175" y="4472218"/>
            <a:ext cx="1600200" cy="79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 bwMode="auto">
          <a:xfrm rot="20665359">
            <a:off x="4570298" y="4366300"/>
            <a:ext cx="398462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17" name="Arc 16"/>
          <p:cNvSpPr/>
          <p:nvPr/>
        </p:nvSpPr>
        <p:spPr bwMode="auto">
          <a:xfrm rot="5132981">
            <a:off x="6254874" y="2608105"/>
            <a:ext cx="390101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18" name="Arc 17"/>
          <p:cNvSpPr/>
          <p:nvPr/>
        </p:nvSpPr>
        <p:spPr bwMode="auto">
          <a:xfrm rot="9384845">
            <a:off x="7693627" y="4236414"/>
            <a:ext cx="390101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19" name="TextBox 25"/>
          <p:cNvSpPr txBox="1">
            <a:spLocks noChangeArrowheads="1"/>
          </p:cNvSpPr>
          <p:nvPr/>
        </p:nvSpPr>
        <p:spPr bwMode="auto">
          <a:xfrm>
            <a:off x="6123223" y="243840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>
                <a:sym typeface="Symbol" charset="0"/>
              </a:rPr>
              <a:t>0</a:t>
            </a:r>
            <a:endParaRPr lang="en-US" sz="1400" dirty="0"/>
          </a:p>
        </p:txBody>
      </p:sp>
      <p:sp>
        <p:nvSpPr>
          <p:cNvPr id="20" name="TextBox 25"/>
          <p:cNvSpPr txBox="1">
            <a:spLocks noChangeArrowheads="1"/>
          </p:cNvSpPr>
          <p:nvPr/>
        </p:nvSpPr>
        <p:spPr bwMode="auto">
          <a:xfrm>
            <a:off x="7688389" y="4000462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>
                <a:sym typeface="Symbol" charset="0"/>
              </a:rPr>
              <a:t>0</a:t>
            </a:r>
            <a:endParaRPr lang="en-US" sz="1400" dirty="0"/>
          </a:p>
        </p:txBody>
      </p:sp>
      <p:sp>
        <p:nvSpPr>
          <p:cNvPr id="22" name="TextBox 25"/>
          <p:cNvSpPr txBox="1">
            <a:spLocks noChangeArrowheads="1"/>
          </p:cNvSpPr>
          <p:nvPr/>
        </p:nvSpPr>
        <p:spPr bwMode="auto">
          <a:xfrm>
            <a:off x="5470876" y="3635254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1</a:t>
            </a:r>
            <a:endParaRPr lang="en-US" sz="1400" dirty="0"/>
          </a:p>
        </p:txBody>
      </p:sp>
      <p:sp>
        <p:nvSpPr>
          <p:cNvPr id="23" name="TextBox 25"/>
          <p:cNvSpPr txBox="1">
            <a:spLocks noChangeArrowheads="1"/>
          </p:cNvSpPr>
          <p:nvPr/>
        </p:nvSpPr>
        <p:spPr bwMode="auto">
          <a:xfrm>
            <a:off x="6923323" y="3557186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1</a:t>
            </a:r>
            <a:endParaRPr lang="en-US" sz="1400" dirty="0"/>
          </a:p>
        </p:txBody>
      </p:sp>
      <p:sp>
        <p:nvSpPr>
          <p:cNvPr id="24" name="TextBox 25"/>
          <p:cNvSpPr txBox="1">
            <a:spLocks noChangeArrowheads="1"/>
          </p:cNvSpPr>
          <p:nvPr/>
        </p:nvSpPr>
        <p:spPr bwMode="auto">
          <a:xfrm>
            <a:off x="6183335" y="4559975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1</a:t>
            </a:r>
            <a:endParaRPr lang="en-US" sz="1400" dirty="0"/>
          </a:p>
        </p:txBody>
      </p:sp>
      <p:sp>
        <p:nvSpPr>
          <p:cNvPr id="25" name="TextBox 25"/>
          <p:cNvSpPr txBox="1">
            <a:spLocks noChangeArrowheads="1"/>
          </p:cNvSpPr>
          <p:nvPr/>
        </p:nvSpPr>
        <p:spPr bwMode="auto">
          <a:xfrm>
            <a:off x="6359502" y="421249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2</a:t>
            </a:r>
            <a:endParaRPr lang="en-US" sz="1400" dirty="0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639271" y="3824873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2</a:t>
            </a:r>
            <a:endParaRPr lang="en-US" sz="1400" dirty="0"/>
          </a:p>
        </p:txBody>
      </p:sp>
      <p:sp>
        <p:nvSpPr>
          <p:cNvPr id="27" name="TextBox 25"/>
          <p:cNvSpPr txBox="1">
            <a:spLocks noChangeArrowheads="1"/>
          </p:cNvSpPr>
          <p:nvPr/>
        </p:nvSpPr>
        <p:spPr bwMode="auto">
          <a:xfrm>
            <a:off x="5856523" y="3823384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2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876478" y="2137366"/>
            <a:ext cx="4191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→t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→t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 :   10*2</a:t>
            </a:r>
          </a:p>
          <a:p>
            <a:r>
              <a:rPr lang="en-US" sz="2200" dirty="0"/>
              <a:t>t</a:t>
            </a:r>
            <a:r>
              <a:rPr lang="en-US" sz="2200" baseline="-25000" dirty="0"/>
              <a:t>0</a:t>
            </a:r>
            <a:r>
              <a:rPr lang="en-US" sz="2200" dirty="0"/>
              <a:t>→t</a:t>
            </a:r>
            <a:r>
              <a:rPr lang="en-US" sz="2200" baseline="-25000" dirty="0"/>
              <a:t>1</a:t>
            </a:r>
            <a:r>
              <a:rPr lang="en-US" sz="2200" dirty="0"/>
              <a:t>→</a:t>
            </a:r>
            <a:r>
              <a:rPr lang="en-US" sz="2200" dirty="0" smtClean="0"/>
              <a:t>t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</a:t>
            </a:r>
            <a:r>
              <a:rPr lang="en-US" sz="2200" dirty="0"/>
              <a:t>:   </a:t>
            </a:r>
            <a:r>
              <a:rPr lang="en-US" sz="2200" dirty="0" smtClean="0"/>
              <a:t>10*1</a:t>
            </a:r>
          </a:p>
          <a:p>
            <a:r>
              <a:rPr lang="en-US" sz="2200" dirty="0" smtClean="0"/>
              <a:t>t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→</a:t>
            </a:r>
            <a:r>
              <a:rPr lang="en-US" sz="2200" dirty="0"/>
              <a:t>t</a:t>
            </a:r>
            <a:r>
              <a:rPr lang="en-US" sz="2200" baseline="-25000" dirty="0"/>
              <a:t>1</a:t>
            </a:r>
            <a:r>
              <a:rPr lang="en-US" sz="2200" dirty="0"/>
              <a:t>→</a:t>
            </a:r>
            <a:r>
              <a:rPr lang="en-US" sz="2200" dirty="0" smtClean="0"/>
              <a:t>t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 </a:t>
            </a:r>
            <a:r>
              <a:rPr lang="en-US" sz="2200" dirty="0"/>
              <a:t>:   </a:t>
            </a:r>
            <a:r>
              <a:rPr lang="en-US" sz="2200" dirty="0" smtClean="0"/>
              <a:t>20*2</a:t>
            </a:r>
            <a:endParaRPr lang="en-US" sz="2200" dirty="0"/>
          </a:p>
          <a:p>
            <a:r>
              <a:rPr lang="en-US" sz="2200" dirty="0" smtClean="0"/>
              <a:t>t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→</a:t>
            </a:r>
            <a:r>
              <a:rPr lang="en-US" sz="2200" dirty="0"/>
              <a:t>t</a:t>
            </a:r>
            <a:r>
              <a:rPr lang="en-US" sz="2200" baseline="-25000" dirty="0"/>
              <a:t>1</a:t>
            </a:r>
            <a:r>
              <a:rPr lang="en-US" sz="2200" dirty="0"/>
              <a:t>→t</a:t>
            </a:r>
            <a:r>
              <a:rPr lang="en-US" sz="2200" baseline="-25000" dirty="0"/>
              <a:t>2</a:t>
            </a:r>
            <a:r>
              <a:rPr lang="en-US" sz="2200" dirty="0"/>
              <a:t> :   </a:t>
            </a:r>
            <a:r>
              <a:rPr lang="en-US" sz="2200" dirty="0" smtClean="0"/>
              <a:t>20*1</a:t>
            </a:r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3847005" y="3483770"/>
            <a:ext cx="1233272" cy="1036499"/>
            <a:chOff x="4388877" y="3483770"/>
            <a:chExt cx="1233272" cy="1036499"/>
          </a:xfrm>
        </p:grpSpPr>
        <p:sp>
          <p:nvSpPr>
            <p:cNvPr id="21" name="TextBox 25"/>
            <p:cNvSpPr txBox="1">
              <a:spLocks noChangeArrowheads="1"/>
            </p:cNvSpPr>
            <p:nvPr/>
          </p:nvSpPr>
          <p:spPr bwMode="auto">
            <a:xfrm>
              <a:off x="4925452" y="4212492"/>
              <a:ext cx="28405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dirty="0">
                  <a:sym typeface="Symbol" charset="0"/>
                </a:rPr>
                <a:t>0</a:t>
              </a:r>
              <a:endParaRPr lang="en-US" sz="1400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4658752" y="3483770"/>
              <a:ext cx="533400" cy="533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solidFill>
                    <a:srgbClr val="0000FF"/>
                  </a:solidFill>
                </a:rPr>
                <a:t>s</a:t>
              </a:r>
              <a:endParaRPr lang="en-US" baseline="-25000" dirty="0">
                <a:solidFill>
                  <a:srgbClr val="0000FF"/>
                </a:solidFill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 bwMode="auto">
            <a:xfrm>
              <a:off x="4388877" y="3761449"/>
              <a:ext cx="269875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29" idx="5"/>
              <a:endCxn id="7" idx="1"/>
            </p:cNvCxnSpPr>
            <p:nvPr/>
          </p:nvCxnSpPr>
          <p:spPr>
            <a:xfrm>
              <a:off x="5114037" y="3939055"/>
              <a:ext cx="508112" cy="3977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20"/>
            <p:cNvSpPr txBox="1">
              <a:spLocks noChangeArrowheads="1"/>
            </p:cNvSpPr>
            <p:nvPr/>
          </p:nvSpPr>
          <p:spPr bwMode="auto">
            <a:xfrm>
              <a:off x="5266841" y="3785018"/>
              <a:ext cx="2952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l-GR" dirty="0">
                  <a:solidFill>
                    <a:prstClr val="black"/>
                  </a:solidFill>
                  <a:latin typeface="Cambria Math" pitchFamily="18" charset="0"/>
                </a:rPr>
                <a:t>λ</a:t>
              </a:r>
              <a:endParaRPr lang="en-US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268862" y="4781549"/>
            <a:ext cx="628032" cy="1009651"/>
            <a:chOff x="5810734" y="4781549"/>
            <a:chExt cx="628032" cy="1009651"/>
          </a:xfrm>
        </p:grpSpPr>
        <p:sp>
          <p:nvSpPr>
            <p:cNvPr id="30" name="Oval 29"/>
            <p:cNvSpPr/>
            <p:nvPr/>
          </p:nvSpPr>
          <p:spPr>
            <a:xfrm>
              <a:off x="5905366" y="5257800"/>
              <a:ext cx="533400" cy="533400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solidFill>
                    <a:srgbClr val="0000FF"/>
                  </a:solidFill>
                </a:rPr>
                <a:t>f</a:t>
              </a:r>
              <a:endParaRPr lang="en-US" baseline="-25000" dirty="0">
                <a:solidFill>
                  <a:srgbClr val="0000FF"/>
                </a:solidFill>
              </a:endParaRPr>
            </a:p>
          </p:txBody>
        </p:sp>
        <p:cxnSp>
          <p:nvCxnSpPr>
            <p:cNvPr id="40" name="Straight Arrow Connector 39"/>
            <p:cNvCxnSpPr>
              <a:stCxn id="7" idx="4"/>
              <a:endCxn id="30" idx="0"/>
            </p:cNvCxnSpPr>
            <p:nvPr/>
          </p:nvCxnSpPr>
          <p:spPr>
            <a:xfrm>
              <a:off x="5810734" y="4792099"/>
              <a:ext cx="361332" cy="46570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20"/>
            <p:cNvSpPr txBox="1">
              <a:spLocks noChangeArrowheads="1"/>
            </p:cNvSpPr>
            <p:nvPr/>
          </p:nvSpPr>
          <p:spPr bwMode="auto">
            <a:xfrm>
              <a:off x="5997044" y="4781549"/>
              <a:ext cx="2952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l-GR" dirty="0">
                  <a:solidFill>
                    <a:prstClr val="black"/>
                  </a:solidFill>
                  <a:latin typeface="Cambria Math" pitchFamily="18" charset="0"/>
                </a:rPr>
                <a:t>λ</a:t>
              </a:r>
              <a:endParaRPr lang="en-US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23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automaton without 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7" name="Oval 6"/>
          <p:cNvSpPr/>
          <p:nvPr/>
        </p:nvSpPr>
        <p:spPr>
          <a:xfrm>
            <a:off x="4534439" y="2253105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8" name="Oval 7"/>
          <p:cNvSpPr/>
          <p:nvPr/>
        </p:nvSpPr>
        <p:spPr>
          <a:xfrm>
            <a:off x="6668039" y="2261043"/>
            <a:ext cx="5334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067839" y="2621406"/>
            <a:ext cx="1600200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128163" y="2466624"/>
            <a:ext cx="1600200" cy="79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 bwMode="auto">
          <a:xfrm rot="20665359">
            <a:off x="4091286" y="2360706"/>
            <a:ext cx="398462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18" name="Arc 17"/>
          <p:cNvSpPr/>
          <p:nvPr/>
        </p:nvSpPr>
        <p:spPr bwMode="auto">
          <a:xfrm rot="10110693">
            <a:off x="7214615" y="2345791"/>
            <a:ext cx="390101" cy="387350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21" name="TextBox 25"/>
          <p:cNvSpPr txBox="1">
            <a:spLocks noChangeArrowheads="1"/>
          </p:cNvSpPr>
          <p:nvPr/>
        </p:nvSpPr>
        <p:spPr bwMode="auto">
          <a:xfrm>
            <a:off x="3750168" y="2275481"/>
            <a:ext cx="3818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R</a:t>
            </a:r>
            <a:r>
              <a:rPr lang="en-US" sz="1400" baseline="-25000" dirty="0" smtClean="0">
                <a:sym typeface="Symbol" charset="0"/>
              </a:rPr>
              <a:t>1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609600" y="1736657"/>
            <a:ext cx="4191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:   0 </a:t>
            </a:r>
            <a:r>
              <a:rPr lang="en-US" sz="2000" dirty="0" smtClean="0">
                <a:latin typeface="Cambria Math"/>
                <a:ea typeface="Cambria Math"/>
              </a:rPr>
              <a:t>∪</a:t>
            </a:r>
            <a:r>
              <a:rPr lang="en-US" sz="2000" dirty="0" smtClean="0"/>
              <a:t> 10*2</a:t>
            </a:r>
          </a:p>
          <a:p>
            <a:r>
              <a:rPr lang="en-US" sz="2000" dirty="0" smtClean="0"/>
              <a:t>R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:   2 </a:t>
            </a:r>
            <a:r>
              <a:rPr lang="en-US" sz="2000" dirty="0">
                <a:latin typeface="Cambria Math"/>
                <a:ea typeface="Cambria Math"/>
              </a:rPr>
              <a:t>∪</a:t>
            </a:r>
            <a:r>
              <a:rPr lang="en-US" sz="2000" dirty="0" smtClean="0"/>
              <a:t> 10*1</a:t>
            </a:r>
          </a:p>
          <a:p>
            <a:r>
              <a:rPr lang="en-US" sz="2000" dirty="0" smtClean="0"/>
              <a:t>R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:   1 </a:t>
            </a:r>
            <a:r>
              <a:rPr lang="en-US" sz="2000" dirty="0">
                <a:latin typeface="Cambria Math"/>
                <a:ea typeface="Cambria Math"/>
              </a:rPr>
              <a:t>∪</a:t>
            </a:r>
            <a:r>
              <a:rPr lang="en-US" sz="2000" dirty="0" smtClean="0"/>
              <a:t> 20*2</a:t>
            </a:r>
            <a:endParaRPr lang="en-US" sz="2000" dirty="0"/>
          </a:p>
          <a:p>
            <a:r>
              <a:rPr lang="en-US" sz="2000" dirty="0" smtClean="0"/>
              <a:t>R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:   0 </a:t>
            </a:r>
            <a:r>
              <a:rPr lang="en-US" sz="2000" dirty="0">
                <a:latin typeface="Cambria Math"/>
                <a:ea typeface="Cambria Math"/>
              </a:rPr>
              <a:t>∪</a:t>
            </a:r>
            <a:r>
              <a:rPr lang="en-US" sz="2000" dirty="0" smtClean="0"/>
              <a:t> 20*1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R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:   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>
                <a:latin typeface="Cambria Math"/>
                <a:ea typeface="Cambria Math"/>
              </a:rPr>
              <a:t>∪</a:t>
            </a:r>
            <a:r>
              <a:rPr lang="en-US" sz="2000" dirty="0" smtClean="0"/>
              <a:t> R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R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*R</a:t>
            </a:r>
            <a:r>
              <a:rPr lang="en-US" sz="2000" baseline="-25000" dirty="0" smtClean="0"/>
              <a:t>3</a:t>
            </a:r>
            <a:endParaRPr lang="en-US" sz="2000" baseline="-25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30" name="TextBox 25"/>
          <p:cNvSpPr txBox="1">
            <a:spLocks noChangeArrowheads="1"/>
          </p:cNvSpPr>
          <p:nvPr/>
        </p:nvSpPr>
        <p:spPr bwMode="auto">
          <a:xfrm>
            <a:off x="7409665" y="2109206"/>
            <a:ext cx="3818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R</a:t>
            </a:r>
            <a:r>
              <a:rPr lang="en-US" sz="1400" baseline="-25000" dirty="0" smtClean="0">
                <a:sym typeface="Symbol" charset="0"/>
              </a:rPr>
              <a:t>4</a:t>
            </a:r>
            <a:endParaRPr lang="en-US" sz="1400" baseline="-25000" dirty="0"/>
          </a:p>
        </p:txBody>
      </p:sp>
      <p:sp>
        <p:nvSpPr>
          <p:cNvPr id="31" name="TextBox 25"/>
          <p:cNvSpPr txBox="1">
            <a:spLocks noChangeArrowheads="1"/>
          </p:cNvSpPr>
          <p:nvPr/>
        </p:nvSpPr>
        <p:spPr bwMode="auto">
          <a:xfrm>
            <a:off x="5677021" y="2138856"/>
            <a:ext cx="3818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R</a:t>
            </a:r>
            <a:r>
              <a:rPr lang="en-US" sz="1400" baseline="-25000" dirty="0" smtClean="0">
                <a:sym typeface="Symbol" charset="0"/>
              </a:rPr>
              <a:t>2</a:t>
            </a:r>
            <a:endParaRPr lang="en-US" sz="1400" baseline="-25000" dirty="0"/>
          </a:p>
        </p:txBody>
      </p:sp>
      <p:sp>
        <p:nvSpPr>
          <p:cNvPr id="32" name="TextBox 25"/>
          <p:cNvSpPr txBox="1">
            <a:spLocks noChangeArrowheads="1"/>
          </p:cNvSpPr>
          <p:nvPr/>
        </p:nvSpPr>
        <p:spPr bwMode="auto">
          <a:xfrm>
            <a:off x="5937788" y="2599033"/>
            <a:ext cx="3818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dirty="0" smtClean="0">
                <a:sym typeface="Symbol" charset="0"/>
              </a:rPr>
              <a:t>R</a:t>
            </a:r>
            <a:r>
              <a:rPr lang="en-US" sz="1400" baseline="-25000" dirty="0" smtClean="0">
                <a:sym typeface="Symbol" charset="0"/>
              </a:rPr>
              <a:t>3</a:t>
            </a:r>
            <a:endParaRPr lang="en-US" sz="1400" baseline="-25000" dirty="0"/>
          </a:p>
        </p:txBody>
      </p:sp>
      <p:grpSp>
        <p:nvGrpSpPr>
          <p:cNvPr id="9" name="Group 8"/>
          <p:cNvGrpSpPr/>
          <p:nvPr/>
        </p:nvGrpSpPr>
        <p:grpSpPr>
          <a:xfrm>
            <a:off x="4632135" y="4304418"/>
            <a:ext cx="1288123" cy="590928"/>
            <a:chOff x="5083594" y="3515933"/>
            <a:chExt cx="1288123" cy="590928"/>
          </a:xfrm>
        </p:grpSpPr>
        <p:sp>
          <p:nvSpPr>
            <p:cNvPr id="33" name="Oval 32"/>
            <p:cNvSpPr/>
            <p:nvPr/>
          </p:nvSpPr>
          <p:spPr>
            <a:xfrm>
              <a:off x="5838317" y="3573461"/>
              <a:ext cx="533400" cy="5334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dirty="0">
                  <a:solidFill>
                    <a:srgbClr val="0000FF"/>
                  </a:solidFill>
                </a:rPr>
                <a:t>t</a:t>
              </a:r>
              <a:r>
                <a:rPr lang="en-US" baseline="-25000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34" name="Arc 33"/>
            <p:cNvSpPr/>
            <p:nvPr/>
          </p:nvSpPr>
          <p:spPr bwMode="auto">
            <a:xfrm rot="20665359">
              <a:off x="5395164" y="3681062"/>
              <a:ext cx="398462" cy="38735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sp>
          <p:nvSpPr>
            <p:cNvPr id="35" name="TextBox 25"/>
            <p:cNvSpPr txBox="1">
              <a:spLocks noChangeArrowheads="1"/>
            </p:cNvSpPr>
            <p:nvPr/>
          </p:nvSpPr>
          <p:spPr bwMode="auto">
            <a:xfrm>
              <a:off x="5083594" y="3515933"/>
              <a:ext cx="38183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dirty="0" smtClean="0">
                  <a:sym typeface="Symbol" charset="0"/>
                </a:rPr>
                <a:t>R</a:t>
              </a:r>
              <a:r>
                <a:rPr lang="en-US" sz="1400" baseline="-25000" dirty="0" smtClean="0">
                  <a:sym typeface="Symbol" charset="0"/>
                </a:rPr>
                <a:t>5</a:t>
              </a:r>
              <a:endParaRPr lang="en-US" sz="1400" baseline="-25000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85799" y="5388875"/>
            <a:ext cx="55931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Final regular expression:</a:t>
            </a:r>
          </a:p>
          <a:p>
            <a:r>
              <a:rPr lang="en-US" sz="2200" dirty="0" smtClean="0"/>
              <a:t>(0 </a:t>
            </a:r>
            <a:r>
              <a:rPr lang="en-US" sz="2200" dirty="0">
                <a:latin typeface="Cambria Math"/>
                <a:ea typeface="Cambria Math"/>
              </a:rPr>
              <a:t>∪</a:t>
            </a:r>
            <a:r>
              <a:rPr lang="en-US" sz="2200" dirty="0" smtClean="0"/>
              <a:t> 10*2 </a:t>
            </a:r>
            <a:r>
              <a:rPr lang="en-US" sz="2200" dirty="0">
                <a:latin typeface="Cambria Math"/>
                <a:ea typeface="Cambria Math"/>
              </a:rPr>
              <a:t>∪</a:t>
            </a:r>
            <a:r>
              <a:rPr lang="en-US" sz="2200" dirty="0" smtClean="0"/>
              <a:t> (2 </a:t>
            </a:r>
            <a:r>
              <a:rPr lang="en-US" sz="2200" dirty="0">
                <a:latin typeface="Cambria Math"/>
                <a:ea typeface="Cambria Math"/>
              </a:rPr>
              <a:t>∪ </a:t>
            </a:r>
            <a:r>
              <a:rPr lang="en-US" sz="2200" dirty="0" smtClean="0"/>
              <a:t>10*1)(0 </a:t>
            </a:r>
            <a:r>
              <a:rPr lang="en-US" sz="2200" dirty="0">
                <a:latin typeface="Cambria Math"/>
                <a:ea typeface="Cambria Math"/>
              </a:rPr>
              <a:t>∪</a:t>
            </a:r>
            <a:r>
              <a:rPr lang="en-US" sz="2200" dirty="0" smtClean="0"/>
              <a:t> 20*1)*(1 </a:t>
            </a:r>
            <a:r>
              <a:rPr lang="en-US" sz="2200" dirty="0">
                <a:latin typeface="Cambria Math"/>
                <a:ea typeface="Cambria Math"/>
              </a:rPr>
              <a:t>∪ </a:t>
            </a:r>
            <a:r>
              <a:rPr lang="en-US" sz="2200" dirty="0" smtClean="0"/>
              <a:t>20*2))*</a:t>
            </a:r>
            <a:endParaRPr lang="en-US" sz="2200" dirty="0"/>
          </a:p>
        </p:txBody>
      </p:sp>
      <p:sp>
        <p:nvSpPr>
          <p:cNvPr id="23" name="Oval 22"/>
          <p:cNvSpPr/>
          <p:nvPr/>
        </p:nvSpPr>
        <p:spPr>
          <a:xfrm>
            <a:off x="5386858" y="3038467"/>
            <a:ext cx="481917" cy="504499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rgbClr val="0000FF"/>
                </a:solidFill>
              </a:rPr>
              <a:t>f</a:t>
            </a:r>
            <a:endParaRPr lang="en-US" baseline="-25000" dirty="0">
              <a:solidFill>
                <a:srgbClr val="0000FF"/>
              </a:solidFill>
            </a:endParaRPr>
          </a:p>
        </p:txBody>
      </p:sp>
      <p:cxnSp>
        <p:nvCxnSpPr>
          <p:cNvPr id="24" name="Straight Arrow Connector 23"/>
          <p:cNvCxnSpPr>
            <a:stCxn id="7" idx="5"/>
          </p:cNvCxnSpPr>
          <p:nvPr/>
        </p:nvCxnSpPr>
        <p:spPr>
          <a:xfrm>
            <a:off x="4989724" y="2708390"/>
            <a:ext cx="433695" cy="43537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0"/>
          <p:cNvSpPr txBox="1">
            <a:spLocks noChangeArrowheads="1"/>
          </p:cNvSpPr>
          <p:nvPr/>
        </p:nvSpPr>
        <p:spPr bwMode="auto">
          <a:xfrm>
            <a:off x="4920202" y="2794444"/>
            <a:ext cx="295274" cy="34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l-GR" dirty="0">
                <a:solidFill>
                  <a:prstClr val="black"/>
                </a:solidFill>
                <a:latin typeface="Cambria Math" pitchFamily="18" charset="0"/>
              </a:rPr>
              <a:t>λ</a:t>
            </a:r>
            <a:endParaRPr lang="en-US" dirty="0">
              <a:solidFill>
                <a:prstClr val="black"/>
              </a:solidFill>
              <a:latin typeface="Calibri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424313" y="1461169"/>
            <a:ext cx="1244561" cy="853044"/>
            <a:chOff x="4388877" y="3483770"/>
            <a:chExt cx="1244561" cy="853044"/>
          </a:xfrm>
        </p:grpSpPr>
        <p:sp>
          <p:nvSpPr>
            <p:cNvPr id="37" name="Oval 36"/>
            <p:cNvSpPr/>
            <p:nvPr/>
          </p:nvSpPr>
          <p:spPr>
            <a:xfrm>
              <a:off x="4658752" y="3483770"/>
              <a:ext cx="533400" cy="533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solidFill>
                    <a:srgbClr val="0000FF"/>
                  </a:solidFill>
                </a:rPr>
                <a:t>s</a:t>
              </a:r>
              <a:endParaRPr lang="en-US" baseline="-25000" dirty="0">
                <a:solidFill>
                  <a:srgbClr val="0000FF"/>
                </a:solidFill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>
              <a:off x="4388877" y="3761449"/>
              <a:ext cx="269875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7" idx="5"/>
            </p:cNvCxnSpPr>
            <p:nvPr/>
          </p:nvCxnSpPr>
          <p:spPr>
            <a:xfrm>
              <a:off x="5114037" y="3939055"/>
              <a:ext cx="519401" cy="3977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20"/>
            <p:cNvSpPr txBox="1">
              <a:spLocks noChangeArrowheads="1"/>
            </p:cNvSpPr>
            <p:nvPr/>
          </p:nvSpPr>
          <p:spPr bwMode="auto">
            <a:xfrm>
              <a:off x="5266841" y="3785018"/>
              <a:ext cx="2952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l-GR" dirty="0">
                  <a:solidFill>
                    <a:prstClr val="black"/>
                  </a:solidFill>
                  <a:latin typeface="Cambria Math" pitchFamily="18" charset="0"/>
                </a:rPr>
                <a:t>λ</a:t>
              </a:r>
              <a:endParaRPr lang="en-US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</p:grpSp>
      <p:sp>
        <p:nvSpPr>
          <p:cNvPr id="42" name="Oval 41"/>
          <p:cNvSpPr/>
          <p:nvPr/>
        </p:nvSpPr>
        <p:spPr>
          <a:xfrm>
            <a:off x="6791766" y="4359945"/>
            <a:ext cx="533400" cy="504499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rgbClr val="0000FF"/>
                </a:solidFill>
              </a:rPr>
              <a:t>f</a:t>
            </a:r>
            <a:endParaRPr lang="en-US" baseline="-25000" dirty="0">
              <a:solidFill>
                <a:srgbClr val="0000FF"/>
              </a:solidFill>
            </a:endParaRPr>
          </a:p>
        </p:txBody>
      </p:sp>
      <p:cxnSp>
        <p:nvCxnSpPr>
          <p:cNvPr id="43" name="Straight Arrow Connector 42"/>
          <p:cNvCxnSpPr>
            <a:stCxn id="33" idx="6"/>
            <a:endCxn id="42" idx="2"/>
          </p:cNvCxnSpPr>
          <p:nvPr/>
        </p:nvCxnSpPr>
        <p:spPr>
          <a:xfrm flipV="1">
            <a:off x="5920258" y="4612195"/>
            <a:ext cx="871508" cy="1645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20"/>
          <p:cNvSpPr txBox="1">
            <a:spLocks noChangeArrowheads="1"/>
          </p:cNvSpPr>
          <p:nvPr/>
        </p:nvSpPr>
        <p:spPr bwMode="auto">
          <a:xfrm>
            <a:off x="6208375" y="4187286"/>
            <a:ext cx="295274" cy="34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l-GR" dirty="0">
                <a:solidFill>
                  <a:prstClr val="black"/>
                </a:solidFill>
                <a:latin typeface="Cambria Math" pitchFamily="18" charset="0"/>
              </a:rPr>
              <a:t>λ</a:t>
            </a:r>
            <a:endParaRPr lang="en-US" dirty="0">
              <a:solidFill>
                <a:prstClr val="black"/>
              </a:solidFill>
              <a:latin typeface="Calibri" pitchFamily="34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4178858" y="3622435"/>
            <a:ext cx="1244561" cy="853044"/>
            <a:chOff x="4388877" y="3483770"/>
            <a:chExt cx="1244561" cy="853044"/>
          </a:xfrm>
        </p:grpSpPr>
        <p:sp>
          <p:nvSpPr>
            <p:cNvPr id="46" name="Oval 45"/>
            <p:cNvSpPr/>
            <p:nvPr/>
          </p:nvSpPr>
          <p:spPr>
            <a:xfrm>
              <a:off x="4658752" y="3483770"/>
              <a:ext cx="533400" cy="533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solidFill>
                    <a:srgbClr val="0000FF"/>
                  </a:solidFill>
                </a:rPr>
                <a:t>s</a:t>
              </a:r>
              <a:endParaRPr lang="en-US" baseline="-25000" dirty="0">
                <a:solidFill>
                  <a:srgbClr val="0000FF"/>
                </a:solidFill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>
              <a:off x="4388877" y="3761449"/>
              <a:ext cx="269875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46" idx="5"/>
            </p:cNvCxnSpPr>
            <p:nvPr/>
          </p:nvCxnSpPr>
          <p:spPr>
            <a:xfrm>
              <a:off x="5114037" y="3939055"/>
              <a:ext cx="519401" cy="39775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20"/>
            <p:cNvSpPr txBox="1">
              <a:spLocks noChangeArrowheads="1"/>
            </p:cNvSpPr>
            <p:nvPr/>
          </p:nvSpPr>
          <p:spPr bwMode="auto">
            <a:xfrm>
              <a:off x="5266841" y="3785018"/>
              <a:ext cx="2952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l-GR" dirty="0">
                  <a:solidFill>
                    <a:prstClr val="black"/>
                  </a:solidFill>
                  <a:latin typeface="Cambria Math" pitchFamily="18" charset="0"/>
                </a:rPr>
                <a:t>λ</a:t>
              </a:r>
              <a:endParaRPr lang="en-US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387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</a:t>
            </a:r>
            <a:r>
              <a:rPr lang="en-US" dirty="0" smtClean="0"/>
              <a:t>hat can finite state machines do?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>
                    <a:solidFill>
                      <a:srgbClr val="C00000"/>
                    </a:solidFill>
                  </a:rPr>
                  <a:t>We’ve seen how we can get DFAs to recognize all regular languages</a:t>
                </a:r>
              </a:p>
              <a:p>
                <a:endParaRPr lang="en-US" sz="2800" dirty="0" smtClean="0"/>
              </a:p>
              <a:p>
                <a:r>
                  <a:rPr lang="en-US" sz="2800" dirty="0" smtClean="0"/>
                  <a:t>What about some other languages we can generate with CFGs?</a:t>
                </a:r>
              </a:p>
              <a:p>
                <a:pPr lvl="1"/>
                <a:r>
                  <a:rPr lang="en-US" sz="2600" dirty="0" smtClean="0"/>
                  <a:t>{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sSup>
                      <m:sSup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600" b="0" i="1" smtClean="0">
                        <a:latin typeface="Cambria Math"/>
                      </a:rPr>
                      <m:t> :</m:t>
                    </m:r>
                    <m:r>
                      <a:rPr lang="en-US" sz="2600" b="0" i="1" smtClean="0">
                        <a:latin typeface="Cambria Math"/>
                      </a:rPr>
                      <m:t>𝑛</m:t>
                    </m:r>
                    <m:r>
                      <a:rPr lang="en-US" sz="2600" b="0" i="1" smtClean="0">
                        <a:latin typeface="Cambria Math"/>
                      </a:rPr>
                      <m:t>≥0</m:t>
                    </m:r>
                  </m:oMath>
                </a14:m>
                <a:r>
                  <a:rPr lang="en-US" sz="2600" dirty="0" smtClean="0"/>
                  <a:t> } ?</a:t>
                </a:r>
              </a:p>
              <a:p>
                <a:pPr lvl="1"/>
                <a:r>
                  <a:rPr lang="en-US" sz="2600" dirty="0" smtClean="0"/>
                  <a:t>binary palindromes?</a:t>
                </a:r>
              </a:p>
              <a:p>
                <a:pPr lvl="1"/>
                <a:r>
                  <a:rPr lang="en-US" sz="2600" dirty="0"/>
                  <a:t>s</a:t>
                </a:r>
                <a:r>
                  <a:rPr lang="en-US" sz="2600" dirty="0" smtClean="0"/>
                  <a:t>trings of balanced parentheses?</a:t>
                </a:r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614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8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>
                  <a:defRPr/>
                </a:pPr>
                <a:r>
                  <a:rPr lang="en-US" dirty="0" smtClean="0"/>
                  <a:t>A={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: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≥0</m:t>
                    </m:r>
                  </m:oMath>
                </a14:m>
                <a:r>
                  <a:rPr lang="en-US" dirty="0" smtClean="0"/>
                  <a:t>} cannot be recognized by any DFA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556" t="-10000" r="-222" b="-17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1157"/>
            <a:ext cx="8610600" cy="5588000"/>
          </a:xfrm>
        </p:spPr>
        <p:txBody>
          <a:bodyPr>
            <a:no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2800" dirty="0" smtClean="0"/>
              <a:t>Consider the infinite set of strings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                    S={</a:t>
            </a:r>
            <a:r>
              <a:rPr lang="en-US" sz="2800" b="1" dirty="0" smtClean="0">
                <a:sym typeface="Symbol"/>
              </a:rPr>
              <a:t></a:t>
            </a:r>
            <a:r>
              <a:rPr lang="en-US" sz="2800" dirty="0" smtClean="0">
                <a:sym typeface="Symbol"/>
              </a:rPr>
              <a:t>, 0, 00, 000, 0000, ...}</a:t>
            </a:r>
            <a:endParaRPr lang="en-US" dirty="0" smtClean="0">
              <a:sym typeface="Symbol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200" dirty="0" smtClean="0">
                <a:sym typeface="Symbol"/>
              </a:rPr>
              <a:t>	</a:t>
            </a:r>
            <a:endParaRPr lang="en-US" sz="800" dirty="0" smtClean="0">
              <a:sym typeface="Symbol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400" dirty="0" smtClean="0">
                <a:solidFill>
                  <a:srgbClr val="C00000"/>
                </a:solidFill>
                <a:sym typeface="Symbol"/>
              </a:rPr>
              <a:t>Claim: No two strings in S can end at the same state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400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sym typeface="Symbol"/>
              </a:rPr>
              <a:t>           of any DFA for A</a:t>
            </a:r>
          </a:p>
          <a:p>
            <a:pPr marL="0" indent="0">
              <a:buFont typeface="Arial" charset="0"/>
              <a:buNone/>
              <a:defRPr/>
            </a:pPr>
            <a:endParaRPr lang="en-US" sz="500" dirty="0" smtClean="0">
              <a:sym typeface="Symbol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200" b="1" dirty="0" smtClean="0">
                <a:sym typeface="Symbol"/>
              </a:rPr>
              <a:t>Proof: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200" dirty="0" smtClean="0">
                <a:sym typeface="Symbol"/>
              </a:rPr>
              <a:t>	</a:t>
            </a:r>
            <a:r>
              <a:rPr lang="en-US" sz="2000" dirty="0" smtClean="0">
                <a:sym typeface="Symbol"/>
              </a:rPr>
              <a:t>Suppose </a:t>
            </a:r>
            <a:r>
              <a:rPr lang="en-US" sz="2000" dirty="0" err="1" smtClean="0">
                <a:sym typeface="Symbol"/>
              </a:rPr>
              <a:t>nm</a:t>
            </a:r>
            <a:r>
              <a:rPr lang="en-US" sz="2000" dirty="0" smtClean="0">
                <a:sym typeface="Symbol"/>
              </a:rPr>
              <a:t> and 0</a:t>
            </a:r>
            <a:r>
              <a:rPr lang="en-US" sz="2000" b="1" baseline="30000" dirty="0" smtClean="0">
                <a:sym typeface="Symbol"/>
              </a:rPr>
              <a:t>n</a:t>
            </a:r>
            <a:r>
              <a:rPr lang="en-US" sz="2000" dirty="0" smtClean="0">
                <a:sym typeface="Symbol"/>
              </a:rPr>
              <a:t> and 0</a:t>
            </a:r>
            <a:r>
              <a:rPr lang="en-US" sz="2000" b="1" baseline="30000" dirty="0" smtClean="0">
                <a:sym typeface="Symbol"/>
              </a:rPr>
              <a:t>m</a:t>
            </a:r>
            <a:r>
              <a:rPr lang="en-US" sz="2000" dirty="0" smtClean="0">
                <a:sym typeface="Symbol"/>
              </a:rPr>
              <a:t> end at the same state p of some DFA for A.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000" dirty="0">
                <a:sym typeface="Symbol"/>
              </a:rPr>
              <a:t>	</a:t>
            </a:r>
            <a:r>
              <a:rPr lang="en-US" sz="2000" dirty="0" smtClean="0">
                <a:sym typeface="Symbol"/>
              </a:rPr>
              <a:t>Since 0</a:t>
            </a:r>
            <a:r>
              <a:rPr lang="en-US" sz="2000" b="1" baseline="30000" dirty="0" smtClean="0">
                <a:sym typeface="Symbol"/>
              </a:rPr>
              <a:t>n</a:t>
            </a:r>
            <a:r>
              <a:rPr lang="en-US" sz="2000" dirty="0" smtClean="0">
                <a:sym typeface="Symbol"/>
              </a:rPr>
              <a:t>1</a:t>
            </a:r>
            <a:r>
              <a:rPr lang="en-US" sz="2000" b="1" baseline="30000" dirty="0">
                <a:sym typeface="Symbol"/>
              </a:rPr>
              <a:t>n</a:t>
            </a:r>
            <a:r>
              <a:rPr lang="en-US" sz="2000" dirty="0" smtClean="0">
                <a:sym typeface="Symbol"/>
              </a:rPr>
              <a:t> is in A, following 1</a:t>
            </a:r>
            <a:r>
              <a:rPr lang="en-US" sz="2000" b="1" baseline="30000" dirty="0" smtClean="0">
                <a:sym typeface="Symbol"/>
              </a:rPr>
              <a:t>n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after state p must lead to a final state.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 smtClean="0">
              <a:sym typeface="Symbol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000" dirty="0" smtClean="0">
                <a:sym typeface="Symbol"/>
              </a:rPr>
              <a:t>	But then the DFA would also accept 0</a:t>
            </a:r>
            <a:r>
              <a:rPr lang="en-US" sz="2000" b="1" baseline="30000" dirty="0" smtClean="0">
                <a:sym typeface="Symbol"/>
              </a:rPr>
              <a:t>m</a:t>
            </a:r>
            <a:r>
              <a:rPr lang="en-US" sz="2000" dirty="0" smtClean="0">
                <a:sym typeface="Symbol"/>
              </a:rPr>
              <a:t>1</a:t>
            </a:r>
            <a:r>
              <a:rPr lang="en-US" sz="2000" b="1" baseline="30000" dirty="0" smtClean="0">
                <a:sym typeface="Symbol"/>
              </a:rPr>
              <a:t>n</a:t>
            </a:r>
            <a:r>
              <a:rPr lang="en-US" sz="2000" b="1" dirty="0" smtClean="0">
                <a:sym typeface="Symbol"/>
              </a:rPr>
              <a:t>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000" b="1" dirty="0">
                <a:sym typeface="Symbol"/>
              </a:rPr>
              <a:t> </a:t>
            </a:r>
            <a:r>
              <a:rPr lang="en-US" sz="2000" b="1" dirty="0" smtClean="0">
                <a:sym typeface="Symbol"/>
              </a:rPr>
              <a:t>  </a:t>
            </a:r>
            <a:r>
              <a:rPr lang="en-US" sz="2000" b="1" dirty="0">
                <a:sym typeface="Symbol"/>
              </a:rPr>
              <a:t> </a:t>
            </a:r>
            <a:r>
              <a:rPr lang="en-US" sz="2000" b="1" dirty="0" smtClean="0">
                <a:sym typeface="Symbol"/>
              </a:rPr>
              <a:t>		</a:t>
            </a:r>
            <a:r>
              <a:rPr lang="en-US" sz="2000" dirty="0" smtClean="0">
                <a:sym typeface="Symbol"/>
              </a:rPr>
              <a:t>which is a contradiction to the DFA recognizing A.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sym typeface="Symbol"/>
              </a:rPr>
              <a:t>	</a:t>
            </a:r>
            <a:endParaRPr lang="en-US" sz="2400" dirty="0" smtClean="0">
              <a:sym typeface="Symbol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400" dirty="0" smtClean="0">
                <a:sym typeface="Symbol"/>
              </a:rPr>
              <a:t>Given claim, the # of states of any DFA for A must be ≥ |S| which is not finite, which is impossible for a DFA.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563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600" dirty="0" smtClean="0"/>
              <a:t>B = {binary palindromes} can’t be recognized by any DFA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911" y="1213552"/>
            <a:ext cx="8610600" cy="5379159"/>
          </a:xfrm>
        </p:spPr>
        <p:txBody>
          <a:bodyPr>
            <a:normAutofit fontScale="70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Consider the infinite set of strings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3700" dirty="0"/>
              <a:t> </a:t>
            </a:r>
            <a:r>
              <a:rPr lang="en-US" sz="3700" dirty="0" smtClean="0"/>
              <a:t>            S={</a:t>
            </a:r>
            <a:r>
              <a:rPr lang="en-US" sz="3700" b="1" dirty="0" smtClean="0">
                <a:sym typeface="Symbol"/>
              </a:rPr>
              <a:t></a:t>
            </a:r>
            <a:r>
              <a:rPr lang="en-US" sz="3700" dirty="0" smtClean="0">
                <a:sym typeface="Symbol"/>
              </a:rPr>
              <a:t>, 0, 00, 000, 0000, ...}={0</a:t>
            </a:r>
            <a:r>
              <a:rPr lang="en-US" sz="3700" baseline="30000" dirty="0" smtClean="0">
                <a:sym typeface="Symbol"/>
              </a:rPr>
              <a:t>n</a:t>
            </a:r>
            <a:r>
              <a:rPr lang="en-US" sz="3700" dirty="0" smtClean="0">
                <a:sym typeface="Symbol"/>
              </a:rPr>
              <a:t> : n </a:t>
            </a:r>
            <a:r>
              <a:rPr lang="en-US" sz="3700" dirty="0" smtClean="0">
                <a:latin typeface="Cambria Math" pitchFamily="18" charset="0"/>
                <a:ea typeface="Cambria Math" pitchFamily="18" charset="0"/>
                <a:sym typeface="Symbol"/>
              </a:rPr>
              <a:t>≥ 0}</a:t>
            </a:r>
          </a:p>
          <a:p>
            <a:pPr marL="0" indent="0">
              <a:buFont typeface="Arial" charset="0"/>
              <a:buNone/>
              <a:defRPr/>
            </a:pPr>
            <a:endParaRPr lang="en-US" sz="3400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  <a:sym typeface="Symbol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3400" dirty="0" smtClean="0">
                <a:solidFill>
                  <a:srgbClr val="C00000"/>
                </a:solidFill>
                <a:sym typeface="Symbol"/>
              </a:rPr>
              <a:t>Claim: No two strings in S can end at the same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3400" dirty="0">
                <a:solidFill>
                  <a:srgbClr val="C00000"/>
                </a:solidFill>
                <a:sym typeface="Symbol"/>
              </a:rPr>
              <a:t>	</a:t>
            </a:r>
            <a:r>
              <a:rPr lang="en-US" sz="3400" dirty="0" smtClean="0">
                <a:solidFill>
                  <a:srgbClr val="C00000"/>
                </a:solidFill>
                <a:sym typeface="Symbol"/>
              </a:rPr>
              <a:t>	 state of any DFA for B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>
              <a:sym typeface="Symbol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>
                <a:sym typeface="Symbol"/>
              </a:rPr>
              <a:t>Proof: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>
                <a:sym typeface="Symbol"/>
              </a:rPr>
              <a:t>	</a:t>
            </a:r>
            <a:r>
              <a:rPr lang="en-US" sz="2900" dirty="0" smtClean="0">
                <a:sym typeface="Symbol"/>
              </a:rPr>
              <a:t>Suppose </a:t>
            </a:r>
            <a:r>
              <a:rPr lang="en-US" sz="2900" dirty="0" err="1" smtClean="0">
                <a:sym typeface="Symbol"/>
              </a:rPr>
              <a:t>nm</a:t>
            </a:r>
            <a:r>
              <a:rPr lang="en-US" sz="2900" dirty="0" smtClean="0">
                <a:sym typeface="Symbol"/>
              </a:rPr>
              <a:t> and 0</a:t>
            </a:r>
            <a:r>
              <a:rPr lang="en-US" sz="2900" b="1" baseline="30000" dirty="0" smtClean="0">
                <a:sym typeface="Symbol"/>
              </a:rPr>
              <a:t>n</a:t>
            </a:r>
            <a:r>
              <a:rPr lang="en-US" sz="2900" dirty="0" smtClean="0">
                <a:sym typeface="Symbol"/>
              </a:rPr>
              <a:t> and 0</a:t>
            </a:r>
            <a:r>
              <a:rPr lang="en-US" sz="2900" b="1" baseline="30000" dirty="0" smtClean="0">
                <a:sym typeface="Symbol"/>
              </a:rPr>
              <a:t>m</a:t>
            </a:r>
            <a:r>
              <a:rPr lang="en-US" sz="2900" dirty="0" smtClean="0">
                <a:sym typeface="Symbol"/>
              </a:rPr>
              <a:t> end at the same state p of some DFA for B.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900" dirty="0">
                <a:sym typeface="Symbol"/>
              </a:rPr>
              <a:t>	</a:t>
            </a:r>
            <a:r>
              <a:rPr lang="en-US" sz="2900" dirty="0" smtClean="0">
                <a:sym typeface="Symbol"/>
              </a:rPr>
              <a:t>Since 0</a:t>
            </a:r>
            <a:r>
              <a:rPr lang="en-US" sz="2900" b="1" baseline="30000" dirty="0" smtClean="0">
                <a:sym typeface="Symbol"/>
              </a:rPr>
              <a:t>n</a:t>
            </a:r>
            <a:r>
              <a:rPr lang="en-US" sz="2900" dirty="0" smtClean="0">
                <a:sym typeface="Symbol"/>
              </a:rPr>
              <a:t>10</a:t>
            </a:r>
            <a:r>
              <a:rPr lang="en-US" sz="2900" b="1" baseline="30000" dirty="0" smtClean="0">
                <a:sym typeface="Symbol"/>
              </a:rPr>
              <a:t>n</a:t>
            </a:r>
            <a:r>
              <a:rPr lang="en-US" sz="2900" dirty="0" smtClean="0">
                <a:sym typeface="Symbol"/>
              </a:rPr>
              <a:t> is in B, following 10</a:t>
            </a:r>
            <a:r>
              <a:rPr lang="en-US" sz="2900" b="1" baseline="30000" dirty="0" smtClean="0">
                <a:sym typeface="Symbol"/>
              </a:rPr>
              <a:t>n</a:t>
            </a:r>
            <a:r>
              <a:rPr lang="en-US" sz="2900" dirty="0" smtClean="0">
                <a:sym typeface="Symbol"/>
              </a:rPr>
              <a:t> after state p must lead to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900" dirty="0">
                <a:sym typeface="Symbol"/>
              </a:rPr>
              <a:t>	</a:t>
            </a:r>
            <a:r>
              <a:rPr lang="en-US" sz="2900" dirty="0" smtClean="0">
                <a:sym typeface="Symbol"/>
              </a:rPr>
              <a:t>a final state.</a:t>
            </a:r>
          </a:p>
          <a:p>
            <a:pPr marL="0" indent="0">
              <a:buFont typeface="Arial" charset="0"/>
              <a:buNone/>
              <a:defRPr/>
            </a:pPr>
            <a:endParaRPr lang="en-US" sz="2900" dirty="0" smtClean="0">
              <a:sym typeface="Symbol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900" dirty="0">
                <a:sym typeface="Symbol"/>
              </a:rPr>
              <a:t>	</a:t>
            </a:r>
            <a:r>
              <a:rPr lang="en-US" sz="2900" dirty="0" smtClean="0">
                <a:sym typeface="Symbol"/>
              </a:rPr>
              <a:t>But then the DFA would also accept 0</a:t>
            </a:r>
            <a:r>
              <a:rPr lang="en-US" sz="2900" b="1" baseline="30000" dirty="0" smtClean="0">
                <a:sym typeface="Symbol"/>
              </a:rPr>
              <a:t>m</a:t>
            </a:r>
            <a:r>
              <a:rPr lang="en-US" sz="2900" dirty="0" smtClean="0">
                <a:sym typeface="Symbol"/>
              </a:rPr>
              <a:t>10</a:t>
            </a:r>
            <a:r>
              <a:rPr lang="en-US" sz="2900" b="1" baseline="30000" dirty="0" smtClean="0">
                <a:sym typeface="Symbol"/>
              </a:rPr>
              <a:t>n</a:t>
            </a:r>
            <a:r>
              <a:rPr lang="en-US" sz="2900" dirty="0">
                <a:sym typeface="Symbol"/>
              </a:rPr>
              <a:t> </a:t>
            </a:r>
            <a:r>
              <a:rPr lang="en-US" sz="2900" dirty="0" smtClean="0">
                <a:sym typeface="Symbol"/>
              </a:rPr>
              <a:t>which is not in B</a:t>
            </a:r>
          </a:p>
          <a:p>
            <a:pPr marL="0" lvl="0" indent="0">
              <a:buNone/>
              <a:defRPr/>
            </a:pPr>
            <a:r>
              <a:rPr lang="en-US" sz="2900" b="1" dirty="0">
                <a:sym typeface="Symbol"/>
              </a:rPr>
              <a:t> </a:t>
            </a:r>
            <a:r>
              <a:rPr lang="en-US" sz="2900" b="1" dirty="0" smtClean="0">
                <a:sym typeface="Symbol"/>
              </a:rPr>
              <a:t>  		</a:t>
            </a:r>
            <a:r>
              <a:rPr lang="en-US" sz="2900" dirty="0" smtClean="0">
                <a:sym typeface="Symbol"/>
              </a:rPr>
              <a:t>and is a contradiction since the DFA recognizes B. </a:t>
            </a:r>
          </a:p>
          <a:p>
            <a:pPr marL="0" lvl="0" indent="0">
              <a:buNone/>
              <a:defRPr/>
            </a:pPr>
            <a:endParaRPr lang="en-US" sz="2900" dirty="0" smtClean="0">
              <a:sym typeface="Symbol"/>
            </a:endParaRPr>
          </a:p>
          <a:p>
            <a:pPr marL="0" lvl="0" indent="0">
              <a:buNone/>
              <a:defRPr/>
            </a:pPr>
            <a:r>
              <a:rPr lang="en-US" sz="3400" dirty="0" smtClean="0">
                <a:solidFill>
                  <a:prstClr val="black"/>
                </a:solidFill>
                <a:sym typeface="Symbol"/>
              </a:rPr>
              <a:t>Given </a:t>
            </a:r>
            <a:r>
              <a:rPr lang="en-US" sz="3400" dirty="0">
                <a:solidFill>
                  <a:prstClr val="black"/>
                </a:solidFill>
                <a:sym typeface="Symbol"/>
              </a:rPr>
              <a:t>claim, the # of states of any DFA for </a:t>
            </a:r>
            <a:r>
              <a:rPr lang="en-US" sz="3400" dirty="0" smtClean="0">
                <a:solidFill>
                  <a:prstClr val="black"/>
                </a:solidFill>
                <a:sym typeface="Symbol"/>
              </a:rPr>
              <a:t>B </a:t>
            </a:r>
            <a:r>
              <a:rPr lang="en-US" sz="3400" dirty="0">
                <a:solidFill>
                  <a:prstClr val="black"/>
                </a:solidFill>
                <a:sym typeface="Symbol"/>
              </a:rPr>
              <a:t>must be ≥ |S| </a:t>
            </a:r>
            <a:r>
              <a:rPr lang="en-US" sz="3400" dirty="0" smtClean="0">
                <a:solidFill>
                  <a:prstClr val="black"/>
                </a:solidFill>
                <a:sym typeface="Symbol"/>
              </a:rPr>
              <a:t>which </a:t>
            </a:r>
            <a:r>
              <a:rPr lang="en-US" sz="3400" dirty="0">
                <a:solidFill>
                  <a:prstClr val="black"/>
                </a:solidFill>
                <a:sym typeface="Symbol"/>
              </a:rPr>
              <a:t>is not </a:t>
            </a:r>
            <a:r>
              <a:rPr lang="en-US" sz="3400" dirty="0" smtClean="0">
                <a:solidFill>
                  <a:prstClr val="black"/>
                </a:solidFill>
                <a:sym typeface="Symbol"/>
              </a:rPr>
              <a:t>	finite</a:t>
            </a:r>
            <a:r>
              <a:rPr lang="en-US" sz="3400" dirty="0">
                <a:solidFill>
                  <a:prstClr val="black"/>
                </a:solidFill>
                <a:sym typeface="Symbol"/>
              </a:rPr>
              <a:t>, which is impossible for a DFA. </a:t>
            </a:r>
            <a:endParaRPr lang="en-US" sz="3400" dirty="0">
              <a:solidFill>
                <a:prstClr val="black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US" dirty="0" smtClean="0">
              <a:sym typeface="Symbol"/>
            </a:endParaRPr>
          </a:p>
          <a:p>
            <a:pPr marL="0" indent="0">
              <a:buFont typeface="Arial" charset="0"/>
              <a:buNone/>
              <a:defRPr/>
            </a:pP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8200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general: how to show language L has no DFA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Find </a:t>
            </a:r>
            <a:r>
              <a:rPr lang="en-US" dirty="0" smtClean="0"/>
              <a:t>a “hard” </a:t>
            </a:r>
            <a:r>
              <a:rPr lang="en-US" dirty="0" smtClean="0"/>
              <a:t>infinite set S={s</a:t>
            </a:r>
            <a:r>
              <a:rPr lang="en-US" baseline="-25000" dirty="0" smtClean="0"/>
              <a:t>0</a:t>
            </a:r>
            <a:r>
              <a:rPr lang="en-US" dirty="0" smtClean="0"/>
              <a:t>,s</a:t>
            </a:r>
            <a:r>
              <a:rPr lang="en-US" baseline="-25000" dirty="0" smtClean="0"/>
              <a:t>1</a:t>
            </a:r>
            <a:r>
              <a:rPr lang="en-US" dirty="0" smtClean="0"/>
              <a:t>,...,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dirty="0" smtClean="0"/>
              <a:t>,...} of </a:t>
            </a:r>
            <a:r>
              <a:rPr lang="en-US" dirty="0" smtClean="0"/>
              <a:t>strings </a:t>
            </a:r>
            <a:r>
              <a:rPr lang="en-US" dirty="0" smtClean="0"/>
              <a:t>that might be prefixes of strings in L</a:t>
            </a:r>
          </a:p>
          <a:p>
            <a:pPr lvl="2"/>
            <a:r>
              <a:rPr lang="en-US" dirty="0"/>
              <a:t>	</a:t>
            </a:r>
            <a:r>
              <a:rPr lang="en-US" dirty="0" smtClean="0"/>
              <a:t>		</a:t>
            </a:r>
          </a:p>
          <a:p>
            <a:r>
              <a:rPr lang="en-US" dirty="0" smtClean="0"/>
              <a:t>Show that S is hard by showing that no two strings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dirty="0" err="1" smtClean="0"/>
              <a:t>≠s</a:t>
            </a:r>
            <a:r>
              <a:rPr lang="en-US" baseline="-25000" dirty="0" err="1" smtClean="0"/>
              <a:t>m</a:t>
            </a:r>
            <a:r>
              <a:rPr lang="en-US" dirty="0" smtClean="0"/>
              <a:t> in S can end at the same state of any DFA recognizing L</a:t>
            </a:r>
          </a:p>
          <a:p>
            <a:pPr lvl="1"/>
            <a:r>
              <a:rPr lang="en-US" dirty="0" smtClean="0"/>
              <a:t>For each pair </a:t>
            </a:r>
            <a:r>
              <a:rPr lang="en-US" dirty="0" err="1"/>
              <a:t>s</a:t>
            </a:r>
            <a:r>
              <a:rPr lang="en-US" baseline="-25000" dirty="0" err="1"/>
              <a:t>n</a:t>
            </a:r>
            <a:r>
              <a:rPr lang="en-US" dirty="0" err="1"/>
              <a:t>≠s</a:t>
            </a:r>
            <a:r>
              <a:rPr lang="en-US" baseline="-25000" dirty="0" err="1"/>
              <a:t>m</a:t>
            </a:r>
            <a:r>
              <a:rPr lang="en-US" dirty="0"/>
              <a:t> </a:t>
            </a:r>
            <a:r>
              <a:rPr lang="en-US" dirty="0" smtClean="0"/>
              <a:t>find an extender string t depending on </a:t>
            </a:r>
            <a:r>
              <a:rPr lang="en-US" dirty="0" err="1" smtClean="0"/>
              <a:t>n,m</a:t>
            </a:r>
            <a:r>
              <a:rPr lang="en-US" dirty="0" smtClean="0"/>
              <a:t> so that exactly one of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dirty="0" err="1" smtClean="0"/>
              <a:t>t</a:t>
            </a:r>
            <a:r>
              <a:rPr lang="en-US" dirty="0" smtClean="0"/>
              <a:t> and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m</a:t>
            </a:r>
            <a:r>
              <a:rPr lang="en-US" dirty="0" err="1" smtClean="0"/>
              <a:t>t</a:t>
            </a:r>
            <a:r>
              <a:rPr lang="en-US" dirty="0" smtClean="0"/>
              <a:t> is in L</a:t>
            </a:r>
          </a:p>
          <a:p>
            <a:pPr lvl="2"/>
            <a:r>
              <a:rPr lang="en-US" dirty="0" smtClean="0"/>
              <a:t>		</a:t>
            </a:r>
          </a:p>
          <a:p>
            <a:r>
              <a:rPr lang="en-US" dirty="0" smtClean="0"/>
              <a:t>Conclude that any DFA for L would </a:t>
            </a:r>
            <a:r>
              <a:rPr lang="en-US" dirty="0"/>
              <a:t>need ≥ |</a:t>
            </a:r>
            <a:r>
              <a:rPr lang="en-US" dirty="0" err="1"/>
              <a:t>S|states</a:t>
            </a:r>
            <a:r>
              <a:rPr lang="en-US" dirty="0"/>
              <a:t> </a:t>
            </a:r>
            <a:r>
              <a:rPr lang="en-US" dirty="0" smtClean="0"/>
              <a:t>which is not finite, and so impossible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250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52060"/>
            <a:ext cx="8229600" cy="60664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 = {strings of balanced parentheses}</a:t>
            </a:r>
          </a:p>
        </p:txBody>
      </p:sp>
    </p:spTree>
    <p:extLst>
      <p:ext uri="{BB962C8B-B14F-4D97-AF65-F5344CB8AC3E}">
        <p14:creationId xmlns:p14="http://schemas.microsoft.com/office/powerpoint/2010/main" val="132445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pattern matching</a:t>
            </a:r>
          </a:p>
        </p:txBody>
      </p:sp>
      <p:sp>
        <p:nvSpPr>
          <p:cNvPr id="92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566863"/>
            <a:ext cx="7772400" cy="4452937"/>
          </a:xfrm>
        </p:spPr>
        <p:txBody>
          <a:bodyPr/>
          <a:lstStyle/>
          <a:p>
            <a:pPr eaLnBrk="1" hangingPunct="1"/>
            <a:r>
              <a:rPr lang="en-US" sz="2800" dirty="0" smtClean="0"/>
              <a:t>Given </a:t>
            </a:r>
          </a:p>
          <a:p>
            <a:pPr lvl="1" eaLnBrk="1" hangingPunct="1"/>
            <a:r>
              <a:rPr lang="en-US" sz="2400" dirty="0" smtClean="0"/>
              <a:t>a string, </a:t>
            </a:r>
            <a:r>
              <a:rPr lang="en-US" sz="2400" b="1" dirty="0" smtClean="0"/>
              <a:t>s</a:t>
            </a:r>
            <a:r>
              <a:rPr lang="en-US" sz="2400" dirty="0" smtClean="0"/>
              <a:t>, of </a:t>
            </a:r>
            <a:r>
              <a:rPr lang="en-US" sz="2400" b="1" dirty="0" smtClean="0"/>
              <a:t>n</a:t>
            </a:r>
            <a:r>
              <a:rPr lang="en-US" sz="2400" dirty="0" smtClean="0"/>
              <a:t> characters</a:t>
            </a:r>
          </a:p>
          <a:p>
            <a:pPr lvl="1" eaLnBrk="1" hangingPunct="1"/>
            <a:r>
              <a:rPr lang="en-US" sz="2400" dirty="0" smtClean="0"/>
              <a:t>a pattern, </a:t>
            </a:r>
            <a:r>
              <a:rPr lang="en-US" sz="2400" b="1" dirty="0" smtClean="0"/>
              <a:t>p</a:t>
            </a:r>
            <a:r>
              <a:rPr lang="en-US" sz="2400" dirty="0" smtClean="0"/>
              <a:t>, of </a:t>
            </a:r>
            <a:r>
              <a:rPr lang="en-US" sz="2400" b="1" dirty="0" smtClean="0"/>
              <a:t>m</a:t>
            </a:r>
            <a:r>
              <a:rPr lang="en-US" sz="2400" dirty="0" smtClean="0"/>
              <a:t> characters</a:t>
            </a:r>
          </a:p>
          <a:p>
            <a:pPr lvl="1" eaLnBrk="1" hangingPunct="1"/>
            <a:r>
              <a:rPr lang="en-US" sz="2400" dirty="0" smtClean="0"/>
              <a:t>usually </a:t>
            </a:r>
            <a:r>
              <a:rPr lang="en-US" sz="2400" b="1" dirty="0" smtClean="0"/>
              <a:t>m</a:t>
            </a:r>
            <a:r>
              <a:rPr lang="en-US" sz="2400" dirty="0" smtClean="0"/>
              <a:t>&lt;&lt;</a:t>
            </a:r>
            <a:r>
              <a:rPr lang="en-US" sz="2400" b="1" dirty="0" smtClean="0"/>
              <a:t>n</a:t>
            </a:r>
          </a:p>
          <a:p>
            <a:pPr eaLnBrk="1" hangingPunct="1"/>
            <a:r>
              <a:rPr lang="en-US" sz="2800" dirty="0" smtClean="0"/>
              <a:t>Find</a:t>
            </a:r>
          </a:p>
          <a:p>
            <a:pPr lvl="1" eaLnBrk="1" hangingPunct="1"/>
            <a:r>
              <a:rPr lang="en-US" sz="2400" dirty="0" smtClean="0"/>
              <a:t>all occurrences of the pattern </a:t>
            </a:r>
            <a:r>
              <a:rPr lang="en-US" sz="2400" b="1" dirty="0" smtClean="0"/>
              <a:t>p</a:t>
            </a:r>
            <a:r>
              <a:rPr lang="en-US" sz="2400" dirty="0" smtClean="0"/>
              <a:t> in the string </a:t>
            </a:r>
            <a:r>
              <a:rPr lang="en-US" sz="2400" b="1" dirty="0" smtClean="0"/>
              <a:t>s</a:t>
            </a:r>
          </a:p>
          <a:p>
            <a:pPr lvl="4" eaLnBrk="1" hangingPunct="1"/>
            <a:endParaRPr lang="en-US" sz="1800" dirty="0" smtClean="0"/>
          </a:p>
          <a:p>
            <a:pPr eaLnBrk="1" hangingPunct="1"/>
            <a:r>
              <a:rPr lang="en-US" sz="2400" dirty="0" smtClean="0"/>
              <a:t>Obvious algorithm: </a:t>
            </a:r>
          </a:p>
          <a:p>
            <a:pPr lvl="1" eaLnBrk="1" hangingPunct="1"/>
            <a:r>
              <a:rPr lang="en-US" sz="2400" dirty="0" smtClean="0"/>
              <a:t>try to see if </a:t>
            </a:r>
            <a:r>
              <a:rPr lang="en-US" sz="2400" b="1" dirty="0" smtClean="0"/>
              <a:t>p</a:t>
            </a:r>
            <a:r>
              <a:rPr lang="en-US" sz="2400" dirty="0" smtClean="0"/>
              <a:t> matches at each of the positions in </a:t>
            </a:r>
            <a:r>
              <a:rPr lang="en-US" sz="2400" b="1" dirty="0" smtClean="0"/>
              <a:t>s</a:t>
            </a:r>
            <a:endParaRPr lang="en-US" sz="2400" dirty="0" smtClean="0"/>
          </a:p>
          <a:p>
            <a:pPr lvl="2" eaLnBrk="1" hangingPunct="1"/>
            <a:r>
              <a:rPr lang="en-US" dirty="0" smtClean="0"/>
              <a:t>stop at a failed match and try the next position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F8C31D6-8D11-4222-BFC0-C858FFCB4F9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80963" y="850900"/>
            <a:ext cx="52530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pattern </a:t>
            </a:r>
            <a:r>
              <a:rPr lang="en-US" sz="2800" b="1" dirty="0">
                <a:latin typeface="Helvetica" pitchFamily="34" charset="0"/>
              </a:rPr>
              <a:t>p</a:t>
            </a:r>
            <a:r>
              <a:rPr lang="en-US" sz="2800" dirty="0">
                <a:latin typeface="Helvetica" pitchFamily="34" charset="0"/>
              </a:rPr>
              <a:t> =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x y x </a:t>
            </a:r>
            <a:r>
              <a:rPr lang="en-US" sz="2800" dirty="0" err="1">
                <a:latin typeface="Helvetica" pitchFamily="34" charset="0"/>
              </a:rPr>
              <a:t>x</a:t>
            </a:r>
            <a:r>
              <a:rPr lang="en-US" sz="2800" dirty="0">
                <a:latin typeface="Helvetica" pitchFamily="34" charset="0"/>
              </a:rPr>
              <a:t>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78131-EBBE-419E-9CD4-28AD630011C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71218"/>
            <a:ext cx="8229600" cy="609600"/>
          </a:xfrm>
        </p:spPr>
        <p:txBody>
          <a:bodyPr/>
          <a:lstStyle/>
          <a:p>
            <a:pPr marL="342900" lvl="2" indent="-342900"/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NFAs from Regular Expressions</a:t>
            </a:r>
            <a:endParaRPr lang="en-US" sz="2800" dirty="0" smtClean="0">
              <a:solidFill>
                <a:srgbClr val="C00000"/>
              </a:solidFill>
              <a:latin typeface="Franklin Gothic Medium" panose="020B0603020102020204" pitchFamily="34" charset="0"/>
              <a:sym typeface="Symbol" pitchFamily="18" charset="2"/>
            </a:endParaRPr>
          </a:p>
        </p:txBody>
      </p:sp>
      <p:sp>
        <p:nvSpPr>
          <p:cNvPr id="4103" name="TextBox 1"/>
          <p:cNvSpPr txBox="1">
            <a:spLocks noChangeArrowheads="1"/>
          </p:cNvSpPr>
          <p:nvPr/>
        </p:nvSpPr>
        <p:spPr bwMode="auto">
          <a:xfrm>
            <a:off x="888996" y="1998129"/>
            <a:ext cx="1741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/>
              <a:t>(01</a:t>
            </a:r>
            <a:r>
              <a:rPr lang="en-US" sz="2800" b="1">
                <a:sym typeface="Symbol" pitchFamily="18" charset="2"/>
              </a:rPr>
              <a:t> 1</a:t>
            </a:r>
            <a:r>
              <a:rPr lang="en-US" sz="2800" b="1"/>
              <a:t>)*0</a:t>
            </a:r>
          </a:p>
        </p:txBody>
      </p:sp>
      <p:sp>
        <p:nvSpPr>
          <p:cNvPr id="47" name="Oval 46"/>
          <p:cNvSpPr/>
          <p:nvPr/>
        </p:nvSpPr>
        <p:spPr bwMode="auto">
          <a:xfrm>
            <a:off x="4013196" y="4055529"/>
            <a:ext cx="228600" cy="2524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86" name="Straight Arrow Connector 85"/>
          <p:cNvCxnSpPr>
            <a:stCxn id="26" idx="5"/>
            <a:endCxn id="47" idx="2"/>
          </p:cNvCxnSpPr>
          <p:nvPr/>
        </p:nvCxnSpPr>
        <p:spPr bwMode="auto">
          <a:xfrm>
            <a:off x="3294059" y="3738029"/>
            <a:ext cx="719137" cy="444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 bwMode="auto">
          <a:xfrm>
            <a:off x="5156196" y="4055529"/>
            <a:ext cx="228600" cy="25241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/>
          <p:cNvCxnSpPr>
            <a:stCxn id="47" idx="6"/>
            <a:endCxn id="93" idx="2"/>
          </p:cNvCxnSpPr>
          <p:nvPr/>
        </p:nvCxnSpPr>
        <p:spPr bwMode="auto">
          <a:xfrm>
            <a:off x="4241796" y="4182529"/>
            <a:ext cx="914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8" name="Group 95"/>
          <p:cNvGrpSpPr>
            <a:grpSpLocks/>
          </p:cNvGrpSpPr>
          <p:nvPr/>
        </p:nvGrpSpPr>
        <p:grpSpPr bwMode="auto">
          <a:xfrm>
            <a:off x="7061196" y="3598329"/>
            <a:ext cx="1295400" cy="252413"/>
            <a:chOff x="4800600" y="4800600"/>
            <a:chExt cx="1295400" cy="252413"/>
          </a:xfrm>
        </p:grpSpPr>
        <p:sp>
          <p:nvSpPr>
            <p:cNvPr id="97" name="Oval 96"/>
            <p:cNvSpPr/>
            <p:nvPr/>
          </p:nvSpPr>
          <p:spPr bwMode="auto">
            <a:xfrm>
              <a:off x="5867400" y="4800600"/>
              <a:ext cx="228600" cy="252413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4800600" y="4800600"/>
              <a:ext cx="228600" cy="2524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99" name="Straight Arrow Connector 98"/>
            <p:cNvCxnSpPr>
              <a:stCxn id="98" idx="6"/>
              <a:endCxn id="97" idx="2"/>
            </p:cNvCxnSpPr>
            <p:nvPr/>
          </p:nvCxnSpPr>
          <p:spPr bwMode="auto">
            <a:xfrm>
              <a:off x="5029200" y="4927600"/>
              <a:ext cx="8382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09" name="Group 43"/>
          <p:cNvGrpSpPr>
            <a:grpSpLocks/>
          </p:cNvGrpSpPr>
          <p:nvPr/>
        </p:nvGrpSpPr>
        <p:grpSpPr bwMode="auto">
          <a:xfrm>
            <a:off x="4775196" y="2988729"/>
            <a:ext cx="1066800" cy="252413"/>
            <a:chOff x="4800600" y="4800600"/>
            <a:chExt cx="1066800" cy="252413"/>
          </a:xfrm>
        </p:grpSpPr>
        <p:sp>
          <p:nvSpPr>
            <p:cNvPr id="57" name="Oval 56"/>
            <p:cNvSpPr/>
            <p:nvPr/>
          </p:nvSpPr>
          <p:spPr bwMode="auto">
            <a:xfrm>
              <a:off x="5638800" y="4800600"/>
              <a:ext cx="228600" cy="2524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4800600" y="4800600"/>
              <a:ext cx="228600" cy="2524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9" name="Straight Arrow Connector 58"/>
            <p:cNvCxnSpPr>
              <a:stCxn id="58" idx="6"/>
              <a:endCxn id="57" idx="2"/>
            </p:cNvCxnSpPr>
            <p:nvPr/>
          </p:nvCxnSpPr>
          <p:spPr bwMode="auto">
            <a:xfrm>
              <a:off x="5029200" y="4927600"/>
              <a:ext cx="609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10" name="Group 52"/>
          <p:cNvGrpSpPr>
            <a:grpSpLocks/>
          </p:cNvGrpSpPr>
          <p:nvPr/>
        </p:nvGrpSpPr>
        <p:grpSpPr bwMode="auto">
          <a:xfrm>
            <a:off x="1727196" y="2760129"/>
            <a:ext cx="3678238" cy="1466850"/>
            <a:chOff x="2971800" y="3124200"/>
            <a:chExt cx="3678530" cy="1466910"/>
          </a:xfrm>
        </p:grpSpPr>
        <p:sp>
          <p:nvSpPr>
            <p:cNvPr id="24" name="Oval 23"/>
            <p:cNvSpPr/>
            <p:nvPr/>
          </p:nvSpPr>
          <p:spPr bwMode="auto">
            <a:xfrm>
              <a:off x="5257981" y="3352809"/>
              <a:ext cx="228618" cy="25242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grpSp>
          <p:nvGrpSpPr>
            <p:cNvPr id="4128" name="Group 16397"/>
            <p:cNvGrpSpPr>
              <a:grpSpLocks/>
            </p:cNvGrpSpPr>
            <p:nvPr/>
          </p:nvGrpSpPr>
          <p:grpSpPr bwMode="auto">
            <a:xfrm>
              <a:off x="2971800" y="3886200"/>
              <a:ext cx="1600200" cy="252413"/>
              <a:chOff x="4267200" y="3505200"/>
              <a:chExt cx="1600200" cy="252413"/>
            </a:xfrm>
          </p:grpSpPr>
          <p:cxnSp>
            <p:nvCxnSpPr>
              <p:cNvPr id="23" name="Straight Arrow Connector 22"/>
              <p:cNvCxnSpPr>
                <a:endCxn id="27" idx="2"/>
              </p:cNvCxnSpPr>
              <p:nvPr/>
            </p:nvCxnSpPr>
            <p:spPr bwMode="auto">
              <a:xfrm flipV="1">
                <a:off x="4267200" y="3632236"/>
                <a:ext cx="304824" cy="25401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Oval 25"/>
              <p:cNvSpPr/>
              <p:nvPr/>
            </p:nvSpPr>
            <p:spPr bwMode="auto">
              <a:xfrm>
                <a:off x="5638909" y="3505231"/>
                <a:ext cx="228618" cy="252423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Oval 26"/>
              <p:cNvSpPr/>
              <p:nvPr/>
            </p:nvSpPr>
            <p:spPr bwMode="auto">
              <a:xfrm>
                <a:off x="4572024" y="3505231"/>
                <a:ext cx="228618" cy="252423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" name="Straight Arrow Connector 27"/>
              <p:cNvCxnSpPr>
                <a:stCxn id="27" idx="6"/>
                <a:endCxn id="26" idx="2"/>
              </p:cNvCxnSpPr>
              <p:nvPr/>
            </p:nvCxnSpPr>
            <p:spPr bwMode="auto">
              <a:xfrm>
                <a:off x="4800642" y="3632236"/>
                <a:ext cx="83826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Arrow Connector 28"/>
            <p:cNvCxnSpPr>
              <a:stCxn id="24" idx="6"/>
            </p:cNvCxnSpPr>
            <p:nvPr/>
          </p:nvCxnSpPr>
          <p:spPr bwMode="auto">
            <a:xfrm>
              <a:off x="5486600" y="3478227"/>
              <a:ext cx="533442" cy="269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6" idx="7"/>
              <a:endCxn id="24" idx="2"/>
            </p:cNvCxnSpPr>
            <p:nvPr/>
          </p:nvCxnSpPr>
          <p:spPr bwMode="auto">
            <a:xfrm flipV="1">
              <a:off x="4538787" y="3478227"/>
              <a:ext cx="719194" cy="44451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31" name="TextBox 25"/>
            <p:cNvSpPr txBox="1">
              <a:spLocks noChangeArrowheads="1"/>
            </p:cNvSpPr>
            <p:nvPr/>
          </p:nvSpPr>
          <p:spPr bwMode="auto">
            <a:xfrm>
              <a:off x="5562600" y="312420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4132" name="TextBox 28"/>
            <p:cNvSpPr txBox="1">
              <a:spLocks noChangeArrowheads="1"/>
            </p:cNvSpPr>
            <p:nvPr/>
          </p:nvSpPr>
          <p:spPr bwMode="auto">
            <a:xfrm>
              <a:off x="4572000" y="3429000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</a:t>
              </a:r>
              <a:endParaRPr lang="en-US" sz="2000" b="1"/>
            </a:p>
          </p:txBody>
        </p:sp>
        <p:sp>
          <p:nvSpPr>
            <p:cNvPr id="4133" name="TextBox 29"/>
            <p:cNvSpPr txBox="1">
              <a:spLocks noChangeArrowheads="1"/>
            </p:cNvSpPr>
            <p:nvPr/>
          </p:nvSpPr>
          <p:spPr bwMode="auto">
            <a:xfrm>
              <a:off x="3733800" y="3657600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</a:t>
              </a:r>
              <a:endParaRPr lang="en-US" sz="2000" b="1"/>
            </a:p>
          </p:txBody>
        </p:sp>
        <p:sp>
          <p:nvSpPr>
            <p:cNvPr id="4134" name="TextBox 28"/>
            <p:cNvSpPr txBox="1">
              <a:spLocks noChangeArrowheads="1"/>
            </p:cNvSpPr>
            <p:nvPr/>
          </p:nvSpPr>
          <p:spPr bwMode="auto">
            <a:xfrm>
              <a:off x="4648200" y="4191000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</a:t>
              </a:r>
              <a:endParaRPr lang="en-US" sz="2000" b="1"/>
            </a:p>
          </p:txBody>
        </p:sp>
        <p:sp>
          <p:nvSpPr>
            <p:cNvPr id="4135" name="TextBox 28"/>
            <p:cNvSpPr txBox="1">
              <a:spLocks noChangeArrowheads="1"/>
            </p:cNvSpPr>
            <p:nvPr/>
          </p:nvSpPr>
          <p:spPr bwMode="auto">
            <a:xfrm>
              <a:off x="6324600" y="3124200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</a:t>
              </a:r>
              <a:endParaRPr lang="en-US" sz="2000" b="1"/>
            </a:p>
          </p:txBody>
        </p:sp>
      </p:grpSp>
      <p:grpSp>
        <p:nvGrpSpPr>
          <p:cNvPr id="4111" name="Group 53"/>
          <p:cNvGrpSpPr>
            <a:grpSpLocks/>
          </p:cNvGrpSpPr>
          <p:nvPr/>
        </p:nvGrpSpPr>
        <p:grpSpPr bwMode="auto">
          <a:xfrm>
            <a:off x="5841996" y="2988729"/>
            <a:ext cx="838200" cy="252413"/>
            <a:chOff x="7086600" y="3352800"/>
            <a:chExt cx="838200" cy="252413"/>
          </a:xfrm>
        </p:grpSpPr>
        <p:sp>
          <p:nvSpPr>
            <p:cNvPr id="101" name="Oval 100"/>
            <p:cNvSpPr/>
            <p:nvPr/>
          </p:nvSpPr>
          <p:spPr bwMode="auto">
            <a:xfrm>
              <a:off x="7696200" y="3352800"/>
              <a:ext cx="228600" cy="25241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03" name="Straight Arrow Connector 102"/>
            <p:cNvCxnSpPr>
              <a:stCxn id="57" idx="6"/>
              <a:endCxn id="101" idx="2"/>
            </p:cNvCxnSpPr>
            <p:nvPr/>
          </p:nvCxnSpPr>
          <p:spPr bwMode="auto">
            <a:xfrm>
              <a:off x="7086600" y="3467718"/>
              <a:ext cx="609600" cy="1128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12" name="TextBox 25"/>
          <p:cNvSpPr txBox="1">
            <a:spLocks noChangeArrowheads="1"/>
          </p:cNvSpPr>
          <p:nvPr/>
        </p:nvSpPr>
        <p:spPr bwMode="auto">
          <a:xfrm>
            <a:off x="7442196" y="3369729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0</a:t>
            </a:r>
            <a:endParaRPr lang="en-US" sz="2000" b="1"/>
          </a:p>
        </p:txBody>
      </p:sp>
      <p:sp>
        <p:nvSpPr>
          <p:cNvPr id="4113" name="TextBox 25"/>
          <p:cNvSpPr txBox="1">
            <a:spLocks noChangeArrowheads="1"/>
          </p:cNvSpPr>
          <p:nvPr/>
        </p:nvSpPr>
        <p:spPr bwMode="auto">
          <a:xfrm>
            <a:off x="4622796" y="4207929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sp>
        <p:nvSpPr>
          <p:cNvPr id="4114" name="TextBox 25"/>
          <p:cNvSpPr txBox="1">
            <a:spLocks noChangeArrowheads="1"/>
          </p:cNvSpPr>
          <p:nvPr/>
        </p:nvSpPr>
        <p:spPr bwMode="auto">
          <a:xfrm>
            <a:off x="5918196" y="2760129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1</a:t>
            </a:r>
            <a:endParaRPr lang="en-US" sz="2000" b="1"/>
          </a:p>
        </p:txBody>
      </p:sp>
      <p:cxnSp>
        <p:nvCxnSpPr>
          <p:cNvPr id="83" name="Straight Arrow Connector 82"/>
          <p:cNvCxnSpPr>
            <a:stCxn id="101" idx="3"/>
            <a:endCxn id="26" idx="6"/>
          </p:cNvCxnSpPr>
          <p:nvPr/>
        </p:nvCxnSpPr>
        <p:spPr>
          <a:xfrm flipH="1">
            <a:off x="3327396" y="3204629"/>
            <a:ext cx="3157538" cy="444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93" idx="1"/>
          </p:cNvCxnSpPr>
          <p:nvPr/>
        </p:nvCxnSpPr>
        <p:spPr>
          <a:xfrm flipH="1" flipV="1">
            <a:off x="3403596" y="3674529"/>
            <a:ext cx="1785938" cy="4175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7" name="TextBox 29"/>
          <p:cNvSpPr txBox="1">
            <a:spLocks noChangeArrowheads="1"/>
          </p:cNvSpPr>
          <p:nvPr/>
        </p:nvSpPr>
        <p:spPr bwMode="auto">
          <a:xfrm>
            <a:off x="4775196" y="3674529"/>
            <a:ext cx="325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</a:t>
            </a:r>
            <a:endParaRPr lang="en-US" sz="2000" b="1"/>
          </a:p>
        </p:txBody>
      </p:sp>
      <p:sp>
        <p:nvSpPr>
          <p:cNvPr id="4118" name="TextBox 29"/>
          <p:cNvSpPr txBox="1">
            <a:spLocks noChangeArrowheads="1"/>
          </p:cNvSpPr>
          <p:nvPr/>
        </p:nvSpPr>
        <p:spPr bwMode="auto">
          <a:xfrm>
            <a:off x="5460996" y="3293529"/>
            <a:ext cx="325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</a:t>
            </a:r>
            <a:endParaRPr lang="en-US" sz="2000" b="1"/>
          </a:p>
        </p:txBody>
      </p:sp>
      <p:cxnSp>
        <p:nvCxnSpPr>
          <p:cNvPr id="90" name="Curved Connector 89"/>
          <p:cNvCxnSpPr>
            <a:stCxn id="27" idx="5"/>
            <a:endCxn id="98" idx="3"/>
          </p:cNvCxnSpPr>
          <p:nvPr/>
        </p:nvCxnSpPr>
        <p:spPr>
          <a:xfrm rot="16200000" flipH="1">
            <a:off x="4622797" y="1342491"/>
            <a:ext cx="76200" cy="4867275"/>
          </a:xfrm>
          <a:prstGeom prst="curvedConnector3">
            <a:avLst>
              <a:gd name="adj1" fmla="val 134851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urved Connector 105"/>
          <p:cNvCxnSpPr>
            <a:stCxn id="93" idx="6"/>
            <a:endCxn id="98" idx="2"/>
          </p:cNvCxnSpPr>
          <p:nvPr/>
        </p:nvCxnSpPr>
        <p:spPr>
          <a:xfrm flipV="1">
            <a:off x="5384796" y="3725329"/>
            <a:ext cx="1676400" cy="457200"/>
          </a:xfrm>
          <a:prstGeom prst="curved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urved Connector 147"/>
          <p:cNvCxnSpPr>
            <a:stCxn id="101" idx="6"/>
            <a:endCxn id="98" idx="1"/>
          </p:cNvCxnSpPr>
          <p:nvPr/>
        </p:nvCxnSpPr>
        <p:spPr>
          <a:xfrm>
            <a:off x="6680196" y="3115729"/>
            <a:ext cx="414338" cy="519113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2" name="TextBox 29"/>
          <p:cNvSpPr txBox="1">
            <a:spLocks noChangeArrowheads="1"/>
          </p:cNvSpPr>
          <p:nvPr/>
        </p:nvSpPr>
        <p:spPr bwMode="auto">
          <a:xfrm>
            <a:off x="2336796" y="4131729"/>
            <a:ext cx="325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</a:t>
            </a:r>
            <a:endParaRPr lang="en-US" sz="2000" b="1"/>
          </a:p>
        </p:txBody>
      </p:sp>
      <p:sp>
        <p:nvSpPr>
          <p:cNvPr id="4123" name="TextBox 29"/>
          <p:cNvSpPr txBox="1">
            <a:spLocks noChangeArrowheads="1"/>
          </p:cNvSpPr>
          <p:nvPr/>
        </p:nvSpPr>
        <p:spPr bwMode="auto">
          <a:xfrm>
            <a:off x="5765796" y="3750729"/>
            <a:ext cx="325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</a:t>
            </a:r>
            <a:endParaRPr lang="en-US" sz="2000" b="1"/>
          </a:p>
        </p:txBody>
      </p:sp>
      <p:sp>
        <p:nvSpPr>
          <p:cNvPr id="4124" name="TextBox 29"/>
          <p:cNvSpPr txBox="1">
            <a:spLocks noChangeArrowheads="1"/>
          </p:cNvSpPr>
          <p:nvPr/>
        </p:nvSpPr>
        <p:spPr bwMode="auto">
          <a:xfrm>
            <a:off x="6984996" y="3064929"/>
            <a:ext cx="325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>
                <a:sym typeface="Symbol" pitchFamily="18" charset="2"/>
              </a:rPr>
              <a:t>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39139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49736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9900"/>
                </a:solidFill>
                <a:latin typeface="Helvetica" pitchFamily="34" charset="0"/>
              </a:rPr>
              <a:t>x y x</a:t>
            </a:r>
            <a:r>
              <a:rPr lang="en-US" sz="2800">
                <a:latin typeface="Helvetica" pitchFamily="34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Helvetica" pitchFamily="34" charset="0"/>
              </a:rPr>
              <a:t>y</a:t>
            </a:r>
            <a:r>
              <a:rPr lang="en-US" sz="2800">
                <a:latin typeface="Helvetica" pitchFamily="34" charset="0"/>
              </a:rPr>
              <a:t> y x y x y x x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</a:rPr>
              <a:t>x y 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Helvetica" pitchFamily="34" charset="0"/>
              </a:rPr>
              <a:t>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78131-EBBE-419E-9CD4-28AD630011C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</a:t>
            </a:r>
            <a:r>
              <a:rPr lang="en-US" sz="2800" dirty="0">
                <a:solidFill>
                  <a:srgbClr val="3366FF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x </a:t>
            </a:r>
            <a:r>
              <a:rPr lang="en-US" sz="2800" dirty="0" err="1">
                <a:latin typeface="Helvetica" pitchFamily="34" charset="0"/>
              </a:rPr>
              <a:t>x</a:t>
            </a:r>
            <a:r>
              <a:rPr lang="en-US" sz="2800" dirty="0">
                <a:latin typeface="Helvetica" pitchFamily="34" charset="0"/>
              </a:rPr>
              <a:t>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2209800" y="914400"/>
            <a:ext cx="31527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x</a:t>
            </a:r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cs typeface="Helvetica" pitchFamily="34" charset="0"/>
              </a:rPr>
              <a:t>y x y y x y x y x x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78131-EBBE-419E-9CD4-28AD630011C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x 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</a:rPr>
              <a:t>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Helvetica" pitchFamily="34" charset="0"/>
              </a:rPr>
              <a:t>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2192338" y="912813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2438400" y="1277938"/>
            <a:ext cx="315277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</a:t>
            </a:r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y</a:t>
            </a:r>
            <a:r>
              <a:rPr lang="en-US" sz="2800">
                <a:latin typeface="Helvetica" pitchFamily="34" charset="0"/>
                <a:cs typeface="Helvetica" pitchFamily="34" charset="0"/>
              </a:rPr>
              <a:t> x y y x y x y x x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78131-EBBE-419E-9CD4-28AD630011C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x y 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</a:rPr>
              <a:t>x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</a:rPr>
              <a:t> y x 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2192338" y="912813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2462213" y="1277938"/>
            <a:ext cx="6429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</a:t>
            </a: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2713038" y="1643063"/>
            <a:ext cx="315277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y x y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y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cs typeface="Helvetica" pitchFamily="34" charset="0"/>
              </a:rPr>
              <a:t>x y x y x x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78131-EBBE-419E-9CD4-28AD630011C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x y x </a:t>
            </a:r>
            <a:r>
              <a:rPr lang="en-US" sz="2800" dirty="0" err="1">
                <a:latin typeface="Helvetica" pitchFamily="34" charset="0"/>
              </a:rPr>
              <a:t>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2192338" y="912813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2462213" y="1277938"/>
            <a:ext cx="6429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</a:t>
            </a:r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2741613" y="164306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3016250" y="2008188"/>
            <a:ext cx="315277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x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cs typeface="Helvetica" pitchFamily="34" charset="0"/>
              </a:rPr>
              <a:t>y x y y x y x y x x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78131-EBBE-419E-9CD4-28AD630011C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x y x </a:t>
            </a:r>
            <a:r>
              <a:rPr lang="en-US" sz="2800" dirty="0" err="1">
                <a:latin typeface="Helvetica" pitchFamily="34" charset="0"/>
              </a:rPr>
              <a:t>x</a:t>
            </a:r>
            <a:r>
              <a:rPr lang="en-US" sz="2800" dirty="0">
                <a:latin typeface="Helvetica" pitchFamily="34" charset="0"/>
              </a:rPr>
              <a:t> 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</a:rPr>
              <a:t>x y x y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</a:rPr>
              <a:t>y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</a:rPr>
              <a:t> x y x y 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2192338" y="912813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2462213" y="1277938"/>
            <a:ext cx="6429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</a:t>
            </a:r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2741613" y="164306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3016250" y="2008188"/>
            <a:ext cx="3635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17417" name="Rectangle 8"/>
          <p:cNvSpPr>
            <a:spLocks noChangeArrowheads="1"/>
          </p:cNvSpPr>
          <p:nvPr/>
        </p:nvSpPr>
        <p:spPr bwMode="auto">
          <a:xfrm>
            <a:off x="3289300" y="2374900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y x y y x y x y x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x</a:t>
            </a:r>
            <a:endParaRPr lang="en-US" sz="2800">
              <a:solidFill>
                <a:schemeClr val="accent2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78131-EBBE-419E-9CD4-28AD630011C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</a:t>
            </a:r>
            <a:r>
              <a:rPr lang="en-US" sz="2800" dirty="0">
                <a:solidFill>
                  <a:srgbClr val="3366FF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x y x </a:t>
            </a:r>
            <a:r>
              <a:rPr lang="en-US" sz="2800" dirty="0" err="1">
                <a:latin typeface="Helvetica" pitchFamily="34" charset="0"/>
              </a:rPr>
              <a:t>x</a:t>
            </a:r>
            <a:r>
              <a:rPr lang="en-US" sz="2800" dirty="0">
                <a:latin typeface="Helvetica" pitchFamily="34" charset="0"/>
              </a:rPr>
              <a:t> y 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2192338" y="912813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2462213" y="1277938"/>
            <a:ext cx="6429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</a:t>
            </a:r>
          </a:p>
        </p:txBody>
      </p:sp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2741613" y="164306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18440" name="Rectangle 7"/>
          <p:cNvSpPr>
            <a:spLocks noChangeArrowheads="1"/>
          </p:cNvSpPr>
          <p:nvPr/>
        </p:nvSpPr>
        <p:spPr bwMode="auto">
          <a:xfrm>
            <a:off x="3016250" y="2008188"/>
            <a:ext cx="3635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18441" name="Rectangle 8"/>
          <p:cNvSpPr>
            <a:spLocks noChangeArrowheads="1"/>
          </p:cNvSpPr>
          <p:nvPr/>
        </p:nvSpPr>
        <p:spPr bwMode="auto">
          <a:xfrm>
            <a:off x="3289300" y="2374900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 x y x y x x</a:t>
            </a:r>
          </a:p>
        </p:txBody>
      </p:sp>
      <p:sp>
        <p:nvSpPr>
          <p:cNvPr id="18442" name="Rectangle 9"/>
          <p:cNvSpPr>
            <a:spLocks noChangeArrowheads="1"/>
          </p:cNvSpPr>
          <p:nvPr/>
        </p:nvSpPr>
        <p:spPr bwMode="auto">
          <a:xfrm>
            <a:off x="3563938" y="2740025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x</a:t>
            </a:r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cs typeface="Helvetica" pitchFamily="34" charset="0"/>
              </a:rPr>
              <a:t>y x y y x y x y x x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78131-EBBE-419E-9CD4-28AD630011C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>
                <a:latin typeface="Helvetica" pitchFamily="34" charset="0"/>
              </a:rPr>
              <a:t>String </a:t>
            </a:r>
            <a:r>
              <a:rPr lang="en-US" sz="2800" b="1">
                <a:latin typeface="Helvetica" pitchFamily="34" charset="0"/>
              </a:rPr>
              <a:t>s</a:t>
            </a:r>
            <a:r>
              <a:rPr lang="en-US" sz="2800">
                <a:latin typeface="Helvetica" pitchFamily="34" charset="0"/>
              </a:rPr>
              <a:t> = x y x x y x y</a:t>
            </a:r>
            <a:r>
              <a:rPr lang="en-US" sz="280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>
                <a:solidFill>
                  <a:srgbClr val="009900"/>
                </a:solidFill>
                <a:latin typeface="Helvetica" pitchFamily="34" charset="0"/>
              </a:rPr>
              <a:t>x y</a:t>
            </a:r>
            <a:r>
              <a:rPr lang="en-US" sz="280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Helvetica" pitchFamily="34" charset="0"/>
              </a:rPr>
              <a:t>y</a:t>
            </a:r>
            <a:r>
              <a:rPr lang="en-US" sz="280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>
                <a:latin typeface="Helvetica" pitchFamily="34" charset="0"/>
              </a:rPr>
              <a:t>x y x y x y y x y x y x x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2192338" y="912813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2462213" y="1277938"/>
            <a:ext cx="6429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</a:t>
            </a:r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2741613" y="164306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3016250" y="2008188"/>
            <a:ext cx="3635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19465" name="Rectangle 8"/>
          <p:cNvSpPr>
            <a:spLocks noChangeArrowheads="1"/>
          </p:cNvSpPr>
          <p:nvPr/>
        </p:nvSpPr>
        <p:spPr bwMode="auto">
          <a:xfrm>
            <a:off x="3289300" y="2374900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 x y x y x x</a:t>
            </a:r>
          </a:p>
        </p:txBody>
      </p:sp>
      <p:sp>
        <p:nvSpPr>
          <p:cNvPr id="19466" name="Rectangle 9"/>
          <p:cNvSpPr>
            <a:spLocks noChangeArrowheads="1"/>
          </p:cNvSpPr>
          <p:nvPr/>
        </p:nvSpPr>
        <p:spPr bwMode="auto">
          <a:xfrm>
            <a:off x="3563938" y="2740025"/>
            <a:ext cx="3635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19467" name="Rectangle 10"/>
          <p:cNvSpPr>
            <a:spLocks noChangeArrowheads="1"/>
          </p:cNvSpPr>
          <p:nvPr/>
        </p:nvSpPr>
        <p:spPr bwMode="auto">
          <a:xfrm>
            <a:off x="3838575" y="3105150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y </a:t>
            </a:r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x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cs typeface="Helvetica" pitchFamily="34" charset="0"/>
              </a:rPr>
              <a:t>y y x y x y x x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78131-EBBE-419E-9CD4-28AD630011C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>
                <a:latin typeface="Helvetica" pitchFamily="34" charset="0"/>
              </a:rPr>
              <a:t>s</a:t>
            </a:r>
            <a:r>
              <a:rPr lang="en-US" sz="2800" dirty="0" smtClean="0">
                <a:latin typeface="Helvetica" pitchFamily="34" charset="0"/>
              </a:rPr>
              <a:t>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x y x </a:t>
            </a:r>
            <a:r>
              <a:rPr lang="en-US" sz="2800" dirty="0" err="1">
                <a:latin typeface="Helvetica" pitchFamily="34" charset="0"/>
              </a:rPr>
              <a:t>x</a:t>
            </a:r>
            <a:r>
              <a:rPr lang="en-US" sz="2800" dirty="0">
                <a:latin typeface="Helvetica" pitchFamily="34" charset="0"/>
              </a:rPr>
              <a:t> y x y x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2192338" y="912813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2462213" y="1277938"/>
            <a:ext cx="6429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</a:t>
            </a:r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2741613" y="164306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3016250" y="2008188"/>
            <a:ext cx="3635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3289300" y="2374900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 x y x y x x</a:t>
            </a:r>
          </a:p>
        </p:txBody>
      </p:sp>
      <p:sp>
        <p:nvSpPr>
          <p:cNvPr id="20490" name="Rectangle 9"/>
          <p:cNvSpPr>
            <a:spLocks noChangeArrowheads="1"/>
          </p:cNvSpPr>
          <p:nvPr/>
        </p:nvSpPr>
        <p:spPr bwMode="auto">
          <a:xfrm>
            <a:off x="3563938" y="2740025"/>
            <a:ext cx="3635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0491" name="Rectangle 10"/>
          <p:cNvSpPr>
            <a:spLocks noChangeArrowheads="1"/>
          </p:cNvSpPr>
          <p:nvPr/>
        </p:nvSpPr>
        <p:spPr bwMode="auto">
          <a:xfrm>
            <a:off x="3838575" y="3105150"/>
            <a:ext cx="92233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</a:t>
            </a:r>
          </a:p>
        </p:txBody>
      </p:sp>
      <p:sp>
        <p:nvSpPr>
          <p:cNvPr id="20492" name="Rectangle 11"/>
          <p:cNvSpPr>
            <a:spLocks noChangeArrowheads="1"/>
          </p:cNvSpPr>
          <p:nvPr/>
        </p:nvSpPr>
        <p:spPr bwMode="auto">
          <a:xfrm>
            <a:off x="4113213" y="3471863"/>
            <a:ext cx="315277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x</a:t>
            </a:r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cs typeface="Helvetica" pitchFamily="34" charset="0"/>
              </a:rPr>
              <a:t>y x y y x y x y x x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78131-EBBE-419E-9CD4-28AD630011C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x y x </a:t>
            </a:r>
            <a:r>
              <a:rPr lang="en-US" sz="2800" dirty="0" err="1">
                <a:latin typeface="Helvetica" pitchFamily="34" charset="0"/>
              </a:rPr>
              <a:t>x</a:t>
            </a:r>
            <a:r>
              <a:rPr lang="en-US" sz="2800" dirty="0">
                <a:latin typeface="Helvetica" pitchFamily="34" charset="0"/>
              </a:rPr>
              <a:t> y x y x 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Helvetica" pitchFamily="34" charset="0"/>
              </a:rPr>
              <a:t>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x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2192338" y="912813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2462213" y="1277938"/>
            <a:ext cx="6429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</a:t>
            </a:r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2741613" y="164306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3016250" y="2008188"/>
            <a:ext cx="3635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1513" name="Rectangle 8"/>
          <p:cNvSpPr>
            <a:spLocks noChangeArrowheads="1"/>
          </p:cNvSpPr>
          <p:nvPr/>
        </p:nvSpPr>
        <p:spPr bwMode="auto">
          <a:xfrm>
            <a:off x="3289300" y="2374900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 x y x y x x</a:t>
            </a:r>
          </a:p>
        </p:txBody>
      </p:sp>
      <p:sp>
        <p:nvSpPr>
          <p:cNvPr id="21514" name="Rectangle 9"/>
          <p:cNvSpPr>
            <a:spLocks noChangeArrowheads="1"/>
          </p:cNvSpPr>
          <p:nvPr/>
        </p:nvSpPr>
        <p:spPr bwMode="auto">
          <a:xfrm>
            <a:off x="3563938" y="2740025"/>
            <a:ext cx="3635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1515" name="Rectangle 10"/>
          <p:cNvSpPr>
            <a:spLocks noChangeArrowheads="1"/>
          </p:cNvSpPr>
          <p:nvPr/>
        </p:nvSpPr>
        <p:spPr bwMode="auto">
          <a:xfrm>
            <a:off x="3838575" y="3105150"/>
            <a:ext cx="92233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</a:t>
            </a:r>
          </a:p>
        </p:txBody>
      </p:sp>
      <p:sp>
        <p:nvSpPr>
          <p:cNvPr id="21516" name="Rectangle 11"/>
          <p:cNvSpPr>
            <a:spLocks noChangeArrowheads="1"/>
          </p:cNvSpPr>
          <p:nvPr/>
        </p:nvSpPr>
        <p:spPr bwMode="auto">
          <a:xfrm>
            <a:off x="4113213" y="3471863"/>
            <a:ext cx="3635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1517" name="Rectangle 12"/>
          <p:cNvSpPr>
            <a:spLocks noChangeArrowheads="1"/>
          </p:cNvSpPr>
          <p:nvPr/>
        </p:nvSpPr>
        <p:spPr bwMode="auto">
          <a:xfrm>
            <a:off x="4386263" y="3836988"/>
            <a:ext cx="315277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x</a:t>
            </a:r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cs typeface="Helvetica" pitchFamily="34" charset="0"/>
              </a:rPr>
              <a:t>y x y y x y x y x x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78131-EBBE-419E-9CD4-28AD630011C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</a:p>
        </p:txBody>
      </p:sp>
      <p:sp>
        <p:nvSpPr>
          <p:cNvPr id="5123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“Subset construction”: NFA to DFA</a:t>
            </a:r>
          </a:p>
        </p:txBody>
      </p:sp>
      <p:grpSp>
        <p:nvGrpSpPr>
          <p:cNvPr id="5127" name="Group 66"/>
          <p:cNvGrpSpPr>
            <a:grpSpLocks/>
          </p:cNvGrpSpPr>
          <p:nvPr/>
        </p:nvGrpSpPr>
        <p:grpSpPr bwMode="auto">
          <a:xfrm>
            <a:off x="815622" y="2796819"/>
            <a:ext cx="2900363" cy="2303463"/>
            <a:chOff x="304800" y="2514600"/>
            <a:chExt cx="2900023" cy="2302812"/>
          </a:xfrm>
        </p:grpSpPr>
        <p:sp>
          <p:nvSpPr>
            <p:cNvPr id="7" name="Oval 6"/>
            <p:cNvSpPr/>
            <p:nvPr/>
          </p:nvSpPr>
          <p:spPr bwMode="auto">
            <a:xfrm>
              <a:off x="987345" y="4000080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74654" y="2514600"/>
              <a:ext cx="542861" cy="557056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661962" y="3949294"/>
              <a:ext cx="542861" cy="5570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  <a:endParaRPr lang="en-US" sz="24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endCxn id="9" idx="2"/>
            </p:cNvCxnSpPr>
            <p:nvPr/>
          </p:nvCxnSpPr>
          <p:spPr bwMode="auto">
            <a:xfrm>
              <a:off x="1530206" y="2793921"/>
              <a:ext cx="444448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64" name="TextBox 42"/>
            <p:cNvSpPr txBox="1">
              <a:spLocks noChangeArrowheads="1"/>
            </p:cNvSpPr>
            <p:nvPr/>
          </p:nvSpPr>
          <p:spPr bwMode="auto">
            <a:xfrm>
              <a:off x="2025090" y="3571038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5165" name="TextBox 41"/>
            <p:cNvSpPr txBox="1">
              <a:spLocks noChangeArrowheads="1"/>
            </p:cNvSpPr>
            <p:nvPr/>
          </p:nvSpPr>
          <p:spPr bwMode="auto">
            <a:xfrm>
              <a:off x="2877141" y="3071812"/>
              <a:ext cx="3257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</a:t>
              </a:r>
              <a:endParaRPr lang="en-US" sz="2000" b="1"/>
            </a:p>
          </p:txBody>
        </p:sp>
        <p:cxnSp>
          <p:nvCxnSpPr>
            <p:cNvPr id="31" name="Straight Arrow Connector 30"/>
            <p:cNvCxnSpPr>
              <a:stCxn id="9" idx="3"/>
              <a:endCxn id="7" idx="7"/>
            </p:cNvCxnSpPr>
            <p:nvPr/>
          </p:nvCxnSpPr>
          <p:spPr>
            <a:xfrm flipH="1">
              <a:off x="1450841" y="2990715"/>
              <a:ext cx="603179" cy="10903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9" idx="4"/>
              <a:endCxn id="10" idx="2"/>
            </p:cNvCxnSpPr>
            <p:nvPr/>
          </p:nvCxnSpPr>
          <p:spPr>
            <a:xfrm rot="16200000" flipH="1">
              <a:off x="1876337" y="3441404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7" idx="6"/>
              <a:endCxn id="10" idx="3"/>
            </p:cNvCxnSpPr>
            <p:nvPr/>
          </p:nvCxnSpPr>
          <p:spPr>
            <a:xfrm>
              <a:off x="1530206" y="4277815"/>
              <a:ext cx="1211121" cy="146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0" idx="0"/>
              <a:endCxn id="9" idx="6"/>
            </p:cNvCxnSpPr>
            <p:nvPr/>
          </p:nvCxnSpPr>
          <p:spPr>
            <a:xfrm rot="16200000" flipV="1">
              <a:off x="2147768" y="3163669"/>
              <a:ext cx="1155373" cy="415876"/>
            </a:xfrm>
            <a:prstGeom prst="curvedConnector2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70" name="TextBox 42"/>
            <p:cNvSpPr txBox="1">
              <a:spLocks noChangeArrowheads="1"/>
            </p:cNvSpPr>
            <p:nvPr/>
          </p:nvSpPr>
          <p:spPr bwMode="auto">
            <a:xfrm>
              <a:off x="1774545" y="4417302"/>
              <a:ext cx="5405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0,1</a:t>
              </a:r>
              <a:endParaRPr lang="en-US" sz="2000" b="1"/>
            </a:p>
          </p:txBody>
        </p:sp>
        <p:cxnSp>
          <p:nvCxnSpPr>
            <p:cNvPr id="5171" name="AutoShape 1083"/>
            <p:cNvCxnSpPr>
              <a:cxnSpLocks noChangeShapeType="1"/>
              <a:stCxn id="7" idx="1"/>
              <a:endCxn id="7" idx="3"/>
            </p:cNvCxnSpPr>
            <p:nvPr/>
          </p:nvCxnSpPr>
          <p:spPr bwMode="auto">
            <a:xfrm rot="16200000" flipH="1">
              <a:off x="869853" y="4278453"/>
              <a:ext cx="394008" cy="12700"/>
            </a:xfrm>
            <a:prstGeom prst="curvedConnector5">
              <a:avLst>
                <a:gd name="adj1" fmla="val -27074"/>
                <a:gd name="adj2" fmla="val -2853935"/>
                <a:gd name="adj3" fmla="val 16962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72" name="TextBox 42"/>
            <p:cNvSpPr txBox="1">
              <a:spLocks noChangeArrowheads="1"/>
            </p:cNvSpPr>
            <p:nvPr/>
          </p:nvSpPr>
          <p:spPr bwMode="auto">
            <a:xfrm>
              <a:off x="1366605" y="3231615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5173" name="TextBox 42"/>
            <p:cNvSpPr txBox="1">
              <a:spLocks noChangeArrowheads="1"/>
            </p:cNvSpPr>
            <p:nvPr/>
          </p:nvSpPr>
          <p:spPr bwMode="auto">
            <a:xfrm>
              <a:off x="304800" y="4151410"/>
              <a:ext cx="32733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</p:grpSp>
      <p:sp>
        <p:nvSpPr>
          <p:cNvPr id="5128" name="TextBox 26"/>
          <p:cNvSpPr txBox="1">
            <a:spLocks noChangeArrowheads="1"/>
          </p:cNvSpPr>
          <p:nvPr/>
        </p:nvSpPr>
        <p:spPr bwMode="auto">
          <a:xfrm>
            <a:off x="2046881" y="5620982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dirty="0"/>
              <a:t>NFA</a:t>
            </a:r>
          </a:p>
        </p:txBody>
      </p:sp>
      <p:grpSp>
        <p:nvGrpSpPr>
          <p:cNvPr id="5129" name="Group 1"/>
          <p:cNvGrpSpPr>
            <a:grpSpLocks/>
          </p:cNvGrpSpPr>
          <p:nvPr/>
        </p:nvGrpSpPr>
        <p:grpSpPr bwMode="auto">
          <a:xfrm>
            <a:off x="4625622" y="1882419"/>
            <a:ext cx="3352800" cy="4445000"/>
            <a:chOff x="4332288" y="1279525"/>
            <a:chExt cx="3387725" cy="4749800"/>
          </a:xfrm>
        </p:grpSpPr>
        <p:sp>
          <p:nvSpPr>
            <p:cNvPr id="70" name="Oval 69"/>
            <p:cNvSpPr/>
            <p:nvPr/>
          </p:nvSpPr>
          <p:spPr bwMode="auto">
            <a:xfrm>
              <a:off x="4776607" y="1927533"/>
              <a:ext cx="938361" cy="556405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 err="1">
                  <a:solidFill>
                    <a:schemeClr val="tx1"/>
                  </a:solidFill>
                </a:rPr>
                <a:t>a,b</a:t>
              </a:r>
              <a:r>
                <a:rPr lang="en-US" sz="2800" b="1" dirty="0">
                  <a:solidFill>
                    <a:schemeClr val="tx1"/>
                  </a:solidFill>
                </a:rPr>
                <a:t> 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71" name="Straight Arrow Connector 70"/>
            <p:cNvCxnSpPr>
              <a:endCxn id="70" idx="2"/>
            </p:cNvCxnSpPr>
            <p:nvPr/>
          </p:nvCxnSpPr>
          <p:spPr bwMode="auto">
            <a:xfrm>
              <a:off x="4332288" y="2205736"/>
              <a:ext cx="444319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32" name="TextBox 26"/>
            <p:cNvSpPr txBox="1">
              <a:spLocks noChangeArrowheads="1"/>
            </p:cNvSpPr>
            <p:nvPr/>
          </p:nvSpPr>
          <p:spPr bwMode="auto">
            <a:xfrm>
              <a:off x="5888038" y="5629275"/>
              <a:ext cx="6858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dirty="0"/>
                <a:t>DFA</a:t>
              </a:r>
            </a:p>
          </p:txBody>
        </p:sp>
        <p:cxnSp>
          <p:nvCxnSpPr>
            <p:cNvPr id="5133" name="AutoShape 1083"/>
            <p:cNvCxnSpPr>
              <a:cxnSpLocks noChangeShapeType="1"/>
              <a:stCxn id="70" idx="1"/>
              <a:endCxn id="70" idx="7"/>
            </p:cNvCxnSpPr>
            <p:nvPr/>
          </p:nvCxnSpPr>
          <p:spPr bwMode="auto">
            <a:xfrm rot="5400000" flipH="1" flipV="1">
              <a:off x="5245101" y="1676400"/>
              <a:ext cx="12700" cy="663575"/>
            </a:xfrm>
            <a:prstGeom prst="curvedConnector3">
              <a:avLst>
                <a:gd name="adj1" fmla="val 376253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34" name="TextBox 42"/>
            <p:cNvSpPr txBox="1">
              <a:spLocks noChangeArrowheads="1"/>
            </p:cNvSpPr>
            <p:nvPr/>
          </p:nvSpPr>
          <p:spPr bwMode="auto">
            <a:xfrm>
              <a:off x="4611688" y="1531938"/>
              <a:ext cx="32861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4977111" y="3304975"/>
              <a:ext cx="550185" cy="55810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c 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Straight Arrow Connector 35"/>
            <p:cNvCxnSpPr>
              <a:stCxn id="70" idx="4"/>
              <a:endCxn id="35" idx="0"/>
            </p:cNvCxnSpPr>
            <p:nvPr/>
          </p:nvCxnSpPr>
          <p:spPr>
            <a:xfrm>
              <a:off x="5244985" y="2483939"/>
              <a:ext cx="6416" cy="82103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37" name="TextBox 42"/>
            <p:cNvSpPr txBox="1">
              <a:spLocks noChangeArrowheads="1"/>
            </p:cNvSpPr>
            <p:nvPr/>
          </p:nvSpPr>
          <p:spPr bwMode="auto">
            <a:xfrm>
              <a:off x="4940300" y="2671763"/>
              <a:ext cx="3270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6797693" y="3274441"/>
              <a:ext cx="550184" cy="55810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</a:rPr>
                <a:t>b 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4776607" y="4716345"/>
              <a:ext cx="938361" cy="55810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 err="1">
                  <a:solidFill>
                    <a:schemeClr val="tx1"/>
                  </a:solidFill>
                </a:rPr>
                <a:t>b,c</a:t>
              </a:r>
              <a:r>
                <a:rPr lang="en-US" sz="2800" b="1" dirty="0">
                  <a:solidFill>
                    <a:schemeClr val="tx1"/>
                  </a:solidFill>
                </a:rPr>
                <a:t> 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Arrow Connector 41"/>
            <p:cNvCxnSpPr>
              <a:stCxn id="35" idx="4"/>
              <a:endCxn id="41" idx="0"/>
            </p:cNvCxnSpPr>
            <p:nvPr/>
          </p:nvCxnSpPr>
          <p:spPr>
            <a:xfrm flipH="1">
              <a:off x="5244985" y="3863077"/>
              <a:ext cx="6416" cy="85326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5" idx="6"/>
              <a:endCxn id="39" idx="2"/>
            </p:cNvCxnSpPr>
            <p:nvPr/>
          </p:nvCxnSpPr>
          <p:spPr>
            <a:xfrm flipV="1">
              <a:off x="5527296" y="3552644"/>
              <a:ext cx="1270397" cy="3053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42" name="TextBox 42"/>
            <p:cNvSpPr txBox="1">
              <a:spLocks noChangeArrowheads="1"/>
            </p:cNvSpPr>
            <p:nvPr/>
          </p:nvSpPr>
          <p:spPr bwMode="auto">
            <a:xfrm>
              <a:off x="5999163" y="3182938"/>
              <a:ext cx="3270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5143" name="TextBox 42"/>
            <p:cNvSpPr txBox="1">
              <a:spLocks noChangeArrowheads="1"/>
            </p:cNvSpPr>
            <p:nvPr/>
          </p:nvSpPr>
          <p:spPr bwMode="auto">
            <a:xfrm>
              <a:off x="4918075" y="4046538"/>
              <a:ext cx="327025" cy="40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6425556" y="4724827"/>
              <a:ext cx="1294457" cy="556405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 err="1">
                  <a:solidFill>
                    <a:schemeClr val="tx1"/>
                  </a:solidFill>
                </a:rPr>
                <a:t>a,b,c</a:t>
              </a:r>
              <a:r>
                <a:rPr lang="en-US" sz="2800" b="1" dirty="0">
                  <a:solidFill>
                    <a:schemeClr val="tx1"/>
                  </a:solidFill>
                </a:rPr>
                <a:t> 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50" name="Straight Arrow Connector 49"/>
            <p:cNvCxnSpPr>
              <a:stCxn id="49" idx="2"/>
              <a:endCxn id="41" idx="6"/>
            </p:cNvCxnSpPr>
            <p:nvPr/>
          </p:nvCxnSpPr>
          <p:spPr>
            <a:xfrm flipH="1" flipV="1">
              <a:off x="5714967" y="4994547"/>
              <a:ext cx="710589" cy="848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 bwMode="auto">
            <a:xfrm>
              <a:off x="6797693" y="1861376"/>
              <a:ext cx="550184" cy="55810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tx1"/>
                  </a:solidFill>
                  <a:latin typeface="Cambria Math"/>
                  <a:ea typeface="Cambria Math"/>
                  <a:sym typeface="Symbol"/>
                </a:rPr>
                <a:t></a:t>
              </a:r>
              <a:endParaRPr lang="en-US" sz="28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57" name="Straight Arrow Connector 56"/>
            <p:cNvCxnSpPr>
              <a:stCxn id="39" idx="0"/>
              <a:endCxn id="56" idx="4"/>
            </p:cNvCxnSpPr>
            <p:nvPr/>
          </p:nvCxnSpPr>
          <p:spPr>
            <a:xfrm flipV="1">
              <a:off x="7071982" y="2419477"/>
              <a:ext cx="0" cy="8549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48" name="TextBox 42"/>
            <p:cNvSpPr txBox="1">
              <a:spLocks noChangeArrowheads="1"/>
            </p:cNvSpPr>
            <p:nvPr/>
          </p:nvSpPr>
          <p:spPr bwMode="auto">
            <a:xfrm>
              <a:off x="7070725" y="2606675"/>
              <a:ext cx="327025" cy="401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sp>
          <p:nvSpPr>
            <p:cNvPr id="5149" name="TextBox 42"/>
            <p:cNvSpPr txBox="1">
              <a:spLocks noChangeArrowheads="1"/>
            </p:cNvSpPr>
            <p:nvPr/>
          </p:nvSpPr>
          <p:spPr bwMode="auto">
            <a:xfrm>
              <a:off x="6823075" y="1279525"/>
              <a:ext cx="54133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0,1</a:t>
              </a:r>
              <a:endParaRPr lang="en-US" sz="2000" b="1"/>
            </a:p>
          </p:txBody>
        </p:sp>
        <p:cxnSp>
          <p:nvCxnSpPr>
            <p:cNvPr id="5150" name="AutoShape 1083"/>
            <p:cNvCxnSpPr>
              <a:cxnSpLocks noChangeShapeType="1"/>
              <a:stCxn id="56" idx="1"/>
              <a:endCxn id="56" idx="7"/>
            </p:cNvCxnSpPr>
            <p:nvPr/>
          </p:nvCxnSpPr>
          <p:spPr bwMode="auto">
            <a:xfrm rot="5400000" flipH="1" flipV="1">
              <a:off x="7072313" y="1747837"/>
              <a:ext cx="12700" cy="390525"/>
            </a:xfrm>
            <a:prstGeom prst="curvedConnector3">
              <a:avLst>
                <a:gd name="adj1" fmla="val 244253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" name="Straight Arrow Connector 63"/>
            <p:cNvCxnSpPr>
              <a:stCxn id="39" idx="1"/>
              <a:endCxn id="70" idx="5"/>
            </p:cNvCxnSpPr>
            <p:nvPr/>
          </p:nvCxnSpPr>
          <p:spPr>
            <a:xfrm flipH="1" flipV="1">
              <a:off x="5577020" y="2402513"/>
              <a:ext cx="1299270" cy="95335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52" name="TextBox 42"/>
            <p:cNvSpPr txBox="1">
              <a:spLocks noChangeArrowheads="1"/>
            </p:cNvSpPr>
            <p:nvPr/>
          </p:nvSpPr>
          <p:spPr bwMode="auto">
            <a:xfrm>
              <a:off x="6221413" y="2646363"/>
              <a:ext cx="3270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cxnSp>
          <p:nvCxnSpPr>
            <p:cNvPr id="75" name="Straight Arrow Connector 74"/>
            <p:cNvCxnSpPr>
              <a:stCxn id="49" idx="1"/>
              <a:endCxn id="41" idx="7"/>
            </p:cNvCxnSpPr>
            <p:nvPr/>
          </p:nvCxnSpPr>
          <p:spPr>
            <a:xfrm flipH="1" flipV="1">
              <a:off x="5577020" y="4797770"/>
              <a:ext cx="1037812" cy="848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54" name="TextBox 42"/>
            <p:cNvSpPr txBox="1">
              <a:spLocks noChangeArrowheads="1"/>
            </p:cNvSpPr>
            <p:nvPr/>
          </p:nvSpPr>
          <p:spPr bwMode="auto">
            <a:xfrm>
              <a:off x="5907088" y="5003800"/>
              <a:ext cx="3270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  <p:sp>
          <p:nvSpPr>
            <p:cNvPr id="5155" name="TextBox 42"/>
            <p:cNvSpPr txBox="1">
              <a:spLocks noChangeArrowheads="1"/>
            </p:cNvSpPr>
            <p:nvPr/>
          </p:nvSpPr>
          <p:spPr bwMode="auto">
            <a:xfrm>
              <a:off x="5932488" y="4424363"/>
              <a:ext cx="3270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cxnSp>
          <p:nvCxnSpPr>
            <p:cNvPr id="80" name="Straight Arrow Connector 79"/>
            <p:cNvCxnSpPr>
              <a:endCxn id="39" idx="3"/>
            </p:cNvCxnSpPr>
            <p:nvPr/>
          </p:nvCxnSpPr>
          <p:spPr>
            <a:xfrm flipV="1">
              <a:off x="5410201" y="3749421"/>
              <a:ext cx="1466089" cy="97540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57" name="TextBox 42"/>
            <p:cNvSpPr txBox="1">
              <a:spLocks noChangeArrowheads="1"/>
            </p:cNvSpPr>
            <p:nvPr/>
          </p:nvSpPr>
          <p:spPr bwMode="auto">
            <a:xfrm>
              <a:off x="5835650" y="3948113"/>
              <a:ext cx="327025" cy="40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1</a:t>
              </a:r>
              <a:endParaRPr lang="en-US" sz="2000" b="1"/>
            </a:p>
          </p:txBody>
        </p:sp>
        <p:cxnSp>
          <p:nvCxnSpPr>
            <p:cNvPr id="5158" name="AutoShape 1083"/>
            <p:cNvCxnSpPr>
              <a:cxnSpLocks noChangeShapeType="1"/>
            </p:cNvCxnSpPr>
            <p:nvPr/>
          </p:nvCxnSpPr>
          <p:spPr bwMode="auto">
            <a:xfrm rot="5400000" flipH="1" flipV="1">
              <a:off x="7030244" y="4521994"/>
              <a:ext cx="12700" cy="388938"/>
            </a:xfrm>
            <a:prstGeom prst="curvedConnector3">
              <a:avLst>
                <a:gd name="adj1" fmla="val 244253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59" name="TextBox 42"/>
            <p:cNvSpPr txBox="1">
              <a:spLocks noChangeArrowheads="1"/>
            </p:cNvSpPr>
            <p:nvPr/>
          </p:nvSpPr>
          <p:spPr bwMode="auto">
            <a:xfrm>
              <a:off x="7094538" y="4160838"/>
              <a:ext cx="3270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 b="1">
                  <a:sym typeface="Symbol" pitchFamily="18" charset="2"/>
                </a:rPr>
                <a:t>0</a:t>
              </a:r>
              <a:endParaRPr lang="en-US" sz="2000" b="1"/>
            </a:p>
          </p:txBody>
        </p:sp>
      </p:grpSp>
    </p:spTree>
    <p:extLst>
      <p:ext uri="{BB962C8B-B14F-4D97-AF65-F5344CB8AC3E}">
        <p14:creationId xmlns:p14="http://schemas.microsoft.com/office/powerpoint/2010/main" val="415916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x y x </a:t>
            </a:r>
            <a:r>
              <a:rPr lang="en-US" sz="2800" dirty="0" err="1">
                <a:latin typeface="Helvetica" pitchFamily="34" charset="0"/>
              </a:rPr>
              <a:t>x</a:t>
            </a:r>
            <a:r>
              <a:rPr lang="en-US" sz="2800" dirty="0">
                <a:latin typeface="Helvetica" pitchFamily="34" charset="0"/>
              </a:rPr>
              <a:t>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solidFill>
                  <a:srgbClr val="3366FF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</a:rPr>
              <a:t>x y x y</a:t>
            </a:r>
            <a:r>
              <a:rPr lang="en-US" sz="2800" dirty="0">
                <a:solidFill>
                  <a:srgbClr val="3366FF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x</a:t>
            </a:r>
            <a:r>
              <a:rPr lang="en-US" sz="2800" dirty="0">
                <a:solidFill>
                  <a:srgbClr val="3366FF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2192338" y="912813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2462213" y="1277938"/>
            <a:ext cx="6429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</a:t>
            </a:r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2741613" y="164306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3016250" y="2008188"/>
            <a:ext cx="3635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2537" name="Rectangle 8"/>
          <p:cNvSpPr>
            <a:spLocks noChangeArrowheads="1"/>
          </p:cNvSpPr>
          <p:nvPr/>
        </p:nvSpPr>
        <p:spPr bwMode="auto">
          <a:xfrm>
            <a:off x="3289300" y="2374900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 x y x y x x</a:t>
            </a:r>
          </a:p>
        </p:txBody>
      </p:sp>
      <p:sp>
        <p:nvSpPr>
          <p:cNvPr id="22538" name="Rectangle 9"/>
          <p:cNvSpPr>
            <a:spLocks noChangeArrowheads="1"/>
          </p:cNvSpPr>
          <p:nvPr/>
        </p:nvSpPr>
        <p:spPr bwMode="auto">
          <a:xfrm>
            <a:off x="3563938" y="2740025"/>
            <a:ext cx="3635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2539" name="Rectangle 10"/>
          <p:cNvSpPr>
            <a:spLocks noChangeArrowheads="1"/>
          </p:cNvSpPr>
          <p:nvPr/>
        </p:nvSpPr>
        <p:spPr bwMode="auto">
          <a:xfrm>
            <a:off x="3838575" y="3105150"/>
            <a:ext cx="92233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</a:t>
            </a:r>
          </a:p>
        </p:txBody>
      </p:sp>
      <p:sp>
        <p:nvSpPr>
          <p:cNvPr id="22540" name="Rectangle 11"/>
          <p:cNvSpPr>
            <a:spLocks noChangeArrowheads="1"/>
          </p:cNvSpPr>
          <p:nvPr/>
        </p:nvSpPr>
        <p:spPr bwMode="auto">
          <a:xfrm>
            <a:off x="4113213" y="3471863"/>
            <a:ext cx="3635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2541" name="Rectangle 12"/>
          <p:cNvSpPr>
            <a:spLocks noChangeArrowheads="1"/>
          </p:cNvSpPr>
          <p:nvPr/>
        </p:nvSpPr>
        <p:spPr bwMode="auto">
          <a:xfrm>
            <a:off x="4386263" y="3836988"/>
            <a:ext cx="3635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2542" name="Rectangle 13"/>
          <p:cNvSpPr>
            <a:spLocks noChangeArrowheads="1"/>
          </p:cNvSpPr>
          <p:nvPr/>
        </p:nvSpPr>
        <p:spPr bwMode="auto">
          <a:xfrm>
            <a:off x="4660900" y="4202113"/>
            <a:ext cx="315277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y x y</a:t>
            </a:r>
            <a:r>
              <a:rPr lang="en-US" sz="2800">
                <a:solidFill>
                  <a:schemeClr val="folHlink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y</a:t>
            </a:r>
            <a:r>
              <a:rPr lang="en-US" sz="2800">
                <a:solidFill>
                  <a:schemeClr val="folHlink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cs typeface="Helvetica" pitchFamily="34" charset="0"/>
              </a:rPr>
              <a:t>x y x y x x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78131-EBBE-419E-9CD4-28AD630011C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x y x </a:t>
            </a:r>
            <a:r>
              <a:rPr lang="en-US" sz="2800" dirty="0" err="1">
                <a:latin typeface="Helvetica" pitchFamily="34" charset="0"/>
              </a:rPr>
              <a:t>x</a:t>
            </a:r>
            <a:r>
              <a:rPr lang="en-US" sz="2800" dirty="0">
                <a:latin typeface="Helvetica" pitchFamily="34" charset="0"/>
              </a:rPr>
              <a:t>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Helvetica" pitchFamily="34" charset="0"/>
              </a:rPr>
              <a:t>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 x y x </a:t>
            </a:r>
            <a:r>
              <a:rPr lang="en-US" sz="2800" dirty="0" err="1"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2192338" y="912813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2462213" y="1277938"/>
            <a:ext cx="6429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</a:t>
            </a:r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2741613" y="164306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23560" name="Rectangle 7"/>
          <p:cNvSpPr>
            <a:spLocks noChangeArrowheads="1"/>
          </p:cNvSpPr>
          <p:nvPr/>
        </p:nvSpPr>
        <p:spPr bwMode="auto">
          <a:xfrm>
            <a:off x="3016250" y="2008188"/>
            <a:ext cx="3635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3561" name="Rectangle 8"/>
          <p:cNvSpPr>
            <a:spLocks noChangeArrowheads="1"/>
          </p:cNvSpPr>
          <p:nvPr/>
        </p:nvSpPr>
        <p:spPr bwMode="auto">
          <a:xfrm>
            <a:off x="3289300" y="2374900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 x y x y x x</a:t>
            </a:r>
          </a:p>
        </p:txBody>
      </p:sp>
      <p:sp>
        <p:nvSpPr>
          <p:cNvPr id="23562" name="Rectangle 9"/>
          <p:cNvSpPr>
            <a:spLocks noChangeArrowheads="1"/>
          </p:cNvSpPr>
          <p:nvPr/>
        </p:nvSpPr>
        <p:spPr bwMode="auto">
          <a:xfrm>
            <a:off x="3563938" y="2740025"/>
            <a:ext cx="3635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3563" name="Rectangle 10"/>
          <p:cNvSpPr>
            <a:spLocks noChangeArrowheads="1"/>
          </p:cNvSpPr>
          <p:nvPr/>
        </p:nvSpPr>
        <p:spPr bwMode="auto">
          <a:xfrm>
            <a:off x="3838575" y="3105150"/>
            <a:ext cx="92233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</a:t>
            </a:r>
          </a:p>
        </p:txBody>
      </p:sp>
      <p:sp>
        <p:nvSpPr>
          <p:cNvPr id="23564" name="Rectangle 11"/>
          <p:cNvSpPr>
            <a:spLocks noChangeArrowheads="1"/>
          </p:cNvSpPr>
          <p:nvPr/>
        </p:nvSpPr>
        <p:spPr bwMode="auto">
          <a:xfrm>
            <a:off x="4113213" y="3471863"/>
            <a:ext cx="3635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3565" name="Rectangle 12"/>
          <p:cNvSpPr>
            <a:spLocks noChangeArrowheads="1"/>
          </p:cNvSpPr>
          <p:nvPr/>
        </p:nvSpPr>
        <p:spPr bwMode="auto">
          <a:xfrm>
            <a:off x="4386263" y="3836988"/>
            <a:ext cx="3635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3566" name="Rectangle 13"/>
          <p:cNvSpPr>
            <a:spLocks noChangeArrowheads="1"/>
          </p:cNvSpPr>
          <p:nvPr/>
        </p:nvSpPr>
        <p:spPr bwMode="auto">
          <a:xfrm>
            <a:off x="4660900" y="420211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23567" name="Rectangle 14"/>
          <p:cNvSpPr>
            <a:spLocks noChangeArrowheads="1"/>
          </p:cNvSpPr>
          <p:nvPr/>
        </p:nvSpPr>
        <p:spPr bwMode="auto">
          <a:xfrm>
            <a:off x="4935538" y="4568825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x</a:t>
            </a:r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cs typeface="Helvetica" pitchFamily="34" charset="0"/>
              </a:rPr>
              <a:t>y x y y x y x y x x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78131-EBBE-419E-9CD4-28AD630011C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 y x y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1486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Helvetica" pitchFamily="34" charset="0"/>
              </a:rPr>
              <a:t>string </a:t>
            </a:r>
            <a:r>
              <a:rPr lang="en-US" sz="2800" b="1" dirty="0">
                <a:latin typeface="Helvetica" pitchFamily="34" charset="0"/>
              </a:rPr>
              <a:t>s</a:t>
            </a:r>
            <a:r>
              <a:rPr lang="en-US" sz="2800" dirty="0">
                <a:latin typeface="Helvetica" pitchFamily="34" charset="0"/>
              </a:rPr>
              <a:t> = x y x </a:t>
            </a:r>
            <a:r>
              <a:rPr lang="en-US" sz="2800" dirty="0" err="1">
                <a:latin typeface="Helvetica" pitchFamily="34" charset="0"/>
              </a:rPr>
              <a:t>x</a:t>
            </a:r>
            <a:r>
              <a:rPr lang="en-US" sz="2800" dirty="0">
                <a:latin typeface="Helvetica" pitchFamily="34" charset="0"/>
              </a:rPr>
              <a:t> y x y x y </a:t>
            </a:r>
            <a:r>
              <a:rPr lang="en-US" sz="2800" dirty="0" err="1">
                <a:latin typeface="Helvetica" pitchFamily="34" charset="0"/>
              </a:rPr>
              <a:t>y</a:t>
            </a:r>
            <a:r>
              <a:rPr lang="en-US" sz="2800" dirty="0">
                <a:latin typeface="Helvetica" pitchFamily="34" charset="0"/>
              </a:rPr>
              <a:t> x y</a:t>
            </a:r>
            <a:r>
              <a:rPr lang="en-US" sz="2800" dirty="0">
                <a:solidFill>
                  <a:srgbClr val="0033CC"/>
                </a:solidFill>
                <a:latin typeface="Helvetica" pitchFamily="34" charset="0"/>
              </a:rPr>
              <a:t> 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</a:rPr>
              <a:t>x y x y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</a:rPr>
              <a:t>y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</a:rPr>
              <a:t> x y x y x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</a:rPr>
              <a:t>x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2192338" y="9144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x</a:t>
            </a: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2462213" y="1277938"/>
            <a:ext cx="6429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</a:t>
            </a: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2741613" y="164306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3016250" y="2008188"/>
            <a:ext cx="363538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4585" name="Rectangle 8"/>
          <p:cNvSpPr>
            <a:spLocks noChangeArrowheads="1"/>
          </p:cNvSpPr>
          <p:nvPr/>
        </p:nvSpPr>
        <p:spPr bwMode="auto">
          <a:xfrm>
            <a:off x="3289300" y="2374900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 x y x y x x</a:t>
            </a:r>
          </a:p>
        </p:txBody>
      </p:sp>
      <p:sp>
        <p:nvSpPr>
          <p:cNvPr id="24586" name="Rectangle 9"/>
          <p:cNvSpPr>
            <a:spLocks noChangeArrowheads="1"/>
          </p:cNvSpPr>
          <p:nvPr/>
        </p:nvSpPr>
        <p:spPr bwMode="auto">
          <a:xfrm>
            <a:off x="3563938" y="2740025"/>
            <a:ext cx="3635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4587" name="Rectangle 10"/>
          <p:cNvSpPr>
            <a:spLocks noChangeArrowheads="1"/>
          </p:cNvSpPr>
          <p:nvPr/>
        </p:nvSpPr>
        <p:spPr bwMode="auto">
          <a:xfrm>
            <a:off x="3838575" y="3105150"/>
            <a:ext cx="92233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</a:t>
            </a:r>
          </a:p>
        </p:txBody>
      </p:sp>
      <p:sp>
        <p:nvSpPr>
          <p:cNvPr id="24588" name="Rectangle 11"/>
          <p:cNvSpPr>
            <a:spLocks noChangeArrowheads="1"/>
          </p:cNvSpPr>
          <p:nvPr/>
        </p:nvSpPr>
        <p:spPr bwMode="auto">
          <a:xfrm>
            <a:off x="4113213" y="3471863"/>
            <a:ext cx="3635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4589" name="Rectangle 12"/>
          <p:cNvSpPr>
            <a:spLocks noChangeArrowheads="1"/>
          </p:cNvSpPr>
          <p:nvPr/>
        </p:nvSpPr>
        <p:spPr bwMode="auto">
          <a:xfrm>
            <a:off x="4386263" y="3836988"/>
            <a:ext cx="3635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4590" name="Rectangle 13"/>
          <p:cNvSpPr>
            <a:spLocks noChangeArrowheads="1"/>
          </p:cNvSpPr>
          <p:nvPr/>
        </p:nvSpPr>
        <p:spPr bwMode="auto">
          <a:xfrm>
            <a:off x="4660900" y="4202113"/>
            <a:ext cx="147955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 y x y y</a:t>
            </a:r>
          </a:p>
        </p:txBody>
      </p:sp>
      <p:sp>
        <p:nvSpPr>
          <p:cNvPr id="24591" name="Rectangle 14"/>
          <p:cNvSpPr>
            <a:spLocks noChangeArrowheads="1"/>
          </p:cNvSpPr>
          <p:nvPr/>
        </p:nvSpPr>
        <p:spPr bwMode="auto">
          <a:xfrm>
            <a:off x="4935538" y="4568825"/>
            <a:ext cx="36353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Helvetica" pitchFamily="34" charset="0"/>
                <a:cs typeface="Helvetica" pitchFamily="34" charset="0"/>
              </a:rPr>
              <a:t>x</a:t>
            </a:r>
          </a:p>
        </p:txBody>
      </p:sp>
      <p:sp>
        <p:nvSpPr>
          <p:cNvPr id="24592" name="Rectangle 15"/>
          <p:cNvSpPr>
            <a:spLocks noChangeArrowheads="1"/>
          </p:cNvSpPr>
          <p:nvPr/>
        </p:nvSpPr>
        <p:spPr bwMode="auto">
          <a:xfrm>
            <a:off x="5210175" y="4933950"/>
            <a:ext cx="31527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y x y y x y x y x x</a:t>
            </a:r>
            <a:endParaRPr lang="en-US" sz="2800">
              <a:solidFill>
                <a:schemeClr val="accent2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4593" name="Line 16"/>
          <p:cNvSpPr>
            <a:spLocks noChangeShapeType="1"/>
          </p:cNvSpPr>
          <p:nvPr/>
        </p:nvSpPr>
        <p:spPr bwMode="auto">
          <a:xfrm>
            <a:off x="3378200" y="547688"/>
            <a:ext cx="0" cy="21939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94" name="Line 17"/>
          <p:cNvSpPr>
            <a:spLocks noChangeShapeType="1"/>
          </p:cNvSpPr>
          <p:nvPr/>
        </p:nvSpPr>
        <p:spPr bwMode="auto">
          <a:xfrm>
            <a:off x="3378200" y="547688"/>
            <a:ext cx="0" cy="21939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595" name="Text Box 18"/>
          <p:cNvSpPr txBox="1">
            <a:spLocks noChangeArrowheads="1"/>
          </p:cNvSpPr>
          <p:nvPr/>
        </p:nvSpPr>
        <p:spPr bwMode="auto">
          <a:xfrm>
            <a:off x="573088" y="2952750"/>
            <a:ext cx="2487612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>
                <a:latin typeface="Helvetica" pitchFamily="34" charset="0"/>
              </a:rPr>
              <a:t>Worst-case time </a:t>
            </a:r>
          </a:p>
          <a:p>
            <a:pPr eaLnBrk="1" hangingPunct="1"/>
            <a:r>
              <a:rPr lang="en-US" sz="2400">
                <a:latin typeface="Helvetica" pitchFamily="34" charset="0"/>
              </a:rPr>
              <a:t>O(</a:t>
            </a:r>
            <a:r>
              <a:rPr lang="en-US" sz="2400" b="1">
                <a:latin typeface="Helvetica" pitchFamily="34" charset="0"/>
              </a:rPr>
              <a:t>mn</a:t>
            </a:r>
            <a:r>
              <a:rPr lang="en-US" sz="2400">
                <a:latin typeface="Helvetica" pitchFamily="34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78131-EBBE-419E-9CD4-28AD630011C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80963" y="547688"/>
            <a:ext cx="3043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r>
              <a:rPr lang="en-US" sz="2800">
                <a:latin typeface="Helvetica" pitchFamily="34" charset="0"/>
              </a:rPr>
              <a:t>x y x</a:t>
            </a:r>
            <a:r>
              <a:rPr lang="en-US" sz="2800">
                <a:solidFill>
                  <a:srgbClr val="00B0F0"/>
                </a:solidFill>
                <a:latin typeface="Helvetica" pitchFamily="34" charset="0"/>
              </a:rPr>
              <a:t> </a:t>
            </a:r>
            <a:r>
              <a:rPr lang="en-US" sz="2800">
                <a:solidFill>
                  <a:srgbClr val="7030A0"/>
                </a:solidFill>
                <a:latin typeface="Helvetica" pitchFamily="34" charset="0"/>
              </a:rPr>
              <a:t>y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331788" y="211138"/>
            <a:ext cx="827881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dirty="0" smtClean="0"/>
              <a:t>string </a:t>
            </a:r>
            <a:r>
              <a:rPr lang="en-US" b="1" dirty="0" smtClean="0"/>
              <a:t>s</a:t>
            </a:r>
            <a:r>
              <a:rPr lang="en-US" dirty="0" smtClean="0"/>
              <a:t> = x y x </a:t>
            </a:r>
            <a:r>
              <a:rPr lang="en-US" dirty="0" err="1" smtClean="0"/>
              <a:t>x</a:t>
            </a:r>
            <a:r>
              <a:rPr lang="en-US" dirty="0" smtClean="0"/>
              <a:t> y x y x y </a:t>
            </a:r>
            <a:r>
              <a:rPr lang="en-US" dirty="0" err="1" smtClean="0"/>
              <a:t>y</a:t>
            </a:r>
            <a:r>
              <a:rPr lang="en-US" dirty="0" smtClean="0"/>
              <a:t> x y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9900"/>
                </a:solidFill>
              </a:rPr>
              <a:t>x y x y </a:t>
            </a:r>
            <a:r>
              <a:rPr lang="en-US" dirty="0" err="1" smtClean="0">
                <a:solidFill>
                  <a:srgbClr val="009900"/>
                </a:solidFill>
              </a:rPr>
              <a:t>y</a:t>
            </a:r>
            <a:r>
              <a:rPr lang="en-US" dirty="0" smtClean="0">
                <a:solidFill>
                  <a:srgbClr val="009900"/>
                </a:solidFill>
              </a:rPr>
              <a:t> x y x y x </a:t>
            </a:r>
            <a:r>
              <a:rPr lang="en-US" dirty="0" err="1" smtClean="0">
                <a:solidFill>
                  <a:srgbClr val="009900"/>
                </a:solidFill>
              </a:rPr>
              <a:t>x</a:t>
            </a:r>
            <a:endParaRPr lang="en-US" dirty="0" smtClean="0"/>
          </a:p>
        </p:txBody>
      </p:sp>
      <p:sp>
        <p:nvSpPr>
          <p:cNvPr id="25616" name="Rectangle 15"/>
          <p:cNvSpPr>
            <a:spLocks noChangeArrowheads="1"/>
          </p:cNvSpPr>
          <p:nvPr/>
        </p:nvSpPr>
        <p:spPr bwMode="auto">
          <a:xfrm>
            <a:off x="5210175" y="4933950"/>
            <a:ext cx="31242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Helvetica" pitchFamily="34" charset="0"/>
                <a:cs typeface="Helvetica" pitchFamily="34" charset="0"/>
              </a:rPr>
              <a:t>x y x </a:t>
            </a:r>
            <a:r>
              <a:rPr lang="en-US" sz="280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y y x y x y x x</a:t>
            </a:r>
            <a:endParaRPr lang="en-US" sz="2800">
              <a:solidFill>
                <a:schemeClr val="accent2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5619" name="Text Box 18"/>
          <p:cNvSpPr txBox="1">
            <a:spLocks noChangeArrowheads="1"/>
          </p:cNvSpPr>
          <p:nvPr/>
        </p:nvSpPr>
        <p:spPr bwMode="auto">
          <a:xfrm>
            <a:off x="5029200" y="1066800"/>
            <a:ext cx="2878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srgbClr val="FF0000"/>
                </a:solidFill>
                <a:latin typeface="Helvetica" pitchFamily="34" charset="0"/>
              </a:rPr>
              <a:t>Lots of wasted work</a:t>
            </a:r>
            <a:endParaRPr lang="en-US" sz="2800">
              <a:latin typeface="Helvetica" pitchFamily="34" charset="0"/>
            </a:endParaRPr>
          </a:p>
        </p:txBody>
      </p:sp>
      <p:sp>
        <p:nvSpPr>
          <p:cNvPr id="25621" name="Line 20"/>
          <p:cNvSpPr>
            <a:spLocks noChangeShapeType="1"/>
          </p:cNvSpPr>
          <p:nvPr/>
        </p:nvSpPr>
        <p:spPr bwMode="auto">
          <a:xfrm flipV="1">
            <a:off x="80963" y="2009775"/>
            <a:ext cx="528637" cy="12509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99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78131-EBBE-419E-9CD4-28AD630011C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838200"/>
            <a:ext cx="4810125" cy="440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better pattern matching via finite automata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Build a DFA for the pattern (preprocessing)  of size O(</a:t>
            </a:r>
            <a:r>
              <a:rPr lang="en-US" sz="2800" b="1" dirty="0" smtClean="0"/>
              <a:t>m</a:t>
            </a:r>
            <a:r>
              <a:rPr lang="en-US" sz="2800" dirty="0" smtClean="0"/>
              <a:t>)</a:t>
            </a:r>
          </a:p>
          <a:p>
            <a:pPr lvl="1" eaLnBrk="1" hangingPunct="1">
              <a:defRPr/>
            </a:pPr>
            <a:r>
              <a:rPr lang="en-US" sz="2400" dirty="0" smtClean="0"/>
              <a:t>Keep track of the ‘longest match currently active’</a:t>
            </a:r>
          </a:p>
          <a:p>
            <a:pPr lvl="1" eaLnBrk="1" hangingPunct="1">
              <a:defRPr/>
            </a:pPr>
            <a:r>
              <a:rPr lang="en-US" sz="2400" dirty="0" smtClean="0"/>
              <a:t>The DFA will have only </a:t>
            </a:r>
            <a:r>
              <a:rPr lang="en-US" sz="2400" b="1" dirty="0" smtClean="0"/>
              <a:t>m</a:t>
            </a:r>
            <a:r>
              <a:rPr lang="en-US" sz="2400" dirty="0" smtClean="0"/>
              <a:t>+1 states  </a:t>
            </a:r>
          </a:p>
          <a:p>
            <a:pPr lvl="1"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800" dirty="0" smtClean="0"/>
              <a:t>Run the DFA on the string  </a:t>
            </a:r>
            <a:r>
              <a:rPr lang="en-US" sz="2800" b="1" dirty="0" smtClean="0"/>
              <a:t>n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steps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Obvious construction method for DFA will be O(</a:t>
            </a:r>
            <a:r>
              <a:rPr lang="en-US" sz="2800" b="1" dirty="0" smtClean="0"/>
              <a:t>m</a:t>
            </a:r>
            <a:r>
              <a:rPr lang="en-US" sz="2800" b="1" baseline="30000" dirty="0" smtClean="0"/>
              <a:t>2</a:t>
            </a:r>
            <a:r>
              <a:rPr lang="en-US" sz="2800" dirty="0" smtClean="0"/>
              <a:t>) but can be done in O(</a:t>
            </a:r>
            <a:r>
              <a:rPr lang="en-US" sz="2800" b="1" dirty="0" smtClean="0"/>
              <a:t>m</a:t>
            </a:r>
            <a:r>
              <a:rPr lang="en-US" sz="2800" dirty="0" smtClean="0"/>
              <a:t>) time.</a:t>
            </a:r>
          </a:p>
          <a:p>
            <a:pPr eaLnBrk="1" hangingPunct="1">
              <a:defRPr/>
            </a:pPr>
            <a:r>
              <a:rPr lang="en-US" sz="2800" dirty="0" smtClean="0"/>
              <a:t>Total O(</a:t>
            </a:r>
            <a:r>
              <a:rPr lang="en-US" sz="2800" b="1" dirty="0" err="1" smtClean="0"/>
              <a:t>m+n</a:t>
            </a:r>
            <a:r>
              <a:rPr lang="en-US" sz="2800" dirty="0" smtClean="0"/>
              <a:t>) time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F8C31D6-8D11-4222-BFC0-C858FFCB4F9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09" y="3382963"/>
            <a:ext cx="83343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building a DFA for the pattern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914400" y="1522413"/>
            <a:ext cx="482282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pattern</a:t>
            </a:r>
            <a:r>
              <a:rPr lang="en-US" sz="2800" dirty="0" smtClean="0">
                <a:solidFill>
                  <a:schemeClr val="hlink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 b="1" dirty="0">
                <a:latin typeface="Helvetica" pitchFamily="34" charset="0"/>
                <a:cs typeface="Helvetica" pitchFamily="34" charset="0"/>
              </a:rPr>
              <a:t>p</a:t>
            </a:r>
            <a:r>
              <a:rPr lang="en-US" sz="2800" dirty="0">
                <a:latin typeface="Helvetica" pitchFamily="34" charset="0"/>
                <a:cs typeface="Helvetica" pitchFamily="34" charset="0"/>
              </a:rPr>
              <a:t>=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y x y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y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 x y x y x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</a:t>
            </a:r>
            <a:endParaRPr lang="en-US" sz="2800" dirty="0">
              <a:solidFill>
                <a:schemeClr val="hlink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677A1C1-0D1F-49BE-BD8D-16144B34045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4178" y="3654425"/>
            <a:ext cx="428978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>
            <a:spLocks/>
          </p:cNvSpPr>
          <p:nvPr/>
        </p:nvSpPr>
        <p:spPr>
          <a:xfrm>
            <a:off x="8379807" y="3635544"/>
            <a:ext cx="274320" cy="27432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baseline="-25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7" y="2871606"/>
            <a:ext cx="8334375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preprocessing the pattern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914400" y="1522413"/>
            <a:ext cx="482282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pattern</a:t>
            </a:r>
            <a:r>
              <a:rPr lang="en-US" sz="2800" dirty="0" smtClean="0">
                <a:solidFill>
                  <a:schemeClr val="hlink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 b="1" dirty="0">
                <a:latin typeface="Helvetica" pitchFamily="34" charset="0"/>
                <a:cs typeface="Helvetica" pitchFamily="34" charset="0"/>
              </a:rPr>
              <a:t>p</a:t>
            </a:r>
            <a:r>
              <a:rPr lang="en-US" sz="2800" dirty="0">
                <a:latin typeface="Helvetica" pitchFamily="34" charset="0"/>
                <a:cs typeface="Helvetica" pitchFamily="34" charset="0"/>
              </a:rPr>
              <a:t>=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y x y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y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 x y x y x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</a:t>
            </a:r>
            <a:endParaRPr lang="en-US" sz="2800" dirty="0">
              <a:solidFill>
                <a:schemeClr val="hlink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677A1C1-0D1F-49BE-BD8D-16144B34045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4178" y="3654425"/>
            <a:ext cx="428978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>
            <a:spLocks/>
          </p:cNvSpPr>
          <p:nvPr/>
        </p:nvSpPr>
        <p:spPr>
          <a:xfrm>
            <a:off x="8379807" y="3635544"/>
            <a:ext cx="274320" cy="27432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baseline="-25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preprocessing the pattern</a:t>
            </a: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914400" y="1522413"/>
            <a:ext cx="482282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pattern</a:t>
            </a:r>
            <a:r>
              <a:rPr lang="en-US" sz="2800" dirty="0" smtClean="0">
                <a:solidFill>
                  <a:schemeClr val="hlink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 b="1" dirty="0">
                <a:latin typeface="Helvetica" pitchFamily="34" charset="0"/>
                <a:cs typeface="Helvetica" pitchFamily="34" charset="0"/>
              </a:rPr>
              <a:t>p</a:t>
            </a:r>
            <a:r>
              <a:rPr lang="en-US" sz="2800" dirty="0">
                <a:latin typeface="Helvetica" pitchFamily="34" charset="0"/>
                <a:cs typeface="Helvetica" pitchFamily="34" charset="0"/>
              </a:rPr>
              <a:t>=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y x y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y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 x y x y x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</a:t>
            </a:r>
            <a:endParaRPr lang="en-US" sz="2800" dirty="0">
              <a:solidFill>
                <a:schemeClr val="hlink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677A1C1-0D1F-49BE-BD8D-16144B34045B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8" y="2704306"/>
            <a:ext cx="8334375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124178" y="3654425"/>
            <a:ext cx="428978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>
            <a:spLocks/>
          </p:cNvSpPr>
          <p:nvPr/>
        </p:nvSpPr>
        <p:spPr>
          <a:xfrm>
            <a:off x="8379807" y="3635544"/>
            <a:ext cx="274320" cy="27432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baseline="-25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preprocessing the pattern</a:t>
            </a: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914400" y="1522413"/>
            <a:ext cx="482282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pattern</a:t>
            </a:r>
            <a:r>
              <a:rPr lang="en-US" sz="2800" dirty="0" smtClean="0">
                <a:solidFill>
                  <a:schemeClr val="hlink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 b="1" dirty="0">
                <a:latin typeface="Helvetica" pitchFamily="34" charset="0"/>
                <a:cs typeface="Helvetica" pitchFamily="34" charset="0"/>
              </a:rPr>
              <a:t>p</a:t>
            </a:r>
            <a:r>
              <a:rPr lang="en-US" sz="2800" dirty="0">
                <a:latin typeface="Helvetica" pitchFamily="34" charset="0"/>
                <a:cs typeface="Helvetica" pitchFamily="34" charset="0"/>
              </a:rPr>
              <a:t>=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y x y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y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 x y x y x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</a:t>
            </a:r>
            <a:endParaRPr lang="en-US" sz="2800" dirty="0">
              <a:solidFill>
                <a:schemeClr val="hlink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677A1C1-0D1F-49BE-BD8D-16144B34045B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2430208"/>
            <a:ext cx="8382000" cy="346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124178" y="3654425"/>
            <a:ext cx="428978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>
            <a:spLocks/>
          </p:cNvSpPr>
          <p:nvPr/>
        </p:nvSpPr>
        <p:spPr>
          <a:xfrm>
            <a:off x="8379807" y="3635544"/>
            <a:ext cx="274320" cy="27432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baseline="-25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52" y="2243138"/>
            <a:ext cx="8382000" cy="362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preprocessing the pattern</a:t>
            </a: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914400" y="1522413"/>
            <a:ext cx="482282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pattern</a:t>
            </a:r>
            <a:r>
              <a:rPr lang="en-US" sz="2800" dirty="0" smtClean="0">
                <a:solidFill>
                  <a:schemeClr val="hlink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en-US" sz="2800" b="1" dirty="0">
                <a:latin typeface="Helvetica" pitchFamily="34" charset="0"/>
                <a:cs typeface="Helvetica" pitchFamily="34" charset="0"/>
              </a:rPr>
              <a:t>p</a:t>
            </a:r>
            <a:r>
              <a:rPr lang="en-US" sz="2800" dirty="0">
                <a:latin typeface="Helvetica" pitchFamily="34" charset="0"/>
                <a:cs typeface="Helvetica" pitchFamily="34" charset="0"/>
              </a:rPr>
              <a:t>=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 y x y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y</a:t>
            </a:r>
            <a:r>
              <a:rPr lang="en-US" sz="2800" dirty="0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 x y x y x </a:t>
            </a:r>
            <a:r>
              <a:rPr lang="en-US" sz="2800" dirty="0" err="1">
                <a:solidFill>
                  <a:srgbClr val="009900"/>
                </a:solidFill>
                <a:latin typeface="Helvetica" pitchFamily="34" charset="0"/>
                <a:cs typeface="Helvetica" pitchFamily="34" charset="0"/>
              </a:rPr>
              <a:t>x</a:t>
            </a:r>
            <a:endParaRPr lang="en-US" sz="2800" dirty="0">
              <a:solidFill>
                <a:schemeClr val="hlink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677A1C1-0D1F-49BE-BD8D-16144B34045B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4178" y="3654425"/>
            <a:ext cx="428978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>
            <a:spLocks/>
          </p:cNvSpPr>
          <p:nvPr/>
        </p:nvSpPr>
        <p:spPr>
          <a:xfrm>
            <a:off x="8379807" y="3635544"/>
            <a:ext cx="274320" cy="27432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baseline="-25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in third position from end</a:t>
            </a:r>
            <a:endParaRPr lang="en-US" dirty="0"/>
          </a:p>
        </p:txBody>
      </p: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607046" y="1377243"/>
            <a:ext cx="4572000" cy="1344613"/>
            <a:chOff x="2362200" y="5059196"/>
            <a:chExt cx="4572000" cy="1344581"/>
          </a:xfrm>
        </p:grpSpPr>
        <p:sp>
          <p:nvSpPr>
            <p:cNvPr id="9" name="Oval 8"/>
            <p:cNvSpPr/>
            <p:nvPr/>
          </p:nvSpPr>
          <p:spPr>
            <a:xfrm>
              <a:off x="2671763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A</a:t>
              </a:r>
              <a:endParaRPr lang="en-US" sz="16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151438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C</a:t>
              </a:r>
              <a:endParaRPr lang="en-US" sz="16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391275" y="5138569"/>
              <a:ext cx="542925" cy="557200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solidFill>
                    <a:schemeClr val="tx1"/>
                  </a:solidFill>
                </a:rPr>
                <a:t>D</a:t>
              </a:r>
              <a:endParaRPr lang="en-US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3911600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B</a:t>
              </a:r>
              <a:endParaRPr lang="en-US" sz="16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4"/>
            <p:cNvSpPr txBox="1">
              <a:spLocks noChangeArrowheads="1"/>
            </p:cNvSpPr>
            <p:nvPr/>
          </p:nvSpPr>
          <p:spPr bwMode="auto">
            <a:xfrm>
              <a:off x="5694336" y="5059196"/>
              <a:ext cx="554064" cy="307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 dirty="0" smtClean="0"/>
                <a:t>0,1</a:t>
              </a:r>
              <a:endParaRPr lang="en-US" sz="1400" b="1" dirty="0"/>
            </a:p>
          </p:txBody>
        </p:sp>
        <p:sp>
          <p:nvSpPr>
            <p:cNvPr id="14" name="TextBox 15"/>
            <p:cNvSpPr txBox="1">
              <a:spLocks noChangeArrowheads="1"/>
            </p:cNvSpPr>
            <p:nvPr/>
          </p:nvSpPr>
          <p:spPr bwMode="auto">
            <a:xfrm>
              <a:off x="4531962" y="5059196"/>
              <a:ext cx="619476" cy="307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 dirty="0" smtClean="0"/>
                <a:t>0,1</a:t>
              </a:r>
              <a:endParaRPr lang="en-US" sz="1400" b="1" dirty="0"/>
            </a:p>
          </p:txBody>
        </p:sp>
        <p:cxnSp>
          <p:nvCxnSpPr>
            <p:cNvPr id="15" name="Straight Arrow Connector 14"/>
            <p:cNvCxnSpPr>
              <a:stCxn id="9" idx="6"/>
              <a:endCxn id="12" idx="2"/>
            </p:cNvCxnSpPr>
            <p:nvPr/>
          </p:nvCxnSpPr>
          <p:spPr>
            <a:xfrm>
              <a:off x="3214688" y="5416375"/>
              <a:ext cx="6969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8"/>
            <p:cNvSpPr txBox="1">
              <a:spLocks noChangeArrowheads="1"/>
            </p:cNvSpPr>
            <p:nvPr/>
          </p:nvSpPr>
          <p:spPr bwMode="auto">
            <a:xfrm>
              <a:off x="3214607" y="5059196"/>
              <a:ext cx="232475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 dirty="0"/>
                <a:t>1</a:t>
              </a:r>
            </a:p>
          </p:txBody>
        </p:sp>
        <p:sp>
          <p:nvSpPr>
            <p:cNvPr id="17" name="TextBox 27"/>
            <p:cNvSpPr txBox="1">
              <a:spLocks noChangeArrowheads="1"/>
            </p:cNvSpPr>
            <p:nvPr/>
          </p:nvSpPr>
          <p:spPr bwMode="auto">
            <a:xfrm>
              <a:off x="2819400" y="6096000"/>
              <a:ext cx="457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/>
                <a:t>0,1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4454525" y="5376688"/>
              <a:ext cx="69691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5694363" y="5376688"/>
              <a:ext cx="6969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Arc 19"/>
            <p:cNvSpPr/>
            <p:nvPr/>
          </p:nvSpPr>
          <p:spPr>
            <a:xfrm rot="14988361">
              <a:off x="2766224" y="5723545"/>
              <a:ext cx="398453" cy="38735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2362200" y="5376688"/>
              <a:ext cx="309563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880728" y="4016019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{A}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358853" y="4016019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{A, B}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237217" y="3231278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{A, B, C}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349706" y="4810285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{A, C}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389514" y="2873019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{A, B, C, D}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488292" y="3646687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{A, C, D}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526763" y="443726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{A, B, D}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635768" y="5311419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{A, D}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22" idx="3"/>
            <a:endCxn id="23" idx="1"/>
          </p:cNvCxnSpPr>
          <p:nvPr/>
        </p:nvCxnSpPr>
        <p:spPr bwMode="auto">
          <a:xfrm>
            <a:off x="1373171" y="4200685"/>
            <a:ext cx="98568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4" idx="1"/>
          </p:cNvCxnSpPr>
          <p:nvPr/>
        </p:nvCxnSpPr>
        <p:spPr bwMode="auto">
          <a:xfrm flipV="1">
            <a:off x="3007523" y="3415944"/>
            <a:ext cx="1229694" cy="6762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5" idx="1"/>
          </p:cNvCxnSpPr>
          <p:nvPr/>
        </p:nvCxnSpPr>
        <p:spPr bwMode="auto">
          <a:xfrm>
            <a:off x="3007523" y="4354157"/>
            <a:ext cx="1342183" cy="6407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 bwMode="auto">
          <a:xfrm flipV="1">
            <a:off x="5227464" y="3071318"/>
            <a:ext cx="1218749" cy="19395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27" idx="1"/>
          </p:cNvCxnSpPr>
          <p:nvPr/>
        </p:nvCxnSpPr>
        <p:spPr bwMode="auto">
          <a:xfrm>
            <a:off x="5250042" y="3514646"/>
            <a:ext cx="1238250" cy="31670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 bwMode="auto">
          <a:xfrm>
            <a:off x="5061778" y="5074008"/>
            <a:ext cx="1595276" cy="4748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28" idx="1"/>
          </p:cNvCxnSpPr>
          <p:nvPr/>
        </p:nvCxnSpPr>
        <p:spPr bwMode="auto">
          <a:xfrm flipV="1">
            <a:off x="5040492" y="4621928"/>
            <a:ext cx="1486271" cy="3473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18"/>
          <p:cNvSpPr txBox="1">
            <a:spLocks noChangeArrowheads="1"/>
          </p:cNvSpPr>
          <p:nvPr/>
        </p:nvSpPr>
        <p:spPr bwMode="auto">
          <a:xfrm>
            <a:off x="1699867" y="3831353"/>
            <a:ext cx="232475" cy="33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/>
              <a:t>1</a:t>
            </a:r>
          </a:p>
        </p:txBody>
      </p:sp>
      <p:sp>
        <p:nvSpPr>
          <p:cNvPr id="49" name="TextBox 18"/>
          <p:cNvSpPr txBox="1">
            <a:spLocks noChangeArrowheads="1"/>
          </p:cNvSpPr>
          <p:nvPr/>
        </p:nvSpPr>
        <p:spPr bwMode="auto">
          <a:xfrm>
            <a:off x="3389895" y="3530005"/>
            <a:ext cx="232475" cy="33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/>
              <a:t>1</a:t>
            </a:r>
          </a:p>
        </p:txBody>
      </p:sp>
      <p:sp>
        <p:nvSpPr>
          <p:cNvPr id="50" name="TextBox 18"/>
          <p:cNvSpPr txBox="1">
            <a:spLocks noChangeArrowheads="1"/>
          </p:cNvSpPr>
          <p:nvPr/>
        </p:nvSpPr>
        <p:spPr bwMode="auto">
          <a:xfrm>
            <a:off x="5761049" y="2872780"/>
            <a:ext cx="232475" cy="33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/>
              <a:t>1</a:t>
            </a:r>
          </a:p>
        </p:txBody>
      </p:sp>
      <p:sp>
        <p:nvSpPr>
          <p:cNvPr id="51" name="TextBox 18"/>
          <p:cNvSpPr txBox="1">
            <a:spLocks noChangeArrowheads="1"/>
          </p:cNvSpPr>
          <p:nvPr/>
        </p:nvSpPr>
        <p:spPr bwMode="auto">
          <a:xfrm>
            <a:off x="5551152" y="4507990"/>
            <a:ext cx="232475" cy="33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/>
              <a:t>1</a:t>
            </a:r>
          </a:p>
        </p:txBody>
      </p:sp>
      <p:sp>
        <p:nvSpPr>
          <p:cNvPr id="52" name="TextBox 18"/>
          <p:cNvSpPr txBox="1">
            <a:spLocks noChangeArrowheads="1"/>
          </p:cNvSpPr>
          <p:nvPr/>
        </p:nvSpPr>
        <p:spPr bwMode="auto">
          <a:xfrm>
            <a:off x="3588723" y="4347622"/>
            <a:ext cx="232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 smtClean="0"/>
              <a:t>0</a:t>
            </a:r>
            <a:endParaRPr lang="en-US" sz="1400" b="1" dirty="0"/>
          </a:p>
        </p:txBody>
      </p:sp>
      <p:sp>
        <p:nvSpPr>
          <p:cNvPr id="53" name="TextBox 18"/>
          <p:cNvSpPr txBox="1">
            <a:spLocks noChangeArrowheads="1"/>
          </p:cNvSpPr>
          <p:nvPr/>
        </p:nvSpPr>
        <p:spPr bwMode="auto">
          <a:xfrm>
            <a:off x="5859416" y="5074008"/>
            <a:ext cx="232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 smtClean="0"/>
              <a:t>0</a:t>
            </a:r>
            <a:endParaRPr lang="en-US" sz="1400" b="1" dirty="0"/>
          </a:p>
        </p:txBody>
      </p:sp>
      <p:sp>
        <p:nvSpPr>
          <p:cNvPr id="54" name="Arc 53"/>
          <p:cNvSpPr/>
          <p:nvPr/>
        </p:nvSpPr>
        <p:spPr bwMode="auto">
          <a:xfrm rot="20349857">
            <a:off x="577705" y="4075565"/>
            <a:ext cx="387436" cy="400515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55" name="TextBox 18"/>
          <p:cNvSpPr txBox="1">
            <a:spLocks noChangeArrowheads="1"/>
          </p:cNvSpPr>
          <p:nvPr/>
        </p:nvSpPr>
        <p:spPr bwMode="auto">
          <a:xfrm>
            <a:off x="648253" y="3753797"/>
            <a:ext cx="232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 smtClean="0"/>
              <a:t>0</a:t>
            </a:r>
            <a:endParaRPr lang="en-US" sz="1400" b="1" dirty="0"/>
          </a:p>
        </p:txBody>
      </p:sp>
      <p:sp>
        <p:nvSpPr>
          <p:cNvPr id="56" name="Arc 55"/>
          <p:cNvSpPr/>
          <p:nvPr/>
        </p:nvSpPr>
        <p:spPr bwMode="auto">
          <a:xfrm rot="8981650">
            <a:off x="7632271" y="2782338"/>
            <a:ext cx="387436" cy="400515"/>
          </a:xfrm>
          <a:prstGeom prst="arc">
            <a:avLst>
              <a:gd name="adj1" fmla="val 1453660"/>
              <a:gd name="adj2" fmla="val 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400" b="1"/>
          </a:p>
        </p:txBody>
      </p:sp>
      <p:sp>
        <p:nvSpPr>
          <p:cNvPr id="57" name="TextBox 18"/>
          <p:cNvSpPr txBox="1">
            <a:spLocks noChangeArrowheads="1"/>
          </p:cNvSpPr>
          <p:nvPr/>
        </p:nvSpPr>
        <p:spPr bwMode="auto">
          <a:xfrm>
            <a:off x="7709751" y="2534929"/>
            <a:ext cx="232475" cy="33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/>
              <a:t>1</a:t>
            </a:r>
          </a:p>
        </p:txBody>
      </p:sp>
      <p:cxnSp>
        <p:nvCxnSpPr>
          <p:cNvPr id="58" name="Straight Arrow Connector 57"/>
          <p:cNvCxnSpPr/>
          <p:nvPr/>
        </p:nvCxnSpPr>
        <p:spPr bwMode="auto">
          <a:xfrm flipH="1">
            <a:off x="7342624" y="3265270"/>
            <a:ext cx="173124" cy="38141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18"/>
          <p:cNvSpPr txBox="1">
            <a:spLocks noChangeArrowheads="1"/>
          </p:cNvSpPr>
          <p:nvPr/>
        </p:nvSpPr>
        <p:spPr bwMode="auto">
          <a:xfrm>
            <a:off x="7429092" y="3273023"/>
            <a:ext cx="232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 smtClean="0"/>
              <a:t>0</a:t>
            </a:r>
            <a:endParaRPr lang="en-US" sz="1400" b="1" dirty="0"/>
          </a:p>
        </p:txBody>
      </p:sp>
      <p:cxnSp>
        <p:nvCxnSpPr>
          <p:cNvPr id="62" name="Straight Arrow Connector 61"/>
          <p:cNvCxnSpPr/>
          <p:nvPr/>
        </p:nvCxnSpPr>
        <p:spPr bwMode="auto">
          <a:xfrm flipH="1">
            <a:off x="7344746" y="4049251"/>
            <a:ext cx="62462" cy="38141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18"/>
          <p:cNvSpPr txBox="1">
            <a:spLocks noChangeArrowheads="1"/>
          </p:cNvSpPr>
          <p:nvPr/>
        </p:nvSpPr>
        <p:spPr bwMode="auto">
          <a:xfrm>
            <a:off x="7344746" y="4049251"/>
            <a:ext cx="232475" cy="33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/>
              <a:t>1</a:t>
            </a:r>
          </a:p>
        </p:txBody>
      </p:sp>
      <p:sp>
        <p:nvSpPr>
          <p:cNvPr id="64" name="TextBox 18"/>
          <p:cNvSpPr txBox="1">
            <a:spLocks noChangeArrowheads="1"/>
          </p:cNvSpPr>
          <p:nvPr/>
        </p:nvSpPr>
        <p:spPr bwMode="auto">
          <a:xfrm>
            <a:off x="5916882" y="3415660"/>
            <a:ext cx="232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 smtClean="0"/>
              <a:t>0</a:t>
            </a:r>
            <a:endParaRPr lang="en-US" sz="1400" b="1" dirty="0"/>
          </a:p>
        </p:txBody>
      </p:sp>
      <p:sp>
        <p:nvSpPr>
          <p:cNvPr id="67" name="Arc 66"/>
          <p:cNvSpPr/>
          <p:nvPr/>
        </p:nvSpPr>
        <p:spPr>
          <a:xfrm rot="20776395">
            <a:off x="4782095" y="4294457"/>
            <a:ext cx="2077724" cy="954562"/>
          </a:xfrm>
          <a:prstGeom prst="arc">
            <a:avLst>
              <a:gd name="adj1" fmla="val 11422551"/>
              <a:gd name="adj2" fmla="val 0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18"/>
          <p:cNvSpPr txBox="1">
            <a:spLocks noChangeArrowheads="1"/>
          </p:cNvSpPr>
          <p:nvPr/>
        </p:nvSpPr>
        <p:spPr bwMode="auto">
          <a:xfrm>
            <a:off x="5263532" y="4193733"/>
            <a:ext cx="232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 smtClean="0"/>
              <a:t>0</a:t>
            </a:r>
            <a:endParaRPr lang="en-US" sz="1400" b="1" dirty="0"/>
          </a:p>
        </p:txBody>
      </p:sp>
      <p:sp>
        <p:nvSpPr>
          <p:cNvPr id="69" name="Arc 68"/>
          <p:cNvSpPr/>
          <p:nvPr/>
        </p:nvSpPr>
        <p:spPr>
          <a:xfrm rot="10954349">
            <a:off x="1070028" y="3029605"/>
            <a:ext cx="6855757" cy="2956769"/>
          </a:xfrm>
          <a:prstGeom prst="arc">
            <a:avLst>
              <a:gd name="adj1" fmla="val 12150489"/>
              <a:gd name="adj2" fmla="val 0"/>
            </a:avLst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18"/>
          <p:cNvSpPr txBox="1">
            <a:spLocks noChangeArrowheads="1"/>
          </p:cNvSpPr>
          <p:nvPr/>
        </p:nvSpPr>
        <p:spPr bwMode="auto">
          <a:xfrm>
            <a:off x="3678614" y="5920958"/>
            <a:ext cx="232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 smtClean="0"/>
              <a:t>0</a:t>
            </a:r>
            <a:endParaRPr lang="en-US" sz="1400" b="1" dirty="0"/>
          </a:p>
        </p:txBody>
      </p:sp>
      <p:sp>
        <p:nvSpPr>
          <p:cNvPr id="71" name="Arc 70"/>
          <p:cNvSpPr/>
          <p:nvPr/>
        </p:nvSpPr>
        <p:spPr>
          <a:xfrm rot="10800000">
            <a:off x="2675745" y="2836273"/>
            <a:ext cx="5312940" cy="3022697"/>
          </a:xfrm>
          <a:prstGeom prst="arc">
            <a:avLst>
              <a:gd name="adj1" fmla="val 13658815"/>
              <a:gd name="adj2" fmla="val 0"/>
            </a:avLst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18"/>
          <p:cNvSpPr txBox="1">
            <a:spLocks noChangeArrowheads="1"/>
          </p:cNvSpPr>
          <p:nvPr/>
        </p:nvSpPr>
        <p:spPr bwMode="auto">
          <a:xfrm>
            <a:off x="3021635" y="5185451"/>
            <a:ext cx="232475" cy="33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/>
              <a:t>1</a:t>
            </a:r>
          </a:p>
        </p:txBody>
      </p:sp>
      <p:cxnSp>
        <p:nvCxnSpPr>
          <p:cNvPr id="73" name="Straight Arrow Connector 72"/>
          <p:cNvCxnSpPr>
            <a:stCxn id="28" idx="0"/>
          </p:cNvCxnSpPr>
          <p:nvPr/>
        </p:nvCxnSpPr>
        <p:spPr bwMode="auto">
          <a:xfrm flipH="1" flipV="1">
            <a:off x="4964294" y="3600612"/>
            <a:ext cx="2097231" cy="8366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18"/>
          <p:cNvSpPr txBox="1">
            <a:spLocks noChangeArrowheads="1"/>
          </p:cNvSpPr>
          <p:nvPr/>
        </p:nvSpPr>
        <p:spPr bwMode="auto">
          <a:xfrm>
            <a:off x="6468791" y="4016019"/>
            <a:ext cx="232475" cy="33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/>
              <a:t>1</a:t>
            </a:r>
          </a:p>
        </p:txBody>
      </p:sp>
      <p:sp>
        <p:nvSpPr>
          <p:cNvPr id="80" name="Arc 79"/>
          <p:cNvSpPr/>
          <p:nvPr/>
        </p:nvSpPr>
        <p:spPr>
          <a:xfrm rot="302391">
            <a:off x="7159602" y="3826056"/>
            <a:ext cx="616238" cy="1687225"/>
          </a:xfrm>
          <a:prstGeom prst="arc">
            <a:avLst>
              <a:gd name="adj1" fmla="val 16200000"/>
              <a:gd name="adj2" fmla="val 5249555"/>
            </a:avLst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18"/>
          <p:cNvSpPr txBox="1">
            <a:spLocks noChangeArrowheads="1"/>
          </p:cNvSpPr>
          <p:nvPr/>
        </p:nvSpPr>
        <p:spPr bwMode="auto">
          <a:xfrm>
            <a:off x="7776568" y="4542581"/>
            <a:ext cx="232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1" dirty="0" smtClean="0"/>
              <a:t>0</a:t>
            </a:r>
            <a:endParaRPr lang="en-US" sz="1400" b="1" dirty="0"/>
          </a:p>
        </p:txBody>
      </p:sp>
      <p:cxnSp>
        <p:nvCxnSpPr>
          <p:cNvPr id="83" name="Straight Connector 82"/>
          <p:cNvCxnSpPr/>
          <p:nvPr/>
        </p:nvCxnSpPr>
        <p:spPr>
          <a:xfrm>
            <a:off x="6504185" y="3205907"/>
            <a:ext cx="1082932" cy="0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574685" y="3988391"/>
            <a:ext cx="909561" cy="0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613448" y="4782210"/>
            <a:ext cx="909561" cy="0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765848" y="5656367"/>
            <a:ext cx="454780" cy="0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 bwMode="auto">
          <a:xfrm>
            <a:off x="1099037" y="3804146"/>
            <a:ext cx="10011" cy="225982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77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generalizing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Can search for arbitrary combinations of patterns</a:t>
            </a:r>
          </a:p>
          <a:p>
            <a:pPr lvl="1" eaLnBrk="1" hangingPunct="1"/>
            <a:r>
              <a:rPr lang="en-US" sz="2400" smtClean="0"/>
              <a:t>Not just a single pattern</a:t>
            </a:r>
          </a:p>
          <a:p>
            <a:pPr lvl="1" eaLnBrk="1" hangingPunct="1"/>
            <a:r>
              <a:rPr lang="en-US" sz="2400" smtClean="0"/>
              <a:t>Build NFA for pattern then convert to DFA ‘on the fly’.</a:t>
            </a:r>
          </a:p>
          <a:p>
            <a:pPr lvl="2" eaLnBrk="1" hangingPunct="1"/>
            <a:r>
              <a:rPr lang="en-US" smtClean="0"/>
              <a:t>Compare DFA constructed above with subset construction for the obvious NFA.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F8C31D6-8D11-4222-BFC0-C858FFCB4F9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edrawing</a:t>
            </a:r>
          </a:p>
        </p:txBody>
      </p:sp>
      <p:grpSp>
        <p:nvGrpSpPr>
          <p:cNvPr id="9222" name="Group 4"/>
          <p:cNvGrpSpPr>
            <a:grpSpLocks/>
          </p:cNvGrpSpPr>
          <p:nvPr/>
        </p:nvGrpSpPr>
        <p:grpSpPr bwMode="auto">
          <a:xfrm>
            <a:off x="1824038" y="3703638"/>
            <a:ext cx="5930901" cy="2438400"/>
            <a:chOff x="1149" y="2333"/>
            <a:chExt cx="3736" cy="1536"/>
          </a:xfrm>
        </p:grpSpPr>
        <p:grpSp>
          <p:nvGrpSpPr>
            <p:cNvPr id="9272" name="Group 5"/>
            <p:cNvGrpSpPr>
              <a:grpSpLocks/>
            </p:cNvGrpSpPr>
            <p:nvPr/>
          </p:nvGrpSpPr>
          <p:grpSpPr bwMode="auto">
            <a:xfrm>
              <a:off x="1725" y="2333"/>
              <a:ext cx="392" cy="384"/>
              <a:chOff x="1725" y="2333"/>
              <a:chExt cx="392" cy="384"/>
            </a:xfrm>
          </p:grpSpPr>
          <p:sp>
            <p:nvSpPr>
              <p:cNvPr id="9294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5" name="Text Box 7"/>
              <p:cNvSpPr txBox="1">
                <a:spLocks noChangeArrowheads="1"/>
              </p:cNvSpPr>
              <p:nvPr/>
            </p:nvSpPr>
            <p:spPr bwMode="auto">
              <a:xfrm>
                <a:off x="1763" y="2450"/>
                <a:ext cx="354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b="1" dirty="0" smtClean="0">
                    <a:latin typeface="Tahoma" pitchFamily="34" charset="0"/>
                  </a:rPr>
                  <a:t>{A,B}</a:t>
                </a:r>
                <a:endParaRPr lang="en-US" sz="1000" b="1" dirty="0">
                  <a:latin typeface="Tahoma" pitchFamily="34" charset="0"/>
                </a:endParaRPr>
              </a:p>
            </p:txBody>
          </p:sp>
        </p:grpSp>
        <p:grpSp>
          <p:nvGrpSpPr>
            <p:cNvPr id="9273" name="Group 8"/>
            <p:cNvGrpSpPr>
              <a:grpSpLocks/>
            </p:cNvGrpSpPr>
            <p:nvPr/>
          </p:nvGrpSpPr>
          <p:grpSpPr bwMode="auto">
            <a:xfrm>
              <a:off x="3813" y="2333"/>
              <a:ext cx="432" cy="384"/>
              <a:chOff x="3813" y="2333"/>
              <a:chExt cx="432" cy="384"/>
            </a:xfrm>
          </p:grpSpPr>
          <p:sp>
            <p:nvSpPr>
              <p:cNvPr id="9292" name="Oval 9"/>
              <p:cNvSpPr>
                <a:spLocks noChangeArrowheads="1"/>
              </p:cNvSpPr>
              <p:nvPr/>
            </p:nvSpPr>
            <p:spPr bwMode="auto">
              <a:xfrm>
                <a:off x="3837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3" name="Text Box 10"/>
              <p:cNvSpPr txBox="1">
                <a:spLocks noChangeArrowheads="1"/>
              </p:cNvSpPr>
              <p:nvPr/>
            </p:nvSpPr>
            <p:spPr bwMode="auto">
              <a:xfrm>
                <a:off x="3813" y="2447"/>
                <a:ext cx="432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b="1" dirty="0" smtClean="0">
                    <a:latin typeface="Tahoma" pitchFamily="34" charset="0"/>
                  </a:rPr>
                  <a:t>{A,B,C}</a:t>
                </a:r>
                <a:endParaRPr lang="en-US" sz="1000" b="1" dirty="0">
                  <a:latin typeface="Tahoma" pitchFamily="34" charset="0"/>
                </a:endParaRPr>
              </a:p>
            </p:txBody>
          </p:sp>
        </p:grpSp>
        <p:grpSp>
          <p:nvGrpSpPr>
            <p:cNvPr id="9274" name="Group 11"/>
            <p:cNvGrpSpPr>
              <a:grpSpLocks/>
            </p:cNvGrpSpPr>
            <p:nvPr/>
          </p:nvGrpSpPr>
          <p:grpSpPr bwMode="auto">
            <a:xfrm>
              <a:off x="4366" y="2909"/>
              <a:ext cx="519" cy="384"/>
              <a:chOff x="4366" y="2909"/>
              <a:chExt cx="519" cy="384"/>
            </a:xfrm>
          </p:grpSpPr>
          <p:sp>
            <p:nvSpPr>
              <p:cNvPr id="9290" name="Oval 12"/>
              <p:cNvSpPr>
                <a:spLocks noChangeArrowheads="1"/>
              </p:cNvSpPr>
              <p:nvPr/>
            </p:nvSpPr>
            <p:spPr bwMode="auto">
              <a:xfrm>
                <a:off x="4413" y="2909"/>
                <a:ext cx="384" cy="384"/>
              </a:xfrm>
              <a:prstGeom prst="ellipse">
                <a:avLst/>
              </a:prstGeom>
              <a:noFill/>
              <a:ln w="5715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1" name="Text Box 13"/>
              <p:cNvSpPr txBox="1">
                <a:spLocks noChangeArrowheads="1"/>
              </p:cNvSpPr>
              <p:nvPr/>
            </p:nvSpPr>
            <p:spPr bwMode="auto">
              <a:xfrm>
                <a:off x="4366" y="3003"/>
                <a:ext cx="519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b="1" dirty="0" smtClean="0">
                    <a:latin typeface="Tahoma" pitchFamily="34" charset="0"/>
                  </a:rPr>
                  <a:t>{A,B,C,D}</a:t>
                </a:r>
                <a:endParaRPr lang="en-US" sz="1000" b="1" dirty="0">
                  <a:latin typeface="Tahoma" pitchFamily="34" charset="0"/>
                </a:endParaRPr>
              </a:p>
            </p:txBody>
          </p:sp>
        </p:grpSp>
        <p:grpSp>
          <p:nvGrpSpPr>
            <p:cNvPr id="9275" name="Group 14"/>
            <p:cNvGrpSpPr>
              <a:grpSpLocks/>
            </p:cNvGrpSpPr>
            <p:nvPr/>
          </p:nvGrpSpPr>
          <p:grpSpPr bwMode="auto">
            <a:xfrm>
              <a:off x="3837" y="3485"/>
              <a:ext cx="438" cy="384"/>
              <a:chOff x="3837" y="3485"/>
              <a:chExt cx="438" cy="384"/>
            </a:xfrm>
          </p:grpSpPr>
          <p:sp>
            <p:nvSpPr>
              <p:cNvPr id="9288" name="Oval 15"/>
              <p:cNvSpPr>
                <a:spLocks noChangeArrowheads="1"/>
              </p:cNvSpPr>
              <p:nvPr/>
            </p:nvSpPr>
            <p:spPr bwMode="auto">
              <a:xfrm>
                <a:off x="3837" y="3485"/>
                <a:ext cx="384" cy="384"/>
              </a:xfrm>
              <a:prstGeom prst="ellipse">
                <a:avLst/>
              </a:prstGeom>
              <a:noFill/>
              <a:ln w="5715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9" name="Text Box 16"/>
              <p:cNvSpPr txBox="1">
                <a:spLocks noChangeArrowheads="1"/>
              </p:cNvSpPr>
              <p:nvPr/>
            </p:nvSpPr>
            <p:spPr bwMode="auto">
              <a:xfrm>
                <a:off x="3837" y="3599"/>
                <a:ext cx="438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b="1" dirty="0" smtClean="0">
                    <a:latin typeface="Tahoma" pitchFamily="34" charset="0"/>
                  </a:rPr>
                  <a:t>{A,C,D}</a:t>
                </a:r>
                <a:endParaRPr lang="en-US" sz="1000" b="1" dirty="0">
                  <a:latin typeface="Tahoma" pitchFamily="34" charset="0"/>
                </a:endParaRPr>
              </a:p>
            </p:txBody>
          </p:sp>
        </p:grpSp>
        <p:grpSp>
          <p:nvGrpSpPr>
            <p:cNvPr id="9276" name="Group 17"/>
            <p:cNvGrpSpPr>
              <a:grpSpLocks/>
            </p:cNvGrpSpPr>
            <p:nvPr/>
          </p:nvGrpSpPr>
          <p:grpSpPr bwMode="auto">
            <a:xfrm>
              <a:off x="3250" y="2909"/>
              <a:ext cx="440" cy="384"/>
              <a:chOff x="3250" y="2909"/>
              <a:chExt cx="440" cy="384"/>
            </a:xfrm>
          </p:grpSpPr>
          <p:sp>
            <p:nvSpPr>
              <p:cNvPr id="9286" name="Oval 18"/>
              <p:cNvSpPr>
                <a:spLocks noChangeArrowheads="1"/>
              </p:cNvSpPr>
              <p:nvPr/>
            </p:nvSpPr>
            <p:spPr bwMode="auto">
              <a:xfrm>
                <a:off x="3261" y="2909"/>
                <a:ext cx="384" cy="384"/>
              </a:xfrm>
              <a:prstGeom prst="ellipse">
                <a:avLst/>
              </a:prstGeom>
              <a:noFill/>
              <a:ln w="5715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7" name="Text Box 19"/>
              <p:cNvSpPr txBox="1">
                <a:spLocks noChangeArrowheads="1"/>
              </p:cNvSpPr>
              <p:nvPr/>
            </p:nvSpPr>
            <p:spPr bwMode="auto">
              <a:xfrm>
                <a:off x="3250" y="3024"/>
                <a:ext cx="440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b="1" dirty="0" smtClean="0">
                    <a:latin typeface="Tahoma" pitchFamily="34" charset="0"/>
                  </a:rPr>
                  <a:t>{A,B,D}</a:t>
                </a:r>
                <a:endParaRPr lang="en-US" sz="1000" b="1" dirty="0">
                  <a:latin typeface="Tahoma" pitchFamily="34" charset="0"/>
                </a:endParaRPr>
              </a:p>
            </p:txBody>
          </p:sp>
        </p:grpSp>
        <p:grpSp>
          <p:nvGrpSpPr>
            <p:cNvPr id="9277" name="Group 20"/>
            <p:cNvGrpSpPr>
              <a:grpSpLocks/>
            </p:cNvGrpSpPr>
            <p:nvPr/>
          </p:nvGrpSpPr>
          <p:grpSpPr bwMode="auto">
            <a:xfrm>
              <a:off x="2301" y="2909"/>
              <a:ext cx="411" cy="384"/>
              <a:chOff x="2301" y="2909"/>
              <a:chExt cx="411" cy="384"/>
            </a:xfrm>
          </p:grpSpPr>
          <p:sp>
            <p:nvSpPr>
              <p:cNvPr id="9284" name="Oval 21"/>
              <p:cNvSpPr>
                <a:spLocks noChangeArrowheads="1"/>
              </p:cNvSpPr>
              <p:nvPr/>
            </p:nvSpPr>
            <p:spPr bwMode="auto">
              <a:xfrm>
                <a:off x="2301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5" name="Text Box 22"/>
              <p:cNvSpPr txBox="1">
                <a:spLocks noChangeArrowheads="1"/>
              </p:cNvSpPr>
              <p:nvPr/>
            </p:nvSpPr>
            <p:spPr bwMode="auto">
              <a:xfrm>
                <a:off x="2360" y="3027"/>
                <a:ext cx="352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b="1" dirty="0" smtClean="0">
                    <a:latin typeface="Tahoma" pitchFamily="34" charset="0"/>
                  </a:rPr>
                  <a:t>{A,C}</a:t>
                </a:r>
                <a:endParaRPr lang="en-US" sz="1000" b="1" dirty="0">
                  <a:latin typeface="Tahoma" pitchFamily="34" charset="0"/>
                </a:endParaRPr>
              </a:p>
            </p:txBody>
          </p:sp>
        </p:grpSp>
        <p:grpSp>
          <p:nvGrpSpPr>
            <p:cNvPr id="9278" name="Group 23"/>
            <p:cNvGrpSpPr>
              <a:grpSpLocks/>
            </p:cNvGrpSpPr>
            <p:nvPr/>
          </p:nvGrpSpPr>
          <p:grpSpPr bwMode="auto">
            <a:xfrm>
              <a:off x="1149" y="2909"/>
              <a:ext cx="384" cy="384"/>
              <a:chOff x="1149" y="2909"/>
              <a:chExt cx="384" cy="384"/>
            </a:xfrm>
          </p:grpSpPr>
          <p:sp>
            <p:nvSpPr>
              <p:cNvPr id="9282" name="Oval 24"/>
              <p:cNvSpPr>
                <a:spLocks noChangeArrowheads="1"/>
              </p:cNvSpPr>
              <p:nvPr/>
            </p:nvSpPr>
            <p:spPr bwMode="auto">
              <a:xfrm>
                <a:off x="1149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3" name="Text Box 25"/>
              <p:cNvSpPr txBox="1">
                <a:spLocks noChangeArrowheads="1"/>
              </p:cNvSpPr>
              <p:nvPr/>
            </p:nvSpPr>
            <p:spPr bwMode="auto">
              <a:xfrm>
                <a:off x="1206" y="3020"/>
                <a:ext cx="273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b="1" dirty="0" smtClean="0">
                    <a:latin typeface="Tahoma" pitchFamily="34" charset="0"/>
                  </a:rPr>
                  <a:t>{A}</a:t>
                </a:r>
                <a:endParaRPr lang="en-US" sz="1000" b="1" dirty="0">
                  <a:latin typeface="Tahoma" pitchFamily="34" charset="0"/>
                </a:endParaRPr>
              </a:p>
            </p:txBody>
          </p:sp>
        </p:grpSp>
        <p:grpSp>
          <p:nvGrpSpPr>
            <p:cNvPr id="9279" name="Group 26"/>
            <p:cNvGrpSpPr>
              <a:grpSpLocks/>
            </p:cNvGrpSpPr>
            <p:nvPr/>
          </p:nvGrpSpPr>
          <p:grpSpPr bwMode="auto">
            <a:xfrm>
              <a:off x="1725" y="3485"/>
              <a:ext cx="398" cy="384"/>
              <a:chOff x="1725" y="3485"/>
              <a:chExt cx="398" cy="384"/>
            </a:xfrm>
          </p:grpSpPr>
          <p:sp>
            <p:nvSpPr>
              <p:cNvPr id="9280" name="Oval 27"/>
              <p:cNvSpPr>
                <a:spLocks noChangeArrowheads="1"/>
              </p:cNvSpPr>
              <p:nvPr/>
            </p:nvSpPr>
            <p:spPr bwMode="auto">
              <a:xfrm>
                <a:off x="1725" y="3485"/>
                <a:ext cx="384" cy="384"/>
              </a:xfrm>
              <a:prstGeom prst="ellipse">
                <a:avLst/>
              </a:prstGeom>
              <a:noFill/>
              <a:ln w="5715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1" name="Text Box 28"/>
              <p:cNvSpPr txBox="1">
                <a:spLocks noChangeArrowheads="1"/>
              </p:cNvSpPr>
              <p:nvPr/>
            </p:nvSpPr>
            <p:spPr bwMode="auto">
              <a:xfrm>
                <a:off x="1763" y="3597"/>
                <a:ext cx="360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000" b="1" dirty="0" smtClean="0">
                    <a:latin typeface="Tahoma" pitchFamily="34" charset="0"/>
                  </a:rPr>
                  <a:t>{A,D}</a:t>
                </a:r>
                <a:endParaRPr lang="en-US" sz="1000" b="1" dirty="0">
                  <a:latin typeface="Tahoma" pitchFamily="34" charset="0"/>
                </a:endParaRPr>
              </a:p>
            </p:txBody>
          </p:sp>
        </p:grpSp>
      </p:grpSp>
      <p:grpSp>
        <p:nvGrpSpPr>
          <p:cNvPr id="9223" name="Group 29"/>
          <p:cNvGrpSpPr>
            <a:grpSpLocks/>
          </p:cNvGrpSpPr>
          <p:nvPr/>
        </p:nvGrpSpPr>
        <p:grpSpPr bwMode="auto">
          <a:xfrm>
            <a:off x="3348038" y="3721100"/>
            <a:ext cx="2743200" cy="336550"/>
            <a:chOff x="2016" y="2603"/>
            <a:chExt cx="1728" cy="212"/>
          </a:xfrm>
        </p:grpSpPr>
        <p:cxnSp>
          <p:nvCxnSpPr>
            <p:cNvPr id="9270" name="AutoShape 30"/>
            <p:cNvCxnSpPr>
              <a:cxnSpLocks noChangeShapeType="1"/>
              <a:stCxn id="9294" idx="6"/>
              <a:endCxn id="9292" idx="2"/>
            </p:cNvCxnSpPr>
            <p:nvPr/>
          </p:nvCxnSpPr>
          <p:spPr bwMode="auto">
            <a:xfrm>
              <a:off x="2016" y="2784"/>
              <a:ext cx="172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71" name="Text Box 31"/>
            <p:cNvSpPr txBox="1">
              <a:spLocks noChangeArrowheads="1"/>
            </p:cNvSpPr>
            <p:nvPr/>
          </p:nvSpPr>
          <p:spPr bwMode="auto">
            <a:xfrm>
              <a:off x="2804" y="2603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4" name="Group 32"/>
          <p:cNvGrpSpPr>
            <a:grpSpLocks/>
          </p:cNvGrpSpPr>
          <p:nvPr/>
        </p:nvGrpSpPr>
        <p:grpSpPr bwMode="auto">
          <a:xfrm>
            <a:off x="4173538" y="4349750"/>
            <a:ext cx="1092200" cy="358775"/>
            <a:chOff x="2536" y="2999"/>
            <a:chExt cx="688" cy="226"/>
          </a:xfrm>
        </p:grpSpPr>
        <p:cxnSp>
          <p:nvCxnSpPr>
            <p:cNvPr id="9268" name="AutoShape 33"/>
            <p:cNvCxnSpPr>
              <a:cxnSpLocks noChangeShapeType="1"/>
              <a:stCxn id="9284" idx="7"/>
              <a:endCxn id="9286" idx="1"/>
            </p:cNvCxnSpPr>
            <p:nvPr/>
          </p:nvCxnSpPr>
          <p:spPr bwMode="auto">
            <a:xfrm rot="5400000" flipV="1">
              <a:off x="2879" y="2881"/>
              <a:ext cx="1" cy="688"/>
            </a:xfrm>
            <a:prstGeom prst="curvedConnector3">
              <a:avLst>
                <a:gd name="adj1" fmla="val -200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9" name="Text Box 34"/>
            <p:cNvSpPr txBox="1">
              <a:spLocks noChangeArrowheads="1"/>
            </p:cNvSpPr>
            <p:nvPr/>
          </p:nvSpPr>
          <p:spPr bwMode="auto">
            <a:xfrm>
              <a:off x="2810" y="2999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5" name="Group 38"/>
          <p:cNvGrpSpPr>
            <a:grpSpLocks/>
          </p:cNvGrpSpPr>
          <p:nvPr/>
        </p:nvGrpSpPr>
        <p:grpSpPr bwMode="auto">
          <a:xfrm>
            <a:off x="2344738" y="4219575"/>
            <a:ext cx="482600" cy="487363"/>
            <a:chOff x="1384" y="2917"/>
            <a:chExt cx="304" cy="307"/>
          </a:xfrm>
        </p:grpSpPr>
        <p:cxnSp>
          <p:nvCxnSpPr>
            <p:cNvPr id="9266" name="AutoShape 39"/>
            <p:cNvCxnSpPr>
              <a:cxnSpLocks noChangeShapeType="1"/>
              <a:stCxn id="9282" idx="7"/>
              <a:endCxn id="9294" idx="3"/>
            </p:cNvCxnSpPr>
            <p:nvPr/>
          </p:nvCxnSpPr>
          <p:spPr bwMode="auto">
            <a:xfrm flipV="1">
              <a:off x="1384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7" name="Text Box 40"/>
            <p:cNvSpPr txBox="1">
              <a:spLocks noChangeArrowheads="1"/>
            </p:cNvSpPr>
            <p:nvPr/>
          </p:nvSpPr>
          <p:spPr bwMode="auto">
            <a:xfrm>
              <a:off x="1392" y="2917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6" name="Group 44"/>
          <p:cNvGrpSpPr>
            <a:grpSpLocks/>
          </p:cNvGrpSpPr>
          <p:nvPr/>
        </p:nvGrpSpPr>
        <p:grpSpPr bwMode="auto">
          <a:xfrm>
            <a:off x="3259138" y="4186238"/>
            <a:ext cx="482600" cy="520700"/>
            <a:chOff x="1960" y="2896"/>
            <a:chExt cx="304" cy="328"/>
          </a:xfrm>
        </p:grpSpPr>
        <p:cxnSp>
          <p:nvCxnSpPr>
            <p:cNvPr id="9264" name="AutoShape 45"/>
            <p:cNvCxnSpPr>
              <a:cxnSpLocks noChangeShapeType="1"/>
              <a:stCxn id="9294" idx="5"/>
              <a:endCxn id="9284" idx="1"/>
            </p:cNvCxnSpPr>
            <p:nvPr/>
          </p:nvCxnSpPr>
          <p:spPr bwMode="auto">
            <a:xfrm>
              <a:off x="1960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5" name="Text Box 46"/>
            <p:cNvSpPr txBox="1">
              <a:spLocks noChangeArrowheads="1"/>
            </p:cNvSpPr>
            <p:nvPr/>
          </p:nvSpPr>
          <p:spPr bwMode="auto">
            <a:xfrm>
              <a:off x="2063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9227" name="Group 54"/>
          <p:cNvGrpSpPr>
            <a:grpSpLocks/>
          </p:cNvGrpSpPr>
          <p:nvPr/>
        </p:nvGrpSpPr>
        <p:grpSpPr bwMode="auto">
          <a:xfrm>
            <a:off x="5695950" y="4224338"/>
            <a:ext cx="484188" cy="482600"/>
            <a:chOff x="3495" y="2920"/>
            <a:chExt cx="305" cy="304"/>
          </a:xfrm>
        </p:grpSpPr>
        <p:cxnSp>
          <p:nvCxnSpPr>
            <p:cNvPr id="9262" name="AutoShape 55"/>
            <p:cNvCxnSpPr>
              <a:cxnSpLocks noChangeShapeType="1"/>
              <a:stCxn id="9286" idx="7"/>
              <a:endCxn id="9292" idx="3"/>
            </p:cNvCxnSpPr>
            <p:nvPr/>
          </p:nvCxnSpPr>
          <p:spPr bwMode="auto">
            <a:xfrm flipV="1">
              <a:off x="3496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3" name="Text Box 56"/>
            <p:cNvSpPr txBox="1">
              <a:spLocks noChangeArrowheads="1"/>
            </p:cNvSpPr>
            <p:nvPr/>
          </p:nvSpPr>
          <p:spPr bwMode="auto">
            <a:xfrm>
              <a:off x="3495" y="2950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8" name="Group 57"/>
          <p:cNvGrpSpPr>
            <a:grpSpLocks/>
          </p:cNvGrpSpPr>
          <p:nvPr/>
        </p:nvGrpSpPr>
        <p:grpSpPr bwMode="auto">
          <a:xfrm>
            <a:off x="7526338" y="4706938"/>
            <a:ext cx="620712" cy="431800"/>
            <a:chOff x="4648" y="3224"/>
            <a:chExt cx="391" cy="272"/>
          </a:xfrm>
        </p:grpSpPr>
        <p:cxnSp>
          <p:nvCxnSpPr>
            <p:cNvPr id="9260" name="AutoShape 58"/>
            <p:cNvCxnSpPr>
              <a:cxnSpLocks noChangeShapeType="1"/>
              <a:stCxn id="9290" idx="5"/>
              <a:endCxn id="9290" idx="7"/>
            </p:cNvCxnSpPr>
            <p:nvPr/>
          </p:nvCxnSpPr>
          <p:spPr bwMode="auto">
            <a:xfrm rot="5400000" flipH="1" flipV="1">
              <a:off x="4513" y="3359"/>
              <a:ext cx="272" cy="1"/>
            </a:xfrm>
            <a:prstGeom prst="curvedConnector5">
              <a:avLst>
                <a:gd name="adj1" fmla="val -73528"/>
                <a:gd name="adj2" fmla="val 36399986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1" name="Text Box 59"/>
            <p:cNvSpPr txBox="1">
              <a:spLocks noChangeArrowheads="1"/>
            </p:cNvSpPr>
            <p:nvPr/>
          </p:nvSpPr>
          <p:spPr bwMode="auto">
            <a:xfrm>
              <a:off x="4853" y="3232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 dirty="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9" name="Group 69"/>
          <p:cNvGrpSpPr>
            <a:grpSpLocks/>
          </p:cNvGrpSpPr>
          <p:nvPr/>
        </p:nvGrpSpPr>
        <p:grpSpPr bwMode="auto">
          <a:xfrm>
            <a:off x="6611938" y="4186238"/>
            <a:ext cx="500062" cy="520700"/>
            <a:chOff x="4072" y="2896"/>
            <a:chExt cx="315" cy="328"/>
          </a:xfrm>
        </p:grpSpPr>
        <p:cxnSp>
          <p:nvCxnSpPr>
            <p:cNvPr id="9258" name="AutoShape 70"/>
            <p:cNvCxnSpPr>
              <a:cxnSpLocks noChangeShapeType="1"/>
              <a:stCxn id="9292" idx="5"/>
              <a:endCxn id="9290" idx="1"/>
            </p:cNvCxnSpPr>
            <p:nvPr/>
          </p:nvCxnSpPr>
          <p:spPr bwMode="auto">
            <a:xfrm>
              <a:off x="4072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59" name="Text Box 71"/>
            <p:cNvSpPr txBox="1">
              <a:spLocks noChangeArrowheads="1"/>
            </p:cNvSpPr>
            <p:nvPr/>
          </p:nvSpPr>
          <p:spPr bwMode="auto">
            <a:xfrm>
              <a:off x="4201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30" name="Group 126"/>
          <p:cNvGrpSpPr>
            <a:grpSpLocks/>
          </p:cNvGrpSpPr>
          <p:nvPr/>
        </p:nvGrpSpPr>
        <p:grpSpPr bwMode="auto">
          <a:xfrm>
            <a:off x="2344738" y="4313238"/>
            <a:ext cx="4813300" cy="1811337"/>
            <a:chOff x="2344738" y="4313238"/>
            <a:chExt cx="4813300" cy="1811337"/>
          </a:xfrm>
        </p:grpSpPr>
        <p:grpSp>
          <p:nvGrpSpPr>
            <p:cNvPr id="9234" name="Group 35"/>
            <p:cNvGrpSpPr>
              <a:grpSpLocks/>
            </p:cNvGrpSpPr>
            <p:nvPr/>
          </p:nvGrpSpPr>
          <p:grpSpPr bwMode="auto">
            <a:xfrm>
              <a:off x="2797175" y="4313238"/>
              <a:ext cx="295275" cy="1219200"/>
              <a:chOff x="1669" y="2976"/>
              <a:chExt cx="186" cy="768"/>
            </a:xfrm>
          </p:grpSpPr>
          <p:cxnSp>
            <p:nvCxnSpPr>
              <p:cNvPr id="9256" name="AutoShape 36"/>
              <p:cNvCxnSpPr>
                <a:cxnSpLocks noChangeShapeType="1"/>
                <a:stCxn id="9280" idx="0"/>
                <a:endCxn id="9294" idx="4"/>
              </p:cNvCxnSpPr>
              <p:nvPr/>
            </p:nvCxnSpPr>
            <p:spPr bwMode="auto">
              <a:xfrm flipV="1">
                <a:off x="1824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7" name="Text Box 37"/>
              <p:cNvSpPr txBox="1">
                <a:spLocks noChangeArrowheads="1"/>
              </p:cNvSpPr>
              <p:nvPr/>
            </p:nvSpPr>
            <p:spPr bwMode="auto">
              <a:xfrm>
                <a:off x="1669" y="325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9235" name="Group 41"/>
            <p:cNvGrpSpPr>
              <a:grpSpLocks/>
            </p:cNvGrpSpPr>
            <p:nvPr/>
          </p:nvGrpSpPr>
          <p:grpSpPr bwMode="auto">
            <a:xfrm>
              <a:off x="3259138" y="5138738"/>
              <a:ext cx="482600" cy="512762"/>
              <a:chOff x="1960" y="3496"/>
              <a:chExt cx="304" cy="323"/>
            </a:xfrm>
          </p:grpSpPr>
          <p:cxnSp>
            <p:nvCxnSpPr>
              <p:cNvPr id="9254" name="AutoShape 42"/>
              <p:cNvCxnSpPr>
                <a:cxnSpLocks noChangeShapeType="1"/>
                <a:stCxn id="9284" idx="3"/>
                <a:endCxn id="9280" idx="7"/>
              </p:cNvCxnSpPr>
              <p:nvPr/>
            </p:nvCxnSpPr>
            <p:spPr bwMode="auto">
              <a:xfrm flipH="1">
                <a:off x="1960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5" name="Text Box 43"/>
              <p:cNvSpPr txBox="1">
                <a:spLocks noChangeArrowheads="1"/>
              </p:cNvSpPr>
              <p:nvPr/>
            </p:nvSpPr>
            <p:spPr bwMode="auto">
              <a:xfrm>
                <a:off x="2071" y="3607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6" name="Group 47"/>
            <p:cNvGrpSpPr>
              <a:grpSpLocks/>
            </p:cNvGrpSpPr>
            <p:nvPr/>
          </p:nvGrpSpPr>
          <p:grpSpPr bwMode="auto">
            <a:xfrm>
              <a:off x="2344738" y="5138738"/>
              <a:ext cx="482600" cy="490537"/>
              <a:chOff x="1384" y="3496"/>
              <a:chExt cx="304" cy="309"/>
            </a:xfrm>
          </p:grpSpPr>
          <p:cxnSp>
            <p:nvCxnSpPr>
              <p:cNvPr id="9252" name="AutoShape 48"/>
              <p:cNvCxnSpPr>
                <a:cxnSpLocks noChangeShapeType="1"/>
                <a:stCxn id="9280" idx="1"/>
                <a:endCxn id="9282" idx="5"/>
              </p:cNvCxnSpPr>
              <p:nvPr/>
            </p:nvCxnSpPr>
            <p:spPr bwMode="auto">
              <a:xfrm flipH="1" flipV="1">
                <a:off x="1384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3" name="Text Box 49"/>
              <p:cNvSpPr txBox="1">
                <a:spLocks noChangeArrowheads="1"/>
              </p:cNvSpPr>
              <p:nvPr/>
            </p:nvSpPr>
            <p:spPr bwMode="auto">
              <a:xfrm>
                <a:off x="1393" y="3593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7" name="Group 51"/>
            <p:cNvGrpSpPr>
              <a:grpSpLocks/>
            </p:cNvGrpSpPr>
            <p:nvPr/>
          </p:nvGrpSpPr>
          <p:grpSpPr bwMode="auto">
            <a:xfrm>
              <a:off x="4173538" y="5138738"/>
              <a:ext cx="1092200" cy="355600"/>
              <a:chOff x="2536" y="3496"/>
              <a:chExt cx="688" cy="224"/>
            </a:xfrm>
          </p:grpSpPr>
          <p:cxnSp>
            <p:nvCxnSpPr>
              <p:cNvPr id="9250" name="AutoShape 52"/>
              <p:cNvCxnSpPr>
                <a:cxnSpLocks noChangeShapeType="1"/>
                <a:stCxn id="9286" idx="3"/>
                <a:endCxn id="9284" idx="5"/>
              </p:cNvCxnSpPr>
              <p:nvPr/>
            </p:nvCxnSpPr>
            <p:spPr bwMode="auto">
              <a:xfrm rot="5400000">
                <a:off x="2879" y="3153"/>
                <a:ext cx="1" cy="688"/>
              </a:xfrm>
              <a:prstGeom prst="curvedConnector3">
                <a:avLst>
                  <a:gd name="adj1" fmla="val 200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1" name="Text Box 53"/>
              <p:cNvSpPr txBox="1">
                <a:spLocks noChangeArrowheads="1"/>
              </p:cNvSpPr>
              <p:nvPr/>
            </p:nvSpPr>
            <p:spPr bwMode="auto">
              <a:xfrm>
                <a:off x="2810" y="3508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8" name="Group 60"/>
            <p:cNvGrpSpPr>
              <a:grpSpLocks/>
            </p:cNvGrpSpPr>
            <p:nvPr/>
          </p:nvGrpSpPr>
          <p:grpSpPr bwMode="auto">
            <a:xfrm>
              <a:off x="5697538" y="5138738"/>
              <a:ext cx="482600" cy="482600"/>
              <a:chOff x="3496" y="3496"/>
              <a:chExt cx="304" cy="304"/>
            </a:xfrm>
          </p:grpSpPr>
          <p:cxnSp>
            <p:nvCxnSpPr>
              <p:cNvPr id="9248" name="AutoShape 61"/>
              <p:cNvCxnSpPr>
                <a:cxnSpLocks noChangeShapeType="1"/>
                <a:stCxn id="9288" idx="1"/>
                <a:endCxn id="9286" idx="5"/>
              </p:cNvCxnSpPr>
              <p:nvPr/>
            </p:nvCxnSpPr>
            <p:spPr bwMode="auto">
              <a:xfrm flipH="1" flipV="1">
                <a:off x="3496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9" name="Text Box 62"/>
              <p:cNvSpPr txBox="1">
                <a:spLocks noChangeArrowheads="1"/>
              </p:cNvSpPr>
              <p:nvPr/>
            </p:nvSpPr>
            <p:spPr bwMode="auto">
              <a:xfrm>
                <a:off x="3515" y="3582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9239" name="Group 63"/>
            <p:cNvGrpSpPr>
              <a:grpSpLocks/>
            </p:cNvGrpSpPr>
            <p:nvPr/>
          </p:nvGrpSpPr>
          <p:grpSpPr bwMode="auto">
            <a:xfrm>
              <a:off x="3348038" y="5788025"/>
              <a:ext cx="2743200" cy="336550"/>
              <a:chOff x="2016" y="3905"/>
              <a:chExt cx="1728" cy="212"/>
            </a:xfrm>
          </p:grpSpPr>
          <p:cxnSp>
            <p:nvCxnSpPr>
              <p:cNvPr id="9246" name="AutoShape 64"/>
              <p:cNvCxnSpPr>
                <a:cxnSpLocks noChangeShapeType="1"/>
                <a:stCxn id="9288" idx="2"/>
                <a:endCxn id="9280" idx="6"/>
              </p:cNvCxnSpPr>
              <p:nvPr/>
            </p:nvCxnSpPr>
            <p:spPr bwMode="auto">
              <a:xfrm flipH="1">
                <a:off x="2016" y="3936"/>
                <a:ext cx="1728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7" name="Text Box 65"/>
              <p:cNvSpPr txBox="1">
                <a:spLocks noChangeArrowheads="1"/>
              </p:cNvSpPr>
              <p:nvPr/>
            </p:nvSpPr>
            <p:spPr bwMode="auto">
              <a:xfrm>
                <a:off x="2823" y="390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40" name="Group 66"/>
            <p:cNvGrpSpPr>
              <a:grpSpLocks/>
            </p:cNvGrpSpPr>
            <p:nvPr/>
          </p:nvGrpSpPr>
          <p:grpSpPr bwMode="auto">
            <a:xfrm>
              <a:off x="6611938" y="5138738"/>
              <a:ext cx="546100" cy="482600"/>
              <a:chOff x="4072" y="3496"/>
              <a:chExt cx="344" cy="304"/>
            </a:xfrm>
          </p:grpSpPr>
          <p:cxnSp>
            <p:nvCxnSpPr>
              <p:cNvPr id="9244" name="AutoShape 67"/>
              <p:cNvCxnSpPr>
                <a:cxnSpLocks noChangeShapeType="1"/>
                <a:stCxn id="9290" idx="3"/>
                <a:endCxn id="9288" idx="7"/>
              </p:cNvCxnSpPr>
              <p:nvPr/>
            </p:nvCxnSpPr>
            <p:spPr bwMode="auto">
              <a:xfrm flipH="1">
                <a:off x="4072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5" name="Text Box 68"/>
              <p:cNvSpPr txBox="1">
                <a:spLocks noChangeArrowheads="1"/>
              </p:cNvSpPr>
              <p:nvPr/>
            </p:nvSpPr>
            <p:spPr bwMode="auto">
              <a:xfrm>
                <a:off x="4230" y="3586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41" name="Group 72"/>
            <p:cNvGrpSpPr>
              <a:grpSpLocks/>
            </p:cNvGrpSpPr>
            <p:nvPr/>
          </p:nvGrpSpPr>
          <p:grpSpPr bwMode="auto">
            <a:xfrm>
              <a:off x="6361113" y="4313238"/>
              <a:ext cx="295275" cy="1219200"/>
              <a:chOff x="3914" y="2976"/>
              <a:chExt cx="186" cy="768"/>
            </a:xfrm>
          </p:grpSpPr>
          <p:cxnSp>
            <p:nvCxnSpPr>
              <p:cNvPr id="9242" name="AutoShape 73"/>
              <p:cNvCxnSpPr>
                <a:cxnSpLocks noChangeShapeType="1"/>
                <a:stCxn id="9292" idx="4"/>
                <a:endCxn id="9288" idx="0"/>
              </p:cNvCxnSpPr>
              <p:nvPr/>
            </p:nvCxnSpPr>
            <p:spPr bwMode="auto">
              <a:xfrm>
                <a:off x="3936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3" name="Text Box 74"/>
              <p:cNvSpPr txBox="1">
                <a:spLocks noChangeArrowheads="1"/>
              </p:cNvSpPr>
              <p:nvPr/>
            </p:nvSpPr>
            <p:spPr bwMode="auto">
              <a:xfrm>
                <a:off x="3914" y="3251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</p:grpSp>
      <p:grpSp>
        <p:nvGrpSpPr>
          <p:cNvPr id="9231" name="Group 75"/>
          <p:cNvGrpSpPr>
            <a:grpSpLocks/>
          </p:cNvGrpSpPr>
          <p:nvPr/>
        </p:nvGrpSpPr>
        <p:grpSpPr bwMode="auto">
          <a:xfrm>
            <a:off x="1277938" y="4706938"/>
            <a:ext cx="636587" cy="431800"/>
            <a:chOff x="712" y="3224"/>
            <a:chExt cx="401" cy="272"/>
          </a:xfrm>
        </p:grpSpPr>
        <p:cxnSp>
          <p:nvCxnSpPr>
            <p:cNvPr id="9232" name="AutoShape 76"/>
            <p:cNvCxnSpPr>
              <a:cxnSpLocks noChangeShapeType="1"/>
              <a:stCxn id="9282" idx="3"/>
              <a:endCxn id="9282" idx="1"/>
            </p:cNvCxnSpPr>
            <p:nvPr/>
          </p:nvCxnSpPr>
          <p:spPr bwMode="auto">
            <a:xfrm rot="5400000" flipH="1" flipV="1">
              <a:off x="977" y="3359"/>
              <a:ext cx="272" cy="1"/>
            </a:xfrm>
            <a:prstGeom prst="curvedConnector5">
              <a:avLst>
                <a:gd name="adj1" fmla="val -73528"/>
                <a:gd name="adj2" fmla="val -38800014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33" name="Text Box 77"/>
            <p:cNvSpPr txBox="1">
              <a:spLocks noChangeArrowheads="1"/>
            </p:cNvSpPr>
            <p:nvPr/>
          </p:nvSpPr>
          <p:spPr bwMode="auto">
            <a:xfrm>
              <a:off x="712" y="3265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cxnSp>
        <p:nvCxnSpPr>
          <p:cNvPr id="80" name="Straight Arrow Connector 79"/>
          <p:cNvCxnSpPr/>
          <p:nvPr/>
        </p:nvCxnSpPr>
        <p:spPr bwMode="auto">
          <a:xfrm>
            <a:off x="2133600" y="4343400"/>
            <a:ext cx="0" cy="30480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oup 26"/>
          <p:cNvGrpSpPr>
            <a:grpSpLocks/>
          </p:cNvGrpSpPr>
          <p:nvPr/>
        </p:nvGrpSpPr>
        <p:grpSpPr bwMode="auto">
          <a:xfrm>
            <a:off x="607046" y="1377243"/>
            <a:ext cx="4572000" cy="1344613"/>
            <a:chOff x="2362200" y="5059196"/>
            <a:chExt cx="4572000" cy="1344581"/>
          </a:xfrm>
        </p:grpSpPr>
        <p:sp>
          <p:nvSpPr>
            <p:cNvPr id="97" name="Oval 96"/>
            <p:cNvSpPr/>
            <p:nvPr/>
          </p:nvSpPr>
          <p:spPr>
            <a:xfrm>
              <a:off x="2671763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A</a:t>
              </a:r>
              <a:endParaRPr lang="en-US" sz="16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5151438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C</a:t>
              </a:r>
              <a:endParaRPr lang="en-US" sz="16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6391275" y="5138569"/>
              <a:ext cx="542925" cy="557200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solidFill>
                    <a:schemeClr val="tx1"/>
                  </a:solidFill>
                </a:rPr>
                <a:t>D</a:t>
              </a:r>
              <a:endParaRPr lang="en-US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3911600" y="5138569"/>
              <a:ext cx="542925" cy="5572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chemeClr val="tx1"/>
                  </a:solidFill>
                </a:rPr>
                <a:t>B</a:t>
              </a:r>
              <a:endParaRPr lang="en-US" sz="16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1" name="TextBox 14"/>
            <p:cNvSpPr txBox="1">
              <a:spLocks noChangeArrowheads="1"/>
            </p:cNvSpPr>
            <p:nvPr/>
          </p:nvSpPr>
          <p:spPr bwMode="auto">
            <a:xfrm>
              <a:off x="5694336" y="5059196"/>
              <a:ext cx="554064" cy="307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 dirty="0" smtClean="0"/>
                <a:t>0,1</a:t>
              </a:r>
              <a:endParaRPr lang="en-US" sz="1400" b="1" dirty="0"/>
            </a:p>
          </p:txBody>
        </p:sp>
        <p:sp>
          <p:nvSpPr>
            <p:cNvPr id="102" name="TextBox 15"/>
            <p:cNvSpPr txBox="1">
              <a:spLocks noChangeArrowheads="1"/>
            </p:cNvSpPr>
            <p:nvPr/>
          </p:nvSpPr>
          <p:spPr bwMode="auto">
            <a:xfrm>
              <a:off x="4531962" y="5059196"/>
              <a:ext cx="619476" cy="307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 dirty="0" smtClean="0"/>
                <a:t>0,1</a:t>
              </a:r>
              <a:endParaRPr lang="en-US" sz="1400" b="1" dirty="0"/>
            </a:p>
          </p:txBody>
        </p:sp>
        <p:cxnSp>
          <p:nvCxnSpPr>
            <p:cNvPr id="103" name="Straight Arrow Connector 102"/>
            <p:cNvCxnSpPr>
              <a:stCxn id="97" idx="6"/>
              <a:endCxn id="100" idx="2"/>
            </p:cNvCxnSpPr>
            <p:nvPr/>
          </p:nvCxnSpPr>
          <p:spPr>
            <a:xfrm>
              <a:off x="3214688" y="5416375"/>
              <a:ext cx="6969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8"/>
            <p:cNvSpPr txBox="1">
              <a:spLocks noChangeArrowheads="1"/>
            </p:cNvSpPr>
            <p:nvPr/>
          </p:nvSpPr>
          <p:spPr bwMode="auto">
            <a:xfrm>
              <a:off x="3214607" y="5059196"/>
              <a:ext cx="232475" cy="333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 dirty="0"/>
                <a:t>1</a:t>
              </a:r>
            </a:p>
          </p:txBody>
        </p:sp>
        <p:sp>
          <p:nvSpPr>
            <p:cNvPr id="105" name="TextBox 27"/>
            <p:cNvSpPr txBox="1">
              <a:spLocks noChangeArrowheads="1"/>
            </p:cNvSpPr>
            <p:nvPr/>
          </p:nvSpPr>
          <p:spPr bwMode="auto">
            <a:xfrm>
              <a:off x="2819400" y="6096000"/>
              <a:ext cx="457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/>
                <a:t>0,1</a:t>
              </a:r>
            </a:p>
          </p:txBody>
        </p:sp>
        <p:cxnSp>
          <p:nvCxnSpPr>
            <p:cNvPr id="106" name="Straight Arrow Connector 105"/>
            <p:cNvCxnSpPr/>
            <p:nvPr/>
          </p:nvCxnSpPr>
          <p:spPr>
            <a:xfrm>
              <a:off x="4454525" y="5376688"/>
              <a:ext cx="69691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>
              <a:off x="5694363" y="5376688"/>
              <a:ext cx="6969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Arc 107"/>
            <p:cNvSpPr/>
            <p:nvPr/>
          </p:nvSpPr>
          <p:spPr>
            <a:xfrm rot="14988361">
              <a:off x="2766224" y="5723545"/>
              <a:ext cx="398453" cy="38735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/>
            </a:p>
          </p:txBody>
        </p:sp>
        <p:cxnSp>
          <p:nvCxnSpPr>
            <p:cNvPr id="109" name="Straight Arrow Connector 108"/>
            <p:cNvCxnSpPr/>
            <p:nvPr/>
          </p:nvCxnSpPr>
          <p:spPr>
            <a:xfrm>
              <a:off x="2362200" y="5376688"/>
              <a:ext cx="309563" cy="0"/>
            </a:xfrm>
            <a:prstGeom prst="straightConnector1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119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DFAs ≡ 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We have shown how to build an optimal DFA for every regular expression</a:t>
            </a:r>
          </a:p>
          <a:p>
            <a:pPr lvl="1"/>
            <a:r>
              <a:rPr lang="en-US" sz="2600" dirty="0" smtClean="0"/>
              <a:t>Build NFA</a:t>
            </a:r>
          </a:p>
          <a:p>
            <a:pPr lvl="1"/>
            <a:r>
              <a:rPr lang="en-US" sz="2600" dirty="0" smtClean="0"/>
              <a:t>Convert NFA to DFA using subset construction</a:t>
            </a:r>
          </a:p>
          <a:p>
            <a:pPr lvl="1"/>
            <a:r>
              <a:rPr lang="en-US" sz="2600" dirty="0" smtClean="0"/>
              <a:t>Minimize resulting DFA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Theorem:  </a:t>
            </a:r>
            <a:r>
              <a:rPr lang="en-US" sz="2800" dirty="0" smtClean="0"/>
              <a:t>A language is recognized by a DFA if and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   only if it has a regular expression</a:t>
            </a:r>
          </a:p>
        </p:txBody>
      </p:sp>
    </p:spTree>
    <p:extLst>
      <p:ext uri="{BB962C8B-B14F-4D97-AF65-F5344CB8AC3E}">
        <p14:creationId xmlns:p14="http://schemas.microsoft.com/office/powerpoint/2010/main" val="213443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eneralized NFAs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Like NFAs but allow</a:t>
            </a:r>
          </a:p>
          <a:p>
            <a:pPr lvl="1">
              <a:defRPr/>
            </a:pPr>
            <a:r>
              <a:rPr lang="en-US" dirty="0" smtClean="0"/>
              <a:t>Parallel edges</a:t>
            </a:r>
          </a:p>
          <a:p>
            <a:pPr lvl="1">
              <a:defRPr/>
            </a:pPr>
            <a:r>
              <a:rPr lang="en-US" dirty="0" smtClean="0"/>
              <a:t>Regular Expressions as edge labels</a:t>
            </a:r>
          </a:p>
          <a:p>
            <a:pPr lvl="2">
              <a:defRPr/>
            </a:pPr>
            <a:r>
              <a:rPr lang="en-US" dirty="0" smtClean="0"/>
              <a:t>NFAs already have edges labeled </a:t>
            </a:r>
            <a:r>
              <a:rPr lang="en-US" b="1" dirty="0" smtClean="0">
                <a:sym typeface="Symbol"/>
              </a:rPr>
              <a:t></a:t>
            </a:r>
            <a:r>
              <a:rPr lang="en-US" dirty="0" smtClean="0">
                <a:sym typeface="Symbol"/>
              </a:rPr>
              <a:t> or </a:t>
            </a:r>
            <a:r>
              <a:rPr lang="en-US" b="1" i="1" dirty="0" smtClean="0">
                <a:sym typeface="Symbol"/>
              </a:rPr>
              <a:t>a</a:t>
            </a:r>
            <a:endParaRPr lang="en-US" b="1" i="1" dirty="0">
              <a:sym typeface="Symbol"/>
            </a:endParaRPr>
          </a:p>
          <a:p>
            <a:pPr>
              <a:defRPr/>
            </a:pPr>
            <a:r>
              <a:rPr lang="en-US" sz="2800" dirty="0" smtClean="0">
                <a:sym typeface="Symbol"/>
              </a:rPr>
              <a:t>An edge labeled by </a:t>
            </a:r>
            <a:r>
              <a:rPr lang="en-US" sz="2800" b="1" dirty="0" smtClean="0">
                <a:sym typeface="Symbol"/>
              </a:rPr>
              <a:t>A</a:t>
            </a:r>
            <a:r>
              <a:rPr lang="en-US" sz="2800" dirty="0" smtClean="0">
                <a:sym typeface="Symbol"/>
              </a:rPr>
              <a:t> can be followed by reading a string of input chars that is in the language represented by </a:t>
            </a:r>
            <a:r>
              <a:rPr lang="en-US" sz="2800" b="1" dirty="0" smtClean="0">
                <a:sym typeface="Symbol"/>
              </a:rPr>
              <a:t>A</a:t>
            </a:r>
            <a:r>
              <a:rPr lang="en-US" sz="2800" dirty="0" smtClean="0">
                <a:sym typeface="Symbol"/>
              </a:rPr>
              <a:t> </a:t>
            </a:r>
          </a:p>
          <a:p>
            <a:pPr>
              <a:defRPr/>
            </a:pPr>
            <a:r>
              <a:rPr lang="en-US" sz="2800" dirty="0" smtClean="0">
                <a:sym typeface="Symbol"/>
              </a:rPr>
              <a:t>A string x is accepted </a:t>
            </a:r>
            <a:r>
              <a:rPr lang="en-US" sz="2800" dirty="0" err="1" smtClean="0">
                <a:sym typeface="Symbol"/>
              </a:rPr>
              <a:t>iff</a:t>
            </a:r>
            <a:r>
              <a:rPr lang="en-US" sz="2800" dirty="0" smtClean="0">
                <a:sym typeface="Symbol"/>
              </a:rPr>
              <a:t> there is a path from start to final state labeled by a regular expression whose language contains x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102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from an NFA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581379" y="1244160"/>
            <a:ext cx="8229600" cy="5140800"/>
          </a:xfrm>
        </p:spPr>
        <p:txBody>
          <a:bodyPr/>
          <a:lstStyle/>
          <a:p>
            <a:pPr marL="342900" lvl="2" indent="-342900"/>
            <a:r>
              <a:rPr lang="en-US" sz="2800" dirty="0" smtClean="0">
                <a:latin typeface="Franklin Gothic Medium" panose="020B0603020102020204" pitchFamily="34" charset="0"/>
                <a:sym typeface="Symbol" pitchFamily="18" charset="2"/>
              </a:rPr>
              <a:t>Add new start state and final state</a:t>
            </a:r>
          </a:p>
          <a:p>
            <a:pPr marL="342900" lvl="2" indent="-342900"/>
            <a:endParaRPr lang="en-US" sz="2800" dirty="0" smtClean="0">
              <a:latin typeface="Franklin Gothic Medium" panose="020B0603020102020204" pitchFamily="34" charset="0"/>
              <a:sym typeface="Symbol" pitchFamily="18" charset="2"/>
            </a:endParaRPr>
          </a:p>
          <a:p>
            <a:pPr marL="342900" lvl="2" indent="-342900"/>
            <a:endParaRPr lang="en-US" sz="3200" dirty="0" smtClean="0">
              <a:sym typeface="Symbol" pitchFamily="18" charset="2"/>
            </a:endParaRPr>
          </a:p>
          <a:p>
            <a:pPr marL="342900" lvl="2" indent="-342900"/>
            <a:endParaRPr lang="en-US" sz="3200" dirty="0" smtClean="0">
              <a:sym typeface="Symbol" pitchFamily="18" charset="2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211513" y="2017887"/>
            <a:ext cx="1989137" cy="1525588"/>
          </a:xfrm>
          <a:prstGeom prst="rect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409950" y="2614787"/>
            <a:ext cx="265113" cy="28575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50" b="1" baseline="-25000" dirty="0">
              <a:solidFill>
                <a:prstClr val="black"/>
              </a:solidFill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670425" y="2283000"/>
            <a:ext cx="265113" cy="285750"/>
          </a:xfrm>
          <a:prstGeom prst="ellipse">
            <a:avLst/>
          </a:prstGeom>
          <a:noFill/>
          <a:ln w="5715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50" b="1" baseline="-250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670425" y="3079925"/>
            <a:ext cx="265113" cy="285750"/>
          </a:xfrm>
          <a:prstGeom prst="ellipse">
            <a:avLst/>
          </a:prstGeom>
          <a:noFill/>
          <a:ln w="5715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50" b="1" baseline="-25000" dirty="0">
              <a:solidFill>
                <a:prstClr val="black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592888" y="2614787"/>
            <a:ext cx="265112" cy="28575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50" b="1" baseline="-25000" dirty="0">
              <a:solidFill>
                <a:prstClr val="black"/>
              </a:solidFill>
            </a:endParaRPr>
          </a:p>
        </p:txBody>
      </p:sp>
      <p:sp>
        <p:nvSpPr>
          <p:cNvPr id="35859" name="TextBox 20"/>
          <p:cNvSpPr txBox="1">
            <a:spLocks noChangeArrowheads="1"/>
          </p:cNvSpPr>
          <p:nvPr/>
        </p:nvSpPr>
        <p:spPr bwMode="auto">
          <a:xfrm>
            <a:off x="5627234" y="2055198"/>
            <a:ext cx="312181" cy="456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l-GR" sz="2800" b="1" dirty="0">
                <a:solidFill>
                  <a:prstClr val="black"/>
                </a:solidFill>
                <a:latin typeface="Cambria Math" pitchFamily="18" charset="0"/>
              </a:rPr>
              <a:t>λ</a:t>
            </a:r>
            <a:endParaRPr lang="en-US" sz="28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cxnSp>
        <p:nvCxnSpPr>
          <p:cNvPr id="22" name="Curved Connector 21"/>
          <p:cNvCxnSpPr>
            <a:stCxn id="11" idx="6"/>
            <a:endCxn id="17" idx="2"/>
          </p:cNvCxnSpPr>
          <p:nvPr/>
        </p:nvCxnSpPr>
        <p:spPr bwMode="auto">
          <a:xfrm>
            <a:off x="4935538" y="2427462"/>
            <a:ext cx="1657350" cy="331788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/>
          <p:nvPr/>
        </p:nvCxnSpPr>
        <p:spPr bwMode="auto">
          <a:xfrm flipV="1">
            <a:off x="4935538" y="2781475"/>
            <a:ext cx="1657350" cy="441325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62" name="TextBox 30"/>
          <p:cNvSpPr txBox="1">
            <a:spLocks noChangeArrowheads="1"/>
          </p:cNvSpPr>
          <p:nvPr/>
        </p:nvSpPr>
        <p:spPr bwMode="auto">
          <a:xfrm>
            <a:off x="5627234" y="2994872"/>
            <a:ext cx="312181" cy="454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l-GR" sz="2800" b="1">
                <a:solidFill>
                  <a:prstClr val="black"/>
                </a:solidFill>
                <a:latin typeface="Cambria Math" pitchFamily="18" charset="0"/>
              </a:rPr>
              <a:t>λ</a:t>
            </a:r>
            <a:endParaRPr lang="en-US" sz="2800" b="1">
              <a:solidFill>
                <a:prstClr val="black"/>
              </a:solidFill>
              <a:latin typeface="Calibri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1752600" y="2748137"/>
            <a:ext cx="269875" cy="0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 bwMode="auto">
          <a:xfrm>
            <a:off x="2017713" y="2614787"/>
            <a:ext cx="265112" cy="28575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050" b="1" baseline="-25000" dirty="0">
              <a:solidFill>
                <a:prstClr val="black"/>
              </a:solidFill>
            </a:endParaRPr>
          </a:p>
        </p:txBody>
      </p:sp>
      <p:cxnSp>
        <p:nvCxnSpPr>
          <p:cNvPr id="8" name="Straight Arrow Connector 7"/>
          <p:cNvCxnSpPr>
            <a:stCxn id="26" idx="6"/>
            <a:endCxn id="10" idx="2"/>
          </p:cNvCxnSpPr>
          <p:nvPr/>
        </p:nvCxnSpPr>
        <p:spPr bwMode="auto">
          <a:xfrm>
            <a:off x="2282825" y="2757662"/>
            <a:ext cx="112712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66" name="TextBox 20"/>
          <p:cNvSpPr txBox="1">
            <a:spLocks noChangeArrowheads="1"/>
          </p:cNvSpPr>
          <p:nvPr/>
        </p:nvSpPr>
        <p:spPr bwMode="auto">
          <a:xfrm>
            <a:off x="2614551" y="2349537"/>
            <a:ext cx="312181" cy="456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l-GR" sz="2800" b="1" dirty="0">
                <a:solidFill>
                  <a:prstClr val="black"/>
                </a:solidFill>
                <a:latin typeface="Cambria Math" pitchFamily="18" charset="0"/>
              </a:rPr>
              <a:t>λ</a:t>
            </a:r>
            <a:endParaRPr lang="en-US" sz="28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752600" y="5159025"/>
            <a:ext cx="5105400" cy="577850"/>
            <a:chOff x="1752600" y="4876800"/>
            <a:chExt cx="5105400" cy="577850"/>
          </a:xfrm>
        </p:grpSpPr>
        <p:sp>
          <p:nvSpPr>
            <p:cNvPr id="37" name="Oval 36"/>
            <p:cNvSpPr/>
            <p:nvPr/>
          </p:nvSpPr>
          <p:spPr bwMode="auto">
            <a:xfrm>
              <a:off x="6592888" y="5168900"/>
              <a:ext cx="265112" cy="285750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prstClr val="black"/>
                </a:solidFill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>
              <a:off x="1752600" y="5300663"/>
              <a:ext cx="269875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 bwMode="auto">
            <a:xfrm>
              <a:off x="2017713" y="5168900"/>
              <a:ext cx="265112" cy="28575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prstClr val="black"/>
                </a:solidFill>
              </a:endParaRPr>
            </a:p>
          </p:txBody>
        </p:sp>
        <p:cxnSp>
          <p:nvCxnSpPr>
            <p:cNvPr id="44" name="Straight Arrow Connector 43"/>
            <p:cNvCxnSpPr>
              <a:stCxn id="43" idx="6"/>
              <a:endCxn id="37" idx="2"/>
            </p:cNvCxnSpPr>
            <p:nvPr/>
          </p:nvCxnSpPr>
          <p:spPr bwMode="auto">
            <a:xfrm>
              <a:off x="2282825" y="5311775"/>
              <a:ext cx="431006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20"/>
            <p:cNvSpPr txBox="1">
              <a:spLocks noChangeArrowheads="1"/>
            </p:cNvSpPr>
            <p:nvPr/>
          </p:nvSpPr>
          <p:spPr bwMode="auto">
            <a:xfrm>
              <a:off x="4114800" y="4876800"/>
              <a:ext cx="404813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US" sz="2800" b="1" dirty="0" smtClean="0">
                  <a:solidFill>
                    <a:prstClr val="black"/>
                  </a:solidFill>
                  <a:latin typeface="Calibri"/>
                </a:rPr>
                <a:t>A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603957" y="3756505"/>
            <a:ext cx="701604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/>
            <a:r>
              <a:rPr lang="en-US" sz="2800" dirty="0">
                <a:latin typeface="Franklin Gothic Medium" panose="020B0603020102020204" pitchFamily="34" charset="0"/>
                <a:sym typeface="Symbol" pitchFamily="18" charset="2"/>
              </a:rPr>
              <a:t>Then eliminate original states one by one, keeping the same language, until it looks like:</a:t>
            </a:r>
          </a:p>
          <a:p>
            <a:pPr marL="342900" lvl="2" indent="-342900"/>
            <a:endParaRPr lang="en-US" sz="3200" dirty="0" smtClean="0">
              <a:sym typeface="Symbol" pitchFamily="18" charset="2"/>
            </a:endParaRPr>
          </a:p>
          <a:p>
            <a:pPr marL="342900" lvl="2" indent="-342900"/>
            <a:endParaRPr lang="en-US" sz="3200" dirty="0">
              <a:sym typeface="Symbol" pitchFamily="18" charset="2"/>
            </a:endParaRPr>
          </a:p>
          <a:p>
            <a:pPr marL="342900" lvl="2" indent="-342900"/>
            <a:r>
              <a:rPr lang="en-US" sz="2800" dirty="0">
                <a:latin typeface="Franklin Gothic Medium" panose="020B0603020102020204" pitchFamily="34" charset="0"/>
                <a:sym typeface="Symbol" pitchFamily="18" charset="2"/>
              </a:rPr>
              <a:t>Final regular expression will be </a:t>
            </a:r>
            <a:r>
              <a:rPr lang="en-US" sz="2800" b="1" dirty="0">
                <a:latin typeface="Franklin Gothic Medium" panose="020B0603020102020204" pitchFamily="34" charset="0"/>
                <a:sym typeface="Symbol" pitchFamily="18" charset="2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26561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nly two simplification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/>
              <a:t>Rule 1</a:t>
            </a:r>
            <a:r>
              <a:rPr lang="en-US" sz="2800" dirty="0" smtClean="0"/>
              <a:t>:  For any two states q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and q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with parallel edges (possibly q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=q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), replace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endParaRPr lang="en-US" sz="2800" b="1" dirty="0" smtClean="0"/>
          </a:p>
          <a:p>
            <a:pPr>
              <a:defRPr/>
            </a:pPr>
            <a:r>
              <a:rPr lang="en-US" sz="2800" b="1" dirty="0" smtClean="0"/>
              <a:t>Rule 2</a:t>
            </a:r>
            <a:r>
              <a:rPr lang="en-US" sz="2800" dirty="0" smtClean="0"/>
              <a:t>: Eliminate non-start/final state q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by replacing all</a:t>
            </a:r>
            <a:endParaRPr lang="en-US" sz="2800" dirty="0"/>
          </a:p>
          <a:p>
            <a:pPr marL="0" indent="0">
              <a:buFont typeface="Arial" charset="0"/>
              <a:buNone/>
              <a:defRPr/>
            </a:pPr>
            <a:endParaRPr lang="en-US" sz="2800" dirty="0"/>
          </a:p>
          <a:p>
            <a:pPr marL="0" indent="0">
              <a:buFont typeface="Arial" charset="0"/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 smtClean="0"/>
              <a:t>    for </a:t>
            </a:r>
            <a:r>
              <a:rPr lang="en-US" sz="2800" i="1" dirty="0" smtClean="0"/>
              <a:t>every</a:t>
            </a:r>
            <a:r>
              <a:rPr lang="en-US" sz="2800" dirty="0" smtClean="0"/>
              <a:t> pair of states q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q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(even if q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=q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grpSp>
        <p:nvGrpSpPr>
          <p:cNvPr id="36871" name="Group 114"/>
          <p:cNvGrpSpPr>
            <a:grpSpLocks/>
          </p:cNvGrpSpPr>
          <p:nvPr/>
        </p:nvGrpSpPr>
        <p:grpSpPr bwMode="auto">
          <a:xfrm>
            <a:off x="1600200" y="2209800"/>
            <a:ext cx="6156325" cy="1376363"/>
            <a:chOff x="1600200" y="2286000"/>
            <a:chExt cx="6157046" cy="1376065"/>
          </a:xfrm>
        </p:grpSpPr>
        <p:grpSp>
          <p:nvGrpSpPr>
            <p:cNvPr id="36895" name="Group 113"/>
            <p:cNvGrpSpPr>
              <a:grpSpLocks/>
            </p:cNvGrpSpPr>
            <p:nvPr/>
          </p:nvGrpSpPr>
          <p:grpSpPr bwMode="auto">
            <a:xfrm>
              <a:off x="1600200" y="2286000"/>
              <a:ext cx="3353392" cy="1376065"/>
              <a:chOff x="1600200" y="2286000"/>
              <a:chExt cx="3353392" cy="1376065"/>
            </a:xfrm>
          </p:grpSpPr>
          <p:sp>
            <p:nvSpPr>
              <p:cNvPr id="36903" name="TextBox 20"/>
              <p:cNvSpPr txBox="1">
                <a:spLocks noChangeArrowheads="1"/>
              </p:cNvSpPr>
              <p:nvPr/>
            </p:nvSpPr>
            <p:spPr bwMode="auto">
              <a:xfrm>
                <a:off x="1600200" y="2895600"/>
                <a:ext cx="470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400">
                    <a:solidFill>
                      <a:prstClr val="black"/>
                    </a:solidFill>
                  </a:rPr>
                  <a:t>q</a:t>
                </a:r>
                <a:r>
                  <a:rPr lang="en-US" sz="2400" baseline="-25000">
                    <a:solidFill>
                      <a:prstClr val="black"/>
                    </a:solidFill>
                  </a:rPr>
                  <a:t>1</a:t>
                </a:r>
              </a:p>
            </p:txBody>
          </p:sp>
          <p:sp>
            <p:nvSpPr>
              <p:cNvPr id="36904" name="TextBox 22"/>
              <p:cNvSpPr txBox="1">
                <a:spLocks noChangeArrowheads="1"/>
              </p:cNvSpPr>
              <p:nvPr/>
            </p:nvSpPr>
            <p:spPr bwMode="auto">
              <a:xfrm>
                <a:off x="3810000" y="2819400"/>
                <a:ext cx="470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400">
                    <a:solidFill>
                      <a:prstClr val="black"/>
                    </a:solidFill>
                  </a:rPr>
                  <a:t>q</a:t>
                </a:r>
                <a:r>
                  <a:rPr lang="en-US" sz="2400" baseline="-25000">
                    <a:solidFill>
                      <a:prstClr val="black"/>
                    </a:solidFill>
                  </a:rPr>
                  <a:t>2</a:t>
                </a: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>
                <a:off x="3810259" y="2895468"/>
                <a:ext cx="457254" cy="45710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050" b="1" baseline="-25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19543" y="2286000"/>
                <a:ext cx="369931" cy="46186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b="1" dirty="0">
                    <a:solidFill>
                      <a:prstClr val="black"/>
                    </a:solidFill>
                    <a:latin typeface="Calibri"/>
                  </a:rPr>
                  <a:t>A</a:t>
                </a:r>
              </a:p>
            </p:txBody>
          </p:sp>
          <p:cxnSp>
            <p:nvCxnSpPr>
              <p:cNvPr id="17" name="Curved Connector 16"/>
              <p:cNvCxnSpPr>
                <a:stCxn id="22" idx="7"/>
                <a:endCxn id="24" idx="1"/>
              </p:cNvCxnSpPr>
              <p:nvPr/>
            </p:nvCxnSpPr>
            <p:spPr>
              <a:xfrm rot="5400000" flipH="1" flipV="1">
                <a:off x="2941001" y="2030951"/>
                <a:ext cx="4762" cy="1867119"/>
              </a:xfrm>
              <a:prstGeom prst="curvedConnector3">
                <a:avLst>
                  <a:gd name="adj1" fmla="val 6493143"/>
                </a:avLst>
              </a:prstGeom>
              <a:ln w="1905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1"/>
              <p:cNvSpPr/>
              <p:nvPr/>
            </p:nvSpPr>
            <p:spPr>
              <a:xfrm>
                <a:off x="1600200" y="2895468"/>
                <a:ext cx="479481" cy="488844"/>
              </a:xfrm>
              <a:prstGeom prst="ellips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40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9" name="Curved Connector 18"/>
              <p:cNvCxnSpPr>
                <a:stCxn id="22" idx="5"/>
                <a:endCxn id="24" idx="3"/>
              </p:cNvCxnSpPr>
              <p:nvPr/>
            </p:nvCxnSpPr>
            <p:spPr>
              <a:xfrm rot="5400000" flipH="1" flipV="1">
                <a:off x="2929891" y="2365840"/>
                <a:ext cx="26982" cy="1867119"/>
              </a:xfrm>
              <a:prstGeom prst="curvedConnector3">
                <a:avLst>
                  <a:gd name="adj1" fmla="val -1114205"/>
                </a:avLst>
              </a:prstGeom>
              <a:ln w="1905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2819543" y="3200202"/>
                <a:ext cx="357230" cy="46186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b="1" dirty="0">
                    <a:solidFill>
                      <a:prstClr val="black"/>
                    </a:solidFill>
                    <a:latin typeface="Calibri"/>
                  </a:rPr>
                  <a:t>B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419930" y="2819285"/>
                <a:ext cx="533463" cy="52376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800" dirty="0">
                    <a:solidFill>
                      <a:prstClr val="black"/>
                    </a:solidFill>
                    <a:latin typeface="Calibri"/>
                  </a:rPr>
                  <a:t>by</a:t>
                </a:r>
              </a:p>
            </p:txBody>
          </p:sp>
        </p:grpSp>
        <p:grpSp>
          <p:nvGrpSpPr>
            <p:cNvPr id="36896" name="Group 101"/>
            <p:cNvGrpSpPr>
              <a:grpSpLocks/>
            </p:cNvGrpSpPr>
            <p:nvPr/>
          </p:nvGrpSpPr>
          <p:grpSpPr bwMode="auto">
            <a:xfrm>
              <a:off x="5077446" y="2667000"/>
              <a:ext cx="2679800" cy="708120"/>
              <a:chOff x="5077446" y="2667000"/>
              <a:chExt cx="2679800" cy="708120"/>
            </a:xfrm>
          </p:grpSpPr>
          <p:cxnSp>
            <p:nvCxnSpPr>
              <p:cNvPr id="8" name="Straight Arrow Connector 7"/>
              <p:cNvCxnSpPr>
                <a:stCxn id="47" idx="6"/>
                <a:endCxn id="44" idx="2"/>
              </p:cNvCxnSpPr>
              <p:nvPr/>
            </p:nvCxnSpPr>
            <p:spPr>
              <a:xfrm flipV="1">
                <a:off x="5556713" y="3114495"/>
                <a:ext cx="1730578" cy="1587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898" name="TextBox 11"/>
              <p:cNvSpPr txBox="1">
                <a:spLocks noChangeArrowheads="1"/>
              </p:cNvSpPr>
              <p:nvPr/>
            </p:nvSpPr>
            <p:spPr bwMode="auto">
              <a:xfrm>
                <a:off x="6020317" y="2666917"/>
                <a:ext cx="739862" cy="461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400" b="1">
                    <a:solidFill>
                      <a:prstClr val="black"/>
                    </a:solidFill>
                    <a:latin typeface="Calibri" pitchFamily="34" charset="0"/>
                  </a:rPr>
                  <a:t>A</a:t>
                </a:r>
                <a:r>
                  <a:rPr lang="en-US" sz="2000" b="1">
                    <a:solidFill>
                      <a:prstClr val="black"/>
                    </a:solidFill>
                    <a:latin typeface="Cambria Math" pitchFamily="18" charset="0"/>
                  </a:rPr>
                  <a:t>⋃</a:t>
                </a:r>
                <a:r>
                  <a:rPr lang="en-US" sz="2400" b="1">
                    <a:solidFill>
                      <a:prstClr val="black"/>
                    </a:solidFill>
                    <a:latin typeface="Calibri" pitchFamily="34" charset="0"/>
                  </a:rPr>
                  <a:t>B</a:t>
                </a:r>
              </a:p>
            </p:txBody>
          </p:sp>
          <p:sp>
            <p:nvSpPr>
              <p:cNvPr id="36899" name="TextBox 41"/>
              <p:cNvSpPr txBox="1">
                <a:spLocks noChangeArrowheads="1"/>
              </p:cNvSpPr>
              <p:nvPr/>
            </p:nvSpPr>
            <p:spPr bwMode="auto">
              <a:xfrm>
                <a:off x="5077446" y="2886356"/>
                <a:ext cx="470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400">
                    <a:solidFill>
                      <a:prstClr val="black"/>
                    </a:solidFill>
                  </a:rPr>
                  <a:t>q</a:t>
                </a:r>
                <a:r>
                  <a:rPr lang="en-US" sz="2400" baseline="-25000">
                    <a:solidFill>
                      <a:prstClr val="black"/>
                    </a:solidFill>
                  </a:rPr>
                  <a:t>1</a:t>
                </a:r>
              </a:p>
            </p:txBody>
          </p:sp>
          <p:sp>
            <p:nvSpPr>
              <p:cNvPr id="36900" name="TextBox 42"/>
              <p:cNvSpPr txBox="1">
                <a:spLocks noChangeArrowheads="1"/>
              </p:cNvSpPr>
              <p:nvPr/>
            </p:nvSpPr>
            <p:spPr bwMode="auto">
              <a:xfrm>
                <a:off x="7287246" y="2810156"/>
                <a:ext cx="470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400">
                    <a:solidFill>
                      <a:prstClr val="black"/>
                    </a:solidFill>
                  </a:rPr>
                  <a:t>q</a:t>
                </a:r>
                <a:r>
                  <a:rPr lang="en-US" sz="2400" baseline="-25000">
                    <a:solidFill>
                      <a:prstClr val="black"/>
                    </a:solidFill>
                  </a:rPr>
                  <a:t>2</a:t>
                </a:r>
              </a:p>
            </p:txBody>
          </p:sp>
          <p:sp>
            <p:nvSpPr>
              <p:cNvPr id="44" name="Oval 43"/>
              <p:cNvSpPr/>
              <p:nvPr/>
            </p:nvSpPr>
            <p:spPr bwMode="auto">
              <a:xfrm>
                <a:off x="7287291" y="2885945"/>
                <a:ext cx="457254" cy="45710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050" b="1" baseline="-25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5077232" y="2885945"/>
                <a:ext cx="479481" cy="488844"/>
              </a:xfrm>
              <a:prstGeom prst="ellips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40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36872" name="Group 111"/>
          <p:cNvGrpSpPr>
            <a:grpSpLocks/>
          </p:cNvGrpSpPr>
          <p:nvPr/>
        </p:nvGrpSpPr>
        <p:grpSpPr bwMode="auto">
          <a:xfrm>
            <a:off x="1676400" y="4572000"/>
            <a:ext cx="6337300" cy="936625"/>
            <a:chOff x="1676400" y="4419600"/>
            <a:chExt cx="6337400" cy="936720"/>
          </a:xfrm>
        </p:grpSpPr>
        <p:cxnSp>
          <p:nvCxnSpPr>
            <p:cNvPr id="64" name="Curved Connector 63"/>
            <p:cNvCxnSpPr>
              <a:stCxn id="85" idx="1"/>
              <a:endCxn id="85" idx="7"/>
            </p:cNvCxnSpPr>
            <p:nvPr/>
          </p:nvCxnSpPr>
          <p:spPr>
            <a:xfrm rot="5400000" flipH="1" flipV="1">
              <a:off x="3276625" y="4781601"/>
              <a:ext cx="12701" cy="323855"/>
            </a:xfrm>
            <a:prstGeom prst="curvedConnector3">
              <a:avLst>
                <a:gd name="adj1" fmla="val 2897205"/>
              </a:avLst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81" idx="6"/>
            </p:cNvCxnSpPr>
            <p:nvPr/>
          </p:nvCxnSpPr>
          <p:spPr>
            <a:xfrm>
              <a:off x="2133607" y="5105470"/>
              <a:ext cx="91441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85" idx="6"/>
              <a:endCxn id="88" idx="2"/>
            </p:cNvCxnSpPr>
            <p:nvPr/>
          </p:nvCxnSpPr>
          <p:spPr>
            <a:xfrm>
              <a:off x="3505229" y="5105470"/>
              <a:ext cx="91441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2438412" y="4724431"/>
              <a:ext cx="369894" cy="4620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>
                  <a:solidFill>
                    <a:prstClr val="black"/>
                  </a:solidFill>
                  <a:latin typeface="Calibri"/>
                </a:rPr>
                <a:t>A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895619" y="4419600"/>
              <a:ext cx="357194" cy="4620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>
                  <a:solidFill>
                    <a:prstClr val="black"/>
                  </a:solidFill>
                  <a:latin typeface="Calibri"/>
                </a:rPr>
                <a:t>B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810034" y="4724431"/>
              <a:ext cx="347668" cy="4620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>
                  <a:solidFill>
                    <a:prstClr val="black"/>
                  </a:solidFill>
                  <a:latin typeface="Calibri"/>
                </a:rPr>
                <a:t>C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400875" y="4724431"/>
              <a:ext cx="860439" cy="4620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>
                  <a:solidFill>
                    <a:prstClr val="black"/>
                  </a:solidFill>
                  <a:latin typeface="Calibri"/>
                </a:rPr>
                <a:t>AB*C</a:t>
              </a:r>
            </a:p>
          </p:txBody>
        </p:sp>
        <p:grpSp>
          <p:nvGrpSpPr>
            <p:cNvPr id="36881" name="Group 81"/>
            <p:cNvGrpSpPr>
              <a:grpSpLocks/>
            </p:cNvGrpSpPr>
            <p:nvPr/>
          </p:nvGrpSpPr>
          <p:grpSpPr bwMode="auto">
            <a:xfrm>
              <a:off x="1676400" y="4800600"/>
              <a:ext cx="470000" cy="533400"/>
              <a:chOff x="7439646" y="3114956"/>
              <a:chExt cx="470000" cy="533400"/>
            </a:xfrm>
          </p:grpSpPr>
          <p:sp>
            <p:nvSpPr>
              <p:cNvPr id="36893" name="TextBox 79"/>
              <p:cNvSpPr txBox="1">
                <a:spLocks noChangeArrowheads="1"/>
              </p:cNvSpPr>
              <p:nvPr/>
            </p:nvSpPr>
            <p:spPr bwMode="auto">
              <a:xfrm>
                <a:off x="7439646" y="3114956"/>
                <a:ext cx="470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400">
                    <a:solidFill>
                      <a:prstClr val="black"/>
                    </a:solidFill>
                  </a:rPr>
                  <a:t>q</a:t>
                </a:r>
                <a:r>
                  <a:rPr lang="en-US" sz="2400" baseline="-25000">
                    <a:solidFill>
                      <a:prstClr val="black"/>
                    </a:solidFill>
                  </a:rPr>
                  <a:t>1</a:t>
                </a:r>
              </a:p>
            </p:txBody>
          </p:sp>
          <p:sp>
            <p:nvSpPr>
              <p:cNvPr id="81" name="Oval 80"/>
              <p:cNvSpPr/>
              <p:nvPr/>
            </p:nvSpPr>
            <p:spPr bwMode="auto">
              <a:xfrm>
                <a:off x="7439646" y="3191203"/>
                <a:ext cx="457207" cy="45724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050" b="1" baseline="-250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6882" name="TextBox 83"/>
            <p:cNvSpPr txBox="1">
              <a:spLocks noChangeArrowheads="1"/>
            </p:cNvSpPr>
            <p:nvPr/>
          </p:nvSpPr>
          <p:spPr bwMode="auto">
            <a:xfrm>
              <a:off x="3048000" y="4800600"/>
              <a:ext cx="470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400">
                  <a:solidFill>
                    <a:prstClr val="black"/>
                  </a:solidFill>
                </a:rPr>
                <a:t>q</a:t>
              </a:r>
              <a:r>
                <a:rPr lang="en-US" sz="2400" baseline="-25000">
                  <a:solidFill>
                    <a:prstClr val="black"/>
                  </a:solidFill>
                </a:rPr>
                <a:t>3</a:t>
              </a:r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3048022" y="4876846"/>
              <a:ext cx="457207" cy="45724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b="1" baseline="-25000" dirty="0">
                <a:solidFill>
                  <a:prstClr val="black"/>
                </a:solidFill>
              </a:endParaRPr>
            </a:p>
          </p:txBody>
        </p:sp>
        <p:grpSp>
          <p:nvGrpSpPr>
            <p:cNvPr id="36884" name="Group 85"/>
            <p:cNvGrpSpPr>
              <a:grpSpLocks/>
            </p:cNvGrpSpPr>
            <p:nvPr/>
          </p:nvGrpSpPr>
          <p:grpSpPr bwMode="auto">
            <a:xfrm>
              <a:off x="4419600" y="4800600"/>
              <a:ext cx="470000" cy="533400"/>
              <a:chOff x="7439646" y="3114956"/>
              <a:chExt cx="470000" cy="533400"/>
            </a:xfrm>
          </p:grpSpPr>
          <p:sp>
            <p:nvSpPr>
              <p:cNvPr id="36891" name="TextBox 86"/>
              <p:cNvSpPr txBox="1">
                <a:spLocks noChangeArrowheads="1"/>
              </p:cNvSpPr>
              <p:nvPr/>
            </p:nvSpPr>
            <p:spPr bwMode="auto">
              <a:xfrm>
                <a:off x="7439646" y="3114956"/>
                <a:ext cx="470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400">
                    <a:solidFill>
                      <a:prstClr val="black"/>
                    </a:solidFill>
                  </a:rPr>
                  <a:t>q</a:t>
                </a:r>
                <a:r>
                  <a:rPr lang="en-US" sz="2400" baseline="-25000">
                    <a:solidFill>
                      <a:prstClr val="black"/>
                    </a:solidFill>
                  </a:rPr>
                  <a:t>2</a:t>
                </a:r>
              </a:p>
            </p:txBody>
          </p:sp>
          <p:sp>
            <p:nvSpPr>
              <p:cNvPr id="88" name="Oval 87"/>
              <p:cNvSpPr/>
              <p:nvPr/>
            </p:nvSpPr>
            <p:spPr bwMode="auto">
              <a:xfrm>
                <a:off x="7439689" y="3191203"/>
                <a:ext cx="457207" cy="45724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050" b="1" baseline="-25000" dirty="0">
                  <a:solidFill>
                    <a:prstClr val="black"/>
                  </a:solidFill>
                </a:endParaRPr>
              </a:p>
            </p:txBody>
          </p:sp>
        </p:grpSp>
        <p:cxnSp>
          <p:nvCxnSpPr>
            <p:cNvPr id="104" name="Straight Arrow Connector 103"/>
            <p:cNvCxnSpPr>
              <a:stCxn id="109" idx="6"/>
              <a:endCxn id="108" idx="2"/>
            </p:cNvCxnSpPr>
            <p:nvPr/>
          </p:nvCxnSpPr>
          <p:spPr>
            <a:xfrm flipV="1">
              <a:off x="6118295" y="5105470"/>
              <a:ext cx="1425597" cy="635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886" name="TextBox 105"/>
            <p:cNvSpPr txBox="1">
              <a:spLocks noChangeArrowheads="1"/>
            </p:cNvSpPr>
            <p:nvPr/>
          </p:nvSpPr>
          <p:spPr bwMode="auto">
            <a:xfrm>
              <a:off x="5638800" y="4867556"/>
              <a:ext cx="470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400">
                  <a:solidFill>
                    <a:prstClr val="black"/>
                  </a:solidFill>
                </a:rPr>
                <a:t>q</a:t>
              </a:r>
              <a:r>
                <a:rPr lang="en-US" sz="2400" baseline="-25000">
                  <a:solidFill>
                    <a:prstClr val="black"/>
                  </a:solidFill>
                </a:rPr>
                <a:t>1</a:t>
              </a:r>
            </a:p>
          </p:txBody>
        </p:sp>
        <p:grpSp>
          <p:nvGrpSpPr>
            <p:cNvPr id="36887" name="Group 110"/>
            <p:cNvGrpSpPr>
              <a:grpSpLocks/>
            </p:cNvGrpSpPr>
            <p:nvPr/>
          </p:nvGrpSpPr>
          <p:grpSpPr bwMode="auto">
            <a:xfrm>
              <a:off x="7543800" y="4800600"/>
              <a:ext cx="470000" cy="533400"/>
              <a:chOff x="7848600" y="4791356"/>
              <a:chExt cx="470000" cy="533400"/>
            </a:xfrm>
          </p:grpSpPr>
          <p:sp>
            <p:nvSpPr>
              <p:cNvPr id="36889" name="TextBox 106"/>
              <p:cNvSpPr txBox="1">
                <a:spLocks noChangeArrowheads="1"/>
              </p:cNvSpPr>
              <p:nvPr/>
            </p:nvSpPr>
            <p:spPr bwMode="auto">
              <a:xfrm>
                <a:off x="7848600" y="4791356"/>
                <a:ext cx="470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400">
                    <a:solidFill>
                      <a:prstClr val="black"/>
                    </a:solidFill>
                  </a:rPr>
                  <a:t>q</a:t>
                </a:r>
                <a:r>
                  <a:rPr lang="en-US" sz="2400" baseline="-25000">
                    <a:solidFill>
                      <a:prstClr val="black"/>
                    </a:solidFill>
                  </a:rPr>
                  <a:t>2</a:t>
                </a:r>
              </a:p>
            </p:txBody>
          </p:sp>
          <p:sp>
            <p:nvSpPr>
              <p:cNvPr id="108" name="Oval 107"/>
              <p:cNvSpPr/>
              <p:nvPr/>
            </p:nvSpPr>
            <p:spPr bwMode="auto">
              <a:xfrm>
                <a:off x="7848693" y="4867603"/>
                <a:ext cx="457207" cy="45724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050" b="1" baseline="-250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09" name="Oval 108"/>
            <p:cNvSpPr/>
            <p:nvPr/>
          </p:nvSpPr>
          <p:spPr>
            <a:xfrm>
              <a:off x="5638863" y="4867320"/>
              <a:ext cx="479433" cy="489000"/>
            </a:xfrm>
            <a:prstGeom prst="ellips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>
                <a:solidFill>
                  <a:prstClr val="black"/>
                </a:solidFill>
              </a:endParaRPr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5029200" y="4953000"/>
            <a:ext cx="5334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361934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11807</TotalTime>
  <Words>1872</Words>
  <Application>Microsoft Office PowerPoint</Application>
  <PresentationFormat>On-screen Show (4:3)</PresentationFormat>
  <Paragraphs>470</Paragraphs>
  <Slides>40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CSE 311: Foundations of Computing</vt:lpstr>
      <vt:lpstr>highlights</vt:lpstr>
      <vt:lpstr>highlights</vt:lpstr>
      <vt:lpstr>1 in third position from end</vt:lpstr>
      <vt:lpstr>redrawing</vt:lpstr>
      <vt:lpstr>DFAs ≡ regular expressions</vt:lpstr>
      <vt:lpstr>generalized NFAs </vt:lpstr>
      <vt:lpstr>starting from an NFA</vt:lpstr>
      <vt:lpstr>only two simplification rules</vt:lpstr>
      <vt:lpstr>converting an NFA to a regular expression</vt:lpstr>
      <vt:lpstr>splicing out a node</vt:lpstr>
      <vt:lpstr>finite automaton without t1</vt:lpstr>
      <vt:lpstr>what can finite state machines do?</vt:lpstr>
      <vt:lpstr>A={0^n 1^n  :n≥0} cannot be recognized by any DFA</vt:lpstr>
      <vt:lpstr>B = {binary palindromes} can’t be recognized by any DFA</vt:lpstr>
      <vt:lpstr>general: how to show language L has no DFA</vt:lpstr>
      <vt:lpstr>P = {strings of balanced parentheses}</vt:lpstr>
      <vt:lpstr>pattern matching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better pattern matching via finite automata</vt:lpstr>
      <vt:lpstr>building a DFA for the pattern</vt:lpstr>
      <vt:lpstr>preprocessing the pattern</vt:lpstr>
      <vt:lpstr>preprocessing the pattern</vt:lpstr>
      <vt:lpstr>preprocessing the pattern</vt:lpstr>
      <vt:lpstr>preprocessing the pattern</vt:lpstr>
      <vt:lpstr>generalizing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beame</cp:lastModifiedBy>
  <cp:revision>482</cp:revision>
  <cp:lastPrinted>2013-11-25T08:23:37Z</cp:lastPrinted>
  <dcterms:created xsi:type="dcterms:W3CDTF">2013-01-07T07:20:47Z</dcterms:created>
  <dcterms:modified xsi:type="dcterms:W3CDTF">2013-11-25T09:05:26Z</dcterms:modified>
</cp:coreProperties>
</file>