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586" r:id="rId3"/>
    <p:sldId id="587" r:id="rId4"/>
    <p:sldId id="607" r:id="rId5"/>
    <p:sldId id="608" r:id="rId6"/>
    <p:sldId id="609" r:id="rId7"/>
    <p:sldId id="610" r:id="rId8"/>
    <p:sldId id="611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76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23: 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Finite state machines and minimization</a:t>
            </a:r>
          </a:p>
        </p:txBody>
      </p:sp>
      <p:pic>
        <p:nvPicPr>
          <p:cNvPr id="1026" name="Picture 2" descr="http://www.bbman.com/assets/images/pepsi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76" y="2364846"/>
            <a:ext cx="2982736" cy="41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minimization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929"/>
            <a:ext cx="8229600" cy="3429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/>
              <a:t>Put states into groups based on their outputs (or whether they are final states or not)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 smtClean="0"/>
              <a:t>Repeat the following until no change happens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2400" dirty="0" smtClean="0"/>
              <a:t>If there is a symbol </a:t>
            </a:r>
            <a:r>
              <a:rPr lang="en-US" sz="2400" b="1" i="1" dirty="0" smtClean="0"/>
              <a:t>s</a:t>
            </a:r>
            <a:r>
              <a:rPr lang="en-US" sz="2400" dirty="0" smtClean="0"/>
              <a:t> so that not all states in a group G agree on which group </a:t>
            </a:r>
            <a:r>
              <a:rPr lang="en-US" sz="2400" b="1" i="1" dirty="0" smtClean="0"/>
              <a:t>s</a:t>
            </a:r>
            <a:r>
              <a:rPr lang="en-US" sz="2400" dirty="0" smtClean="0"/>
              <a:t> leads to, split G into smaller groups based on which group the states go to on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s</a:t>
            </a:r>
          </a:p>
          <a:p>
            <a:pPr marL="914400" lvl="1" indent="-514350">
              <a:buFont typeface="+mj-lt"/>
              <a:buAutoNum type="alphaLcPeriod"/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</p:txBody>
      </p:sp>
      <p:sp>
        <p:nvSpPr>
          <p:cNvPr id="7" name="Oval 6"/>
          <p:cNvSpPr/>
          <p:nvPr/>
        </p:nvSpPr>
        <p:spPr>
          <a:xfrm>
            <a:off x="3581403" y="42982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3" y="48316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3" y="58984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3" y="53650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00403" y="3993441"/>
            <a:ext cx="1066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3" y="40696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05403" y="46030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3" y="54412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05403" y="5974641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3" y="3993441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3" y="5365041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2" name="TextBox 17"/>
          <p:cNvSpPr txBox="1">
            <a:spLocks noChangeArrowheads="1"/>
          </p:cNvSpPr>
          <p:nvPr/>
        </p:nvSpPr>
        <p:spPr bwMode="auto">
          <a:xfrm>
            <a:off x="3200403" y="5060241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1</a:t>
            </a:r>
          </a:p>
        </p:txBody>
      </p:sp>
      <p:sp>
        <p:nvSpPr>
          <p:cNvPr id="11283" name="TextBox 18"/>
          <p:cNvSpPr txBox="1">
            <a:spLocks noChangeArrowheads="1"/>
          </p:cNvSpPr>
          <p:nvPr/>
        </p:nvSpPr>
        <p:spPr bwMode="auto">
          <a:xfrm>
            <a:off x="5372985" y="4351863"/>
            <a:ext cx="449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G</a:t>
            </a:r>
            <a:r>
              <a:rPr lang="en-US" baseline="-25000" dirty="0"/>
              <a:t>2</a:t>
            </a:r>
          </a:p>
        </p:txBody>
      </p:sp>
      <p:sp>
        <p:nvSpPr>
          <p:cNvPr id="11284" name="TextBox 19"/>
          <p:cNvSpPr txBox="1">
            <a:spLocks noChangeArrowheads="1"/>
          </p:cNvSpPr>
          <p:nvPr/>
        </p:nvSpPr>
        <p:spPr bwMode="auto">
          <a:xfrm>
            <a:off x="5334003" y="5669841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3</a:t>
            </a:r>
          </a:p>
        </p:txBody>
      </p:sp>
      <p:cxnSp>
        <p:nvCxnSpPr>
          <p:cNvPr id="22" name="Straight Arrow Connector 21"/>
          <p:cNvCxnSpPr>
            <a:stCxn id="7" idx="6"/>
            <a:endCxn id="12" idx="2"/>
          </p:cNvCxnSpPr>
          <p:nvPr/>
        </p:nvCxnSpPr>
        <p:spPr>
          <a:xfrm flipV="1">
            <a:off x="3962403" y="4260141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6"/>
            <a:endCxn id="13" idx="2"/>
          </p:cNvCxnSpPr>
          <p:nvPr/>
        </p:nvCxnSpPr>
        <p:spPr>
          <a:xfrm flipV="1">
            <a:off x="3962403" y="4793541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6"/>
            <a:endCxn id="14" idx="2"/>
          </p:cNvCxnSpPr>
          <p:nvPr/>
        </p:nvCxnSpPr>
        <p:spPr>
          <a:xfrm>
            <a:off x="3962403" y="5555541"/>
            <a:ext cx="1143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6"/>
            <a:endCxn id="15" idx="2"/>
          </p:cNvCxnSpPr>
          <p:nvPr/>
        </p:nvCxnSpPr>
        <p:spPr>
          <a:xfrm>
            <a:off x="3962403" y="6088941"/>
            <a:ext cx="1143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36561" y="401296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1839" y="449861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33742" y="514043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09775" y="5731923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338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2294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2295" name="Group 1027"/>
          <p:cNvGrpSpPr>
            <a:grpSpLocks/>
          </p:cNvGrpSpPr>
          <p:nvPr/>
        </p:nvGrpSpPr>
        <p:grpSpPr bwMode="auto">
          <a:xfrm>
            <a:off x="4800600" y="1241140"/>
            <a:ext cx="4235450" cy="2081213"/>
            <a:chOff x="2856" y="2038"/>
            <a:chExt cx="2705" cy="1328"/>
          </a:xfrm>
        </p:grpSpPr>
        <p:sp>
          <p:nvSpPr>
            <p:cNvPr id="12352" name="Rectangle 1028"/>
            <p:cNvSpPr>
              <a:spLocks noChangeArrowheads="1"/>
            </p:cNvSpPr>
            <p:nvPr/>
          </p:nvSpPr>
          <p:spPr bwMode="auto">
            <a:xfrm>
              <a:off x="2905" y="2038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 dirty="0"/>
                <a:t>present	    </a:t>
              </a:r>
              <a:r>
                <a:rPr lang="en-US" dirty="0" smtClean="0"/>
                <a:t> </a:t>
              </a:r>
              <a:r>
                <a:rPr lang="en-US" dirty="0"/>
                <a:t>next state       </a:t>
              </a:r>
              <a:r>
                <a:rPr lang="en-US" dirty="0" smtClean="0"/>
                <a:t>    </a:t>
              </a:r>
              <a:r>
                <a:rPr lang="en-US" dirty="0"/>
                <a:t>output</a:t>
              </a:r>
              <a:br>
                <a:rPr lang="en-US" dirty="0"/>
              </a:br>
              <a:r>
                <a:rPr lang="en-US" dirty="0"/>
                <a:t>  state	0	1	2	3	</a:t>
              </a:r>
              <a:br>
                <a:rPr lang="en-US" dirty="0"/>
              </a:br>
              <a:r>
                <a:rPr lang="en-US" dirty="0"/>
                <a:t>    S0	S0	S1	S2	S3	1</a:t>
              </a:r>
              <a:br>
                <a:rPr lang="en-US" dirty="0"/>
              </a:br>
              <a:r>
                <a:rPr lang="en-US" dirty="0"/>
                <a:t>    S1	S0	S3	S1	S5	0</a:t>
              </a:r>
              <a:br>
                <a:rPr lang="en-US" dirty="0"/>
              </a:br>
              <a:r>
                <a:rPr lang="en-US" dirty="0"/>
                <a:t>    S2	S1	S3	S2	S4	1</a:t>
              </a:r>
              <a:br>
                <a:rPr lang="en-US" dirty="0"/>
              </a:br>
              <a:r>
                <a:rPr lang="en-US" dirty="0"/>
                <a:t>    S3	S1	S0	S4	S5	0</a:t>
              </a:r>
              <a:br>
                <a:rPr lang="en-US" dirty="0"/>
              </a:br>
              <a:r>
                <a:rPr lang="en-US" dirty="0"/>
                <a:t>    S4	S0	S1	S2	S5	1</a:t>
              </a:r>
              <a:br>
                <a:rPr lang="en-US" dirty="0"/>
              </a:br>
              <a:r>
                <a:rPr lang="en-US" dirty="0"/>
                <a:t>    S5	S1	S4	S0	S5	0</a:t>
              </a:r>
            </a:p>
          </p:txBody>
        </p:sp>
        <p:sp>
          <p:nvSpPr>
            <p:cNvPr id="1235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1035"/>
          <p:cNvGrpSpPr>
            <a:grpSpLocks/>
          </p:cNvGrpSpPr>
          <p:nvPr/>
        </p:nvGrpSpPr>
        <p:grpSpPr bwMode="auto">
          <a:xfrm>
            <a:off x="1053393" y="1583265"/>
            <a:ext cx="2901950" cy="3987800"/>
            <a:chOff x="407" y="1528"/>
            <a:chExt cx="1379" cy="1951"/>
          </a:xfrm>
        </p:grpSpPr>
        <p:sp>
          <p:nvSpPr>
            <p:cNvPr id="1229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29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0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0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0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0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17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2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2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44" name="AutoShape 1082"/>
            <p:cNvCxnSpPr>
              <a:cxnSpLocks noChangeShapeType="1"/>
              <a:stCxn id="12326" idx="5"/>
              <a:endCxn id="1232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5" name="AutoShape 1083"/>
            <p:cNvCxnSpPr>
              <a:cxnSpLocks noChangeShapeType="1"/>
              <a:stCxn id="12324" idx="7"/>
              <a:endCxn id="1232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6" name="AutoShape 1084"/>
            <p:cNvCxnSpPr>
              <a:cxnSpLocks noChangeShapeType="1"/>
              <a:stCxn id="12321" idx="7"/>
              <a:endCxn id="1232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7" name="AutoShape 1085"/>
            <p:cNvCxnSpPr>
              <a:cxnSpLocks noChangeShapeType="1"/>
              <a:stCxn id="12323" idx="2"/>
              <a:endCxn id="1232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8" name="AutoShape 1086"/>
            <p:cNvCxnSpPr>
              <a:cxnSpLocks noChangeShapeType="1"/>
              <a:stCxn id="12322" idx="3"/>
              <a:endCxn id="1232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9" name="AutoShape 1087"/>
            <p:cNvCxnSpPr>
              <a:cxnSpLocks noChangeShapeType="1"/>
              <a:stCxn id="12324" idx="6"/>
              <a:endCxn id="1232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50" name="AutoShape 1088"/>
            <p:cNvCxnSpPr>
              <a:cxnSpLocks noChangeShapeType="1"/>
              <a:stCxn id="12326" idx="6"/>
              <a:endCxn id="1232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2297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237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Put states into groups based on their</a:t>
            </a:r>
          </a:p>
          <a:p>
            <a:pPr eaLnBrk="1" hangingPunct="1"/>
            <a:r>
              <a:rPr lang="en-US" dirty="0"/>
              <a:t>outputs (or whether they are final states</a:t>
            </a:r>
          </a:p>
          <a:p>
            <a:pPr eaLnBrk="1" hangingPunct="1"/>
            <a:r>
              <a:rPr lang="en-US" dirty="0"/>
              <a:t>or not)</a:t>
            </a:r>
          </a:p>
        </p:txBody>
      </p:sp>
    </p:spTree>
    <p:extLst>
      <p:ext uri="{BB962C8B-B14F-4D97-AF65-F5344CB8AC3E}">
        <p14:creationId xmlns:p14="http://schemas.microsoft.com/office/powerpoint/2010/main" val="24119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706510" y="1371600"/>
            <a:ext cx="1752600" cy="44958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/>
              <a:t>m</a:t>
            </a:r>
            <a:r>
              <a:rPr lang="en-US" dirty="0" smtClean="0"/>
              <a:t>inimization example</a:t>
            </a:r>
          </a:p>
        </p:txBody>
      </p:sp>
      <p:sp>
        <p:nvSpPr>
          <p:cNvPr id="13320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3321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337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3379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2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3324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25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26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27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28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29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30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1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2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3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34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5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36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7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38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9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40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41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42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43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44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45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46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47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48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49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50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1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2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3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70" name="AutoShape 1082"/>
            <p:cNvCxnSpPr>
              <a:cxnSpLocks noChangeShapeType="1"/>
              <a:stCxn id="13352" idx="5"/>
              <a:endCxn id="13352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1" name="AutoShape 1083"/>
            <p:cNvCxnSpPr>
              <a:cxnSpLocks noChangeShapeType="1"/>
              <a:stCxn id="13350" idx="7"/>
              <a:endCxn id="13350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2" name="AutoShape 1084"/>
            <p:cNvCxnSpPr>
              <a:cxnSpLocks noChangeShapeType="1"/>
              <a:stCxn id="13347" idx="7"/>
              <a:endCxn id="13347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3" name="AutoShape 1085"/>
            <p:cNvCxnSpPr>
              <a:cxnSpLocks noChangeShapeType="1"/>
              <a:stCxn id="13349" idx="2"/>
              <a:endCxn id="13347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4" name="AutoShape 1086"/>
            <p:cNvCxnSpPr>
              <a:cxnSpLocks noChangeShapeType="1"/>
              <a:stCxn id="13348" idx="3"/>
              <a:endCxn id="13348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5" name="AutoShape 1087"/>
            <p:cNvCxnSpPr>
              <a:cxnSpLocks noChangeShapeType="1"/>
              <a:stCxn id="13350" idx="6"/>
              <a:endCxn id="13352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6" name="AutoShape 1088"/>
            <p:cNvCxnSpPr>
              <a:cxnSpLocks noChangeShapeType="1"/>
              <a:stCxn id="13352" idx="6"/>
              <a:endCxn id="13350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77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3323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</p:spTree>
    <p:extLst>
      <p:ext uri="{BB962C8B-B14F-4D97-AF65-F5344CB8AC3E}">
        <p14:creationId xmlns:p14="http://schemas.microsoft.com/office/powerpoint/2010/main" val="4484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706510" y="1371600"/>
            <a:ext cx="1752600" cy="44958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minimization example</a:t>
            </a:r>
          </a:p>
        </p:txBody>
      </p:sp>
      <p:sp>
        <p:nvSpPr>
          <p:cNvPr id="14344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4345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4403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4404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6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434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5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5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5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5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6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7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7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7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5" name="AutoShape 1082"/>
            <p:cNvCxnSpPr>
              <a:cxnSpLocks noChangeShapeType="1"/>
              <a:stCxn id="14377" idx="5"/>
              <a:endCxn id="1437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6" name="AutoShape 1083"/>
            <p:cNvCxnSpPr>
              <a:cxnSpLocks noChangeShapeType="1"/>
              <a:stCxn id="14375" idx="7"/>
              <a:endCxn id="1437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7" name="AutoShape 1084"/>
            <p:cNvCxnSpPr>
              <a:cxnSpLocks noChangeShapeType="1"/>
              <a:stCxn id="14372" idx="7"/>
              <a:endCxn id="1437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8" name="AutoShape 1085"/>
            <p:cNvCxnSpPr>
              <a:cxnSpLocks noChangeShapeType="1"/>
              <a:stCxn id="14374" idx="2"/>
              <a:endCxn id="1437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9" name="AutoShape 1086"/>
            <p:cNvCxnSpPr>
              <a:cxnSpLocks noChangeShapeType="1"/>
              <a:stCxn id="14373" idx="3"/>
              <a:endCxn id="1437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00" name="AutoShape 1087"/>
            <p:cNvCxnSpPr>
              <a:cxnSpLocks noChangeShapeType="1"/>
              <a:stCxn id="14375" idx="6"/>
              <a:endCxn id="1437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01" name="AutoShape 1088"/>
            <p:cNvCxnSpPr>
              <a:cxnSpLocks noChangeShapeType="1"/>
              <a:stCxn id="14377" idx="6"/>
              <a:endCxn id="1437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0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4347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4348" name="TextBox 66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573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706510" y="1371600"/>
            <a:ext cx="1752600" cy="44958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5368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5369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5427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5428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0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5373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5374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75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76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77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78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79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80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5381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5382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83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84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85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86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87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88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89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90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91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92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93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94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95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96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5397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5398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5399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5400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5401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5402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419" name="AutoShape 1082"/>
            <p:cNvCxnSpPr>
              <a:cxnSpLocks noChangeShapeType="1"/>
              <a:stCxn id="15401" idx="5"/>
              <a:endCxn id="15401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0" name="AutoShape 1083"/>
            <p:cNvCxnSpPr>
              <a:cxnSpLocks noChangeShapeType="1"/>
              <a:stCxn id="15399" idx="7"/>
              <a:endCxn id="15399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1" name="AutoShape 1084"/>
            <p:cNvCxnSpPr>
              <a:cxnSpLocks noChangeShapeType="1"/>
              <a:stCxn id="15396" idx="7"/>
              <a:endCxn id="15396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2" name="AutoShape 1085"/>
            <p:cNvCxnSpPr>
              <a:cxnSpLocks noChangeShapeType="1"/>
              <a:stCxn id="15398" idx="2"/>
              <a:endCxn id="15396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3" name="AutoShape 1086"/>
            <p:cNvCxnSpPr>
              <a:cxnSpLocks noChangeShapeType="1"/>
              <a:stCxn id="15397" idx="3"/>
              <a:endCxn id="15397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4" name="AutoShape 1087"/>
            <p:cNvCxnSpPr>
              <a:cxnSpLocks noChangeShapeType="1"/>
              <a:stCxn id="15399" idx="6"/>
              <a:endCxn id="15401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5" name="AutoShape 1088"/>
            <p:cNvCxnSpPr>
              <a:cxnSpLocks noChangeShapeType="1"/>
              <a:stCxn id="15401" idx="6"/>
              <a:endCxn id="15399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26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5371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5372" name="TextBox 70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798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297180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743200" y="3200400"/>
            <a:ext cx="1752600" cy="26670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6393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6394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645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645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5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639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639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0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0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0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0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0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0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640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640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0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0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1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641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1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1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1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1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6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641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17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641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1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2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2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642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642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642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642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642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642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444" name="AutoShape 1082"/>
            <p:cNvCxnSpPr>
              <a:cxnSpLocks noChangeShapeType="1"/>
              <a:stCxn id="16426" idx="5"/>
              <a:endCxn id="1642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5" name="AutoShape 1083"/>
            <p:cNvCxnSpPr>
              <a:cxnSpLocks noChangeShapeType="1"/>
              <a:stCxn id="16424" idx="7"/>
              <a:endCxn id="1642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6" name="AutoShape 1084"/>
            <p:cNvCxnSpPr>
              <a:cxnSpLocks noChangeShapeType="1"/>
              <a:stCxn id="16421" idx="7"/>
              <a:endCxn id="1642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7" name="AutoShape 1085"/>
            <p:cNvCxnSpPr>
              <a:cxnSpLocks noChangeShapeType="1"/>
              <a:stCxn id="16423" idx="2"/>
              <a:endCxn id="1642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8" name="AutoShape 1086"/>
            <p:cNvCxnSpPr>
              <a:cxnSpLocks noChangeShapeType="1"/>
              <a:stCxn id="16422" idx="3"/>
              <a:endCxn id="1642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9" name="AutoShape 1087"/>
            <p:cNvCxnSpPr>
              <a:cxnSpLocks noChangeShapeType="1"/>
              <a:stCxn id="16424" idx="6"/>
              <a:endCxn id="1642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50" name="AutoShape 1088"/>
            <p:cNvCxnSpPr>
              <a:cxnSpLocks noChangeShapeType="1"/>
              <a:stCxn id="16426" idx="6"/>
              <a:endCxn id="1642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5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6396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6397" name="TextBox 72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046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285891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630310" y="3200400"/>
            <a:ext cx="1752600" cy="26670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m</a:t>
            </a:r>
            <a:r>
              <a:rPr lang="en-US" dirty="0" smtClean="0"/>
              <a:t>inimization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17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7418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7476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7477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9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7422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7423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24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25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26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27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28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29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7430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7431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32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33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34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7435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7436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37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7438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39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6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7440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41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7442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43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44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7445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7446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7447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7448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7449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7450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7451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468" name="AutoShape 1082"/>
            <p:cNvCxnSpPr>
              <a:cxnSpLocks noChangeShapeType="1"/>
              <a:stCxn id="17450" idx="5"/>
              <a:endCxn id="17450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9" name="AutoShape 1083"/>
            <p:cNvCxnSpPr>
              <a:cxnSpLocks noChangeShapeType="1"/>
              <a:stCxn id="17448" idx="7"/>
              <a:endCxn id="17448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0" name="AutoShape 1084"/>
            <p:cNvCxnSpPr>
              <a:cxnSpLocks noChangeShapeType="1"/>
              <a:stCxn id="17445" idx="7"/>
              <a:endCxn id="17445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1" name="AutoShape 1085"/>
            <p:cNvCxnSpPr>
              <a:cxnSpLocks noChangeShapeType="1"/>
              <a:stCxn id="17447" idx="2"/>
              <a:endCxn id="17445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2" name="AutoShape 1086"/>
            <p:cNvCxnSpPr>
              <a:cxnSpLocks noChangeShapeType="1"/>
              <a:stCxn id="17446" idx="3"/>
              <a:endCxn id="17446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3" name="AutoShape 1087"/>
            <p:cNvCxnSpPr>
              <a:cxnSpLocks noChangeShapeType="1"/>
              <a:stCxn id="17448" idx="6"/>
              <a:endCxn id="17450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4" name="AutoShape 1088"/>
            <p:cNvCxnSpPr>
              <a:cxnSpLocks noChangeShapeType="1"/>
              <a:stCxn id="17450" idx="6"/>
              <a:endCxn id="17448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75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7420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7421" name="TextBox 71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063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182510" y="2667000"/>
            <a:ext cx="2133600" cy="228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5871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5891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630310" y="3200400"/>
            <a:ext cx="1752600" cy="26670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minimization example</a:t>
            </a:r>
          </a:p>
        </p:txBody>
      </p:sp>
      <p:sp>
        <p:nvSpPr>
          <p:cNvPr id="18443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8444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850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850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5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844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4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5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5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61" cy="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0</a:t>
              </a:r>
            </a:p>
          </p:txBody>
        </p:sp>
        <p:sp>
          <p:nvSpPr>
            <p:cNvPr id="1845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6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0</a:t>
              </a:r>
            </a:p>
          </p:txBody>
        </p:sp>
        <p:sp>
          <p:nvSpPr>
            <p:cNvPr id="1845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5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5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5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5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5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5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61" cy="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0</a:t>
              </a:r>
            </a:p>
          </p:txBody>
        </p:sp>
        <p:sp>
          <p:nvSpPr>
            <p:cNvPr id="1846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846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846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6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846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6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6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67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6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6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7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847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847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847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847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847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847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847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94" name="AutoShape 1082"/>
            <p:cNvCxnSpPr>
              <a:cxnSpLocks noChangeShapeType="1"/>
              <a:stCxn id="18476" idx="5"/>
              <a:endCxn id="1847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5" name="AutoShape 1083"/>
            <p:cNvCxnSpPr>
              <a:cxnSpLocks noChangeShapeType="1"/>
              <a:stCxn id="18474" idx="7"/>
              <a:endCxn id="1847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6" name="AutoShape 1084"/>
            <p:cNvCxnSpPr>
              <a:cxnSpLocks noChangeShapeType="1"/>
              <a:stCxn id="18471" idx="7"/>
              <a:endCxn id="1847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7" name="AutoShape 1085"/>
            <p:cNvCxnSpPr>
              <a:cxnSpLocks noChangeShapeType="1"/>
              <a:stCxn id="18473" idx="2"/>
              <a:endCxn id="1847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8" name="AutoShape 1086"/>
            <p:cNvCxnSpPr>
              <a:cxnSpLocks noChangeShapeType="1"/>
              <a:stCxn id="18472" idx="3"/>
              <a:endCxn id="1847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9" name="AutoShape 1087"/>
            <p:cNvCxnSpPr>
              <a:cxnSpLocks noChangeShapeType="1"/>
              <a:stCxn id="18474" idx="6"/>
              <a:endCxn id="1847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00" name="AutoShape 1088"/>
            <p:cNvCxnSpPr>
              <a:cxnSpLocks noChangeShapeType="1"/>
              <a:stCxn id="18476" idx="6"/>
              <a:endCxn id="1847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0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8446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8447" name="TextBox 73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464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801510" y="1447800"/>
            <a:ext cx="1752600" cy="449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182510" y="2667000"/>
            <a:ext cx="2133600" cy="228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5871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5891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630310" y="3200400"/>
            <a:ext cx="1752600" cy="26670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m</a:t>
            </a:r>
            <a:r>
              <a:rPr lang="en-US" dirty="0" smtClean="0"/>
              <a:t>inimization example</a:t>
            </a:r>
          </a:p>
        </p:txBody>
      </p:sp>
      <p:sp>
        <p:nvSpPr>
          <p:cNvPr id="19467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 dirty="0"/>
              <a:t>state </a:t>
            </a:r>
            <a:br>
              <a:rPr lang="en-US" dirty="0"/>
            </a:br>
            <a:r>
              <a:rPr lang="en-US" dirty="0"/>
              <a:t>transition table</a:t>
            </a:r>
          </a:p>
        </p:txBody>
      </p:sp>
      <p:grpSp>
        <p:nvGrpSpPr>
          <p:cNvPr id="19468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  <a:defRPr/>
              </a:pPr>
              <a:r>
                <a:rPr lang="en-US" dirty="0">
                  <a:ea typeface="ＭＳ Ｐゴシック" pitchFamily="34" charset="-128"/>
                </a:rPr>
                <a:t>present	        next state        output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state	0	1	2	3	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 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	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	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9526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9" name="Group 1035"/>
          <p:cNvGrpSpPr>
            <a:grpSpLocks/>
          </p:cNvGrpSpPr>
          <p:nvPr/>
        </p:nvGrpSpPr>
        <p:grpSpPr bwMode="auto">
          <a:xfrm>
            <a:off x="1087260" y="1752600"/>
            <a:ext cx="2901950" cy="3987800"/>
            <a:chOff x="407" y="1528"/>
            <a:chExt cx="1379" cy="1951"/>
          </a:xfrm>
        </p:grpSpPr>
        <p:sp>
          <p:nvSpPr>
            <p:cNvPr id="19471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72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73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74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75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76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77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78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79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80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81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2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5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9483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9484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85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6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87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8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89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90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91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92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93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94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5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6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7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498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499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500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17" name="AutoShape 1082"/>
            <p:cNvCxnSpPr>
              <a:cxnSpLocks noChangeShapeType="1"/>
              <a:stCxn id="19499" idx="5"/>
              <a:endCxn id="19499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8" name="AutoShape 1083"/>
            <p:cNvCxnSpPr>
              <a:cxnSpLocks noChangeShapeType="1"/>
              <a:stCxn id="19497" idx="7"/>
              <a:endCxn id="19497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9" name="AutoShape 1084"/>
            <p:cNvCxnSpPr>
              <a:cxnSpLocks noChangeShapeType="1"/>
              <a:stCxn id="19494" idx="7"/>
              <a:endCxn id="19494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0" name="AutoShape 1085"/>
            <p:cNvCxnSpPr>
              <a:cxnSpLocks noChangeShapeType="1"/>
              <a:stCxn id="19496" idx="2"/>
              <a:endCxn id="19494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1" name="AutoShape 1086"/>
            <p:cNvCxnSpPr>
              <a:cxnSpLocks noChangeShapeType="1"/>
              <a:stCxn id="19495" idx="3"/>
              <a:endCxn id="19495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2" name="AutoShape 1087"/>
            <p:cNvCxnSpPr>
              <a:cxnSpLocks noChangeShapeType="1"/>
              <a:stCxn id="19497" idx="6"/>
              <a:endCxn id="19499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3" name="AutoShape 1088"/>
            <p:cNvCxnSpPr>
              <a:cxnSpLocks noChangeShapeType="1"/>
              <a:stCxn id="19499" idx="6"/>
              <a:endCxn id="19497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4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9470" name="TextBox 72"/>
          <p:cNvSpPr txBox="1">
            <a:spLocks noChangeArrowheads="1"/>
          </p:cNvSpPr>
          <p:nvPr/>
        </p:nvSpPr>
        <p:spPr bwMode="auto">
          <a:xfrm>
            <a:off x="5105400" y="4191000"/>
            <a:ext cx="3378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Can combine states S0-S4 and</a:t>
            </a:r>
          </a:p>
          <a:p>
            <a:pPr eaLnBrk="1" hangingPunct="1"/>
            <a:r>
              <a:rPr lang="en-US"/>
              <a:t>S3-S5.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 table replace all S4 with S0 </a:t>
            </a:r>
          </a:p>
          <a:p>
            <a:pPr eaLnBrk="1" hangingPunct="1"/>
            <a:r>
              <a:rPr lang="en-US"/>
              <a:t>and all S5 with S3</a:t>
            </a:r>
          </a:p>
        </p:txBody>
      </p:sp>
    </p:spTree>
    <p:extLst>
      <p:ext uri="{BB962C8B-B14F-4D97-AF65-F5344CB8AC3E}">
        <p14:creationId xmlns:p14="http://schemas.microsoft.com/office/powerpoint/2010/main" val="1291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1258710" y="1447800"/>
            <a:ext cx="1066800" cy="1447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5871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58910" y="16002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58910" y="3276600"/>
            <a:ext cx="1066800" cy="1219200"/>
          </a:xfrm>
          <a:prstGeom prst="ellipse">
            <a:avLst/>
          </a:prstGeom>
          <a:solidFill>
            <a:srgbClr val="92D05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inimized machine</a:t>
            </a:r>
          </a:p>
        </p:txBody>
      </p:sp>
      <p:sp>
        <p:nvSpPr>
          <p:cNvPr id="20490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20491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  <a:defRPr/>
              </a:pPr>
              <a:r>
                <a:rPr lang="en-US" dirty="0">
                  <a:ea typeface="ＭＳ Ｐゴシック" pitchFamily="34" charset="-128"/>
                </a:rPr>
                <a:t>present	        next state        output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state	0	1	2	3	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 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 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	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800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</a:t>
              </a:r>
            </a:p>
          </p:txBody>
        </p:sp>
        <p:sp>
          <p:nvSpPr>
            <p:cNvPr id="20526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1533348" y="2643188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2</a:t>
            </a:r>
          </a:p>
        </p:txBody>
      </p:sp>
      <p:sp>
        <p:nvSpPr>
          <p:cNvPr id="20493" name="Rectangle 1037"/>
          <p:cNvSpPr>
            <a:spLocks noChangeArrowheads="1"/>
          </p:cNvSpPr>
          <p:nvPr/>
        </p:nvSpPr>
        <p:spPr bwMode="auto">
          <a:xfrm>
            <a:off x="2244548" y="2373313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</a:t>
            </a:r>
          </a:p>
        </p:txBody>
      </p:sp>
      <p:sp>
        <p:nvSpPr>
          <p:cNvPr id="20494" name="Rectangle 1038"/>
          <p:cNvSpPr>
            <a:spLocks noChangeArrowheads="1"/>
          </p:cNvSpPr>
          <p:nvPr/>
        </p:nvSpPr>
        <p:spPr bwMode="auto">
          <a:xfrm>
            <a:off x="2146123" y="2847975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495" name="Rectangle 1039"/>
          <p:cNvSpPr>
            <a:spLocks noChangeArrowheads="1"/>
          </p:cNvSpPr>
          <p:nvPr/>
        </p:nvSpPr>
        <p:spPr bwMode="auto">
          <a:xfrm>
            <a:off x="1977848" y="1752600"/>
            <a:ext cx="984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496" name="Rectangle 1040"/>
          <p:cNvSpPr>
            <a:spLocks noChangeArrowheads="1"/>
          </p:cNvSpPr>
          <p:nvPr/>
        </p:nvSpPr>
        <p:spPr bwMode="auto">
          <a:xfrm>
            <a:off x="2325510" y="3276600"/>
            <a:ext cx="984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497" name="Rectangle 1041"/>
          <p:cNvSpPr>
            <a:spLocks noChangeArrowheads="1"/>
          </p:cNvSpPr>
          <p:nvPr/>
        </p:nvSpPr>
        <p:spPr bwMode="auto">
          <a:xfrm>
            <a:off x="2147710" y="3748088"/>
            <a:ext cx="98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</a:t>
            </a:r>
          </a:p>
        </p:txBody>
      </p:sp>
      <p:sp>
        <p:nvSpPr>
          <p:cNvPr id="20498" name="Rectangle 1042"/>
          <p:cNvSpPr>
            <a:spLocks noChangeArrowheads="1"/>
          </p:cNvSpPr>
          <p:nvPr/>
        </p:nvSpPr>
        <p:spPr bwMode="auto">
          <a:xfrm flipH="1">
            <a:off x="2009598" y="3124200"/>
            <a:ext cx="444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499" name="Rectangle 1043"/>
          <p:cNvSpPr>
            <a:spLocks noChangeArrowheads="1"/>
          </p:cNvSpPr>
          <p:nvPr/>
        </p:nvSpPr>
        <p:spPr bwMode="auto">
          <a:xfrm>
            <a:off x="1214260" y="4071938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2</a:t>
            </a:r>
          </a:p>
        </p:txBody>
      </p:sp>
      <p:sp>
        <p:nvSpPr>
          <p:cNvPr id="20500" name="Rectangle 1048"/>
          <p:cNvSpPr>
            <a:spLocks noChangeArrowheads="1"/>
          </p:cNvSpPr>
          <p:nvPr/>
        </p:nvSpPr>
        <p:spPr bwMode="auto">
          <a:xfrm flipH="1">
            <a:off x="3671710" y="1754188"/>
            <a:ext cx="603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600" b="1"/>
              <a:t>2</a:t>
            </a:r>
          </a:p>
        </p:txBody>
      </p:sp>
      <p:sp>
        <p:nvSpPr>
          <p:cNvPr id="20501" name="Rectangle 1049"/>
          <p:cNvSpPr>
            <a:spLocks noChangeArrowheads="1"/>
          </p:cNvSpPr>
          <p:nvPr/>
        </p:nvSpPr>
        <p:spPr bwMode="auto">
          <a:xfrm>
            <a:off x="2782710" y="2012950"/>
            <a:ext cx="1000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502" name="Rectangle 1050"/>
          <p:cNvSpPr>
            <a:spLocks noChangeArrowheads="1"/>
          </p:cNvSpPr>
          <p:nvPr/>
        </p:nvSpPr>
        <p:spPr bwMode="auto">
          <a:xfrm flipH="1">
            <a:off x="3749498" y="2667000"/>
            <a:ext cx="4603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endParaRPr lang="en-US" sz="1400" b="1"/>
          </a:p>
        </p:txBody>
      </p:sp>
      <p:sp>
        <p:nvSpPr>
          <p:cNvPr id="20503" name="Rectangle 1051"/>
          <p:cNvSpPr>
            <a:spLocks noChangeArrowheads="1"/>
          </p:cNvSpPr>
          <p:nvPr/>
        </p:nvSpPr>
        <p:spPr bwMode="auto">
          <a:xfrm>
            <a:off x="3208160" y="2895600"/>
            <a:ext cx="1079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504" name="Rectangle 1052"/>
          <p:cNvSpPr>
            <a:spLocks noChangeArrowheads="1"/>
          </p:cNvSpPr>
          <p:nvPr/>
        </p:nvSpPr>
        <p:spPr bwMode="auto">
          <a:xfrm>
            <a:off x="3408185" y="4110038"/>
            <a:ext cx="98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505" name="Rectangle 1054"/>
          <p:cNvSpPr>
            <a:spLocks noChangeArrowheads="1"/>
          </p:cNvSpPr>
          <p:nvPr/>
        </p:nvSpPr>
        <p:spPr bwMode="auto">
          <a:xfrm>
            <a:off x="3019248" y="3146425"/>
            <a:ext cx="2968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1,2</a:t>
            </a:r>
          </a:p>
        </p:txBody>
      </p:sp>
      <p:sp>
        <p:nvSpPr>
          <p:cNvPr id="20506" name="Oval 1059"/>
          <p:cNvSpPr>
            <a:spLocks noChangeArrowheads="1"/>
          </p:cNvSpPr>
          <p:nvPr/>
        </p:nvSpPr>
        <p:spPr bwMode="auto">
          <a:xfrm>
            <a:off x="1468260" y="2001838"/>
            <a:ext cx="606425" cy="588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S0</a:t>
            </a:r>
            <a:br>
              <a:rPr lang="en-US" sz="1400" b="1"/>
            </a:br>
            <a:r>
              <a:rPr lang="en-US" sz="1400" b="1"/>
              <a:t>[1]</a:t>
            </a:r>
          </a:p>
        </p:txBody>
      </p:sp>
      <p:sp>
        <p:nvSpPr>
          <p:cNvPr id="20507" name="Oval 1060"/>
          <p:cNvSpPr>
            <a:spLocks noChangeArrowheads="1"/>
          </p:cNvSpPr>
          <p:nvPr/>
        </p:nvSpPr>
        <p:spPr bwMode="auto">
          <a:xfrm>
            <a:off x="1468260" y="3473450"/>
            <a:ext cx="606425" cy="588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S2</a:t>
            </a:r>
            <a:br>
              <a:rPr lang="en-US" sz="1400" b="1"/>
            </a:br>
            <a:r>
              <a:rPr lang="en-US" sz="1400" b="1"/>
              <a:t>[1]</a:t>
            </a:r>
          </a:p>
        </p:txBody>
      </p:sp>
      <p:sp>
        <p:nvSpPr>
          <p:cNvPr id="20508" name="Oval 1062"/>
          <p:cNvSpPr>
            <a:spLocks noChangeArrowheads="1"/>
          </p:cNvSpPr>
          <p:nvPr/>
        </p:nvSpPr>
        <p:spPr bwMode="auto">
          <a:xfrm>
            <a:off x="3084335" y="2001838"/>
            <a:ext cx="606425" cy="588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S1</a:t>
            </a:r>
          </a:p>
          <a:p>
            <a:pPr algn="ctr" eaLnBrk="0" hangingPunct="0">
              <a:lnSpc>
                <a:spcPts val="1375"/>
              </a:lnSpc>
            </a:pPr>
            <a:r>
              <a:rPr lang="en-US" sz="1400" b="1"/>
              <a:t>[0]</a:t>
            </a:r>
          </a:p>
        </p:txBody>
      </p:sp>
      <p:sp>
        <p:nvSpPr>
          <p:cNvPr id="20509" name="Oval 1063"/>
          <p:cNvSpPr>
            <a:spLocks noChangeArrowheads="1"/>
          </p:cNvSpPr>
          <p:nvPr/>
        </p:nvSpPr>
        <p:spPr bwMode="auto">
          <a:xfrm>
            <a:off x="3084335" y="3473450"/>
            <a:ext cx="606425" cy="588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S3</a:t>
            </a:r>
          </a:p>
          <a:p>
            <a:pPr algn="ctr" eaLnBrk="0" hangingPunct="0">
              <a:lnSpc>
                <a:spcPts val="1375"/>
              </a:lnSpc>
            </a:pPr>
            <a:r>
              <a:rPr lang="en-US" sz="1400" b="1"/>
              <a:t>[0]</a:t>
            </a:r>
          </a:p>
        </p:txBody>
      </p:sp>
      <p:sp>
        <p:nvSpPr>
          <p:cNvPr id="20510" name="Line 1066"/>
          <p:cNvSpPr>
            <a:spLocks noChangeShapeType="1"/>
          </p:cNvSpPr>
          <p:nvPr/>
        </p:nvSpPr>
        <p:spPr bwMode="auto">
          <a:xfrm flipV="1">
            <a:off x="1944510" y="2590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1070"/>
          <p:cNvSpPr>
            <a:spLocks noChangeShapeType="1"/>
          </p:cNvSpPr>
          <p:nvPr/>
        </p:nvSpPr>
        <p:spPr bwMode="auto">
          <a:xfrm flipV="1">
            <a:off x="3357385" y="2581275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1071"/>
          <p:cNvSpPr>
            <a:spLocks noChangeShapeType="1"/>
          </p:cNvSpPr>
          <p:nvPr/>
        </p:nvSpPr>
        <p:spPr bwMode="auto">
          <a:xfrm>
            <a:off x="3489148" y="25908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1072"/>
          <p:cNvSpPr>
            <a:spLocks noChangeShapeType="1"/>
          </p:cNvSpPr>
          <p:nvPr/>
        </p:nvSpPr>
        <p:spPr bwMode="auto">
          <a:xfrm>
            <a:off x="2074685" y="3768725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1073"/>
          <p:cNvSpPr>
            <a:spLocks noChangeShapeType="1"/>
          </p:cNvSpPr>
          <p:nvPr/>
        </p:nvSpPr>
        <p:spPr bwMode="auto">
          <a:xfrm flipV="1">
            <a:off x="1973085" y="2492375"/>
            <a:ext cx="121285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1076"/>
          <p:cNvSpPr>
            <a:spLocks noChangeShapeType="1"/>
          </p:cNvSpPr>
          <p:nvPr/>
        </p:nvSpPr>
        <p:spPr bwMode="auto">
          <a:xfrm>
            <a:off x="2074685" y="23939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1077"/>
          <p:cNvSpPr>
            <a:spLocks noChangeShapeType="1"/>
          </p:cNvSpPr>
          <p:nvPr/>
        </p:nvSpPr>
        <p:spPr bwMode="auto">
          <a:xfrm flipH="1">
            <a:off x="2074685" y="2198688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1078"/>
          <p:cNvSpPr>
            <a:spLocks noChangeShapeType="1"/>
          </p:cNvSpPr>
          <p:nvPr/>
        </p:nvSpPr>
        <p:spPr bwMode="auto">
          <a:xfrm>
            <a:off x="1771473" y="25908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1080"/>
          <p:cNvSpPr>
            <a:spLocks noChangeShapeType="1"/>
          </p:cNvSpPr>
          <p:nvPr/>
        </p:nvSpPr>
        <p:spPr bwMode="auto">
          <a:xfrm>
            <a:off x="1909585" y="2541588"/>
            <a:ext cx="1200150" cy="109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1081"/>
          <p:cNvSpPr>
            <a:spLocks noChangeShapeType="1"/>
          </p:cNvSpPr>
          <p:nvPr/>
        </p:nvSpPr>
        <p:spPr bwMode="auto">
          <a:xfrm flipH="1" flipV="1">
            <a:off x="2011185" y="2468563"/>
            <a:ext cx="11747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20" name="AutoShape 1082"/>
          <p:cNvCxnSpPr>
            <a:cxnSpLocks noChangeShapeType="1"/>
          </p:cNvCxnSpPr>
          <p:nvPr/>
        </p:nvCxnSpPr>
        <p:spPr bwMode="auto">
          <a:xfrm rot="5400000">
            <a:off x="3377229" y="3750469"/>
            <a:ext cx="1587" cy="428625"/>
          </a:xfrm>
          <a:prstGeom prst="curvedConnector3">
            <a:avLst>
              <a:gd name="adj1" fmla="val 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1" name="AutoShape 1083"/>
          <p:cNvCxnSpPr>
            <a:cxnSpLocks noChangeShapeType="1"/>
            <a:stCxn id="20508" idx="7"/>
            <a:endCxn id="20508" idx="1"/>
          </p:cNvCxnSpPr>
          <p:nvPr/>
        </p:nvCxnSpPr>
        <p:spPr bwMode="auto">
          <a:xfrm rot="-5400000" flipH="1" flipV="1">
            <a:off x="3385167" y="1875631"/>
            <a:ext cx="1588" cy="428625"/>
          </a:xfrm>
          <a:prstGeom prst="curved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2" name="AutoShape 1084"/>
          <p:cNvCxnSpPr>
            <a:cxnSpLocks noChangeShapeType="1"/>
            <a:stCxn id="20506" idx="7"/>
            <a:endCxn id="20506" idx="1"/>
          </p:cNvCxnSpPr>
          <p:nvPr/>
        </p:nvCxnSpPr>
        <p:spPr bwMode="auto">
          <a:xfrm rot="-5400000" flipH="1" flipV="1">
            <a:off x="1769092" y="1875631"/>
            <a:ext cx="1588" cy="428625"/>
          </a:xfrm>
          <a:prstGeom prst="curved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3" name="AutoShape 1086"/>
          <p:cNvCxnSpPr>
            <a:cxnSpLocks noChangeShapeType="1"/>
            <a:stCxn id="20507" idx="3"/>
            <a:endCxn id="20507" idx="1"/>
          </p:cNvCxnSpPr>
          <p:nvPr/>
        </p:nvCxnSpPr>
        <p:spPr bwMode="auto">
          <a:xfrm rot="5400000" flipH="1" flipV="1">
            <a:off x="1350785" y="3765550"/>
            <a:ext cx="415925" cy="3175"/>
          </a:xfrm>
          <a:prstGeom prst="curvedConnector5">
            <a:avLst>
              <a:gd name="adj1" fmla="val -29412"/>
              <a:gd name="adj2" fmla="val -15600005"/>
              <a:gd name="adj3" fmla="val 12303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4" name="Rectangle 1089"/>
          <p:cNvSpPr>
            <a:spLocks noChangeArrowheads="1"/>
          </p:cNvSpPr>
          <p:nvPr/>
        </p:nvSpPr>
        <p:spPr bwMode="auto">
          <a:xfrm>
            <a:off x="3511373" y="2979738"/>
            <a:ext cx="24923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1,3</a:t>
            </a:r>
          </a:p>
        </p:txBody>
      </p:sp>
    </p:spTree>
    <p:extLst>
      <p:ext uri="{BB962C8B-B14F-4D97-AF65-F5344CB8AC3E}">
        <p14:creationId xmlns:p14="http://schemas.microsoft.com/office/powerpoint/2010/main" val="21631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598311" y="1024464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Finite state machines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States, transitions, start state, final states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Languages recognized by FSMs</a:t>
            </a: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sz="2600" dirty="0" smtClean="0">
              <a:solidFill>
                <a:srgbClr val="C00000"/>
              </a:solidFill>
            </a:endParaRPr>
          </a:p>
        </p:txBody>
      </p: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1840089" y="4636911"/>
            <a:ext cx="4800600" cy="1570038"/>
            <a:chOff x="1277938" y="3703638"/>
            <a:chExt cx="6945313" cy="2438400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824038" y="3703638"/>
              <a:ext cx="5824538" cy="2438400"/>
              <a:chOff x="1149" y="2333"/>
              <a:chExt cx="3669" cy="1536"/>
            </a:xfrm>
          </p:grpSpPr>
          <p:grpSp>
            <p:nvGrpSpPr>
              <p:cNvPr id="4175" name="Group 5"/>
              <p:cNvGrpSpPr>
                <a:grpSpLocks/>
              </p:cNvGrpSpPr>
              <p:nvPr/>
            </p:nvGrpSpPr>
            <p:grpSpPr bwMode="auto">
              <a:xfrm>
                <a:off x="1725" y="2333"/>
                <a:ext cx="405" cy="384"/>
                <a:chOff x="1725" y="2333"/>
                <a:chExt cx="405" cy="384"/>
              </a:xfrm>
            </p:grpSpPr>
            <p:sp>
              <p:nvSpPr>
                <p:cNvPr id="4197" name="Oval 6"/>
                <p:cNvSpPr>
                  <a:spLocks noChangeArrowheads="1"/>
                </p:cNvSpPr>
                <p:nvPr/>
              </p:nvSpPr>
              <p:spPr bwMode="auto">
                <a:xfrm>
                  <a:off x="1725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63" y="2419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001</a:t>
                  </a:r>
                </a:p>
              </p:txBody>
            </p:sp>
          </p:grpSp>
          <p:grpSp>
            <p:nvGrpSpPr>
              <p:cNvPr id="4176" name="Group 8"/>
              <p:cNvGrpSpPr>
                <a:grpSpLocks/>
              </p:cNvGrpSpPr>
              <p:nvPr/>
            </p:nvGrpSpPr>
            <p:grpSpPr bwMode="auto">
              <a:xfrm>
                <a:off x="3837" y="2333"/>
                <a:ext cx="397" cy="384"/>
                <a:chOff x="3837" y="2333"/>
                <a:chExt cx="397" cy="384"/>
              </a:xfrm>
            </p:grpSpPr>
            <p:sp>
              <p:nvSpPr>
                <p:cNvPr id="4195" name="Oval 9"/>
                <p:cNvSpPr>
                  <a:spLocks noChangeArrowheads="1"/>
                </p:cNvSpPr>
                <p:nvPr/>
              </p:nvSpPr>
              <p:spPr bwMode="auto">
                <a:xfrm>
                  <a:off x="3837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67" y="2409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011</a:t>
                  </a:r>
                </a:p>
              </p:txBody>
            </p:sp>
          </p:grpSp>
          <p:grpSp>
            <p:nvGrpSpPr>
              <p:cNvPr id="4177" name="Group 11"/>
              <p:cNvGrpSpPr>
                <a:grpSpLocks/>
              </p:cNvGrpSpPr>
              <p:nvPr/>
            </p:nvGrpSpPr>
            <p:grpSpPr bwMode="auto">
              <a:xfrm>
                <a:off x="4413" y="2909"/>
                <a:ext cx="405" cy="384"/>
                <a:chOff x="4413" y="2909"/>
                <a:chExt cx="405" cy="384"/>
              </a:xfrm>
            </p:grpSpPr>
            <p:sp>
              <p:nvSpPr>
                <p:cNvPr id="4193" name="Oval 12"/>
                <p:cNvSpPr>
                  <a:spLocks noChangeArrowheads="1"/>
                </p:cNvSpPr>
                <p:nvPr/>
              </p:nvSpPr>
              <p:spPr bwMode="auto">
                <a:xfrm>
                  <a:off x="4413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51" y="2987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111</a:t>
                  </a:r>
                </a:p>
              </p:txBody>
            </p:sp>
          </p:grpSp>
          <p:grpSp>
            <p:nvGrpSpPr>
              <p:cNvPr id="4178" name="Group 14"/>
              <p:cNvGrpSpPr>
                <a:grpSpLocks/>
              </p:cNvGrpSpPr>
              <p:nvPr/>
            </p:nvGrpSpPr>
            <p:grpSpPr bwMode="auto">
              <a:xfrm>
                <a:off x="3837" y="3485"/>
                <a:ext cx="405" cy="384"/>
                <a:chOff x="3837" y="3485"/>
                <a:chExt cx="405" cy="384"/>
              </a:xfrm>
            </p:grpSpPr>
            <p:sp>
              <p:nvSpPr>
                <p:cNvPr id="4191" name="Oval 15"/>
                <p:cNvSpPr>
                  <a:spLocks noChangeArrowheads="1"/>
                </p:cNvSpPr>
                <p:nvPr/>
              </p:nvSpPr>
              <p:spPr bwMode="auto">
                <a:xfrm>
                  <a:off x="3837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75" y="3563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110</a:t>
                  </a:r>
                </a:p>
              </p:txBody>
            </p:sp>
          </p:grpSp>
          <p:grpSp>
            <p:nvGrpSpPr>
              <p:cNvPr id="4179" name="Group 17"/>
              <p:cNvGrpSpPr>
                <a:grpSpLocks/>
              </p:cNvGrpSpPr>
              <p:nvPr/>
            </p:nvGrpSpPr>
            <p:grpSpPr bwMode="auto">
              <a:xfrm>
                <a:off x="3261" y="2909"/>
                <a:ext cx="395" cy="384"/>
                <a:chOff x="3261" y="2909"/>
                <a:chExt cx="395" cy="384"/>
              </a:xfrm>
            </p:grpSpPr>
            <p:sp>
              <p:nvSpPr>
                <p:cNvPr id="4189" name="Oval 18"/>
                <p:cNvSpPr>
                  <a:spLocks noChangeArrowheads="1"/>
                </p:cNvSpPr>
                <p:nvPr/>
              </p:nvSpPr>
              <p:spPr bwMode="auto">
                <a:xfrm>
                  <a:off x="3261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89" y="2985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101</a:t>
                  </a:r>
                </a:p>
              </p:txBody>
            </p:sp>
          </p:grpSp>
          <p:grpSp>
            <p:nvGrpSpPr>
              <p:cNvPr id="4180" name="Group 20"/>
              <p:cNvGrpSpPr>
                <a:grpSpLocks/>
              </p:cNvGrpSpPr>
              <p:nvPr/>
            </p:nvGrpSpPr>
            <p:grpSpPr bwMode="auto">
              <a:xfrm>
                <a:off x="2301" y="2909"/>
                <a:ext cx="395" cy="384"/>
                <a:chOff x="2301" y="2909"/>
                <a:chExt cx="395" cy="384"/>
              </a:xfrm>
            </p:grpSpPr>
            <p:sp>
              <p:nvSpPr>
                <p:cNvPr id="4187" name="Oval 21"/>
                <p:cNvSpPr>
                  <a:spLocks noChangeArrowheads="1"/>
                </p:cNvSpPr>
                <p:nvPr/>
              </p:nvSpPr>
              <p:spPr bwMode="auto">
                <a:xfrm>
                  <a:off x="2301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29" y="2985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010</a:t>
                  </a:r>
                </a:p>
              </p:txBody>
            </p:sp>
          </p:grpSp>
          <p:grpSp>
            <p:nvGrpSpPr>
              <p:cNvPr id="4181" name="Group 23"/>
              <p:cNvGrpSpPr>
                <a:grpSpLocks/>
              </p:cNvGrpSpPr>
              <p:nvPr/>
            </p:nvGrpSpPr>
            <p:grpSpPr bwMode="auto">
              <a:xfrm>
                <a:off x="1149" y="2909"/>
                <a:ext cx="397" cy="384"/>
                <a:chOff x="1149" y="2909"/>
                <a:chExt cx="397" cy="384"/>
              </a:xfrm>
            </p:grpSpPr>
            <p:sp>
              <p:nvSpPr>
                <p:cNvPr id="4185" name="Oval 24"/>
                <p:cNvSpPr>
                  <a:spLocks noChangeArrowheads="1"/>
                </p:cNvSpPr>
                <p:nvPr/>
              </p:nvSpPr>
              <p:spPr bwMode="auto">
                <a:xfrm>
                  <a:off x="1149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79" y="2997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000</a:t>
                  </a:r>
                </a:p>
              </p:txBody>
            </p:sp>
          </p:grpSp>
          <p:grpSp>
            <p:nvGrpSpPr>
              <p:cNvPr id="4182" name="Group 26"/>
              <p:cNvGrpSpPr>
                <a:grpSpLocks/>
              </p:cNvGrpSpPr>
              <p:nvPr/>
            </p:nvGrpSpPr>
            <p:grpSpPr bwMode="auto">
              <a:xfrm>
                <a:off x="1725" y="3485"/>
                <a:ext cx="405" cy="384"/>
                <a:chOff x="1725" y="3485"/>
                <a:chExt cx="405" cy="384"/>
              </a:xfrm>
            </p:grpSpPr>
            <p:sp>
              <p:nvSpPr>
                <p:cNvPr id="4183" name="Oval 27"/>
                <p:cNvSpPr>
                  <a:spLocks noChangeArrowheads="1"/>
                </p:cNvSpPr>
                <p:nvPr/>
              </p:nvSpPr>
              <p:spPr bwMode="auto">
                <a:xfrm>
                  <a:off x="1725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63" y="3561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100</a:t>
                  </a:r>
                </a:p>
              </p:txBody>
            </p:sp>
          </p:grp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288925"/>
              <a:chOff x="2016" y="2603"/>
              <a:chExt cx="1728" cy="182"/>
            </a:xfrm>
          </p:grpSpPr>
          <p:cxnSp>
            <p:nvCxnSpPr>
              <p:cNvPr id="4173" name="AutoShape 30"/>
              <p:cNvCxnSpPr>
                <a:cxnSpLocks noChangeShapeType="1"/>
                <a:stCxn id="4197" idx="6"/>
                <a:endCxn id="4195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4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6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58775"/>
              <a:chOff x="2536" y="2999"/>
              <a:chExt cx="688" cy="226"/>
            </a:xfrm>
          </p:grpSpPr>
          <p:cxnSp>
            <p:nvCxnSpPr>
              <p:cNvPr id="4171" name="AutoShape 33"/>
              <p:cNvCxnSpPr>
                <a:cxnSpLocks noChangeShapeType="1"/>
                <a:stCxn id="4187" idx="7"/>
                <a:endCxn id="4189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2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7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4169" name="AutoShape 39"/>
              <p:cNvCxnSpPr>
                <a:cxnSpLocks noChangeShapeType="1"/>
                <a:stCxn id="4185" idx="7"/>
                <a:endCxn id="4197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0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8" name="Group 44"/>
            <p:cNvGrpSpPr>
              <a:grpSpLocks/>
            </p:cNvGrpSpPr>
            <p:nvPr/>
          </p:nvGrpSpPr>
          <p:grpSpPr bwMode="auto">
            <a:xfrm>
              <a:off x="3259141" y="4186238"/>
              <a:ext cx="534988" cy="520700"/>
              <a:chOff x="1960" y="2896"/>
              <a:chExt cx="337" cy="328"/>
            </a:xfrm>
          </p:grpSpPr>
          <p:cxnSp>
            <p:nvCxnSpPr>
              <p:cNvPr id="4167" name="AutoShape 45"/>
              <p:cNvCxnSpPr>
                <a:cxnSpLocks noChangeShapeType="1"/>
                <a:stCxn id="4197" idx="5"/>
                <a:endCxn id="4187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8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4129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4165" name="AutoShape 55"/>
              <p:cNvCxnSpPr>
                <a:cxnSpLocks noChangeShapeType="1"/>
                <a:stCxn id="4189" idx="7"/>
                <a:endCxn id="4195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6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0" name="Group 57"/>
            <p:cNvGrpSpPr>
              <a:grpSpLocks/>
            </p:cNvGrpSpPr>
            <p:nvPr/>
          </p:nvGrpSpPr>
          <p:grpSpPr bwMode="auto">
            <a:xfrm>
              <a:off x="7526339" y="4706938"/>
              <a:ext cx="696912" cy="431800"/>
              <a:chOff x="4648" y="3224"/>
              <a:chExt cx="439" cy="272"/>
            </a:xfrm>
          </p:grpSpPr>
          <p:cxnSp>
            <p:nvCxnSpPr>
              <p:cNvPr id="4163" name="AutoShape 58"/>
              <p:cNvCxnSpPr>
                <a:cxnSpLocks noChangeShapeType="1"/>
                <a:stCxn id="4193" idx="5"/>
                <a:endCxn id="4193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4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1" name="Group 69"/>
            <p:cNvGrpSpPr>
              <a:grpSpLocks/>
            </p:cNvGrpSpPr>
            <p:nvPr/>
          </p:nvGrpSpPr>
          <p:grpSpPr bwMode="auto">
            <a:xfrm>
              <a:off x="6611939" y="4186238"/>
              <a:ext cx="576262" cy="520700"/>
              <a:chOff x="4072" y="2896"/>
              <a:chExt cx="363" cy="328"/>
            </a:xfrm>
          </p:grpSpPr>
          <p:cxnSp>
            <p:nvCxnSpPr>
              <p:cNvPr id="4161" name="AutoShape 70"/>
              <p:cNvCxnSpPr>
                <a:cxnSpLocks noChangeShapeType="1"/>
                <a:stCxn id="4195" idx="5"/>
                <a:endCxn id="4193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2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2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89501" cy="1763712"/>
              <a:chOff x="2344738" y="4313238"/>
              <a:chExt cx="4889501" cy="1763712"/>
            </a:xfrm>
          </p:grpSpPr>
          <p:grpSp>
            <p:nvGrpSpPr>
              <p:cNvPr id="4137" name="Group 35"/>
              <p:cNvGrpSpPr>
                <a:grpSpLocks/>
              </p:cNvGrpSpPr>
              <p:nvPr/>
            </p:nvGrpSpPr>
            <p:grpSpPr bwMode="auto">
              <a:xfrm>
                <a:off x="2797175" y="4313238"/>
                <a:ext cx="371475" cy="1219200"/>
                <a:chOff x="1669" y="2976"/>
                <a:chExt cx="234" cy="768"/>
              </a:xfrm>
            </p:grpSpPr>
            <p:cxnSp>
              <p:nvCxnSpPr>
                <p:cNvPr id="4159" name="AutoShape 36"/>
                <p:cNvCxnSpPr>
                  <a:cxnSpLocks noChangeShapeType="1"/>
                  <a:stCxn id="4183" idx="0"/>
                  <a:endCxn id="4197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6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38" name="Group 41"/>
              <p:cNvGrpSpPr>
                <a:grpSpLocks/>
              </p:cNvGrpSpPr>
              <p:nvPr/>
            </p:nvGrpSpPr>
            <p:grpSpPr bwMode="auto">
              <a:xfrm>
                <a:off x="3259141" y="5138744"/>
                <a:ext cx="547688" cy="482600"/>
                <a:chOff x="1960" y="3496"/>
                <a:chExt cx="345" cy="304"/>
              </a:xfrm>
            </p:grpSpPr>
            <p:cxnSp>
              <p:nvCxnSpPr>
                <p:cNvPr id="4157" name="AutoShape 42"/>
                <p:cNvCxnSpPr>
                  <a:cxnSpLocks noChangeShapeType="1"/>
                  <a:stCxn id="4187" idx="3"/>
                  <a:endCxn id="4183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39" name="Group 47"/>
              <p:cNvGrpSpPr>
                <a:grpSpLocks/>
              </p:cNvGrpSpPr>
              <p:nvPr/>
            </p:nvGrpSpPr>
            <p:grpSpPr bwMode="auto">
              <a:xfrm>
                <a:off x="2344738" y="5138744"/>
                <a:ext cx="482600" cy="482600"/>
                <a:chOff x="1384" y="3496"/>
                <a:chExt cx="304" cy="304"/>
              </a:xfrm>
            </p:grpSpPr>
            <p:cxnSp>
              <p:nvCxnSpPr>
                <p:cNvPr id="4155" name="AutoShape 48"/>
                <p:cNvCxnSpPr>
                  <a:cxnSpLocks noChangeShapeType="1"/>
                  <a:stCxn id="4183" idx="1"/>
                  <a:endCxn id="4185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0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307975"/>
                <a:chOff x="2536" y="3496"/>
                <a:chExt cx="688" cy="194"/>
              </a:xfrm>
            </p:grpSpPr>
            <p:cxnSp>
              <p:nvCxnSpPr>
                <p:cNvPr id="4153" name="AutoShape 52"/>
                <p:cNvCxnSpPr>
                  <a:cxnSpLocks noChangeShapeType="1"/>
                  <a:stCxn id="4189" idx="3"/>
                  <a:endCxn id="4187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1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482600"/>
                <a:chOff x="3496" y="3496"/>
                <a:chExt cx="304" cy="304"/>
              </a:xfrm>
            </p:grpSpPr>
            <p:cxnSp>
              <p:nvCxnSpPr>
                <p:cNvPr id="4151" name="AutoShape 61"/>
                <p:cNvCxnSpPr>
                  <a:cxnSpLocks noChangeShapeType="1"/>
                  <a:stCxn id="4191" idx="1"/>
                  <a:endCxn id="4189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42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288925"/>
                <a:chOff x="2016" y="3905"/>
                <a:chExt cx="1728" cy="182"/>
              </a:xfrm>
            </p:grpSpPr>
            <p:cxnSp>
              <p:nvCxnSpPr>
                <p:cNvPr id="4149" name="AutoShape 64"/>
                <p:cNvCxnSpPr>
                  <a:cxnSpLocks noChangeShapeType="1"/>
                  <a:stCxn id="4191" idx="2"/>
                  <a:endCxn id="4183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3" name="Group 66"/>
              <p:cNvGrpSpPr>
                <a:grpSpLocks/>
              </p:cNvGrpSpPr>
              <p:nvPr/>
            </p:nvGrpSpPr>
            <p:grpSpPr bwMode="auto">
              <a:xfrm>
                <a:off x="6611939" y="5138738"/>
                <a:ext cx="622300" cy="482600"/>
                <a:chOff x="4072" y="3496"/>
                <a:chExt cx="392" cy="304"/>
              </a:xfrm>
            </p:grpSpPr>
            <p:cxnSp>
              <p:nvCxnSpPr>
                <p:cNvPr id="4147" name="AutoShape 67"/>
                <p:cNvCxnSpPr>
                  <a:cxnSpLocks noChangeShapeType="1"/>
                  <a:stCxn id="4193" idx="3"/>
                  <a:endCxn id="4191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4" name="Group 72"/>
              <p:cNvGrpSpPr>
                <a:grpSpLocks/>
              </p:cNvGrpSpPr>
              <p:nvPr/>
            </p:nvGrpSpPr>
            <p:grpSpPr bwMode="auto">
              <a:xfrm>
                <a:off x="6361113" y="4313238"/>
                <a:ext cx="371475" cy="1219200"/>
                <a:chOff x="3914" y="2976"/>
                <a:chExt cx="234" cy="768"/>
              </a:xfrm>
            </p:grpSpPr>
            <p:cxnSp>
              <p:nvCxnSpPr>
                <p:cNvPr id="4145" name="AutoShape 73"/>
                <p:cNvCxnSpPr>
                  <a:cxnSpLocks noChangeShapeType="1"/>
                  <a:stCxn id="4195" idx="4"/>
                  <a:endCxn id="4191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33" name="Group 75"/>
            <p:cNvGrpSpPr>
              <a:grpSpLocks/>
            </p:cNvGrpSpPr>
            <p:nvPr/>
          </p:nvGrpSpPr>
          <p:grpSpPr bwMode="auto">
            <a:xfrm>
              <a:off x="1277938" y="4706938"/>
              <a:ext cx="636587" cy="431800"/>
              <a:chOff x="712" y="3224"/>
              <a:chExt cx="401" cy="272"/>
            </a:xfrm>
          </p:grpSpPr>
          <p:cxnSp>
            <p:nvCxnSpPr>
              <p:cNvPr id="4135" name="AutoShape 76"/>
              <p:cNvCxnSpPr>
                <a:cxnSpLocks noChangeShapeType="1"/>
                <a:stCxn id="4185" idx="3"/>
                <a:endCxn id="4185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36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cxnSp>
          <p:nvCxnSpPr>
            <p:cNvPr id="4134" name="AutoShape 30"/>
            <p:cNvCxnSpPr>
              <a:cxnSpLocks noChangeShapeType="1"/>
            </p:cNvCxnSpPr>
            <p:nvPr/>
          </p:nvCxnSpPr>
          <p:spPr bwMode="auto">
            <a:xfrm flipH="1">
              <a:off x="2133600" y="4267200"/>
              <a:ext cx="1588" cy="381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Group 82"/>
          <p:cNvGrpSpPr>
            <a:grpSpLocks/>
          </p:cNvGrpSpPr>
          <p:nvPr/>
        </p:nvGrpSpPr>
        <p:grpSpPr bwMode="auto">
          <a:xfrm>
            <a:off x="520600" y="3030440"/>
            <a:ext cx="3581400" cy="1371600"/>
            <a:chOff x="4267200" y="4495800"/>
            <a:chExt cx="4495800" cy="1896151"/>
          </a:xfrm>
        </p:grpSpPr>
        <p:sp>
          <p:nvSpPr>
            <p:cNvPr id="84" name="Oval 83"/>
            <p:cNvSpPr/>
            <p:nvPr/>
          </p:nvSpPr>
          <p:spPr>
            <a:xfrm>
              <a:off x="4572102" y="5257334"/>
              <a:ext cx="534076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7011313" y="5257334"/>
              <a:ext cx="532082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8228924" y="5257334"/>
              <a:ext cx="534076" cy="53329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5791707" y="5257334"/>
              <a:ext cx="532082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09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4110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cxnSp>
          <p:nvCxnSpPr>
            <p:cNvPr id="90" name="Straight Arrow Connector 89"/>
            <p:cNvCxnSpPr>
              <a:stCxn id="84" idx="6"/>
              <a:endCxn id="87" idx="2"/>
            </p:cNvCxnSpPr>
            <p:nvPr/>
          </p:nvCxnSpPr>
          <p:spPr>
            <a:xfrm>
              <a:off x="5106177" y="5525077"/>
              <a:ext cx="6855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2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4113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  <p:sp>
          <p:nvSpPr>
            <p:cNvPr id="4114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4115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4116" name="TextBox 28"/>
            <p:cNvSpPr txBox="1">
              <a:spLocks noChangeArrowheads="1"/>
            </p:cNvSpPr>
            <p:nvPr/>
          </p:nvSpPr>
          <p:spPr bwMode="auto">
            <a:xfrm>
              <a:off x="5791200" y="47244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96" name="Arc 95"/>
            <p:cNvSpPr/>
            <p:nvPr/>
          </p:nvSpPr>
          <p:spPr>
            <a:xfrm>
              <a:off x="4952730" y="4910584"/>
              <a:ext cx="1066159" cy="65180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sp>
          <p:nvSpPr>
            <p:cNvPr id="97" name="Arc 96"/>
            <p:cNvSpPr/>
            <p:nvPr/>
          </p:nvSpPr>
          <p:spPr>
            <a:xfrm>
              <a:off x="4723556" y="4495800"/>
              <a:ext cx="2590665" cy="1448449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6323789" y="5485574"/>
              <a:ext cx="6875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7543395" y="5485574"/>
              <a:ext cx="6855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Arc 99"/>
            <p:cNvSpPr/>
            <p:nvPr/>
          </p:nvSpPr>
          <p:spPr>
            <a:xfrm rot="14988361">
              <a:off x="4670128" y="5812193"/>
              <a:ext cx="381864" cy="382621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sp>
          <p:nvSpPr>
            <p:cNvPr id="101" name="Arc 100"/>
            <p:cNvSpPr/>
            <p:nvPr/>
          </p:nvSpPr>
          <p:spPr>
            <a:xfrm rot="14988361">
              <a:off x="8283109" y="5768301"/>
              <a:ext cx="381864" cy="382621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4267200" y="5485574"/>
              <a:ext cx="304902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4754349" y="2785093"/>
            <a:ext cx="3625312" cy="1757362"/>
            <a:chOff x="76200" y="3424238"/>
            <a:chExt cx="3625312" cy="1757362"/>
          </a:xfrm>
        </p:grpSpPr>
        <p:sp>
          <p:nvSpPr>
            <p:cNvPr id="123" name="Oval 122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1</a:t>
              </a:r>
            </a:p>
          </p:txBody>
        </p:sp>
        <p:sp>
          <p:nvSpPr>
            <p:cNvPr id="128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0,1</a:t>
              </a:r>
              <a:endParaRPr lang="en-US" sz="1100" b="1" dirty="0"/>
            </a:p>
          </p:txBody>
        </p:sp>
        <p:cxnSp>
          <p:nvCxnSpPr>
            <p:cNvPr id="129" name="Straight Arrow Connector 128"/>
            <p:cNvCxnSpPr>
              <a:stCxn id="123" idx="6"/>
              <a:endCxn id="126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0,1</a:t>
              </a:r>
              <a:endParaRPr lang="en-US" sz="1100" b="1" dirty="0"/>
            </a:p>
          </p:txBody>
        </p:sp>
        <p:sp>
          <p:nvSpPr>
            <p:cNvPr id="131" name="TextBox 23"/>
            <p:cNvSpPr txBox="1">
              <a:spLocks noChangeArrowheads="1"/>
            </p:cNvSpPr>
            <p:nvPr/>
          </p:nvSpPr>
          <p:spPr bwMode="auto">
            <a:xfrm>
              <a:off x="3232688" y="4967521"/>
              <a:ext cx="424912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 bwMode="auto">
            <a:xfrm rot="14988361">
              <a:off x="3289300" y="4716463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136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</a:t>
              </a:r>
              <a:endParaRPr lang="en-US" sz="1100" b="1" dirty="0"/>
            </a:p>
          </p:txBody>
        </p:sp>
        <p:sp>
          <p:nvSpPr>
            <p:cNvPr id="139" name="TextBox 23"/>
            <p:cNvSpPr txBox="1">
              <a:spLocks noChangeArrowheads="1"/>
            </p:cNvSpPr>
            <p:nvPr/>
          </p:nvSpPr>
          <p:spPr bwMode="auto">
            <a:xfrm>
              <a:off x="3276600" y="4014690"/>
              <a:ext cx="424912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40" name="Arc 139"/>
            <p:cNvSpPr/>
            <p:nvPr/>
          </p:nvSpPr>
          <p:spPr bwMode="auto">
            <a:xfrm rot="14988361">
              <a:off x="3333212" y="376363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</p:spTree>
    <p:extLst>
      <p:ext uri="{BB962C8B-B14F-4D97-AF65-F5344CB8AC3E}">
        <p14:creationId xmlns:p14="http://schemas.microsoft.com/office/powerpoint/2010/main" val="20975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nother way to look at DFAs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42662" y="3810515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1517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18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21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1522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3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4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38199" y="2354263"/>
            <a:ext cx="7451725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Lemma:  x is in the language recognized by a DFA </a:t>
            </a:r>
            <a:r>
              <a:rPr lang="en-US" sz="2400" dirty="0" err="1">
                <a:ea typeface="ＭＳ Ｐゴシック" pitchFamily="34" charset="-128"/>
              </a:rPr>
              <a:t>iff</a:t>
            </a:r>
            <a:r>
              <a:rPr lang="en-US" sz="2400" dirty="0">
                <a:ea typeface="ＭＳ Ｐゴシック" pitchFamily="34" charset="-128"/>
              </a:rPr>
              <a:t> 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x labels a path from the start state to some final state</a:t>
            </a:r>
          </a:p>
        </p:txBody>
      </p:sp>
      <p:sp>
        <p:nvSpPr>
          <p:cNvPr id="21512" name="TextBox 28"/>
          <p:cNvSpPr txBox="1">
            <a:spLocks noChangeArrowheads="1"/>
          </p:cNvSpPr>
          <p:nvPr/>
        </p:nvSpPr>
        <p:spPr bwMode="auto">
          <a:xfrm>
            <a:off x="838199" y="1287463"/>
            <a:ext cx="7119938" cy="830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/>
              <a:t>Definition: The label of a path in a DFA is the </a:t>
            </a:r>
          </a:p>
          <a:p>
            <a:pPr eaLnBrk="1" hangingPunct="1"/>
            <a:r>
              <a:rPr lang="en-US" sz="2400"/>
              <a:t>concatenation of all the labels on its edges in order</a:t>
            </a:r>
          </a:p>
        </p:txBody>
      </p:sp>
    </p:spTree>
    <p:extLst>
      <p:ext uri="{BB962C8B-B14F-4D97-AF65-F5344CB8AC3E}">
        <p14:creationId xmlns:p14="http://schemas.microsoft.com/office/powerpoint/2010/main" val="7138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58" y="274638"/>
            <a:ext cx="8839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n</a:t>
            </a:r>
            <a:r>
              <a:rPr lang="en-US" dirty="0" smtClean="0"/>
              <a:t>ondeterministic finite automaton (NFA)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89375"/>
            <a:ext cx="8229600" cy="4525963"/>
          </a:xfrm>
        </p:spPr>
        <p:txBody>
          <a:bodyPr/>
          <a:lstStyle/>
          <a:p>
            <a:r>
              <a:rPr lang="en-US" sz="2800" dirty="0" smtClean="0"/>
              <a:t>Graph with start state, final states, edges labeled by symbols (like DFA) but</a:t>
            </a:r>
          </a:p>
          <a:p>
            <a:pPr lvl="1"/>
            <a:r>
              <a:rPr lang="en-US" sz="2400" dirty="0" smtClean="0"/>
              <a:t>Not required to have exactly 1 edge out of each state labeled by each symbol--- can have 0 or &gt;1</a:t>
            </a:r>
          </a:p>
          <a:p>
            <a:pPr lvl="1"/>
            <a:r>
              <a:rPr lang="en-US" sz="2400" dirty="0" smtClean="0"/>
              <a:t>Also can have edges labeled by empty string </a:t>
            </a:r>
            <a:r>
              <a:rPr lang="en-US" sz="2400" b="1" dirty="0" smtClean="0">
                <a:sym typeface="Symbol" pitchFamily="18" charset="2"/>
              </a:rPr>
              <a:t></a:t>
            </a:r>
          </a:p>
          <a:p>
            <a:r>
              <a:rPr lang="en-US" sz="2800" b="1" dirty="0" smtClean="0"/>
              <a:t>Definition:  </a:t>
            </a:r>
            <a:r>
              <a:rPr lang="en-US" sz="2800" dirty="0" smtClean="0"/>
              <a:t>x is in the language recognized by an NFA if and only if x labels a path from the start state to some final state</a:t>
            </a:r>
          </a:p>
          <a:p>
            <a:endParaRPr lang="en-US" b="1" dirty="0" smtClean="0"/>
          </a:p>
        </p:txBody>
      </p:sp>
      <p:grpSp>
        <p:nvGrpSpPr>
          <p:cNvPr id="22535" name="Group 26"/>
          <p:cNvGrpSpPr>
            <a:grpSpLocks/>
          </p:cNvGrpSpPr>
          <p:nvPr/>
        </p:nvGrpSpPr>
        <p:grpSpPr bwMode="auto">
          <a:xfrm>
            <a:off x="2362200" y="49530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40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1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4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254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68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982" y="25206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goal: NFA to recognize...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0442" y="1006100"/>
            <a:ext cx="85400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binary </a:t>
            </a:r>
            <a:r>
              <a:rPr lang="en-US" sz="2600" dirty="0">
                <a:solidFill>
                  <a:srgbClr val="C00000"/>
                </a:solidFill>
              </a:rPr>
              <a:t>strings with even # of 1’s that </a:t>
            </a:r>
            <a:r>
              <a:rPr lang="en-US" sz="2600" dirty="0" smtClean="0">
                <a:solidFill>
                  <a:srgbClr val="C00000"/>
                </a:solidFill>
              </a:rPr>
              <a:t>contain the substring </a:t>
            </a:r>
            <a:r>
              <a:rPr lang="en-US" sz="2600" dirty="0">
                <a:solidFill>
                  <a:srgbClr val="C00000"/>
                </a:solidFill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6104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highlights</a:t>
            </a:r>
          </a:p>
        </p:txBody>
      </p:sp>
      <p:sp>
        <p:nvSpPr>
          <p:cNvPr id="5123" name="Content Placeholder 86"/>
          <p:cNvSpPr>
            <a:spLocks noGrp="1"/>
          </p:cNvSpPr>
          <p:nvPr>
            <p:ph idx="1"/>
          </p:nvPr>
        </p:nvSpPr>
        <p:spPr>
          <a:xfrm>
            <a:off x="16929" y="1165137"/>
            <a:ext cx="8229600" cy="5140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Combining FSMs to check two properties at once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New states record states of both FSMs</a:t>
            </a: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grpSp>
        <p:nvGrpSpPr>
          <p:cNvPr id="5127" name="Group 5"/>
          <p:cNvGrpSpPr>
            <a:grpSpLocks/>
          </p:cNvGrpSpPr>
          <p:nvPr/>
        </p:nvGrpSpPr>
        <p:grpSpPr bwMode="auto">
          <a:xfrm>
            <a:off x="762000" y="2667000"/>
            <a:ext cx="2971800" cy="941388"/>
            <a:chOff x="2057400" y="2438400"/>
            <a:chExt cx="3581400" cy="1160901"/>
          </a:xfrm>
        </p:grpSpPr>
        <p:sp>
          <p:nvSpPr>
            <p:cNvPr id="7" name="Oval 6"/>
            <p:cNvSpPr/>
            <p:nvPr/>
          </p:nvSpPr>
          <p:spPr>
            <a:xfrm>
              <a:off x="2438116" y="2970887"/>
              <a:ext cx="533766" cy="5344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028509" y="2970887"/>
              <a:ext cx="533766" cy="5344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>
            <a:xfrm flipV="1">
              <a:off x="2057400" y="3239089"/>
              <a:ext cx="380716" cy="37195"/>
            </a:xfrm>
            <a:prstGeom prst="straightConnector1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6"/>
              <a:endCxn id="8" idx="2"/>
            </p:cNvCxnSpPr>
            <p:nvPr/>
          </p:nvCxnSpPr>
          <p:spPr>
            <a:xfrm>
              <a:off x="2971881" y="3239089"/>
              <a:ext cx="205662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2971881" y="3123586"/>
              <a:ext cx="205662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7" idx="1"/>
              <a:endCxn id="7" idx="7"/>
            </p:cNvCxnSpPr>
            <p:nvPr/>
          </p:nvCxnSpPr>
          <p:spPr>
            <a:xfrm rot="5400000" flipH="1" flipV="1">
              <a:off x="2703887" y="2861729"/>
              <a:ext cx="13703" cy="376888"/>
            </a:xfrm>
            <a:prstGeom prst="curvedConnector3">
              <a:avLst>
                <a:gd name="adj1" fmla="val 2415079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8" idx="1"/>
              <a:endCxn id="8" idx="7"/>
            </p:cNvCxnSpPr>
            <p:nvPr/>
          </p:nvCxnSpPr>
          <p:spPr>
            <a:xfrm rot="5400000" flipH="1" flipV="1">
              <a:off x="5296193" y="2861729"/>
              <a:ext cx="13703" cy="376889"/>
            </a:xfrm>
            <a:prstGeom prst="curvedConnector3">
              <a:avLst>
                <a:gd name="adj1" fmla="val 2415079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2" name="TextBox 13"/>
            <p:cNvSpPr txBox="1">
              <a:spLocks noChangeArrowheads="1"/>
            </p:cNvSpPr>
            <p:nvPr/>
          </p:nvSpPr>
          <p:spPr bwMode="auto">
            <a:xfrm>
              <a:off x="2438400" y="2438400"/>
              <a:ext cx="6096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  <p:sp>
          <p:nvSpPr>
            <p:cNvPr id="5203" name="TextBox 14"/>
            <p:cNvSpPr txBox="1">
              <a:spLocks noChangeArrowheads="1"/>
            </p:cNvSpPr>
            <p:nvPr/>
          </p:nvSpPr>
          <p:spPr bwMode="auto">
            <a:xfrm>
              <a:off x="3886200" y="2743200"/>
              <a:ext cx="3048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204" name="TextBox 15"/>
            <p:cNvSpPr txBox="1">
              <a:spLocks noChangeArrowheads="1"/>
            </p:cNvSpPr>
            <p:nvPr/>
          </p:nvSpPr>
          <p:spPr bwMode="auto">
            <a:xfrm>
              <a:off x="3886200" y="3276600"/>
              <a:ext cx="3048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205" name="TextBox 16"/>
            <p:cNvSpPr txBox="1">
              <a:spLocks noChangeArrowheads="1"/>
            </p:cNvSpPr>
            <p:nvPr/>
          </p:nvSpPr>
          <p:spPr bwMode="auto">
            <a:xfrm>
              <a:off x="5029200" y="2438400"/>
              <a:ext cx="6096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</p:grpSp>
      <p:grpSp>
        <p:nvGrpSpPr>
          <p:cNvPr id="5128" name="Group 17"/>
          <p:cNvGrpSpPr>
            <a:grpSpLocks/>
          </p:cNvGrpSpPr>
          <p:nvPr/>
        </p:nvGrpSpPr>
        <p:grpSpPr bwMode="auto">
          <a:xfrm>
            <a:off x="914400" y="3657600"/>
            <a:ext cx="2895600" cy="2070100"/>
            <a:chOff x="2209800" y="4114800"/>
            <a:chExt cx="3657600" cy="2442184"/>
          </a:xfrm>
        </p:grpSpPr>
        <p:sp>
          <p:nvSpPr>
            <p:cNvPr id="19" name="Oval 18"/>
            <p:cNvSpPr/>
            <p:nvPr/>
          </p:nvSpPr>
          <p:spPr>
            <a:xfrm>
              <a:off x="2751221" y="5790993"/>
              <a:ext cx="533400" cy="5337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884821" y="5798484"/>
              <a:ext cx="533400" cy="5337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21" name="Straight Arrow Connector 20"/>
            <p:cNvCxnSpPr>
              <a:endCxn id="19" idx="1"/>
            </p:cNvCxnSpPr>
            <p:nvPr/>
          </p:nvCxnSpPr>
          <p:spPr>
            <a:xfrm>
              <a:off x="2514600" y="5639292"/>
              <a:ext cx="314827" cy="23036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886200" y="4571773"/>
              <a:ext cx="533400" cy="53376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3" name="Curved Connector 22"/>
            <p:cNvCxnSpPr>
              <a:stCxn id="22" idx="1"/>
              <a:endCxn id="22" idx="7"/>
            </p:cNvCxnSpPr>
            <p:nvPr/>
          </p:nvCxnSpPr>
          <p:spPr>
            <a:xfrm rot="5400000" flipH="1" flipV="1">
              <a:off x="4152360" y="4461002"/>
              <a:ext cx="13110" cy="376989"/>
            </a:xfrm>
            <a:prstGeom prst="curvedConnector3">
              <a:avLst>
                <a:gd name="adj1" fmla="val 2415079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>
              <a:stCxn id="20" idx="7"/>
              <a:endCxn id="20" idx="5"/>
            </p:cNvCxnSpPr>
            <p:nvPr/>
          </p:nvCxnSpPr>
          <p:spPr>
            <a:xfrm rot="16200000" flipH="1">
              <a:off x="5150859" y="6065903"/>
              <a:ext cx="378314" cy="12032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9" idx="4"/>
              <a:endCxn id="19" idx="2"/>
            </p:cNvCxnSpPr>
            <p:nvPr/>
          </p:nvCxnSpPr>
          <p:spPr>
            <a:xfrm rot="5400000" flipH="1">
              <a:off x="2751599" y="6058430"/>
              <a:ext cx="265943" cy="266701"/>
            </a:xfrm>
            <a:prstGeom prst="curvedConnector4">
              <a:avLst>
                <a:gd name="adj1" fmla="val -73469"/>
                <a:gd name="adj2" fmla="val 206122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0" idx="0"/>
              <a:endCxn id="22" idx="6"/>
            </p:cNvCxnSpPr>
            <p:nvPr/>
          </p:nvCxnSpPr>
          <p:spPr>
            <a:xfrm flipH="1" flipV="1">
              <a:off x="4419600" y="4839590"/>
              <a:ext cx="731922" cy="958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2"/>
              <a:endCxn id="19" idx="0"/>
            </p:cNvCxnSpPr>
            <p:nvPr/>
          </p:nvCxnSpPr>
          <p:spPr>
            <a:xfrm flipH="1">
              <a:off x="3017922" y="4839590"/>
              <a:ext cx="868278" cy="9514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9" idx="7"/>
              <a:endCxn id="22" idx="3"/>
            </p:cNvCxnSpPr>
            <p:nvPr/>
          </p:nvCxnSpPr>
          <p:spPr>
            <a:xfrm flipV="1">
              <a:off x="3206416" y="5026874"/>
              <a:ext cx="757989" cy="8427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9" idx="5"/>
              <a:endCxn id="20" idx="3"/>
            </p:cNvCxnSpPr>
            <p:nvPr/>
          </p:nvCxnSpPr>
          <p:spPr>
            <a:xfrm>
              <a:off x="3206416" y="6246092"/>
              <a:ext cx="1756611" cy="74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0" idx="2"/>
              <a:endCxn id="19" idx="6"/>
            </p:cNvCxnSpPr>
            <p:nvPr/>
          </p:nvCxnSpPr>
          <p:spPr>
            <a:xfrm flipH="1" flipV="1">
              <a:off x="3284621" y="6058808"/>
              <a:ext cx="1600200" cy="74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2" idx="5"/>
              <a:endCxn id="20" idx="1"/>
            </p:cNvCxnSpPr>
            <p:nvPr/>
          </p:nvCxnSpPr>
          <p:spPr>
            <a:xfrm>
              <a:off x="4341395" y="5026874"/>
              <a:ext cx="621632" cy="85027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6" name="TextBox 31"/>
            <p:cNvSpPr txBox="1">
              <a:spLocks noChangeArrowheads="1"/>
            </p:cNvSpPr>
            <p:nvPr/>
          </p:nvSpPr>
          <p:spPr bwMode="auto">
            <a:xfrm>
              <a:off x="4876800" y="5105401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187" name="TextBox 32"/>
            <p:cNvSpPr txBox="1">
              <a:spLocks noChangeArrowheads="1"/>
            </p:cNvSpPr>
            <p:nvPr/>
          </p:nvSpPr>
          <p:spPr bwMode="auto">
            <a:xfrm>
              <a:off x="4038600" y="6248401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188" name="TextBox 33"/>
            <p:cNvSpPr txBox="1">
              <a:spLocks noChangeArrowheads="1"/>
            </p:cNvSpPr>
            <p:nvPr/>
          </p:nvSpPr>
          <p:spPr bwMode="auto">
            <a:xfrm flipH="1">
              <a:off x="3200400" y="48768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189" name="TextBox 34"/>
            <p:cNvSpPr txBox="1">
              <a:spLocks noChangeArrowheads="1"/>
            </p:cNvSpPr>
            <p:nvPr/>
          </p:nvSpPr>
          <p:spPr bwMode="auto">
            <a:xfrm>
              <a:off x="5715000" y="5867401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5190" name="TextBox 35"/>
            <p:cNvSpPr txBox="1">
              <a:spLocks noChangeArrowheads="1"/>
            </p:cNvSpPr>
            <p:nvPr/>
          </p:nvSpPr>
          <p:spPr bwMode="auto">
            <a:xfrm flipH="1">
              <a:off x="4191000" y="41148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5191" name="TextBox 36"/>
            <p:cNvSpPr txBox="1">
              <a:spLocks noChangeArrowheads="1"/>
            </p:cNvSpPr>
            <p:nvPr/>
          </p:nvSpPr>
          <p:spPr bwMode="auto">
            <a:xfrm>
              <a:off x="2209800" y="6019800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5192" name="TextBox 37"/>
            <p:cNvSpPr txBox="1">
              <a:spLocks noChangeArrowheads="1"/>
            </p:cNvSpPr>
            <p:nvPr/>
          </p:nvSpPr>
          <p:spPr bwMode="auto">
            <a:xfrm>
              <a:off x="3657600" y="5334001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5193" name="TextBox 38"/>
            <p:cNvSpPr txBox="1">
              <a:spLocks noChangeArrowheads="1"/>
            </p:cNvSpPr>
            <p:nvPr/>
          </p:nvSpPr>
          <p:spPr bwMode="auto">
            <a:xfrm>
              <a:off x="4267200" y="52578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5194" name="TextBox 39"/>
            <p:cNvSpPr txBox="1">
              <a:spLocks noChangeArrowheads="1"/>
            </p:cNvSpPr>
            <p:nvPr/>
          </p:nvSpPr>
          <p:spPr bwMode="auto">
            <a:xfrm>
              <a:off x="3962400" y="57150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</p:grpSp>
      <p:grpSp>
        <p:nvGrpSpPr>
          <p:cNvPr id="5129" name="Group 88"/>
          <p:cNvGrpSpPr>
            <a:grpSpLocks/>
          </p:cNvGrpSpPr>
          <p:nvPr/>
        </p:nvGrpSpPr>
        <p:grpSpPr bwMode="auto">
          <a:xfrm>
            <a:off x="4191000" y="3124200"/>
            <a:ext cx="4419600" cy="2565400"/>
            <a:chOff x="4191000" y="3124200"/>
            <a:chExt cx="4419600" cy="2564840"/>
          </a:xfrm>
        </p:grpSpPr>
        <p:sp>
          <p:nvSpPr>
            <p:cNvPr id="42" name="Oval 41"/>
            <p:cNvSpPr/>
            <p:nvPr/>
          </p:nvSpPr>
          <p:spPr>
            <a:xfrm>
              <a:off x="4640263" y="4146327"/>
              <a:ext cx="449262" cy="46821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434013" y="3124200"/>
              <a:ext cx="449262" cy="46821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5434013" y="5217656"/>
              <a:ext cx="449262" cy="466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835775" y="3124200"/>
              <a:ext cx="449263" cy="466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6835775" y="5217656"/>
              <a:ext cx="449263" cy="466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7769225" y="4146327"/>
              <a:ext cx="449263" cy="46821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48" name="Straight Arrow Connector 47"/>
            <p:cNvCxnSpPr>
              <a:endCxn id="42" idx="0"/>
            </p:cNvCxnSpPr>
            <p:nvPr/>
          </p:nvCxnSpPr>
          <p:spPr>
            <a:xfrm>
              <a:off x="4687888" y="3903493"/>
              <a:ext cx="177800" cy="242834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7"/>
              <a:endCxn id="45" idx="3"/>
            </p:cNvCxnSpPr>
            <p:nvPr/>
          </p:nvCxnSpPr>
          <p:spPr>
            <a:xfrm flipV="1">
              <a:off x="5024438" y="3522576"/>
              <a:ext cx="1876425" cy="6919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5" idx="4"/>
              <a:endCxn id="46" idx="0"/>
            </p:cNvCxnSpPr>
            <p:nvPr/>
          </p:nvCxnSpPr>
          <p:spPr>
            <a:xfrm>
              <a:off x="7059613" y="3590823"/>
              <a:ext cx="0" cy="1626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6" idx="2"/>
              <a:endCxn id="42" idx="5"/>
            </p:cNvCxnSpPr>
            <p:nvPr/>
          </p:nvCxnSpPr>
          <p:spPr>
            <a:xfrm flipH="1" flipV="1">
              <a:off x="5024438" y="4544703"/>
              <a:ext cx="1811337" cy="9062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3" idx="6"/>
              <a:endCxn id="47" idx="1"/>
            </p:cNvCxnSpPr>
            <p:nvPr/>
          </p:nvCxnSpPr>
          <p:spPr>
            <a:xfrm>
              <a:off x="5883275" y="3357512"/>
              <a:ext cx="1952625" cy="8570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7" idx="3"/>
              <a:endCxn id="44" idx="6"/>
            </p:cNvCxnSpPr>
            <p:nvPr/>
          </p:nvCxnSpPr>
          <p:spPr>
            <a:xfrm flipH="1">
              <a:off x="5883275" y="4544703"/>
              <a:ext cx="1952625" cy="9062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4" idx="0"/>
              <a:endCxn id="43" idx="4"/>
            </p:cNvCxnSpPr>
            <p:nvPr/>
          </p:nvCxnSpPr>
          <p:spPr>
            <a:xfrm flipV="1">
              <a:off x="5659438" y="3592411"/>
              <a:ext cx="0" cy="16252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5" idx="2"/>
              <a:endCxn id="43" idx="6"/>
            </p:cNvCxnSpPr>
            <p:nvPr/>
          </p:nvCxnSpPr>
          <p:spPr>
            <a:xfrm flipH="1">
              <a:off x="5883275" y="3357512"/>
              <a:ext cx="952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2" idx="4"/>
              <a:endCxn id="44" idx="1"/>
            </p:cNvCxnSpPr>
            <p:nvPr/>
          </p:nvCxnSpPr>
          <p:spPr>
            <a:xfrm>
              <a:off x="4865688" y="4614538"/>
              <a:ext cx="635000" cy="671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6" idx="7"/>
              <a:endCxn id="47" idx="4"/>
            </p:cNvCxnSpPr>
            <p:nvPr/>
          </p:nvCxnSpPr>
          <p:spPr>
            <a:xfrm flipV="1">
              <a:off x="7218363" y="4614538"/>
              <a:ext cx="776287" cy="671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3" idx="5"/>
              <a:endCxn id="46" idx="1"/>
            </p:cNvCxnSpPr>
            <p:nvPr/>
          </p:nvCxnSpPr>
          <p:spPr>
            <a:xfrm>
              <a:off x="5818188" y="3522576"/>
              <a:ext cx="1082675" cy="17633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4" idx="7"/>
              <a:endCxn id="45" idx="3"/>
            </p:cNvCxnSpPr>
            <p:nvPr/>
          </p:nvCxnSpPr>
          <p:spPr>
            <a:xfrm flipV="1">
              <a:off x="5818188" y="3522576"/>
              <a:ext cx="1082675" cy="17633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7" idx="2"/>
              <a:endCxn id="42" idx="6"/>
            </p:cNvCxnSpPr>
            <p:nvPr/>
          </p:nvCxnSpPr>
          <p:spPr>
            <a:xfrm flipH="1">
              <a:off x="5089525" y="4379639"/>
              <a:ext cx="26797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9" name="TextBox 60"/>
            <p:cNvSpPr txBox="1">
              <a:spLocks noChangeArrowheads="1"/>
            </p:cNvSpPr>
            <p:nvPr/>
          </p:nvSpPr>
          <p:spPr bwMode="auto">
            <a:xfrm>
              <a:off x="6602361" y="31242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0" name="TextBox 61"/>
            <p:cNvSpPr txBox="1">
              <a:spLocks noChangeArrowheads="1"/>
            </p:cNvSpPr>
            <p:nvPr/>
          </p:nvSpPr>
          <p:spPr bwMode="auto">
            <a:xfrm>
              <a:off x="4780935" y="4633202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1" name="TextBox 62"/>
            <p:cNvSpPr txBox="1">
              <a:spLocks noChangeArrowheads="1"/>
            </p:cNvSpPr>
            <p:nvPr/>
          </p:nvSpPr>
          <p:spPr bwMode="auto">
            <a:xfrm>
              <a:off x="5855110" y="5071299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2" name="TextBox 63"/>
            <p:cNvSpPr txBox="1">
              <a:spLocks noChangeArrowheads="1"/>
            </p:cNvSpPr>
            <p:nvPr/>
          </p:nvSpPr>
          <p:spPr bwMode="auto">
            <a:xfrm>
              <a:off x="5715001" y="3581400"/>
              <a:ext cx="152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3" name="TextBox 64"/>
            <p:cNvSpPr txBox="1">
              <a:spLocks noChangeArrowheads="1"/>
            </p:cNvSpPr>
            <p:nvPr/>
          </p:nvSpPr>
          <p:spPr bwMode="auto">
            <a:xfrm>
              <a:off x="7162800" y="49530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4" name="TextBox 65"/>
            <p:cNvSpPr txBox="1">
              <a:spLocks noChangeArrowheads="1"/>
            </p:cNvSpPr>
            <p:nvPr/>
          </p:nvSpPr>
          <p:spPr bwMode="auto">
            <a:xfrm>
              <a:off x="7536426" y="4146427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5" name="TextBox 66"/>
            <p:cNvSpPr txBox="1">
              <a:spLocks noChangeArrowheads="1"/>
            </p:cNvSpPr>
            <p:nvPr/>
          </p:nvSpPr>
          <p:spPr bwMode="auto">
            <a:xfrm>
              <a:off x="7116097" y="3562297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6" name="TextBox 67"/>
            <p:cNvSpPr txBox="1">
              <a:spLocks noChangeArrowheads="1"/>
            </p:cNvSpPr>
            <p:nvPr/>
          </p:nvSpPr>
          <p:spPr bwMode="auto">
            <a:xfrm>
              <a:off x="5410200" y="49530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7" name="TextBox 68"/>
            <p:cNvSpPr txBox="1">
              <a:spLocks noChangeArrowheads="1"/>
            </p:cNvSpPr>
            <p:nvPr/>
          </p:nvSpPr>
          <p:spPr bwMode="auto">
            <a:xfrm>
              <a:off x="4921045" y="390304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8" name="TextBox 69"/>
            <p:cNvSpPr txBox="1">
              <a:spLocks noChangeArrowheads="1"/>
            </p:cNvSpPr>
            <p:nvPr/>
          </p:nvSpPr>
          <p:spPr bwMode="auto">
            <a:xfrm>
              <a:off x="6555658" y="5363364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9" name="TextBox 70"/>
            <p:cNvSpPr txBox="1">
              <a:spLocks noChangeArrowheads="1"/>
            </p:cNvSpPr>
            <p:nvPr/>
          </p:nvSpPr>
          <p:spPr bwMode="auto">
            <a:xfrm>
              <a:off x="7629832" y="4584524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60" name="TextBox 71"/>
            <p:cNvSpPr txBox="1">
              <a:spLocks noChangeArrowheads="1"/>
            </p:cNvSpPr>
            <p:nvPr/>
          </p:nvSpPr>
          <p:spPr bwMode="auto">
            <a:xfrm>
              <a:off x="6182032" y="331891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cxnSp>
          <p:nvCxnSpPr>
            <p:cNvPr id="73" name="Curved Connector 72"/>
            <p:cNvCxnSpPr/>
            <p:nvPr/>
          </p:nvCxnSpPr>
          <p:spPr>
            <a:xfrm rot="16200000" flipH="1">
              <a:off x="8073258" y="4409000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/>
            <p:nvPr/>
          </p:nvCxnSpPr>
          <p:spPr>
            <a:xfrm rot="5400000">
              <a:off x="5364983" y="5480329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H="1">
              <a:off x="7139808" y="3337672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/>
            <p:nvPr/>
          </p:nvCxnSpPr>
          <p:spPr>
            <a:xfrm rot="5400000">
              <a:off x="4523608" y="4359798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5400000">
              <a:off x="5364983" y="3337672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/>
            <p:nvPr/>
          </p:nvCxnSpPr>
          <p:spPr>
            <a:xfrm rot="5400000" flipH="1" flipV="1">
              <a:off x="7139808" y="5480329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7" name="TextBox 78"/>
            <p:cNvSpPr txBox="1">
              <a:spLocks noChangeArrowheads="1"/>
            </p:cNvSpPr>
            <p:nvPr/>
          </p:nvSpPr>
          <p:spPr bwMode="auto">
            <a:xfrm>
              <a:off x="7489723" y="3221555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68" name="TextBox 79"/>
            <p:cNvSpPr txBox="1">
              <a:spLocks noChangeArrowheads="1"/>
            </p:cNvSpPr>
            <p:nvPr/>
          </p:nvSpPr>
          <p:spPr bwMode="auto">
            <a:xfrm>
              <a:off x="5061155" y="5363364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69" name="TextBox 80"/>
            <p:cNvSpPr txBox="1">
              <a:spLocks noChangeArrowheads="1"/>
            </p:cNvSpPr>
            <p:nvPr/>
          </p:nvSpPr>
          <p:spPr bwMode="auto">
            <a:xfrm>
              <a:off x="7489723" y="5412041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70" name="TextBox 81"/>
            <p:cNvSpPr txBox="1">
              <a:spLocks noChangeArrowheads="1"/>
            </p:cNvSpPr>
            <p:nvPr/>
          </p:nvSpPr>
          <p:spPr bwMode="auto">
            <a:xfrm>
              <a:off x="4191000" y="42672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71" name="TextBox 82"/>
            <p:cNvSpPr txBox="1">
              <a:spLocks noChangeArrowheads="1"/>
            </p:cNvSpPr>
            <p:nvPr/>
          </p:nvSpPr>
          <p:spPr bwMode="auto">
            <a:xfrm>
              <a:off x="8423787" y="4292459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72" name="TextBox 83"/>
            <p:cNvSpPr txBox="1">
              <a:spLocks noChangeArrowheads="1"/>
            </p:cNvSpPr>
            <p:nvPr/>
          </p:nvSpPr>
          <p:spPr bwMode="auto">
            <a:xfrm>
              <a:off x="5061155" y="3221555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53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machines with output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5814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3</a:t>
            </a: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4</a:t>
            </a: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6" name="Oval 16"/>
          <p:cNvSpPr>
            <a:spLocks noChangeArrowheads="1"/>
          </p:cNvSpPr>
          <p:nvPr/>
        </p:nvSpPr>
        <p:spPr bwMode="auto">
          <a:xfrm>
            <a:off x="469900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1</a:t>
            </a:r>
          </a:p>
        </p:txBody>
      </p:sp>
      <p:sp>
        <p:nvSpPr>
          <p:cNvPr id="15407" name="Oval 18"/>
          <p:cNvSpPr>
            <a:spLocks noChangeArrowheads="1"/>
          </p:cNvSpPr>
          <p:nvPr/>
        </p:nvSpPr>
        <p:spPr bwMode="auto">
          <a:xfrm>
            <a:off x="563245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2</a:t>
            </a:r>
          </a:p>
        </p:txBody>
      </p:sp>
      <p:cxnSp>
        <p:nvCxnSpPr>
          <p:cNvPr id="15408" name="AutoShape 19"/>
          <p:cNvCxnSpPr>
            <a:cxnSpLocks noChangeShapeType="1"/>
            <a:endCxn id="15407" idx="1"/>
          </p:cNvCxnSpPr>
          <p:nvPr/>
        </p:nvCxnSpPr>
        <p:spPr bwMode="auto">
          <a:xfrm>
            <a:off x="5165725" y="5051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20"/>
          <p:cNvCxnSpPr>
            <a:cxnSpLocks noChangeShapeType="1"/>
            <a:stCxn id="15407" idx="3"/>
          </p:cNvCxnSpPr>
          <p:nvPr/>
        </p:nvCxnSpPr>
        <p:spPr bwMode="auto">
          <a:xfrm flipH="1">
            <a:off x="51657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21"/>
          <p:cNvCxnSpPr>
            <a:cxnSpLocks noChangeShapeType="1"/>
          </p:cNvCxnSpPr>
          <p:nvPr/>
        </p:nvCxnSpPr>
        <p:spPr bwMode="auto">
          <a:xfrm>
            <a:off x="6092825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22"/>
          <p:cNvCxnSpPr>
            <a:cxnSpLocks noChangeShapeType="1"/>
          </p:cNvCxnSpPr>
          <p:nvPr/>
        </p:nvCxnSpPr>
        <p:spPr bwMode="auto">
          <a:xfrm flipH="1">
            <a:off x="60928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AutoShape 23"/>
          <p:cNvCxnSpPr>
            <a:cxnSpLocks noChangeShapeType="1"/>
          </p:cNvCxnSpPr>
          <p:nvPr/>
        </p:nvCxnSpPr>
        <p:spPr bwMode="auto">
          <a:xfrm rot="5400000" flipH="1" flipV="1">
            <a:off x="4588669" y="5209382"/>
            <a:ext cx="384175" cy="1587"/>
          </a:xfrm>
          <a:prstGeom prst="curvedConnector5">
            <a:avLst>
              <a:gd name="adj1" fmla="val -17463"/>
              <a:gd name="adj2" fmla="val -33200009"/>
              <a:gd name="adj3" fmla="val 14102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6" name="Text Box 31"/>
          <p:cNvSpPr txBox="1">
            <a:spLocks noChangeArrowheads="1"/>
          </p:cNvSpPr>
          <p:nvPr/>
        </p:nvSpPr>
        <p:spPr bwMode="auto">
          <a:xfrm>
            <a:off x="6092825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7" name="Text Box 32"/>
          <p:cNvSpPr txBox="1">
            <a:spLocks noChangeArrowheads="1"/>
          </p:cNvSpPr>
          <p:nvPr/>
        </p:nvSpPr>
        <p:spPr bwMode="auto">
          <a:xfrm>
            <a:off x="6353175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8" name="Text Box 33"/>
          <p:cNvSpPr txBox="1">
            <a:spLocks noChangeArrowheads="1"/>
          </p:cNvSpPr>
          <p:nvPr/>
        </p:nvSpPr>
        <p:spPr bwMode="auto">
          <a:xfrm>
            <a:off x="516413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9" name="Text Box 34"/>
          <p:cNvSpPr txBox="1">
            <a:spLocks noChangeArrowheads="1"/>
          </p:cNvSpPr>
          <p:nvPr/>
        </p:nvSpPr>
        <p:spPr bwMode="auto">
          <a:xfrm>
            <a:off x="3941763" y="50498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0" name="Text Box 34"/>
          <p:cNvSpPr txBox="1">
            <a:spLocks noChangeArrowheads="1"/>
          </p:cNvSpPr>
          <p:nvPr/>
        </p:nvSpPr>
        <p:spPr bwMode="auto">
          <a:xfrm>
            <a:off x="5322888" y="539591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</p:spTree>
    <p:extLst>
      <p:ext uri="{BB962C8B-B14F-4D97-AF65-F5344CB8AC3E}">
        <p14:creationId xmlns:p14="http://schemas.microsoft.com/office/powerpoint/2010/main" val="40415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" y="-217311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85042" y="279402"/>
            <a:ext cx="3222972" cy="606642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machine</a:t>
            </a:r>
          </a:p>
        </p:txBody>
      </p:sp>
      <p:pic>
        <p:nvPicPr>
          <p:cNvPr id="16391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243" y="-30012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567267" y="1247418"/>
            <a:ext cx="42707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200" dirty="0">
                <a:latin typeface="Franklin Gothic Medium" panose="020B0603020102020204" pitchFamily="34" charset="0"/>
              </a:rPr>
              <a:t>Enter 15 cents in dimes or nickels</a:t>
            </a:r>
          </a:p>
          <a:p>
            <a:pPr eaLnBrk="1" hangingPunct="1"/>
            <a:r>
              <a:rPr lang="en-US" sz="2200" dirty="0">
                <a:latin typeface="Franklin Gothic Medium" panose="020B0603020102020204" pitchFamily="34" charset="0"/>
              </a:rPr>
              <a:t>Press S or B for a candy bar</a:t>
            </a:r>
          </a:p>
        </p:txBody>
      </p:sp>
      <p:pic>
        <p:nvPicPr>
          <p:cNvPr id="1639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68" y="2342439"/>
            <a:ext cx="27432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88244" y="886044"/>
            <a:ext cx="818162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2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ending </a:t>
            </a:r>
            <a:r>
              <a:rPr lang="en-US" dirty="0"/>
              <a:t>m</a:t>
            </a:r>
            <a:r>
              <a:rPr lang="en-US" dirty="0" smtClean="0"/>
              <a:t>achine, </a:t>
            </a:r>
            <a:r>
              <a:rPr lang="en-US" dirty="0" smtClean="0"/>
              <a:t>v0.1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E0B7F8-3A0D-4F5B-B791-321E3B028C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1742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17430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Basic transitions on N (nickel),  D (dime),  B (butterfinger),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0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</a:t>
            </a:r>
            <a:r>
              <a:rPr lang="en-US" dirty="0" smtClean="0"/>
              <a:t>v0.2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2484C7C-6B11-4E6C-B610-2930882A71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45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7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847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01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</a:t>
            </a:r>
            <a:r>
              <a:rPr lang="en-US" dirty="0" smtClean="0"/>
              <a:t>v1.0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8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8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9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49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03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504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530225" y="263525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609600" y="1143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0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11" name="TextBox 61"/>
          <p:cNvSpPr txBox="1">
            <a:spLocks noChangeArrowheads="1"/>
          </p:cNvSpPr>
          <p:nvPr/>
        </p:nvSpPr>
        <p:spPr bwMode="auto">
          <a:xfrm>
            <a:off x="4648200" y="26193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1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2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540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 minimization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different FSMs (DFAs) for the same problem</a:t>
            </a:r>
          </a:p>
          <a:p>
            <a:r>
              <a:rPr lang="en-US" smtClean="0"/>
              <a:t>Take a given FSM and try to reduce its state set by combining states</a:t>
            </a:r>
          </a:p>
          <a:p>
            <a:pPr lvl="1"/>
            <a:r>
              <a:rPr lang="en-US" smtClean="0"/>
              <a:t>Algorithm will always produce the unique minimal equivalent machine (up to renaming of states) but we won’t prove this</a:t>
            </a:r>
          </a:p>
        </p:txBody>
      </p:sp>
    </p:spTree>
    <p:extLst>
      <p:ext uri="{BB962C8B-B14F-4D97-AF65-F5344CB8AC3E}">
        <p14:creationId xmlns:p14="http://schemas.microsoft.com/office/powerpoint/2010/main" val="32563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11726</TotalTime>
  <Words>1324</Words>
  <Application>Microsoft Office PowerPoint</Application>
  <PresentationFormat>On-screen Show (4:3)</PresentationFormat>
  <Paragraphs>615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311: Foundations of Computing</vt:lpstr>
      <vt:lpstr>FSM highlights</vt:lpstr>
      <vt:lpstr>FSM highlights</vt:lpstr>
      <vt:lpstr>state machines with output</vt:lpstr>
      <vt:lpstr>vending machine</vt:lpstr>
      <vt:lpstr>vending machine, v0.1</vt:lpstr>
      <vt:lpstr>vending machine, v0.2</vt:lpstr>
      <vt:lpstr>vending machine, v1.0</vt:lpstr>
      <vt:lpstr>state minimization</vt:lpstr>
      <vt:lpstr>state minimization algorithm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minimized machine</vt:lpstr>
      <vt:lpstr>another way to look at DFAs</vt:lpstr>
      <vt:lpstr>nondeterministic finite automaton (NFA)</vt:lpstr>
      <vt:lpstr>goal: NFA to recognize...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464</cp:revision>
  <cp:lastPrinted>2013-10-03T23:44:12Z</cp:lastPrinted>
  <dcterms:created xsi:type="dcterms:W3CDTF">2013-01-07T07:20:47Z</dcterms:created>
  <dcterms:modified xsi:type="dcterms:W3CDTF">2013-11-20T08:35:28Z</dcterms:modified>
</cp:coreProperties>
</file>