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570" r:id="rId3"/>
    <p:sldId id="569" r:id="rId4"/>
    <p:sldId id="562" r:id="rId5"/>
    <p:sldId id="563" r:id="rId6"/>
    <p:sldId id="564" r:id="rId7"/>
    <p:sldId id="565" r:id="rId8"/>
    <p:sldId id="566" r:id="rId9"/>
    <p:sldId id="567" r:id="rId10"/>
    <p:sldId id="568" r:id="rId11"/>
    <p:sldId id="571" r:id="rId12"/>
    <p:sldId id="572" r:id="rId13"/>
    <p:sldId id="573" r:id="rId14"/>
    <p:sldId id="574" r:id="rId15"/>
    <p:sldId id="575" r:id="rId16"/>
    <p:sldId id="586" r:id="rId17"/>
    <p:sldId id="577" r:id="rId18"/>
    <p:sldId id="587" r:id="rId19"/>
    <p:sldId id="579" r:id="rId20"/>
    <p:sldId id="580" r:id="rId21"/>
    <p:sldId id="581" r:id="rId22"/>
    <p:sldId id="582" r:id="rId23"/>
    <p:sldId id="583" r:id="rId24"/>
    <p:sldId id="584" r:id="rId25"/>
    <p:sldId id="585" r:id="rId2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What</a:t>
            </a:r>
            <a:r>
              <a:rPr lang="en-US" altLang="en-US" smtClean="0">
                <a:latin typeface="Times New Roman" pitchFamily="18" charset="0"/>
              </a:rPr>
              <a:t>’</a:t>
            </a:r>
            <a:r>
              <a:rPr lang="en-US" smtClean="0">
                <a:latin typeface="Times New Roman" pitchFamily="18" charset="0"/>
              </a:rPr>
              <a:t>s wrong:</a:t>
            </a:r>
          </a:p>
          <a:p>
            <a:pPr>
              <a:buFontTx/>
              <a:buChar char="•"/>
            </a:pPr>
            <a:r>
              <a:rPr lang="en-US" smtClean="0">
                <a:latin typeface="Times New Roman" pitchFamily="18" charset="0"/>
              </a:rPr>
              <a:t>Redundant data: we repeat all the GPAs and all the Office numbers</a:t>
            </a:r>
          </a:p>
          <a:p>
            <a:pPr>
              <a:buFontTx/>
              <a:buChar char="•"/>
            </a:pPr>
            <a:r>
              <a:rPr lang="en-US" smtClean="0">
                <a:latin typeface="Times New Roman" pitchFamily="18" charset="0"/>
              </a:rPr>
              <a:t>Missing data: we lost Einstein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43.png"/><Relationship Id="rId4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22:  Finite state machines (aka DFAs)</a:t>
            </a:r>
          </a:p>
        </p:txBody>
      </p:sp>
      <p:pic>
        <p:nvPicPr>
          <p:cNvPr id="1026" name="Picture 2" descr="http://www.bbman.com/assets/images/pepsi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76" y="2364846"/>
            <a:ext cx="2982736" cy="41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operations: natural join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1155008"/>
              </p:ext>
            </p:extLst>
          </p:nvPr>
        </p:nvGraphicFramePr>
        <p:xfrm>
          <a:off x="750714" y="1645353"/>
          <a:ext cx="7315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245"/>
                <a:gridCol w="1771245"/>
                <a:gridCol w="1230549"/>
                <a:gridCol w="1118681"/>
                <a:gridCol w="1423480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23640" name="TextBox 4"/>
          <p:cNvSpPr txBox="1">
            <a:spLocks noChangeArrowheads="1"/>
          </p:cNvSpPr>
          <p:nvPr/>
        </p:nvSpPr>
        <p:spPr bwMode="auto">
          <a:xfrm>
            <a:off x="826914" y="1111953"/>
            <a:ext cx="182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dirty="0"/>
              <a:t>Student ⋈ Takes</a:t>
            </a:r>
          </a:p>
        </p:txBody>
      </p:sp>
    </p:spTree>
    <p:extLst>
      <p:ext uri="{BB962C8B-B14F-4D97-AF65-F5344CB8AC3E}">
        <p14:creationId xmlns:p14="http://schemas.microsoft.com/office/powerpoint/2010/main" val="338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457200" y="1069617"/>
            <a:ext cx="8229600" cy="2971800"/>
          </a:xfrm>
        </p:spPr>
        <p:txBody>
          <a:bodyPr/>
          <a:lstStyle/>
          <a:p>
            <a:r>
              <a:rPr lang="en-US" sz="2800" dirty="0" smtClean="0"/>
              <a:t>States</a:t>
            </a:r>
          </a:p>
          <a:p>
            <a:r>
              <a:rPr lang="en-US" sz="2800" dirty="0" smtClean="0"/>
              <a:t>Transitions on inputs</a:t>
            </a:r>
          </a:p>
          <a:p>
            <a:r>
              <a:rPr lang="en-US" sz="2800" dirty="0" smtClean="0"/>
              <a:t>Start state and final states</a:t>
            </a:r>
          </a:p>
          <a:p>
            <a:r>
              <a:rPr lang="en-US" sz="2800" dirty="0" smtClean="0"/>
              <a:t>The language recognized by a machine is the set of strings that reach a final state</a:t>
            </a:r>
          </a:p>
        </p:txBody>
      </p:sp>
      <p:sp>
        <p:nvSpPr>
          <p:cNvPr id="7" name="Oval 6"/>
          <p:cNvSpPr/>
          <p:nvPr/>
        </p:nvSpPr>
        <p:spPr>
          <a:xfrm>
            <a:off x="45720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0104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82296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57912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7555089" y="4628439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6400800" y="4617150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cxnSp>
        <p:nvCxnSpPr>
          <p:cNvPr id="15" name="Straight Arrow Connector 14"/>
          <p:cNvCxnSpPr>
            <a:stCxn id="7" idx="6"/>
            <a:endCxn id="10" idx="2"/>
          </p:cNvCxnSpPr>
          <p:nvPr/>
        </p:nvCxnSpPr>
        <p:spPr>
          <a:xfrm>
            <a:off x="5105400" y="5005206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5150556" y="4651017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/>
              <a:t>1</a:t>
            </a:r>
          </a:p>
        </p:txBody>
      </p:sp>
      <p:sp>
        <p:nvSpPr>
          <p:cNvPr id="5136" name="TextBox 23"/>
          <p:cNvSpPr txBox="1">
            <a:spLocks noChangeArrowheads="1"/>
          </p:cNvSpPr>
          <p:nvPr/>
        </p:nvSpPr>
        <p:spPr bwMode="auto">
          <a:xfrm>
            <a:off x="8229599" y="5599284"/>
            <a:ext cx="801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0,1</a:t>
            </a:r>
          </a:p>
        </p:txBody>
      </p:sp>
      <p:sp>
        <p:nvSpPr>
          <p:cNvPr id="5137" name="TextBox 24"/>
          <p:cNvSpPr txBox="1">
            <a:spLocks noChangeArrowheads="1"/>
          </p:cNvSpPr>
          <p:nvPr/>
        </p:nvSpPr>
        <p:spPr bwMode="auto">
          <a:xfrm>
            <a:off x="7086600" y="4030128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/>
              <a:t>0</a:t>
            </a:r>
          </a:p>
        </p:txBody>
      </p: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4690533" y="563315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5791200" y="4159950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/>
              <a:t>0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390844"/>
            <a:ext cx="1066800" cy="652462"/>
          </a:xfrm>
          <a:prstGeom prst="arc">
            <a:avLst>
              <a:gd name="adj1" fmla="val 10855616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28" name="Arc 27"/>
          <p:cNvSpPr/>
          <p:nvPr/>
        </p:nvSpPr>
        <p:spPr>
          <a:xfrm>
            <a:off x="4724400" y="3976506"/>
            <a:ext cx="2590800" cy="1447800"/>
          </a:xfrm>
          <a:prstGeom prst="arc">
            <a:avLst>
              <a:gd name="adj1" fmla="val 10677123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324600" y="4967106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3800" y="4967106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4988361">
            <a:off x="4670425" y="5294131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34" name="Arc 33"/>
          <p:cNvSpPr/>
          <p:nvPr/>
        </p:nvSpPr>
        <p:spPr>
          <a:xfrm rot="14988361">
            <a:off x="8283575" y="5249681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06202"/>
              </p:ext>
            </p:extLst>
          </p:nvPr>
        </p:nvGraphicFramePr>
        <p:xfrm>
          <a:off x="824089" y="4237650"/>
          <a:ext cx="2895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00"/>
                <a:gridCol w="965200"/>
                <a:gridCol w="965200"/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State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1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1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2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2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267200" y="4967106"/>
            <a:ext cx="30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4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applications of FSMs (a.k.a. finite </a:t>
            </a:r>
            <a:r>
              <a:rPr lang="en-US" dirty="0"/>
              <a:t>a</a:t>
            </a:r>
            <a:r>
              <a:rPr lang="en-US" dirty="0" smtClean="0"/>
              <a:t>utomata)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56" y="116275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Implementation of regular expression matching in programs like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 smtClean="0"/>
              <a:t>Control structures for sequential logic in digital circuits</a:t>
            </a:r>
          </a:p>
          <a:p>
            <a:pPr>
              <a:defRPr/>
            </a:pPr>
            <a:r>
              <a:rPr lang="en-US" sz="2800" dirty="0" smtClean="0"/>
              <a:t>Algorithms for communication and cache-coherence protocols</a:t>
            </a:r>
          </a:p>
          <a:p>
            <a:pPr lvl="1">
              <a:defRPr/>
            </a:pPr>
            <a:r>
              <a:rPr lang="en-US" dirty="0" smtClean="0"/>
              <a:t>Each agent runs its own FSM</a:t>
            </a:r>
          </a:p>
          <a:p>
            <a:pPr>
              <a:defRPr/>
            </a:pPr>
            <a:r>
              <a:rPr lang="en-US" sz="2800" dirty="0" smtClean="0"/>
              <a:t>Design specifications for reactive systems</a:t>
            </a:r>
          </a:p>
          <a:p>
            <a:pPr lvl="1">
              <a:defRPr/>
            </a:pPr>
            <a:r>
              <a:rPr lang="en-US" dirty="0" smtClean="0"/>
              <a:t>Components are communicating FSMs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applications of FSMs (a.k.a. finite automata)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16468" y="1061151"/>
            <a:ext cx="8229600" cy="4525963"/>
          </a:xfrm>
        </p:spPr>
        <p:txBody>
          <a:bodyPr/>
          <a:lstStyle/>
          <a:p>
            <a:r>
              <a:rPr lang="en-US" sz="2800" dirty="0" smtClean="0"/>
              <a:t>Formal verification of systems</a:t>
            </a:r>
          </a:p>
          <a:p>
            <a:pPr lvl="1"/>
            <a:r>
              <a:rPr lang="en-US" dirty="0" smtClean="0"/>
              <a:t>Is an unsafe state reachable?</a:t>
            </a:r>
          </a:p>
          <a:p>
            <a:r>
              <a:rPr lang="en-US" sz="2800" dirty="0" smtClean="0"/>
              <a:t>Computer games</a:t>
            </a:r>
          </a:p>
          <a:p>
            <a:pPr lvl="1"/>
            <a:r>
              <a:rPr lang="en-US" dirty="0" smtClean="0"/>
              <a:t>FSMs provide worlds to explore</a:t>
            </a:r>
          </a:p>
          <a:p>
            <a:r>
              <a:rPr lang="en-US" sz="2800" dirty="0" smtClean="0"/>
              <a:t>Minimization algorithms for FSMs can be extended to more general models used in</a:t>
            </a:r>
          </a:p>
          <a:p>
            <a:pPr lvl="1"/>
            <a:r>
              <a:rPr lang="en-US" dirty="0" smtClean="0"/>
              <a:t>Text prediction</a:t>
            </a:r>
          </a:p>
          <a:p>
            <a:pPr lvl="1"/>
            <a:r>
              <a:rPr lang="en-US" dirty="0" smtClean="0"/>
              <a:t>Speech recognition</a:t>
            </a:r>
          </a:p>
        </p:txBody>
      </p:sp>
    </p:spTree>
    <p:extLst>
      <p:ext uri="{BB962C8B-B14F-4D97-AF65-F5344CB8AC3E}">
        <p14:creationId xmlns:p14="http://schemas.microsoft.com/office/powerpoint/2010/main" val="35714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language does this machine recognize?</a:t>
            </a:r>
          </a:p>
        </p:txBody>
      </p:sp>
      <p:sp>
        <p:nvSpPr>
          <p:cNvPr id="7" name="Oval 6"/>
          <p:cNvSpPr/>
          <p:nvPr/>
        </p:nvSpPr>
        <p:spPr>
          <a:xfrm>
            <a:off x="1271411" y="16348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1271411" y="34636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3100211" y="34636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3100211" y="16348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81011" y="1787261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881011" y="2015861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2033411" y="14062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8205" name="TextBox 15"/>
          <p:cNvSpPr txBox="1">
            <a:spLocks noChangeArrowheads="1"/>
          </p:cNvSpPr>
          <p:nvPr/>
        </p:nvSpPr>
        <p:spPr bwMode="auto">
          <a:xfrm>
            <a:off x="2719211" y="2092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881011" y="3616061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881011" y="3844661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2033411" y="3235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2795411" y="39208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81211" y="2246048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52611" y="2244461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3"/>
          <p:cNvSpPr txBox="1">
            <a:spLocks noChangeArrowheads="1"/>
          </p:cNvSpPr>
          <p:nvPr/>
        </p:nvSpPr>
        <p:spPr bwMode="auto">
          <a:xfrm>
            <a:off x="3557411" y="22444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sp>
        <p:nvSpPr>
          <p:cNvPr id="8213" name="TextBox 24"/>
          <p:cNvSpPr txBox="1">
            <a:spLocks noChangeArrowheads="1"/>
          </p:cNvSpPr>
          <p:nvPr/>
        </p:nvSpPr>
        <p:spPr bwMode="auto">
          <a:xfrm>
            <a:off x="2947811" y="2854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52411" y="2246048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423811" y="2244461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27"/>
          <p:cNvSpPr txBox="1">
            <a:spLocks noChangeArrowheads="1"/>
          </p:cNvSpPr>
          <p:nvPr/>
        </p:nvSpPr>
        <p:spPr bwMode="auto">
          <a:xfrm>
            <a:off x="1728611" y="22444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sp>
        <p:nvSpPr>
          <p:cNvPr id="8217" name="TextBox 28"/>
          <p:cNvSpPr txBox="1">
            <a:spLocks noChangeArrowheads="1"/>
          </p:cNvSpPr>
          <p:nvPr/>
        </p:nvSpPr>
        <p:spPr bwMode="auto">
          <a:xfrm>
            <a:off x="1119011" y="2854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72961" y="1896798"/>
            <a:ext cx="30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bit shift register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822" y="778933"/>
            <a:ext cx="8376356" cy="2144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738438" y="3703638"/>
            <a:ext cx="609600" cy="609600"/>
            <a:chOff x="1725" y="2333"/>
            <a:chExt cx="384" cy="384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001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091238" y="3703638"/>
            <a:ext cx="609600" cy="609600"/>
            <a:chOff x="3837" y="2333"/>
            <a:chExt cx="384" cy="384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3837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867" y="240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011</a:t>
              </a: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7005638" y="4618038"/>
            <a:ext cx="609600" cy="609600"/>
            <a:chOff x="4413" y="2909"/>
            <a:chExt cx="384" cy="384"/>
          </a:xfrm>
        </p:grpSpPr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413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451" y="298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111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091238" y="5532438"/>
            <a:ext cx="609600" cy="609600"/>
            <a:chOff x="3837" y="3485"/>
            <a:chExt cx="384" cy="384"/>
          </a:xfrm>
        </p:grpSpPr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3837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875" y="3563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110</a:t>
              </a: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5176838" y="4618038"/>
            <a:ext cx="609600" cy="609600"/>
            <a:chOff x="3261" y="2909"/>
            <a:chExt cx="384" cy="384"/>
          </a:xfrm>
        </p:grpSpPr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326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28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101</a:t>
              </a: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3652838" y="4618038"/>
            <a:ext cx="609600" cy="609600"/>
            <a:chOff x="2301" y="2909"/>
            <a:chExt cx="384" cy="384"/>
          </a:xfrm>
        </p:grpSpPr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230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232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010</a:t>
              </a:r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1824038" y="4618038"/>
            <a:ext cx="609600" cy="609600"/>
            <a:chOff x="1149" y="2909"/>
            <a:chExt cx="384" cy="384"/>
          </a:xfrm>
        </p:grpSpPr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1149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179" y="299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000</a:t>
              </a:r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2738438" y="5532438"/>
            <a:ext cx="609600" cy="609600"/>
            <a:chOff x="1725" y="3485"/>
            <a:chExt cx="384" cy="384"/>
          </a:xfrm>
        </p:grpSpPr>
        <p:sp>
          <p:nvSpPr>
            <p:cNvPr id="26" name="Oval 27"/>
            <p:cNvSpPr>
              <a:spLocks noChangeArrowheads="1"/>
            </p:cNvSpPr>
            <p:nvPr/>
          </p:nvSpPr>
          <p:spPr bwMode="auto">
            <a:xfrm>
              <a:off x="1725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1763" y="3561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100</a:t>
              </a: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29" name="AutoShape 30"/>
            <p:cNvCxnSpPr>
              <a:cxnSpLocks noChangeShapeType="1"/>
              <a:stCxn id="5" idx="6"/>
              <a:endCxn id="8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1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32" name="AutoShape 33"/>
            <p:cNvCxnSpPr>
              <a:cxnSpLocks noChangeShapeType="1"/>
              <a:stCxn id="20" idx="7"/>
              <a:endCxn id="17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4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35" name="AutoShape 39"/>
            <p:cNvCxnSpPr>
              <a:cxnSpLocks noChangeShapeType="1"/>
              <a:stCxn id="23" idx="7"/>
              <a:endCxn id="5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7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38" name="AutoShape 45"/>
            <p:cNvCxnSpPr>
              <a:cxnSpLocks noChangeShapeType="1"/>
              <a:stCxn id="5" idx="5"/>
              <a:endCxn id="20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40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41" name="AutoShape 55"/>
            <p:cNvCxnSpPr>
              <a:cxnSpLocks noChangeShapeType="1"/>
              <a:stCxn id="17" idx="7"/>
              <a:endCxn id="8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44" name="AutoShape 58"/>
            <p:cNvCxnSpPr>
              <a:cxnSpLocks noChangeShapeType="1"/>
              <a:stCxn id="11" idx="5"/>
              <a:endCxn id="11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6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47" name="AutoShape 70"/>
            <p:cNvCxnSpPr>
              <a:cxnSpLocks noChangeShapeType="1"/>
              <a:stCxn id="8" idx="5"/>
              <a:endCxn id="11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9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50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72" name="AutoShape 36"/>
              <p:cNvCxnSpPr>
                <a:cxnSpLocks noChangeShapeType="1"/>
                <a:stCxn id="26" idx="0"/>
                <a:endCxn id="5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51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70" name="AutoShape 42"/>
              <p:cNvCxnSpPr>
                <a:cxnSpLocks noChangeShapeType="1"/>
                <a:stCxn id="20" idx="3"/>
                <a:endCxn id="26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1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68" name="AutoShape 48"/>
              <p:cNvCxnSpPr>
                <a:cxnSpLocks noChangeShapeType="1"/>
                <a:stCxn id="26" idx="1"/>
                <a:endCxn id="23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66" name="AutoShape 52"/>
              <p:cNvCxnSpPr>
                <a:cxnSpLocks noChangeShapeType="1"/>
                <a:stCxn id="17" idx="3"/>
                <a:endCxn id="20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7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4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64" name="AutoShape 61"/>
              <p:cNvCxnSpPr>
                <a:cxnSpLocks noChangeShapeType="1"/>
                <a:stCxn id="14" idx="1"/>
                <a:endCxn id="17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55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62" name="AutoShape 64"/>
              <p:cNvCxnSpPr>
                <a:cxnSpLocks noChangeShapeType="1"/>
                <a:stCxn id="14" idx="2"/>
                <a:endCxn id="26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6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60" name="AutoShape 67"/>
              <p:cNvCxnSpPr>
                <a:cxnSpLocks noChangeShapeType="1"/>
                <a:stCxn id="11" idx="3"/>
                <a:endCxn id="14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7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58" name="AutoShape 73"/>
              <p:cNvCxnSpPr>
                <a:cxnSpLocks noChangeShapeType="1"/>
                <a:stCxn id="8" idx="4"/>
                <a:endCxn id="14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74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75" name="AutoShape 76"/>
            <p:cNvCxnSpPr>
              <a:cxnSpLocks noChangeShapeType="1"/>
              <a:stCxn id="23" idx="3"/>
              <a:endCxn id="23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4386263" y="228600"/>
            <a:ext cx="609600" cy="6096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11" charset="-128"/>
            </a:endParaRPr>
          </a:p>
        </p:txBody>
      </p: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5786438" y="1082675"/>
            <a:ext cx="609600" cy="609600"/>
            <a:chOff x="1725" y="2333"/>
            <a:chExt cx="384" cy="384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"/>
            <p:cNvSpPr txBox="1">
              <a:spLocks noChangeArrowheads="1"/>
            </p:cNvSpPr>
            <p:nvPr/>
          </p:nvSpPr>
          <p:spPr bwMode="auto">
            <a:xfrm>
              <a:off x="1837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1" name="Group 5"/>
          <p:cNvGrpSpPr>
            <a:grpSpLocks/>
          </p:cNvGrpSpPr>
          <p:nvPr/>
        </p:nvGrpSpPr>
        <p:grpSpPr bwMode="auto">
          <a:xfrm>
            <a:off x="2894013" y="1082675"/>
            <a:ext cx="609600" cy="609600"/>
            <a:chOff x="1725" y="2333"/>
            <a:chExt cx="384" cy="384"/>
          </a:xfrm>
        </p:grpSpPr>
        <p:sp>
          <p:nvSpPr>
            <p:cNvPr id="82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1841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2151063" y="2138363"/>
            <a:ext cx="609600" cy="609600"/>
            <a:chOff x="1725" y="2333"/>
            <a:chExt cx="384" cy="384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</a:t>
              </a:r>
            </a:p>
          </p:txBody>
        </p:sp>
      </p:grpSp>
      <p:grpSp>
        <p:nvGrpSpPr>
          <p:cNvPr id="87" name="Group 5"/>
          <p:cNvGrpSpPr>
            <a:grpSpLocks/>
          </p:cNvGrpSpPr>
          <p:nvPr/>
        </p:nvGrpSpPr>
        <p:grpSpPr bwMode="auto">
          <a:xfrm>
            <a:off x="3582988" y="2154238"/>
            <a:ext cx="609600" cy="609600"/>
            <a:chOff x="1725" y="2333"/>
            <a:chExt cx="384" cy="384"/>
          </a:xfrm>
        </p:grpSpPr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</a:t>
              </a:r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129213" y="2114550"/>
            <a:ext cx="609600" cy="609600"/>
            <a:chOff x="1725" y="2333"/>
            <a:chExt cx="384" cy="384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93" name="Group 5"/>
          <p:cNvGrpSpPr>
            <a:grpSpLocks/>
          </p:cNvGrpSpPr>
          <p:nvPr/>
        </p:nvGrpSpPr>
        <p:grpSpPr bwMode="auto">
          <a:xfrm>
            <a:off x="6665913" y="2098675"/>
            <a:ext cx="609600" cy="609600"/>
            <a:chOff x="1725" y="2333"/>
            <a:chExt cx="384" cy="384"/>
          </a:xfrm>
        </p:grpSpPr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</a:t>
              </a:r>
            </a:p>
          </p:txBody>
        </p:sp>
      </p:grpSp>
      <p:cxnSp>
        <p:nvCxnSpPr>
          <p:cNvPr id="96" name="AutoShape 70"/>
          <p:cNvCxnSpPr>
            <a:cxnSpLocks noChangeShapeType="1"/>
            <a:endCxn id="79" idx="1"/>
          </p:cNvCxnSpPr>
          <p:nvPr/>
        </p:nvCxnSpPr>
        <p:spPr bwMode="auto">
          <a:xfrm>
            <a:off x="4935538" y="711200"/>
            <a:ext cx="939800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AutoShape 70"/>
          <p:cNvCxnSpPr>
            <a:cxnSpLocks noChangeShapeType="1"/>
            <a:endCxn id="94" idx="1"/>
          </p:cNvCxnSpPr>
          <p:nvPr/>
        </p:nvCxnSpPr>
        <p:spPr bwMode="auto">
          <a:xfrm>
            <a:off x="6335713" y="1557338"/>
            <a:ext cx="419100" cy="630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70"/>
          <p:cNvCxnSpPr>
            <a:cxnSpLocks noChangeShapeType="1"/>
            <a:endCxn id="91" idx="7"/>
          </p:cNvCxnSpPr>
          <p:nvPr/>
        </p:nvCxnSpPr>
        <p:spPr bwMode="auto">
          <a:xfrm flipH="1">
            <a:off x="5649913" y="1643063"/>
            <a:ext cx="265112" cy="560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70"/>
          <p:cNvCxnSpPr>
            <a:cxnSpLocks noChangeShapeType="1"/>
            <a:endCxn id="82" idx="7"/>
          </p:cNvCxnSpPr>
          <p:nvPr/>
        </p:nvCxnSpPr>
        <p:spPr bwMode="auto">
          <a:xfrm flipH="1">
            <a:off x="3414713" y="669925"/>
            <a:ext cx="1023937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70"/>
          <p:cNvCxnSpPr>
            <a:cxnSpLocks noChangeShapeType="1"/>
            <a:endCxn id="85" idx="0"/>
          </p:cNvCxnSpPr>
          <p:nvPr/>
        </p:nvCxnSpPr>
        <p:spPr bwMode="auto">
          <a:xfrm flipH="1">
            <a:off x="2455863" y="1589088"/>
            <a:ext cx="520700" cy="549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AutoShape 70"/>
          <p:cNvCxnSpPr>
            <a:cxnSpLocks noChangeShapeType="1"/>
            <a:endCxn id="88" idx="1"/>
          </p:cNvCxnSpPr>
          <p:nvPr/>
        </p:nvCxnSpPr>
        <p:spPr bwMode="auto">
          <a:xfrm>
            <a:off x="3357563" y="1643063"/>
            <a:ext cx="314325" cy="60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59"/>
          <p:cNvSpPr txBox="1">
            <a:spLocks noChangeArrowheads="1"/>
          </p:cNvSpPr>
          <p:nvPr/>
        </p:nvSpPr>
        <p:spPr bwMode="auto">
          <a:xfrm>
            <a:off x="6440488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3" name="Text Box 59"/>
          <p:cNvSpPr txBox="1">
            <a:spLocks noChangeArrowheads="1"/>
          </p:cNvSpPr>
          <p:nvPr/>
        </p:nvSpPr>
        <p:spPr bwMode="auto">
          <a:xfrm>
            <a:off x="3422650" y="16922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4" name="Text Box 59"/>
          <p:cNvSpPr txBox="1">
            <a:spLocks noChangeArrowheads="1"/>
          </p:cNvSpPr>
          <p:nvPr/>
        </p:nvSpPr>
        <p:spPr bwMode="auto">
          <a:xfrm>
            <a:off x="4543425" y="26543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5" name="Text Box 68"/>
          <p:cNvSpPr txBox="1">
            <a:spLocks noChangeArrowheads="1"/>
          </p:cNvSpPr>
          <p:nvPr/>
        </p:nvSpPr>
        <p:spPr bwMode="auto">
          <a:xfrm>
            <a:off x="3686175" y="66992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6" name="Text Box 68"/>
          <p:cNvSpPr txBox="1">
            <a:spLocks noChangeArrowheads="1"/>
          </p:cNvSpPr>
          <p:nvPr/>
        </p:nvSpPr>
        <p:spPr bwMode="auto">
          <a:xfrm>
            <a:off x="2473325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7" name="Text Box 68"/>
          <p:cNvSpPr txBox="1">
            <a:spLocks noChangeArrowheads="1"/>
          </p:cNvSpPr>
          <p:nvPr/>
        </p:nvSpPr>
        <p:spPr bwMode="auto">
          <a:xfrm>
            <a:off x="5549900" y="16335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8" name="AutoShape 70"/>
          <p:cNvCxnSpPr>
            <a:cxnSpLocks noChangeShapeType="1"/>
            <a:endCxn id="23" idx="0"/>
          </p:cNvCxnSpPr>
          <p:nvPr/>
        </p:nvCxnSpPr>
        <p:spPr bwMode="auto">
          <a:xfrm flipH="1">
            <a:off x="2128838" y="2732088"/>
            <a:ext cx="20796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70"/>
          <p:cNvCxnSpPr>
            <a:cxnSpLocks noChangeShapeType="1"/>
            <a:endCxn id="5" idx="0"/>
          </p:cNvCxnSpPr>
          <p:nvPr/>
        </p:nvCxnSpPr>
        <p:spPr bwMode="auto">
          <a:xfrm>
            <a:off x="2586038" y="2708275"/>
            <a:ext cx="457200" cy="995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68"/>
          <p:cNvSpPr txBox="1">
            <a:spLocks noChangeArrowheads="1"/>
          </p:cNvSpPr>
          <p:nvPr/>
        </p:nvSpPr>
        <p:spPr bwMode="auto">
          <a:xfrm>
            <a:off x="19827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11" name="AutoShape 70"/>
          <p:cNvCxnSpPr>
            <a:cxnSpLocks noChangeShapeType="1"/>
            <a:endCxn id="20" idx="0"/>
          </p:cNvCxnSpPr>
          <p:nvPr/>
        </p:nvCxnSpPr>
        <p:spPr bwMode="auto">
          <a:xfrm>
            <a:off x="3808413" y="2747963"/>
            <a:ext cx="149225" cy="187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70"/>
          <p:cNvCxnSpPr>
            <a:cxnSpLocks noChangeShapeType="1"/>
            <a:endCxn id="8" idx="0"/>
          </p:cNvCxnSpPr>
          <p:nvPr/>
        </p:nvCxnSpPr>
        <p:spPr bwMode="auto">
          <a:xfrm>
            <a:off x="4064000" y="2689225"/>
            <a:ext cx="2332038" cy="1014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AutoShape 70"/>
          <p:cNvCxnSpPr>
            <a:cxnSpLocks noChangeShapeType="1"/>
            <a:endCxn id="26" idx="0"/>
          </p:cNvCxnSpPr>
          <p:nvPr/>
        </p:nvCxnSpPr>
        <p:spPr bwMode="auto">
          <a:xfrm flipH="1">
            <a:off x="3043238" y="2676525"/>
            <a:ext cx="2208212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AutoShape 70"/>
          <p:cNvCxnSpPr>
            <a:cxnSpLocks noChangeShapeType="1"/>
            <a:endCxn id="17" idx="0"/>
          </p:cNvCxnSpPr>
          <p:nvPr/>
        </p:nvCxnSpPr>
        <p:spPr bwMode="auto">
          <a:xfrm flipH="1">
            <a:off x="5481638" y="2732088"/>
            <a:ext cx="3651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70"/>
          <p:cNvCxnSpPr>
            <a:cxnSpLocks noChangeShapeType="1"/>
            <a:endCxn id="14" idx="0"/>
          </p:cNvCxnSpPr>
          <p:nvPr/>
        </p:nvCxnSpPr>
        <p:spPr bwMode="auto">
          <a:xfrm flipH="1">
            <a:off x="6396038" y="2676525"/>
            <a:ext cx="460375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70"/>
          <p:cNvCxnSpPr>
            <a:cxnSpLocks noChangeShapeType="1"/>
            <a:endCxn id="11" idx="0"/>
          </p:cNvCxnSpPr>
          <p:nvPr/>
        </p:nvCxnSpPr>
        <p:spPr bwMode="auto">
          <a:xfrm>
            <a:off x="7116763" y="2671763"/>
            <a:ext cx="193675" cy="1946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3624263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18" name="Text Box 68"/>
          <p:cNvSpPr txBox="1">
            <a:spLocks noChangeArrowheads="1"/>
          </p:cNvSpPr>
          <p:nvPr/>
        </p:nvSpPr>
        <p:spPr bwMode="auto">
          <a:xfrm>
            <a:off x="4441825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19" name="Text Box 68"/>
          <p:cNvSpPr txBox="1">
            <a:spLocks noChangeArrowheads="1"/>
          </p:cNvSpPr>
          <p:nvPr/>
        </p:nvSpPr>
        <p:spPr bwMode="auto">
          <a:xfrm>
            <a:off x="64785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20" name="Text Box 59"/>
          <p:cNvSpPr txBox="1">
            <a:spLocks noChangeArrowheads="1"/>
          </p:cNvSpPr>
          <p:nvPr/>
        </p:nvSpPr>
        <p:spPr bwMode="auto">
          <a:xfrm>
            <a:off x="2814638" y="30480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1" name="Text Box 59"/>
          <p:cNvSpPr txBox="1">
            <a:spLocks noChangeArrowheads="1"/>
          </p:cNvSpPr>
          <p:nvPr/>
        </p:nvSpPr>
        <p:spPr bwMode="auto">
          <a:xfrm>
            <a:off x="5438775" y="8286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2" name="Text Box 59"/>
          <p:cNvSpPr txBox="1">
            <a:spLocks noChangeArrowheads="1"/>
          </p:cNvSpPr>
          <p:nvPr/>
        </p:nvSpPr>
        <p:spPr bwMode="auto">
          <a:xfrm>
            <a:off x="5475288" y="287496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3" name="Text Box 59"/>
          <p:cNvSpPr txBox="1">
            <a:spLocks noChangeArrowheads="1"/>
          </p:cNvSpPr>
          <p:nvPr/>
        </p:nvSpPr>
        <p:spPr bwMode="auto">
          <a:xfrm>
            <a:off x="7162800" y="31956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cxnSp>
        <p:nvCxnSpPr>
          <p:cNvPr id="124" name="AutoShape 30"/>
          <p:cNvCxnSpPr>
            <a:cxnSpLocks noChangeShapeType="1"/>
          </p:cNvCxnSpPr>
          <p:nvPr/>
        </p:nvCxnSpPr>
        <p:spPr bwMode="auto">
          <a:xfrm>
            <a:off x="4114800" y="457200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493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513" y="364950"/>
            <a:ext cx="8686800" cy="4704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goal: FSM that accepts strings with a 1 three positions from the end</a:t>
            </a:r>
          </a:p>
        </p:txBody>
      </p:sp>
    </p:spTree>
    <p:extLst>
      <p:ext uri="{BB962C8B-B14F-4D97-AF65-F5344CB8AC3E}">
        <p14:creationId xmlns:p14="http://schemas.microsoft.com/office/powerpoint/2010/main" val="24917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</a:p>
        </p:txBody>
      </p:sp>
      <p:sp>
        <p:nvSpPr>
          <p:cNvPr id="77" name="TextBox 5"/>
          <p:cNvSpPr txBox="1">
            <a:spLocks noChangeArrowheads="1"/>
          </p:cNvSpPr>
          <p:nvPr/>
        </p:nvSpPr>
        <p:spPr bwMode="auto">
          <a:xfrm>
            <a:off x="611893" y="1117599"/>
            <a:ext cx="8382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How does the size of a DFA to recognize “10</a:t>
            </a:r>
            <a:r>
              <a:rPr lang="en-US" sz="2600" baseline="300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character is a 1” compare with the size of a DFA to recognize “10</a:t>
            </a:r>
            <a:r>
              <a:rPr lang="en-US" sz="2600" baseline="300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character from the end is 1”?</a:t>
            </a:r>
          </a:p>
        </p:txBody>
      </p:sp>
    </p:spTree>
    <p:extLst>
      <p:ext uri="{BB962C8B-B14F-4D97-AF65-F5344CB8AC3E}">
        <p14:creationId xmlns:p14="http://schemas.microsoft.com/office/powerpoint/2010/main" val="11308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trings over {0, 1, 2}*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479778" y="1040958"/>
            <a:ext cx="8229600" cy="5140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: Strings with an even number of 2’s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: Strings where the sum of digits mod 3 is 0</a:t>
            </a:r>
          </a:p>
        </p:txBody>
      </p:sp>
      <p:sp>
        <p:nvSpPr>
          <p:cNvPr id="7" name="Oval 6"/>
          <p:cNvSpPr/>
          <p:nvPr/>
        </p:nvSpPr>
        <p:spPr>
          <a:xfrm>
            <a:off x="2946402" y="2359374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5080002" y="2367312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20246" y="2638068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168831" y="558799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5302431" y="559593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2675" y="5877981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151493" y="444499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529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highlights: directed </a:t>
            </a:r>
            <a:r>
              <a:rPr lang="en-US" dirty="0">
                <a:latin typeface="Franklin Gothic Medium" panose="020B0603020102020204" pitchFamily="34" charset="0"/>
              </a:rPr>
              <a:t>graphs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28991" y="3548945"/>
            <a:ext cx="5562600" cy="2590800"/>
            <a:chOff x="914400" y="3810000"/>
            <a:chExt cx="5562600" cy="2590800"/>
          </a:xfrm>
        </p:grpSpPr>
        <p:sp>
          <p:nvSpPr>
            <p:cNvPr id="50" name="Oval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219200" y="48768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1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24200" y="5334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2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14400" y="59436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3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343400" y="4572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4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51054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5" name="Oval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52600" y="59436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6" name="Oval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71800" y="61722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7" name="Oval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19400" y="42672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8" name="Oval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39624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9" name="Oval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9200" y="5334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0" name="Oval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981200" y="42672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1" name="Oval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48200" y="6096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1143000" y="5257800"/>
              <a:ext cx="1066800" cy="762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1981200" y="5334000"/>
              <a:ext cx="3048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4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1143000" y="6096000"/>
              <a:ext cx="609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5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1066800" y="5105400"/>
              <a:ext cx="228600" cy="838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6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1371600" y="4419600"/>
              <a:ext cx="6096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7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447800" y="5029200"/>
              <a:ext cx="762000" cy="152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8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495800"/>
              <a:ext cx="2286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9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438400" y="4495800"/>
              <a:ext cx="4572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0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438400" y="5257800"/>
              <a:ext cx="685800" cy="152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1981200" y="5486400"/>
              <a:ext cx="11430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1981200" y="5486400"/>
              <a:ext cx="30480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1981200" y="6172200"/>
              <a:ext cx="990600" cy="152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4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24200" y="5562600"/>
              <a:ext cx="762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5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3200400" y="6172200"/>
              <a:ext cx="14478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800600" y="5562600"/>
              <a:ext cx="3048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7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 flipV="1">
              <a:off x="3352800" y="5486400"/>
              <a:ext cx="1295400" cy="685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8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52800" y="4724400"/>
              <a:ext cx="9906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9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048000" y="4419600"/>
              <a:ext cx="129540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0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4572000" y="4191000"/>
              <a:ext cx="6858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1" name="Oval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248400" y="3810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2" name="Oval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019800" y="4572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191000"/>
              <a:ext cx="6096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4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5410200" y="3962400"/>
              <a:ext cx="8382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5" name="Line 3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6172200" y="4038600"/>
              <a:ext cx="2286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0" name="Line 63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4495800" y="4114800"/>
              <a:ext cx="6858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1" name="Line 64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6096000" y="4038600"/>
              <a:ext cx="2286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2" name="Line 6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3200400" y="6248400"/>
              <a:ext cx="14478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3" name="Line 68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1447800" y="4495800"/>
              <a:ext cx="6096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10286" name="Rectangle 93"/>
          <p:cNvSpPr>
            <a:spLocks noChangeArrowheads="1"/>
          </p:cNvSpPr>
          <p:nvPr/>
        </p:nvSpPr>
        <p:spPr bwMode="auto">
          <a:xfrm>
            <a:off x="733776" y="2108196"/>
            <a:ext cx="6248400" cy="14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Path: 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…, </a:t>
            </a:r>
            <a:r>
              <a:rPr lang="en-US" sz="2400" dirty="0" err="1"/>
              <a:t>v</a:t>
            </a:r>
            <a:r>
              <a:rPr lang="en-US" sz="2400" baseline="-25000" dirty="0" err="1"/>
              <a:t>k</a:t>
            </a:r>
            <a:r>
              <a:rPr lang="en-US" sz="2400" dirty="0"/>
              <a:t>, with (v</a:t>
            </a:r>
            <a:r>
              <a:rPr lang="en-US" sz="2400" baseline="-25000" dirty="0"/>
              <a:t>i</a:t>
            </a:r>
            <a:r>
              <a:rPr lang="en-US" sz="2400" dirty="0"/>
              <a:t>, v</a:t>
            </a:r>
            <a:r>
              <a:rPr lang="en-US" sz="2400" baseline="-25000" dirty="0"/>
              <a:t>i+1</a:t>
            </a:r>
            <a:r>
              <a:rPr lang="en-US" sz="2400" dirty="0"/>
              <a:t>) in </a:t>
            </a:r>
            <a:r>
              <a:rPr lang="en-US" sz="2400" dirty="0" smtClean="0"/>
              <a:t>E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C00000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002060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Simple Cycle</a:t>
            </a:r>
          </a:p>
        </p:txBody>
      </p:sp>
      <p:sp>
        <p:nvSpPr>
          <p:cNvPr id="10287" name="Rectangle 94"/>
          <p:cNvSpPr>
            <a:spLocks noChangeArrowheads="1"/>
          </p:cNvSpPr>
          <p:nvPr/>
        </p:nvSpPr>
        <p:spPr bwMode="auto">
          <a:xfrm>
            <a:off x="711198" y="1216377"/>
            <a:ext cx="6096000" cy="39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G = (V, E</a:t>
            </a:r>
            <a:r>
              <a:rPr lang="en-US" sz="24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1696" y="1213473"/>
            <a:ext cx="550333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dirty="0" smtClean="0"/>
              <a:t>V </a:t>
            </a:r>
            <a:r>
              <a:rPr lang="en-US" sz="2400" dirty="0"/>
              <a:t>– vertices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 – edges, order pairs of vertices </a:t>
            </a:r>
          </a:p>
        </p:txBody>
      </p:sp>
    </p:spTree>
    <p:extLst>
      <p:ext uri="{BB962C8B-B14F-4D97-AF65-F5344CB8AC3E}">
        <p14:creationId xmlns:p14="http://schemas.microsoft.com/office/powerpoint/2010/main" val="20068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4622" y="319794"/>
            <a:ext cx="8382000" cy="481718"/>
          </a:xfrm>
        </p:spPr>
        <p:txBody>
          <a:bodyPr>
            <a:noAutofit/>
          </a:bodyPr>
          <a:lstStyle/>
          <a:p>
            <a:r>
              <a:rPr lang="en-US" sz="2600" dirty="0" smtClean="0"/>
              <a:t>strings with an even number of 2’s and a mod 3 sum of 0</a:t>
            </a:r>
          </a:p>
        </p:txBody>
      </p:sp>
      <p:sp>
        <p:nvSpPr>
          <p:cNvPr id="7" name="Oval 6"/>
          <p:cNvSpPr/>
          <p:nvPr/>
        </p:nvSpPr>
        <p:spPr>
          <a:xfrm>
            <a:off x="1524000" y="37394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2139242"/>
            <a:ext cx="842786" cy="8451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54158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05400" y="2151942"/>
            <a:ext cx="842786" cy="8307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5428542"/>
            <a:ext cx="842786" cy="8307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64325" y="37394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84954" y="4120443"/>
            <a:ext cx="43876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9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machines with output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5814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3</a:t>
            </a: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4</a:t>
            </a: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6" name="Oval 16"/>
          <p:cNvSpPr>
            <a:spLocks noChangeArrowheads="1"/>
          </p:cNvSpPr>
          <p:nvPr/>
        </p:nvSpPr>
        <p:spPr bwMode="auto">
          <a:xfrm>
            <a:off x="469900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1</a:t>
            </a:r>
          </a:p>
        </p:txBody>
      </p:sp>
      <p:sp>
        <p:nvSpPr>
          <p:cNvPr id="15407" name="Oval 18"/>
          <p:cNvSpPr>
            <a:spLocks noChangeArrowheads="1"/>
          </p:cNvSpPr>
          <p:nvPr/>
        </p:nvSpPr>
        <p:spPr bwMode="auto">
          <a:xfrm>
            <a:off x="563245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2</a:t>
            </a:r>
          </a:p>
        </p:txBody>
      </p:sp>
      <p:cxnSp>
        <p:nvCxnSpPr>
          <p:cNvPr id="15408" name="AutoShape 19"/>
          <p:cNvCxnSpPr>
            <a:cxnSpLocks noChangeShapeType="1"/>
            <a:endCxn id="15407" idx="1"/>
          </p:cNvCxnSpPr>
          <p:nvPr/>
        </p:nvCxnSpPr>
        <p:spPr bwMode="auto">
          <a:xfrm>
            <a:off x="5165725" y="5051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20"/>
          <p:cNvCxnSpPr>
            <a:cxnSpLocks noChangeShapeType="1"/>
            <a:stCxn id="15407" idx="3"/>
          </p:cNvCxnSpPr>
          <p:nvPr/>
        </p:nvCxnSpPr>
        <p:spPr bwMode="auto">
          <a:xfrm flipH="1">
            <a:off x="51657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21"/>
          <p:cNvCxnSpPr>
            <a:cxnSpLocks noChangeShapeType="1"/>
          </p:cNvCxnSpPr>
          <p:nvPr/>
        </p:nvCxnSpPr>
        <p:spPr bwMode="auto">
          <a:xfrm>
            <a:off x="6092825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22"/>
          <p:cNvCxnSpPr>
            <a:cxnSpLocks noChangeShapeType="1"/>
          </p:cNvCxnSpPr>
          <p:nvPr/>
        </p:nvCxnSpPr>
        <p:spPr bwMode="auto">
          <a:xfrm flipH="1">
            <a:off x="60928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AutoShape 23"/>
          <p:cNvCxnSpPr>
            <a:cxnSpLocks noChangeShapeType="1"/>
          </p:cNvCxnSpPr>
          <p:nvPr/>
        </p:nvCxnSpPr>
        <p:spPr bwMode="auto">
          <a:xfrm rot="5400000" flipH="1" flipV="1">
            <a:off x="4588669" y="5209382"/>
            <a:ext cx="384175" cy="1587"/>
          </a:xfrm>
          <a:prstGeom prst="curvedConnector5">
            <a:avLst>
              <a:gd name="adj1" fmla="val -17463"/>
              <a:gd name="adj2" fmla="val -33200009"/>
              <a:gd name="adj3" fmla="val 14102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6" name="Text Box 31"/>
          <p:cNvSpPr txBox="1">
            <a:spLocks noChangeArrowheads="1"/>
          </p:cNvSpPr>
          <p:nvPr/>
        </p:nvSpPr>
        <p:spPr bwMode="auto">
          <a:xfrm>
            <a:off x="6092825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7" name="Text Box 32"/>
          <p:cNvSpPr txBox="1">
            <a:spLocks noChangeArrowheads="1"/>
          </p:cNvSpPr>
          <p:nvPr/>
        </p:nvSpPr>
        <p:spPr bwMode="auto">
          <a:xfrm>
            <a:off x="6353175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8" name="Text Box 33"/>
          <p:cNvSpPr txBox="1">
            <a:spLocks noChangeArrowheads="1"/>
          </p:cNvSpPr>
          <p:nvPr/>
        </p:nvSpPr>
        <p:spPr bwMode="auto">
          <a:xfrm>
            <a:off x="516413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9" name="Text Box 34"/>
          <p:cNvSpPr txBox="1">
            <a:spLocks noChangeArrowheads="1"/>
          </p:cNvSpPr>
          <p:nvPr/>
        </p:nvSpPr>
        <p:spPr bwMode="auto">
          <a:xfrm>
            <a:off x="3941763" y="50498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0" name="Text Box 34"/>
          <p:cNvSpPr txBox="1">
            <a:spLocks noChangeArrowheads="1"/>
          </p:cNvSpPr>
          <p:nvPr/>
        </p:nvSpPr>
        <p:spPr bwMode="auto">
          <a:xfrm>
            <a:off x="5322888" y="539591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</p:spTree>
    <p:extLst>
      <p:ext uri="{BB962C8B-B14F-4D97-AF65-F5344CB8AC3E}">
        <p14:creationId xmlns:p14="http://schemas.microsoft.com/office/powerpoint/2010/main" val="27061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" y="-217311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85042" y="279402"/>
            <a:ext cx="3222972" cy="606642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machine</a:t>
            </a:r>
          </a:p>
        </p:txBody>
      </p:sp>
      <p:pic>
        <p:nvPicPr>
          <p:cNvPr id="16391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243" y="-30012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567267" y="1247418"/>
            <a:ext cx="42707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200" dirty="0">
                <a:latin typeface="Franklin Gothic Medium" panose="020B0603020102020204" pitchFamily="34" charset="0"/>
              </a:rPr>
              <a:t>Enter 15 cents in dimes or nickels</a:t>
            </a:r>
          </a:p>
          <a:p>
            <a:pPr eaLnBrk="1" hangingPunct="1"/>
            <a:r>
              <a:rPr lang="en-US" sz="2200" dirty="0">
                <a:latin typeface="Franklin Gothic Medium" panose="020B0603020102020204" pitchFamily="34" charset="0"/>
              </a:rPr>
              <a:t>Press S or B for a candy bar</a:t>
            </a:r>
          </a:p>
        </p:txBody>
      </p:sp>
      <p:pic>
        <p:nvPicPr>
          <p:cNvPr id="1639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68" y="2342439"/>
            <a:ext cx="27432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88244" y="886044"/>
            <a:ext cx="818162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4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</a:t>
            </a:r>
            <a:r>
              <a:rPr lang="en-US" dirty="0"/>
              <a:t>m</a:t>
            </a:r>
            <a:r>
              <a:rPr lang="en-US" dirty="0" smtClean="0"/>
              <a:t>achine, </a:t>
            </a:r>
            <a:r>
              <a:rPr lang="en-US" dirty="0" smtClean="0"/>
              <a:t>v0.1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E0B7F8-3A0D-4F5B-B791-321E3B028C7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1742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17430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Basic transitions on N (nickel),  D (dime),  B (butterfinger),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</a:t>
            </a:r>
            <a:r>
              <a:rPr lang="en-US" dirty="0" smtClean="0"/>
              <a:t>v0.2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2484C7C-6B11-4E6C-B610-2930882A71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45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7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847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369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</a:t>
            </a:r>
            <a:r>
              <a:rPr lang="en-US" dirty="0" smtClean="0"/>
              <a:t>v1.0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8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8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9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49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03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504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530225" y="263525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609600" y="1143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0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11" name="TextBox 61"/>
          <p:cNvSpPr txBox="1">
            <a:spLocks noChangeArrowheads="1"/>
          </p:cNvSpPr>
          <p:nvPr/>
        </p:nvSpPr>
        <p:spPr bwMode="auto">
          <a:xfrm>
            <a:off x="4648200" y="26193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1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2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121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highlights: relations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26958"/>
            <a:ext cx="8229600" cy="8302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Let R be a relation on a set A.  There is a path of length n from a to b if and only if (</a:t>
            </a:r>
            <a:r>
              <a:rPr lang="en-US" sz="2400" dirty="0" err="1">
                <a:ea typeface="MS PGothic" pitchFamily="34" charset="-128"/>
              </a:rPr>
              <a:t>a,b</a:t>
            </a:r>
            <a:r>
              <a:rPr lang="en-US" sz="2400" dirty="0">
                <a:ea typeface="MS PGothic" pitchFamily="34" charset="-128"/>
              </a:rPr>
              <a:t>) </a:t>
            </a:r>
            <a:r>
              <a:rPr lang="en-US" sz="2400" dirty="0">
                <a:ea typeface="MS PGothic" pitchFamily="34" charset="-128"/>
                <a:sym typeface="Symbol"/>
              </a:rPr>
              <a:t></a:t>
            </a:r>
            <a:r>
              <a:rPr lang="en-US" sz="2400" dirty="0" err="1">
                <a:ea typeface="MS PGothic" pitchFamily="34" charset="-128"/>
                <a:sym typeface="Symbol"/>
              </a:rPr>
              <a:t>R</a:t>
            </a:r>
            <a:r>
              <a:rPr lang="en-US" sz="2400" baseline="30000" dirty="0" err="1">
                <a:ea typeface="MS PGothic" pitchFamily="34" charset="-128"/>
                <a:sym typeface="Symbol"/>
              </a:rPr>
              <a:t>n</a:t>
            </a:r>
            <a:endParaRPr lang="en-US" sz="2400" baseline="30000" dirty="0"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50908"/>
            <a:ext cx="8229600" cy="12001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Let R be a relation on a set A.  The connectivity relation R* consists of the pairs (</a:t>
            </a:r>
            <a:r>
              <a:rPr lang="en-US" sz="2400" dirty="0" err="1">
                <a:ea typeface="MS PGothic" pitchFamily="34" charset="-128"/>
              </a:rPr>
              <a:t>a,b</a:t>
            </a:r>
            <a:r>
              <a:rPr lang="en-US" sz="2400" dirty="0">
                <a:ea typeface="MS PGothic" pitchFamily="34" charset="-128"/>
              </a:rPr>
              <a:t>) such that there is a path from a to b in 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74908"/>
            <a:ext cx="8229600" cy="120015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Transitive-Reflexive closure:  Add the minimum possible number of edges to make the relation transitive and reflexive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417958"/>
            <a:ext cx="8229600" cy="830263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The transitive-reflexive closure of a relation R is the connectivity relation R*</a:t>
            </a:r>
          </a:p>
        </p:txBody>
      </p:sp>
    </p:spTree>
    <p:extLst>
      <p:ext uri="{BB962C8B-B14F-4D97-AF65-F5344CB8AC3E}">
        <p14:creationId xmlns:p14="http://schemas.microsoft.com/office/powerpoint/2010/main" val="27546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n-ary relations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632178" y="1233310"/>
                <a:ext cx="6509474" cy="83099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dirty="0" smtClean="0">
                    <a:cs typeface="Arial" pitchFamily="34" charset="0"/>
                  </a:rPr>
                  <a:t>Let A</a:t>
                </a:r>
                <a:r>
                  <a:rPr lang="en-US" baseline="-25000" dirty="0">
                    <a:cs typeface="Arial" pitchFamily="34" charset="0"/>
                  </a:rPr>
                  <a:t>1</a:t>
                </a:r>
                <a:r>
                  <a:rPr lang="en-US" dirty="0">
                    <a:cs typeface="Arial" pitchFamily="34" charset="0"/>
                  </a:rPr>
                  <a:t>, A</a:t>
                </a:r>
                <a:r>
                  <a:rPr lang="en-US" baseline="-25000" dirty="0">
                    <a:cs typeface="Arial" pitchFamily="34" charset="0"/>
                  </a:rPr>
                  <a:t>2</a:t>
                </a:r>
                <a:r>
                  <a:rPr lang="en-US" dirty="0">
                    <a:cs typeface="Arial" pitchFamily="34" charset="0"/>
                  </a:rPr>
                  <a:t>, …, A</a:t>
                </a:r>
                <a:r>
                  <a:rPr lang="en-US" baseline="-25000" dirty="0">
                    <a:cs typeface="Arial" pitchFamily="34" charset="0"/>
                  </a:rPr>
                  <a:t>n</a:t>
                </a:r>
                <a:r>
                  <a:rPr lang="en-US" dirty="0">
                    <a:cs typeface="Arial" pitchFamily="34" charset="0"/>
                  </a:rPr>
                  <a:t> be sets.  An </a:t>
                </a:r>
                <a:r>
                  <a:rPr lang="en-US" b="1" dirty="0">
                    <a:cs typeface="Arial" pitchFamily="34" charset="0"/>
                  </a:rPr>
                  <a:t>n-</a:t>
                </a:r>
                <a:r>
                  <a:rPr lang="en-US" b="1" dirty="0" err="1">
                    <a:cs typeface="Arial" pitchFamily="34" charset="0"/>
                  </a:rPr>
                  <a:t>ary</a:t>
                </a:r>
                <a:r>
                  <a:rPr lang="en-US" dirty="0">
                    <a:cs typeface="Arial" pitchFamily="34" charset="0"/>
                  </a:rPr>
                  <a:t> relation on </a:t>
                </a:r>
              </a:p>
              <a:p>
                <a:pPr eaLnBrk="1" hangingPunct="1"/>
                <a:r>
                  <a:rPr lang="en-US" dirty="0">
                    <a:cs typeface="Arial" pitchFamily="34" charset="0"/>
                  </a:rPr>
                  <a:t>these sets is a subset of A</a:t>
                </a:r>
                <a:r>
                  <a:rPr lang="en-US" baseline="-25000" dirty="0">
                    <a:cs typeface="Arial" pitchFamily="34" charset="0"/>
                  </a:rPr>
                  <a:t>1</a:t>
                </a:r>
                <a:r>
                  <a:rPr lang="en-US" dirty="0">
                    <a:latin typeface="Symbol" pitchFamily="18" charset="2"/>
                    <a:cs typeface="Arial" pitchFamily="34" charset="0"/>
                    <a:sym typeface="Symbol" pitchFamily="18" charset="2"/>
                  </a:rPr>
                  <a:t></a:t>
                </a:r>
                <a:r>
                  <a:rPr lang="en-US" dirty="0">
                    <a:cs typeface="Arial" pitchFamily="34" charset="0"/>
                  </a:rPr>
                  <a:t> </a:t>
                </a:r>
                <a:r>
                  <a:rPr lang="en-US" dirty="0" smtClean="0">
                    <a:cs typeface="Arial" pitchFamily="34" charset="0"/>
                  </a:rPr>
                  <a:t>A</a:t>
                </a:r>
                <a:r>
                  <a:rPr lang="en-US" baseline="-25000" dirty="0" smtClean="0">
                    <a:cs typeface="Arial" pitchFamily="34" charset="0"/>
                  </a:rPr>
                  <a:t>2 </a:t>
                </a:r>
                <a:r>
                  <a:rPr lang="en-US" dirty="0" smtClean="0">
                    <a:latin typeface="Symbol" pitchFamily="18" charset="2"/>
                    <a:cs typeface="Arial" pitchFamily="34" charset="0"/>
                    <a:sym typeface="Symbol" pitchFamily="18" charset="2"/>
                  </a:rPr>
                  <a:t>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⋯ </m:t>
                    </m:r>
                  </m:oMath>
                </a14:m>
                <a:r>
                  <a:rPr lang="en-US" dirty="0" smtClean="0">
                    <a:latin typeface="Symbol" pitchFamily="18" charset="2"/>
                    <a:cs typeface="Arial" pitchFamily="34" charset="0"/>
                    <a:sym typeface="Symbol" pitchFamily="18" charset="2"/>
                  </a:rPr>
                  <a:t>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:r>
                  <a:rPr lang="en-US" dirty="0">
                    <a:cs typeface="Arial" pitchFamily="34" charset="0"/>
                  </a:rPr>
                  <a:t>A</a:t>
                </a:r>
                <a:r>
                  <a:rPr lang="en-US" baseline="-25000" dirty="0">
                    <a:cs typeface="Arial" pitchFamily="34" charset="0"/>
                  </a:rPr>
                  <a:t>n</a:t>
                </a:r>
                <a:r>
                  <a:rPr lang="en-US" dirty="0"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632178" y="1233310"/>
                <a:ext cx="6509474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305" t="-3521" r="-932" b="-13380"/>
                </a:stretch>
              </a:blip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3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elational databases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562100" y="1995488"/>
          <a:ext cx="60198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257300"/>
                <a:gridCol w="1143000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8484" name="TextBox 5"/>
          <p:cNvSpPr txBox="1">
            <a:spLocks noChangeArrowheads="1"/>
          </p:cNvSpPr>
          <p:nvPr/>
        </p:nvSpPr>
        <p:spPr bwMode="auto">
          <a:xfrm>
            <a:off x="1582738" y="1582738"/>
            <a:ext cx="1274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19656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elational databases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85800" y="1371600"/>
          <a:ext cx="7315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245"/>
                <a:gridCol w="1771245"/>
                <a:gridCol w="1230549"/>
                <a:gridCol w="1118681"/>
                <a:gridCol w="1423480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6324600"/>
            <a:ext cx="2227405" cy="400110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dk1"/>
                </a:solidFill>
                <a:latin typeface="+mn-lt"/>
                <a:ea typeface="+mn-ea"/>
              </a:rPr>
              <a:t>What’s not so nice?</a:t>
            </a:r>
            <a:endParaRPr lang="en-US" sz="2000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9545" name="TextBox 7"/>
          <p:cNvSpPr txBox="1">
            <a:spLocks noChangeArrowheads="1"/>
          </p:cNvSpPr>
          <p:nvPr/>
        </p:nvSpPr>
        <p:spPr bwMode="auto">
          <a:xfrm>
            <a:off x="533400" y="990600"/>
            <a:ext cx="127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6679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elational databases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59888868"/>
              </p:ext>
            </p:extLst>
          </p:nvPr>
        </p:nvGraphicFramePr>
        <p:xfrm>
          <a:off x="6248400" y="1583796"/>
          <a:ext cx="2362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245"/>
                <a:gridCol w="971955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831850" cy="400050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dk1"/>
                </a:solidFill>
                <a:latin typeface="+mn-lt"/>
                <a:ea typeface="+mn-ea"/>
              </a:rPr>
              <a:t>Better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98064221"/>
              </p:ext>
            </p:extLst>
          </p:nvPr>
        </p:nvGraphicFramePr>
        <p:xfrm>
          <a:off x="778938" y="1608663"/>
          <a:ext cx="47244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762000"/>
                <a:gridCol w="838200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0574" name="TextBox 6"/>
          <p:cNvSpPr txBox="1">
            <a:spLocks noChangeArrowheads="1"/>
          </p:cNvSpPr>
          <p:nvPr/>
        </p:nvSpPr>
        <p:spPr bwMode="auto">
          <a:xfrm>
            <a:off x="799576" y="1194326"/>
            <a:ext cx="1274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/>
              <a:t>STUDENT</a:t>
            </a:r>
          </a:p>
        </p:txBody>
      </p:sp>
      <p:sp>
        <p:nvSpPr>
          <p:cNvPr id="20575" name="TextBox 7"/>
          <p:cNvSpPr txBox="1">
            <a:spLocks noChangeArrowheads="1"/>
          </p:cNvSpPr>
          <p:nvPr/>
        </p:nvSpPr>
        <p:spPr bwMode="auto">
          <a:xfrm>
            <a:off x="6248400" y="1213908"/>
            <a:ext cx="923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dirty="0"/>
              <a:t>TAKES</a:t>
            </a:r>
          </a:p>
        </p:txBody>
      </p:sp>
    </p:spTree>
    <p:extLst>
      <p:ext uri="{BB962C8B-B14F-4D97-AF65-F5344CB8AC3E}">
        <p14:creationId xmlns:p14="http://schemas.microsoft.com/office/powerpoint/2010/main" val="37436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o</a:t>
            </a:r>
            <a:r>
              <a:rPr lang="en-US" dirty="0" smtClean="0"/>
              <a:t>perations: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TextBox 4"/>
              <p:cNvSpPr txBox="1">
                <a:spLocks noChangeArrowheads="1"/>
              </p:cNvSpPr>
              <p:nvPr/>
            </p:nvSpPr>
            <p:spPr bwMode="auto">
              <a:xfrm>
                <a:off x="984955" y="1686398"/>
                <a:ext cx="410413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 dirty="0" smtClean="0"/>
                  <a:t>Find all offices: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Office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STUDENT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509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4955" y="1686398"/>
                <a:ext cx="4104137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634" t="-6154" b="-29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8301889"/>
              </p:ext>
            </p:extLst>
          </p:nvPr>
        </p:nvGraphicFramePr>
        <p:xfrm>
          <a:off x="6307667" y="1538111"/>
          <a:ext cx="762000" cy="148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49" marB="45749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522" name="TextBox 10"/>
              <p:cNvSpPr txBox="1">
                <a:spLocks noChangeArrowheads="1"/>
              </p:cNvSpPr>
              <p:nvPr/>
            </p:nvSpPr>
            <p:spPr bwMode="auto">
              <a:xfrm>
                <a:off x="457200" y="4193823"/>
                <a:ext cx="5496826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 dirty="0" smtClean="0"/>
                  <a:t>Find offices and GPAs: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Office</m:t>
                        </m:r>
                        <m: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GPA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STUDENT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522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193823"/>
                <a:ext cx="5496826" cy="424732"/>
              </a:xfrm>
              <a:prstGeom prst="rect">
                <a:avLst/>
              </a:prstGeom>
              <a:blipFill rotWithShape="1">
                <a:blip r:embed="rId6"/>
                <a:stretch>
                  <a:fillRect l="-1109" t="-7143" b="-18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69055641"/>
              </p:ext>
            </p:extLst>
          </p:nvPr>
        </p:nvGraphicFramePr>
        <p:xfrm>
          <a:off x="6307667" y="3412066"/>
          <a:ext cx="17907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52500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operations: selection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533400" y="1571625"/>
            <a:ext cx="591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Find students with GPA &gt; 3.9 : σ</a:t>
            </a:r>
            <a:r>
              <a:rPr lang="en-US" sz="2000" baseline="-25000"/>
              <a:t>GPA&gt;3.9</a:t>
            </a:r>
            <a:r>
              <a:rPr lang="en-US" sz="2000"/>
              <a:t>(STUDENT)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7601730"/>
              </p:ext>
            </p:extLst>
          </p:nvPr>
        </p:nvGraphicFramePr>
        <p:xfrm>
          <a:off x="1600200" y="2105025"/>
          <a:ext cx="60198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257300"/>
                <a:gridCol w="11430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22556" name="TextBox 11"/>
          <p:cNvSpPr txBox="1">
            <a:spLocks noChangeArrowheads="1"/>
          </p:cNvSpPr>
          <p:nvPr/>
        </p:nvSpPr>
        <p:spPr bwMode="auto">
          <a:xfrm>
            <a:off x="666044" y="3824111"/>
            <a:ext cx="6669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Retrieve the name and GPA for students with GPA &gt; </a:t>
            </a:r>
            <a:r>
              <a:rPr lang="en-US" sz="2000" dirty="0" smtClean="0"/>
              <a:t>3.9: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err="1"/>
              <a:t>Π</a:t>
            </a:r>
            <a:r>
              <a:rPr lang="en-US" sz="2000" baseline="-25000" dirty="0" err="1"/>
              <a:t>Student_Name,GPA</a:t>
            </a:r>
            <a:r>
              <a:rPr lang="en-US" sz="2000" dirty="0"/>
              <a:t>(</a:t>
            </a:r>
            <a:r>
              <a:rPr lang="en-US" sz="2000" dirty="0" err="1"/>
              <a:t>σ</a:t>
            </a:r>
            <a:r>
              <a:rPr lang="en-US" sz="2000" baseline="-25000" dirty="0" err="1"/>
              <a:t>GPA</a:t>
            </a:r>
            <a:r>
              <a:rPr lang="en-US" sz="2000" baseline="-25000" dirty="0"/>
              <a:t>&gt;3.9</a:t>
            </a:r>
            <a:r>
              <a:rPr lang="en-US" sz="2000" dirty="0"/>
              <a:t>(STUDENT))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93840883"/>
              </p:ext>
            </p:extLst>
          </p:nvPr>
        </p:nvGraphicFramePr>
        <p:xfrm>
          <a:off x="3141133" y="4951060"/>
          <a:ext cx="295275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1430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1085</Words>
  <Application>Microsoft Office PowerPoint</Application>
  <PresentationFormat>On-screen Show (4:3)</PresentationFormat>
  <Paragraphs>557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311: Foundations of Computing</vt:lpstr>
      <vt:lpstr>highlights: directed graphs</vt:lpstr>
      <vt:lpstr>highlights: relations</vt:lpstr>
      <vt:lpstr>n-ary relations</vt:lpstr>
      <vt:lpstr>relational databases</vt:lpstr>
      <vt:lpstr>relational databases</vt:lpstr>
      <vt:lpstr>relational databases</vt:lpstr>
      <vt:lpstr>database operations: projection</vt:lpstr>
      <vt:lpstr>database operations: selection</vt:lpstr>
      <vt:lpstr>database operations: natural join</vt:lpstr>
      <vt:lpstr>finite state machines</vt:lpstr>
      <vt:lpstr>applications of FSMs (a.k.a. finite automata)</vt:lpstr>
      <vt:lpstr>applications of FSMs (a.k.a. finite automata)</vt:lpstr>
      <vt:lpstr>what language does this machine recognize?</vt:lpstr>
      <vt:lpstr>3 bit shift register</vt:lpstr>
      <vt:lpstr>PowerPoint Presentation</vt:lpstr>
      <vt:lpstr>goal: FSM that accepts strings with a 1 three positions from the end</vt:lpstr>
      <vt:lpstr>question</vt:lpstr>
      <vt:lpstr>strings over {0, 1, 2}*</vt:lpstr>
      <vt:lpstr>strings with an even number of 2’s and a mod 3 sum of 0</vt:lpstr>
      <vt:lpstr>state machines with output</vt:lpstr>
      <vt:lpstr>vending machine</vt:lpstr>
      <vt:lpstr>vending machine, v0.1</vt:lpstr>
      <vt:lpstr>vending machine, v0.2</vt:lpstr>
      <vt:lpstr>vending machine, v1.0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462</cp:revision>
  <cp:lastPrinted>2013-10-03T23:44:12Z</cp:lastPrinted>
  <dcterms:created xsi:type="dcterms:W3CDTF">2013-01-07T07:20:47Z</dcterms:created>
  <dcterms:modified xsi:type="dcterms:W3CDTF">2013-11-18T19:11:50Z</dcterms:modified>
</cp:coreProperties>
</file>