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2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529" r:id="rId3"/>
    <p:sldId id="541" r:id="rId4"/>
    <p:sldId id="542" r:id="rId5"/>
    <p:sldId id="543" r:id="rId6"/>
    <p:sldId id="544" r:id="rId7"/>
    <p:sldId id="545" r:id="rId8"/>
    <p:sldId id="546" r:id="rId9"/>
    <p:sldId id="547" r:id="rId10"/>
    <p:sldId id="548" r:id="rId11"/>
    <p:sldId id="549" r:id="rId12"/>
    <p:sldId id="550" r:id="rId13"/>
    <p:sldId id="551" r:id="rId14"/>
    <p:sldId id="552" r:id="rId15"/>
    <p:sldId id="553" r:id="rId16"/>
    <p:sldId id="569" r:id="rId17"/>
    <p:sldId id="555" r:id="rId18"/>
    <p:sldId id="556" r:id="rId19"/>
    <p:sldId id="557" r:id="rId20"/>
    <p:sldId id="558" r:id="rId21"/>
    <p:sldId id="559" r:id="rId22"/>
    <p:sldId id="560" r:id="rId23"/>
    <p:sldId id="561" r:id="rId24"/>
    <p:sldId id="562" r:id="rId25"/>
    <p:sldId id="563" r:id="rId26"/>
    <p:sldId id="564" r:id="rId27"/>
    <p:sldId id="565" r:id="rId28"/>
    <p:sldId id="566" r:id="rId29"/>
    <p:sldId id="567" r:id="rId30"/>
    <p:sldId id="568" r:id="rId31"/>
  </p:sldIdLst>
  <p:sldSz cx="9144000" cy="6858000" type="screen4x3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F5CE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04" autoAdjust="0"/>
  </p:normalViewPr>
  <p:slideViewPr>
    <p:cSldViewPr snapToGrid="0" snapToObjects="1">
      <p:cViewPr>
        <p:scale>
          <a:sx n="84" d="100"/>
          <a:sy n="84" d="100"/>
        </p:scale>
        <p:origin x="-11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E7665-BAAC-42B1-B972-C861D7B9B2E6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FE06F-56D1-4639-A659-DFBB24AC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68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63FB922-F127-5E47-9B2E-CA730A74DCAB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1B69A21-D8E0-4E5B-8A6C-6487766BE01E}" type="slidenum">
              <a:rPr lang="en-US"/>
              <a:pPr eaLnBrk="1" hangingPunct="1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What</a:t>
            </a:r>
            <a:r>
              <a:rPr lang="en-US" altLang="en-US" smtClean="0">
                <a:latin typeface="Times New Roman" pitchFamily="18" charset="0"/>
              </a:rPr>
              <a:t>’</a:t>
            </a:r>
            <a:r>
              <a:rPr lang="en-US" smtClean="0">
                <a:latin typeface="Times New Roman" pitchFamily="18" charset="0"/>
              </a:rPr>
              <a:t>s wrong: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Redundant data: we repeat all the GPAs and all the Office numbers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Missing data: we lost Einstein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974BE9-8160-4C5C-8DFD-3FA9561333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4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4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9" Type="http://schemas.openxmlformats.org/officeDocument/2006/relationships/tags" Target="../tags/tag100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34" Type="http://schemas.openxmlformats.org/officeDocument/2006/relationships/tags" Target="../tags/tag95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33" Type="http://schemas.openxmlformats.org/officeDocument/2006/relationships/tags" Target="../tags/tag94.xml"/><Relationship Id="rId38" Type="http://schemas.openxmlformats.org/officeDocument/2006/relationships/tags" Target="../tags/tag99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tags" Target="../tags/tag90.xml"/><Relationship Id="rId41" Type="http://schemas.openxmlformats.org/officeDocument/2006/relationships/slideLayout" Target="../slideLayouts/slideLayout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tags" Target="../tags/tag93.xml"/><Relationship Id="rId37" Type="http://schemas.openxmlformats.org/officeDocument/2006/relationships/tags" Target="../tags/tag98.xml"/><Relationship Id="rId40" Type="http://schemas.openxmlformats.org/officeDocument/2006/relationships/tags" Target="../tags/tag101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36" Type="http://schemas.openxmlformats.org/officeDocument/2006/relationships/tags" Target="../tags/tag97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tags" Target="../tags/tag92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30" Type="http://schemas.openxmlformats.org/officeDocument/2006/relationships/tags" Target="../tags/tag91.xml"/><Relationship Id="rId35" Type="http://schemas.openxmlformats.org/officeDocument/2006/relationships/tags" Target="../tags/tag9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0" Type="http://schemas.openxmlformats.org/officeDocument/2006/relationships/tags" Target="../tags/tag111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tags" Target="../tags/tag145.xml"/><Relationship Id="rId3" Type="http://schemas.openxmlformats.org/officeDocument/2006/relationships/tags" Target="../tags/tag122.xml"/><Relationship Id="rId21" Type="http://schemas.openxmlformats.org/officeDocument/2006/relationships/tags" Target="../tags/tag140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tags" Target="../tags/tag147.xm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tags" Target="../tags/tag1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7" Type="http://schemas.openxmlformats.org/officeDocument/2006/relationships/image" Target="../media/image8.jpe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hyperlink" Target="http://en.wikipedia.org/wiki/Image:Gottfried_Wilhelm_von_Leibniz.jpg" TargetMode="Externa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hyperlink" Target="http://en.wikipedia.org/wiki/Image:Gottfried_Wilhelm_von_Leibniz.jpg" TargetMode="External"/><Relationship Id="rId18" Type="http://schemas.openxmlformats.org/officeDocument/2006/relationships/image" Target="../media/image18.jpeg"/><Relationship Id="rId26" Type="http://schemas.openxmlformats.org/officeDocument/2006/relationships/hyperlink" Target="http://en.wikipedia.org/wiki/File:Langrange_portrait.jpg" TargetMode="External"/><Relationship Id="rId3" Type="http://schemas.openxmlformats.org/officeDocument/2006/relationships/tags" Target="../tags/tag154.xml"/><Relationship Id="rId21" Type="http://schemas.openxmlformats.org/officeDocument/2006/relationships/image" Target="../media/image21.png"/><Relationship Id="rId34" Type="http://schemas.openxmlformats.org/officeDocument/2006/relationships/hyperlink" Target="http://en.wikipedia.org/wiki/File:Nikolaus_Kopernikus.jpg" TargetMode="Externa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16.jpeg"/><Relationship Id="rId17" Type="http://schemas.openxmlformats.org/officeDocument/2006/relationships/hyperlink" Target="http://en.wikipedia.org/wiki/Image:FriedrichLudwigBauer.jpg" TargetMode="External"/><Relationship Id="rId25" Type="http://schemas.openxmlformats.org/officeDocument/2006/relationships/image" Target="../media/image23.jpeg"/><Relationship Id="rId33" Type="http://schemas.openxmlformats.org/officeDocument/2006/relationships/image" Target="../media/image27.jpeg"/><Relationship Id="rId38" Type="http://schemas.openxmlformats.org/officeDocument/2006/relationships/image" Target="../media/image30.png"/><Relationship Id="rId2" Type="http://schemas.openxmlformats.org/officeDocument/2006/relationships/tags" Target="../tags/tag153.xml"/><Relationship Id="rId16" Type="http://schemas.openxmlformats.org/officeDocument/2006/relationships/image" Target="../media/image17.jpeg"/><Relationship Id="rId20" Type="http://schemas.openxmlformats.org/officeDocument/2006/relationships/image" Target="../media/image20.png"/><Relationship Id="rId29" Type="http://schemas.openxmlformats.org/officeDocument/2006/relationships/image" Target="../media/image25.jpe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hyperlink" Target="http://upload.wikimedia.org/wikipedia/commons/6/60/Leonhard_Euler_2.jpg" TargetMode="External"/><Relationship Id="rId24" Type="http://schemas.openxmlformats.org/officeDocument/2006/relationships/hyperlink" Target="http://en.wikipedia.org/wiki/File:Peter_Gustav_Lejeune_Dirichlet.jpg" TargetMode="External"/><Relationship Id="rId32" Type="http://schemas.openxmlformats.org/officeDocument/2006/relationships/hyperlink" Target="http://en.wikipedia.org/wiki/File:Rheticus_George_von.jpg" TargetMode="External"/><Relationship Id="rId37" Type="http://schemas.openxmlformats.org/officeDocument/2006/relationships/image" Target="../media/image29.jpeg"/><Relationship Id="rId5" Type="http://schemas.openxmlformats.org/officeDocument/2006/relationships/tags" Target="../tags/tag156.xml"/><Relationship Id="rId15" Type="http://schemas.openxmlformats.org/officeDocument/2006/relationships/hyperlink" Target="http://upload.wikimedia.org/wikipedia/commons/e/e2/Felix_Klein.jpeg" TargetMode="External"/><Relationship Id="rId23" Type="http://schemas.openxmlformats.org/officeDocument/2006/relationships/image" Target="../media/image22.jpeg"/><Relationship Id="rId28" Type="http://schemas.openxmlformats.org/officeDocument/2006/relationships/hyperlink" Target="http://en.wikipedia.org/wiki/File:Johann_Bernoulli2.jpg" TargetMode="External"/><Relationship Id="rId36" Type="http://schemas.openxmlformats.org/officeDocument/2006/relationships/hyperlink" Target="//upload.wikimedia.org/wikipedia/commons/1/1d/Erhardweigel.jpg" TargetMode="External"/><Relationship Id="rId10" Type="http://schemas.openxmlformats.org/officeDocument/2006/relationships/image" Target="../media/image15.jpeg"/><Relationship Id="rId19" Type="http://schemas.openxmlformats.org/officeDocument/2006/relationships/image" Target="../media/image19.jpeg"/><Relationship Id="rId31" Type="http://schemas.openxmlformats.org/officeDocument/2006/relationships/image" Target="../media/image26.jpeg"/><Relationship Id="rId4" Type="http://schemas.openxmlformats.org/officeDocument/2006/relationships/tags" Target="../tags/tag155.xml"/><Relationship Id="rId9" Type="http://schemas.openxmlformats.org/officeDocument/2006/relationships/hyperlink" Target="http://en.wikipedia.org/wiki/Image:Fourier2.jpg" TargetMode="External"/><Relationship Id="rId14" Type="http://schemas.openxmlformats.org/officeDocument/2006/relationships/image" Target="../media/image8.jpeg"/><Relationship Id="rId22" Type="http://schemas.openxmlformats.org/officeDocument/2006/relationships/hyperlink" Target="http://en.wikipedia.org/wiki/File:RLipschitz.jpeg" TargetMode="External"/><Relationship Id="rId27" Type="http://schemas.openxmlformats.org/officeDocument/2006/relationships/image" Target="../media/image24.jpeg"/><Relationship Id="rId30" Type="http://schemas.openxmlformats.org/officeDocument/2006/relationships/hyperlink" Target="http://en.wikipedia.org/wiki/File:Jakob_Bernoulli.jpg" TargetMode="External"/><Relationship Id="rId35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hyperlink" Target="http://en.wikipedia.org/wiki/File:Adam_Sedgwick.jpg" TargetMode="External"/><Relationship Id="rId3" Type="http://schemas.openxmlformats.org/officeDocument/2006/relationships/hyperlink" Target="http://en.wikipedia.org/wiki/File:Prof.Cook.jpg" TargetMode="External"/><Relationship Id="rId7" Type="http://schemas.openxmlformats.org/officeDocument/2006/relationships/hyperlink" Target="http://en.wikipedia.org/wiki/File:Robertsmith1689-1768.jpg" TargetMode="External"/><Relationship Id="rId12" Type="http://schemas.openxmlformats.org/officeDocument/2006/relationships/image" Target="../media/image36.jpeg"/><Relationship Id="rId2" Type="http://schemas.openxmlformats.org/officeDocument/2006/relationships/image" Target="../media/image9.jpe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11" Type="http://schemas.openxmlformats.org/officeDocument/2006/relationships/image" Target="../media/image35.jpeg"/><Relationship Id="rId5" Type="http://schemas.openxmlformats.org/officeDocument/2006/relationships/image" Target="../media/image32.jpeg"/><Relationship Id="rId15" Type="http://schemas.openxmlformats.org/officeDocument/2006/relationships/hyperlink" Target="//upload.wikimedia.org/wikipedia/commons/2/29/WilliamHopkins.jpg" TargetMode="External"/><Relationship Id="rId10" Type="http://schemas.openxmlformats.org/officeDocument/2006/relationships/hyperlink" Target="http://en.wikipedia.org/wiki/File:Isaac_Barrow.jpg" TargetMode="External"/><Relationship Id="rId4" Type="http://schemas.openxmlformats.org/officeDocument/2006/relationships/image" Target="../media/image31.jpeg"/><Relationship Id="rId9" Type="http://schemas.openxmlformats.org/officeDocument/2006/relationships/image" Target="../media/image10.jpeg"/><Relationship Id="rId1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39.png"/><Relationship Id="rId4" Type="http://schemas.openxmlformats.org/officeDocument/2006/relationships/tags" Target="../tags/tag16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11.png"/><Relationship Id="rId4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4.xml"/><Relationship Id="rId7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2.png"/><Relationship Id="rId5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2.png"/><Relationship Id="rId4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311: Foundations of Computing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1149953"/>
            <a:ext cx="8472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Fall 2013</a:t>
            </a:r>
          </a:p>
          <a:p>
            <a:r>
              <a:rPr lang="en-US" sz="2600" dirty="0" smtClean="0">
                <a:solidFill>
                  <a:srgbClr val="C00000"/>
                </a:solidFill>
                <a:latin typeface="Franklin Gothic Medium"/>
                <a:cs typeface="Franklin Gothic Medium"/>
              </a:rPr>
              <a:t>Lecture 21:  Relations and directed graphs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57591" y="2825045"/>
            <a:ext cx="5562600" cy="2590800"/>
            <a:chOff x="914400" y="3810000"/>
            <a:chExt cx="5562600" cy="2590800"/>
          </a:xfrm>
        </p:grpSpPr>
        <p:sp>
          <p:nvSpPr>
            <p:cNvPr id="6" name="Oval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19200" y="48768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124200" y="5334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914400" y="59436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343400" y="4572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09800" y="51054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752600" y="59436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71800" y="61722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19400" y="42672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181600" y="39624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029200" y="5334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981200" y="42672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648200" y="6096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1143000" y="5257800"/>
              <a:ext cx="1066800" cy="762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1981200" y="5334000"/>
              <a:ext cx="3048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43000" y="6096000"/>
              <a:ext cx="609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066800" y="5105400"/>
              <a:ext cx="228600" cy="838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371600" y="4419600"/>
              <a:ext cx="60960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47800" y="5029200"/>
              <a:ext cx="762000" cy="152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133600" y="4495800"/>
              <a:ext cx="2286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2438400" y="4495800"/>
              <a:ext cx="4572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438400" y="5257800"/>
              <a:ext cx="685800" cy="152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1981200" y="5486400"/>
              <a:ext cx="11430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981200" y="5486400"/>
              <a:ext cx="30480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981200" y="6172200"/>
              <a:ext cx="990600" cy="152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3124200" y="5562600"/>
              <a:ext cx="762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3200400" y="6172200"/>
              <a:ext cx="1447800" cy="76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4800600" y="5562600"/>
              <a:ext cx="304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3352800" y="5486400"/>
              <a:ext cx="1295400" cy="685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3352800" y="4724400"/>
              <a:ext cx="9906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048000" y="4419600"/>
              <a:ext cx="1295400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4572000" y="4191000"/>
              <a:ext cx="68580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248400" y="3810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019800" y="4572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5410200" y="4191000"/>
              <a:ext cx="60960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10200" y="3962400"/>
              <a:ext cx="838200" cy="76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3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6172200" y="4038600"/>
              <a:ext cx="2286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4495800" y="4114800"/>
              <a:ext cx="68580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4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6096000" y="4038600"/>
              <a:ext cx="2286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3200400" y="6248400"/>
              <a:ext cx="1447800" cy="76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5" name="Line 6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1447800" y="4495800"/>
              <a:ext cx="60960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m</a:t>
            </a:r>
            <a:r>
              <a:rPr lang="en-US" dirty="0" smtClean="0">
                <a:latin typeface="Franklin Gothic Medium" panose="020B0603020102020204" pitchFamily="34" charset="0"/>
              </a:rPr>
              <a:t>atrix </a:t>
            </a:r>
            <a:r>
              <a:rPr lang="en-US" dirty="0">
                <a:latin typeface="Franklin Gothic Medium" panose="020B0603020102020204" pitchFamily="34" charset="0"/>
              </a:rPr>
              <a:t>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TextBox 4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56355" y="1162755"/>
                <a:ext cx="4404539" cy="523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2600" dirty="0" smtClean="0">
                    <a:latin typeface="Franklin Gothic Medium" panose="020B0603020102020204" pitchFamily="34" charset="0"/>
                  </a:rPr>
                  <a:t>Relation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>
                    <a:latin typeface="Franklin Gothic Medium" panose="020B0603020102020204" pitchFamily="34" charset="0"/>
                  </a:rPr>
                  <a:t>on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9219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56355" y="1162755"/>
                <a:ext cx="4404539" cy="523348"/>
              </a:xfrm>
              <a:prstGeom prst="rect">
                <a:avLst/>
              </a:prstGeom>
              <a:blipFill rotWithShape="1">
                <a:blip r:embed="rId6"/>
                <a:stretch>
                  <a:fillRect l="-2351" t="-10465" b="-220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1290" y="3673888"/>
            <a:ext cx="6779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00000"/>
                </a:solidFill>
              </a:rPr>
              <a:t>{(1, 1), (1, 2),  (1, 4),  (2,1),  (2,3), (3,2), (3, 3</a:t>
            </a:r>
            <a:r>
              <a:rPr lang="en-US" sz="2000" dirty="0" smtClean="0">
                <a:solidFill>
                  <a:srgbClr val="C00000"/>
                </a:solidFill>
              </a:rPr>
              <a:t>), (</a:t>
            </a:r>
            <a:r>
              <a:rPr lang="en-US" sz="2000" dirty="0">
                <a:solidFill>
                  <a:srgbClr val="C00000"/>
                </a:solidFill>
              </a:rPr>
              <a:t>4,2</a:t>
            </a:r>
            <a:r>
              <a:rPr lang="en-US" sz="2000" dirty="0" smtClean="0">
                <a:solidFill>
                  <a:srgbClr val="C00000"/>
                </a:solidFill>
              </a:rPr>
              <a:t>), (</a:t>
            </a:r>
            <a:r>
              <a:rPr lang="en-US" sz="2000" dirty="0">
                <a:solidFill>
                  <a:srgbClr val="C00000"/>
                </a:solidFill>
              </a:rPr>
              <a:t>4,3)}</a:t>
            </a:r>
          </a:p>
        </p:txBody>
      </p:sp>
      <p:pic>
        <p:nvPicPr>
          <p:cNvPr id="9221" name="Picture 5" descr="eq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2787"/>
            <a:ext cx="47244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1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d</a:t>
            </a:r>
            <a:r>
              <a:rPr lang="en-US" dirty="0" smtClean="0">
                <a:latin typeface="Franklin Gothic Medium" panose="020B0603020102020204" pitchFamily="34" charset="0"/>
              </a:rPr>
              <a:t>irected </a:t>
            </a:r>
            <a:r>
              <a:rPr lang="en-US" dirty="0">
                <a:latin typeface="Franklin Gothic Medium" panose="020B0603020102020204" pitchFamily="34" charset="0"/>
              </a:rPr>
              <a:t>graphs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28991" y="3548945"/>
            <a:ext cx="5562600" cy="2590800"/>
            <a:chOff x="914400" y="3810000"/>
            <a:chExt cx="5562600" cy="2590800"/>
          </a:xfrm>
        </p:grpSpPr>
        <p:sp>
          <p:nvSpPr>
            <p:cNvPr id="50" name="Oval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19200" y="48768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124200" y="5334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52" name="Oval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914400" y="59436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53" name="Oval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343400" y="4572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54" name="Oval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09800" y="51054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55" name="Oval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752600" y="59436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56" name="Oval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71800" y="61722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57" name="Oval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19400" y="42672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58" name="Oval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181600" y="39624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59" name="Oval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029200" y="5334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0" name="Oval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981200" y="42672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1" name="Oval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648200" y="6096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2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1143000" y="5257800"/>
              <a:ext cx="1066800" cy="762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3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1981200" y="5334000"/>
              <a:ext cx="3048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4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43000" y="6096000"/>
              <a:ext cx="609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5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066800" y="5105400"/>
              <a:ext cx="228600" cy="838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6" name="Line 2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371600" y="4419600"/>
              <a:ext cx="60960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7" name="Line 2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47800" y="5029200"/>
              <a:ext cx="762000" cy="152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8" name="Line 2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133600" y="4495800"/>
              <a:ext cx="2286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9" name="Line 2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2438400" y="4495800"/>
              <a:ext cx="4572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0" name="Line 24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438400" y="5257800"/>
              <a:ext cx="685800" cy="152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1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1981200" y="5486400"/>
              <a:ext cx="11430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2" name="Line 2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981200" y="5486400"/>
              <a:ext cx="30480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3" name="Line 27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981200" y="6172200"/>
              <a:ext cx="990600" cy="152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4" name="Line 28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3124200" y="5562600"/>
              <a:ext cx="762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5" name="Line 29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3200400" y="6172200"/>
              <a:ext cx="1447800" cy="76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6" name="Line 3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4800600" y="5562600"/>
              <a:ext cx="304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7" name="Line 31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3352800" y="5486400"/>
              <a:ext cx="1295400" cy="685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8" name="Line 3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3352800" y="4724400"/>
              <a:ext cx="9906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9" name="Line 33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048000" y="4419600"/>
              <a:ext cx="1295400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0" name="Line 3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4572000" y="4191000"/>
              <a:ext cx="68580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1" name="Oval 3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248400" y="3810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2" name="Oval 3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019800" y="4572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3" name="Line 3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5410200" y="4191000"/>
              <a:ext cx="60960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4" name="Line 38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10200" y="3962400"/>
              <a:ext cx="838200" cy="76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5" name="Line 3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6172200" y="4038600"/>
              <a:ext cx="2286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0" name="Line 6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4495800" y="4114800"/>
              <a:ext cx="68580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1" name="Line 64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6096000" y="4038600"/>
              <a:ext cx="2286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2" name="Line 6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3200400" y="6248400"/>
              <a:ext cx="1447800" cy="76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3" name="Line 6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1447800" y="4495800"/>
              <a:ext cx="60960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10286" name="Rectangle 93"/>
          <p:cNvSpPr>
            <a:spLocks noChangeArrowheads="1"/>
          </p:cNvSpPr>
          <p:nvPr/>
        </p:nvSpPr>
        <p:spPr bwMode="auto">
          <a:xfrm>
            <a:off x="733776" y="2108196"/>
            <a:ext cx="6248400" cy="14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Path: 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/>
              <a:t>…, </a:t>
            </a:r>
            <a:r>
              <a:rPr lang="en-US" sz="2400" dirty="0" err="1"/>
              <a:t>v</a:t>
            </a:r>
            <a:r>
              <a:rPr lang="en-US" sz="2400" baseline="-25000" dirty="0" err="1"/>
              <a:t>k</a:t>
            </a:r>
            <a:r>
              <a:rPr lang="en-US" sz="2400" dirty="0"/>
              <a:t>, with (v</a:t>
            </a:r>
            <a:r>
              <a:rPr lang="en-US" sz="2400" baseline="-25000" dirty="0"/>
              <a:t>i</a:t>
            </a:r>
            <a:r>
              <a:rPr lang="en-US" sz="2400" dirty="0"/>
              <a:t>, v</a:t>
            </a:r>
            <a:r>
              <a:rPr lang="en-US" sz="2400" baseline="-25000" dirty="0"/>
              <a:t>i+1</a:t>
            </a:r>
            <a:r>
              <a:rPr lang="en-US" sz="2400" dirty="0"/>
              <a:t>) in </a:t>
            </a:r>
            <a:r>
              <a:rPr lang="en-US" sz="2400" dirty="0" smtClean="0"/>
              <a:t>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C00000"/>
                </a:solidFill>
              </a:rPr>
              <a:t>Simple Path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2060"/>
                </a:solidFill>
              </a:rPr>
              <a:t>Cycle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Simple Cycle</a:t>
            </a:r>
          </a:p>
        </p:txBody>
      </p:sp>
      <p:sp>
        <p:nvSpPr>
          <p:cNvPr id="10287" name="Rectangle 94"/>
          <p:cNvSpPr>
            <a:spLocks noChangeArrowheads="1"/>
          </p:cNvSpPr>
          <p:nvPr/>
        </p:nvSpPr>
        <p:spPr bwMode="auto">
          <a:xfrm>
            <a:off x="711198" y="1216377"/>
            <a:ext cx="6096000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G = (V, E</a:t>
            </a:r>
            <a:r>
              <a:rPr lang="en-US" sz="2400" dirty="0" smtClean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1696" y="1213473"/>
            <a:ext cx="550333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</a:pPr>
            <a:r>
              <a:rPr lang="en-US" sz="2400" dirty="0" smtClean="0"/>
              <a:t>V </a:t>
            </a:r>
            <a:r>
              <a:rPr lang="en-US" sz="2400" dirty="0"/>
              <a:t>– vertices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 – edges</a:t>
            </a:r>
            <a:r>
              <a:rPr lang="en-US" sz="2400"/>
              <a:t>, </a:t>
            </a:r>
            <a:r>
              <a:rPr lang="en-US" sz="2400" smtClean="0"/>
              <a:t>ordered </a:t>
            </a:r>
            <a:r>
              <a:rPr lang="en-US" sz="2400" dirty="0"/>
              <a:t>pairs of vertices </a:t>
            </a:r>
          </a:p>
        </p:txBody>
      </p:sp>
    </p:spTree>
    <p:extLst>
      <p:ext uri="{BB962C8B-B14F-4D97-AF65-F5344CB8AC3E}">
        <p14:creationId xmlns:p14="http://schemas.microsoft.com/office/powerpoint/2010/main" val="17380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r</a:t>
            </a:r>
            <a:r>
              <a:rPr lang="en-US" dirty="0" smtClean="0">
                <a:latin typeface="Franklin Gothic Medium" panose="020B0603020102020204" pitchFamily="34" charset="0"/>
              </a:rPr>
              <a:t>epresentation </a:t>
            </a:r>
            <a:r>
              <a:rPr lang="en-US" dirty="0">
                <a:latin typeface="Franklin Gothic Medium" panose="020B0603020102020204" pitchFamily="34" charset="0"/>
              </a:rPr>
              <a:t>of relations</a:t>
            </a:r>
          </a:p>
        </p:txBody>
      </p:sp>
      <p:sp>
        <p:nvSpPr>
          <p:cNvPr id="11267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8209" y="1216378"/>
            <a:ext cx="617431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6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Directed Graph Representation </a:t>
            </a:r>
            <a:r>
              <a:rPr lang="en-US" sz="26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(</a:t>
            </a:r>
            <a:r>
              <a:rPr lang="en-US" sz="26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Digraph)</a:t>
            </a:r>
          </a:p>
        </p:txBody>
      </p:sp>
      <p:sp>
        <p:nvSpPr>
          <p:cNvPr id="11268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2153352"/>
            <a:ext cx="672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/>
              <a:t>{(a, b),  (a, a),  (b, a), (c, a),  (c, d),  (c, e) (d, e) }</a:t>
            </a:r>
          </a:p>
        </p:txBody>
      </p:sp>
      <p:sp>
        <p:nvSpPr>
          <p:cNvPr id="5" name="Oval 4"/>
          <p:cNvSpPr/>
          <p:nvPr>
            <p:custDataLst>
              <p:tags r:id="rId4"/>
            </p:custDataLst>
          </p:nvPr>
        </p:nvSpPr>
        <p:spPr>
          <a:xfrm>
            <a:off x="2218269" y="450426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0" name="Text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42069" y="4656666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11" name="Oval 10"/>
          <p:cNvSpPr/>
          <p:nvPr>
            <p:custDataLst>
              <p:tags r:id="rId6"/>
            </p:custDataLst>
          </p:nvPr>
        </p:nvSpPr>
        <p:spPr>
          <a:xfrm>
            <a:off x="5190069" y="450426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2" name="Text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13869" y="4656666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13" name="Oval 12"/>
          <p:cNvSpPr/>
          <p:nvPr>
            <p:custDataLst>
              <p:tags r:id="rId8"/>
            </p:custDataLst>
          </p:nvPr>
        </p:nvSpPr>
        <p:spPr>
          <a:xfrm>
            <a:off x="3742269" y="557106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4" name="Text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66069" y="5723466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15" name="Oval 14"/>
          <p:cNvSpPr/>
          <p:nvPr>
            <p:custDataLst>
              <p:tags r:id="rId10"/>
            </p:custDataLst>
          </p:nvPr>
        </p:nvSpPr>
        <p:spPr>
          <a:xfrm>
            <a:off x="2904069" y="336126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6" name="Text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27869" y="3513666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17" name="Oval 16"/>
          <p:cNvSpPr/>
          <p:nvPr>
            <p:custDataLst>
              <p:tags r:id="rId12"/>
            </p:custDataLst>
          </p:nvPr>
        </p:nvSpPr>
        <p:spPr>
          <a:xfrm>
            <a:off x="4656669" y="336126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8" name="Text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80469" y="3513666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398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composite relation using digraph representation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1114778"/>
                <a:ext cx="774410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Franklin Gothic Medium" panose="020B06030201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𝑆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2,2</m:t>
                            </m:r>
                          </m:e>
                        </m:d>
                        <m:r>
                          <a:rPr lang="en-US" sz="2600" b="0" i="1" smtClean="0"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2,3</m:t>
                            </m:r>
                          </m:e>
                        </m:d>
                        <m:r>
                          <a:rPr lang="en-US" sz="2600" b="0" i="1" smtClean="0"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3,1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 smtClean="0">
                    <a:latin typeface="Franklin Gothic Medium" panose="020B06030201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𝑅</m:t>
                    </m:r>
                    <m:r>
                      <a:rPr lang="en-US" sz="2600" b="0" i="1" smtClean="0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1,2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2,1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1,3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600" dirty="0" smtClean="0">
                  <a:latin typeface="Franklin Gothic Medium" panose="020B0603020102020204" pitchFamily="34" charset="0"/>
                </a:endParaRPr>
              </a:p>
              <a:p>
                <a:r>
                  <a:rPr lang="en-US" sz="2600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𝑅</m:t>
                    </m:r>
                  </m:oMath>
                </a14:m>
                <a:endParaRPr lang="en-US" sz="2600" dirty="0">
                  <a:solidFill>
                    <a:srgbClr val="C00000"/>
                  </a:solidFill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14778"/>
                <a:ext cx="7744108" cy="892552"/>
              </a:xfrm>
              <a:prstGeom prst="rect">
                <a:avLst/>
              </a:prstGeom>
              <a:blipFill rotWithShape="1">
                <a:blip r:embed="rId2"/>
                <a:stretch>
                  <a:fillRect l="-1339" t="-5479" b="-17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0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</a:t>
            </a:r>
            <a:r>
              <a:rPr lang="en-US" dirty="0" smtClean="0">
                <a:latin typeface="Franklin Gothic Medium" panose="020B0603020102020204" pitchFamily="34" charset="0"/>
              </a:rPr>
              <a:t>aths </a:t>
            </a:r>
            <a:r>
              <a:rPr lang="en-US" dirty="0">
                <a:latin typeface="Franklin Gothic Medium" panose="020B0603020102020204" pitchFamily="34" charset="0"/>
              </a:rPr>
              <a:t>in relations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444" y="1332089"/>
            <a:ext cx="7848600" cy="8302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  <a:cs typeface="+mn-cs"/>
              </a:rPr>
              <a:t>Let R be a relation on a set A.  There is a path of length n from a to b if and only if (</a:t>
            </a:r>
            <a:r>
              <a:rPr lang="en-US" sz="2400" dirty="0" err="1">
                <a:ea typeface="MS PGothic" pitchFamily="34" charset="-128"/>
                <a:cs typeface="+mn-cs"/>
              </a:rPr>
              <a:t>a,b</a:t>
            </a:r>
            <a:r>
              <a:rPr lang="en-US" sz="2400" dirty="0">
                <a:ea typeface="MS PGothic" pitchFamily="34" charset="-128"/>
                <a:cs typeface="+mn-cs"/>
              </a:rPr>
              <a:t>) </a:t>
            </a:r>
            <a:r>
              <a:rPr lang="en-US" sz="2400" dirty="0" smtClean="0">
                <a:ea typeface="MS PGothic" pitchFamily="34" charset="-128"/>
                <a:cs typeface="+mn-cs"/>
                <a:sym typeface="Symbol"/>
              </a:rPr>
              <a:t> </a:t>
            </a:r>
            <a:r>
              <a:rPr lang="en-US" sz="2400" dirty="0" err="1" smtClean="0">
                <a:ea typeface="MS PGothic" pitchFamily="34" charset="-128"/>
                <a:cs typeface="+mn-cs"/>
                <a:sym typeface="Symbol"/>
              </a:rPr>
              <a:t>R</a:t>
            </a:r>
            <a:r>
              <a:rPr lang="en-US" sz="2400" baseline="30000" dirty="0" err="1" smtClean="0">
                <a:ea typeface="MS PGothic" pitchFamily="34" charset="-128"/>
                <a:cs typeface="+mn-cs"/>
                <a:sym typeface="Symbol"/>
              </a:rPr>
              <a:t>n</a:t>
            </a:r>
            <a:endParaRPr lang="en-US" sz="2400" baseline="30000" dirty="0"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panose="020B0603020102020204" pitchFamily="34" charset="0"/>
              </a:rPr>
              <a:t>connectivity </a:t>
            </a:r>
            <a:r>
              <a:rPr lang="en-US" dirty="0">
                <a:latin typeface="Franklin Gothic Medium" panose="020B0603020102020204" pitchFamily="34" charset="0"/>
              </a:rPr>
              <a:t>relation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778" y="1193800"/>
            <a:ext cx="8229600" cy="120015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  <a:cs typeface="+mn-cs"/>
              </a:rPr>
              <a:t>Let R be a relation on a set A.  The connectivity relation R* consists of the pairs (</a:t>
            </a:r>
            <a:r>
              <a:rPr lang="en-US" sz="2400" dirty="0" err="1">
                <a:ea typeface="MS PGothic" pitchFamily="34" charset="-128"/>
                <a:cs typeface="+mn-cs"/>
              </a:rPr>
              <a:t>a,b</a:t>
            </a:r>
            <a:r>
              <a:rPr lang="en-US" sz="2400" dirty="0">
                <a:ea typeface="MS PGothic" pitchFamily="34" charset="-128"/>
                <a:cs typeface="+mn-cs"/>
              </a:rPr>
              <a:t>) such that there is a path from a to </a:t>
            </a:r>
            <a:r>
              <a:rPr lang="en-US" sz="2400" dirty="0" smtClean="0">
                <a:ea typeface="MS PGothic" pitchFamily="34" charset="-128"/>
                <a:cs typeface="+mn-cs"/>
              </a:rPr>
              <a:t>b</a:t>
            </a:r>
          </a:p>
          <a:p>
            <a:pPr>
              <a:defRPr/>
            </a:pPr>
            <a:r>
              <a:rPr lang="en-US" sz="2400" dirty="0" smtClean="0">
                <a:ea typeface="MS PGothic" pitchFamily="34" charset="-128"/>
                <a:cs typeface="+mn-cs"/>
              </a:rPr>
              <a:t>in </a:t>
            </a:r>
            <a:r>
              <a:rPr lang="en-US" sz="2400" dirty="0">
                <a:ea typeface="MS PGothic" pitchFamily="34" charset="-128"/>
                <a:cs typeface="+mn-cs"/>
              </a:rPr>
              <a:t>R.</a:t>
            </a:r>
          </a:p>
        </p:txBody>
      </p:sp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89" y="2720619"/>
            <a:ext cx="310515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891" y="5791200"/>
            <a:ext cx="7820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 The text uses the wrong definition of this quantity.</a:t>
            </a:r>
          </a:p>
          <a:p>
            <a:r>
              <a:rPr lang="en-US" dirty="0" smtClean="0"/>
              <a:t>What the text defines (ignoring k=0) is usually called R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9225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properties of relations</a:t>
            </a:r>
          </a:p>
        </p:txBody>
      </p:sp>
      <p:sp>
        <p:nvSpPr>
          <p:cNvPr id="6146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8533" y="1261533"/>
            <a:ext cx="3487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/>
              <a:t>Let R be a relation on </a:t>
            </a:r>
            <a:r>
              <a:rPr lang="en-US" dirty="0" smtClean="0"/>
              <a:t>A.</a:t>
            </a:r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620885" y="2136035"/>
            <a:ext cx="806591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R is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reflexive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iff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en-US" sz="2400" dirty="0" err="1">
                <a:latin typeface="Arial" charset="0"/>
                <a:cs typeface="Arial" charset="0"/>
              </a:rPr>
              <a:t>a,a</a:t>
            </a:r>
            <a:r>
              <a:rPr lang="en-US" sz="2400" dirty="0">
                <a:latin typeface="Arial" charset="0"/>
                <a:cs typeface="Arial" charset="0"/>
              </a:rPr>
              <a:t>) 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 for every a 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A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20886" y="3225798"/>
            <a:ext cx="8065914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R is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symmetric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iff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en-US" sz="2400" dirty="0" err="1">
                <a:latin typeface="Arial" charset="0"/>
                <a:cs typeface="Arial" charset="0"/>
              </a:rPr>
              <a:t>a,b</a:t>
            </a:r>
            <a:r>
              <a:rPr lang="en-US" sz="2400" dirty="0">
                <a:latin typeface="Arial" charset="0"/>
                <a:cs typeface="Arial" charset="0"/>
              </a:rPr>
              <a:t>) 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 implies (b, a)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20886" y="4332102"/>
            <a:ext cx="8065914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R is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transitive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iff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en-US" sz="2400" dirty="0" err="1">
                <a:latin typeface="Arial" charset="0"/>
                <a:cs typeface="Arial" charset="0"/>
              </a:rPr>
              <a:t>a,b</a:t>
            </a:r>
            <a:r>
              <a:rPr lang="en-US" sz="2400" dirty="0">
                <a:latin typeface="Arial" charset="0"/>
                <a:cs typeface="Arial" charset="0"/>
              </a:rPr>
              <a:t>)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 and (b, c)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 </a:t>
            </a:r>
            <a:r>
              <a:rPr lang="en-US" sz="2400" dirty="0">
                <a:cs typeface="Arial" charset="0"/>
                <a:sym typeface="Symbol"/>
              </a:rPr>
              <a:t>implies</a:t>
            </a:r>
            <a:r>
              <a:rPr lang="en-US" sz="2400" dirty="0">
                <a:latin typeface="Arial" charset="0"/>
                <a:cs typeface="Arial" charset="0"/>
              </a:rPr>
              <a:t> (a, c) 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</a:t>
            </a:r>
          </a:p>
        </p:txBody>
      </p:sp>
    </p:spTree>
    <p:extLst>
      <p:ext uri="{BB962C8B-B14F-4D97-AF65-F5344CB8AC3E}">
        <p14:creationId xmlns:p14="http://schemas.microsoft.com/office/powerpoint/2010/main" val="28014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panose="020B0603020102020204" pitchFamily="34" charset="0"/>
              </a:rPr>
              <a:t>transitive-reflexive closure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8222" y="22577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2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3222" y="27149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3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63422" y="33245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4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92422" y="19529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5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58822" y="24863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6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01622" y="33245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7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20822" y="35531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8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68422" y="16481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9" name="Oval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30622" y="13433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0" name="Oval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78222" y="27149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1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30222" y="16481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2" name="Oval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97222" y="34769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3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492022" y="2638773"/>
            <a:ext cx="106680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5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492022" y="3476973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6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415822" y="2486373"/>
            <a:ext cx="228600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7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720622" y="1800573"/>
            <a:ext cx="6096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8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796822" y="2410173"/>
            <a:ext cx="7620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9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482622" y="1876773"/>
            <a:ext cx="2286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1" name="Line 2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787422" y="2638773"/>
            <a:ext cx="6858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2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330222" y="2867373"/>
            <a:ext cx="11430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4" name="Line 2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330222" y="3553173"/>
            <a:ext cx="9906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5" name="Line 2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473222" y="2943573"/>
            <a:ext cx="762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6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4549422" y="3629373"/>
            <a:ext cx="14478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7" name="Line 3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6149622" y="2943573"/>
            <a:ext cx="3048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0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397022" y="1800573"/>
            <a:ext cx="12954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1" name="Line 3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5921022" y="1571973"/>
            <a:ext cx="6858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2" name="Line 6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5844822" y="1495773"/>
            <a:ext cx="6858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4" name="Line 6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796822" y="1876773"/>
            <a:ext cx="6096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4400" y="4439355"/>
            <a:ext cx="75438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ea typeface="MS PGothic" pitchFamily="34" charset="-128"/>
                <a:cs typeface="+mn-cs"/>
              </a:rPr>
              <a:t>Add the minimum possible number of edges to make the relation transitive and reflexive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5800" y="5562600"/>
            <a:ext cx="8001000" cy="8382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ea typeface="MS PGothic" pitchFamily="34" charset="-128"/>
                <a:cs typeface="+mn-cs"/>
              </a:rPr>
              <a:t>The transitive-reflexive closure of a relation R is the connectivity relation R*</a:t>
            </a:r>
          </a:p>
        </p:txBody>
      </p:sp>
    </p:spTree>
    <p:extLst>
      <p:ext uri="{BB962C8B-B14F-4D97-AF65-F5344CB8AC3E}">
        <p14:creationId xmlns:p14="http://schemas.microsoft.com/office/powerpoint/2010/main" val="26616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5386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Medium" panose="020B0603020102020204" pitchFamily="34" charset="0"/>
              </a:rPr>
              <a:t>how</a:t>
            </a:r>
            <a:r>
              <a:rPr lang="en-US" dirty="0" smtClean="0"/>
              <a:t> is  </a:t>
            </a:r>
            <a:r>
              <a:rPr lang="en-US" dirty="0" smtClean="0">
                <a:solidFill>
                  <a:schemeClr val="bg1"/>
                </a:solidFill>
              </a:rPr>
              <a:t>Anderson   </a:t>
            </a:r>
            <a:r>
              <a:rPr lang="en-US" dirty="0" smtClean="0"/>
              <a:t> related to  </a:t>
            </a:r>
            <a:r>
              <a:rPr lang="en-US" dirty="0" err="1" smtClean="0">
                <a:solidFill>
                  <a:schemeClr val="bg1"/>
                </a:solidFill>
              </a:rPr>
              <a:t>Ber</a:t>
            </a:r>
            <a:r>
              <a:rPr lang="en-US" dirty="0" smtClean="0">
                <a:solidFill>
                  <a:schemeClr val="bg1"/>
                </a:solidFill>
              </a:rPr>
              <a:t>        </a:t>
            </a:r>
            <a:r>
              <a:rPr lang="en-US" dirty="0" err="1" smtClean="0">
                <a:solidFill>
                  <a:schemeClr val="bg1"/>
                </a:solidFill>
              </a:rPr>
              <a:t>noul</a:t>
            </a:r>
            <a:r>
              <a:rPr lang="en-US" dirty="0" smtClean="0"/>
              <a:t>?</a:t>
            </a:r>
          </a:p>
        </p:txBody>
      </p:sp>
      <p:pic>
        <p:nvPicPr>
          <p:cNvPr id="11267" name="Picture 2" descr="rja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1457325" cy="144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9" descr="http://upload.wikimedia.org/wikipedia/commons/thumb/6/6a/Gottfried_Wilhelm_von_Leibniz.jpg/200px-Gottfried_Wilhelm_von_Leibniz.jpg">
            <a:hlinkClick r:id="rId6" tooltip="Gottfried Wilhelm von Leibniz.jpg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38" y="152400"/>
            <a:ext cx="1204913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023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is  </a:t>
            </a:r>
            <a:r>
              <a:rPr lang="en-US" dirty="0" smtClean="0">
                <a:solidFill>
                  <a:schemeClr val="bg1"/>
                </a:solidFill>
              </a:rPr>
              <a:t>Anderson</a:t>
            </a:r>
            <a:r>
              <a:rPr lang="en-US" dirty="0" smtClean="0"/>
              <a:t>    related to           </a:t>
            </a:r>
            <a:r>
              <a:rPr lang="en-US" dirty="0" err="1" smtClean="0">
                <a:solidFill>
                  <a:schemeClr val="bg1"/>
                </a:solidFill>
              </a:rPr>
              <a:t>Bernoul</a:t>
            </a:r>
            <a:r>
              <a:rPr lang="en-US" dirty="0" smtClean="0"/>
              <a:t>?</a:t>
            </a:r>
          </a:p>
        </p:txBody>
      </p:sp>
      <p:pic>
        <p:nvPicPr>
          <p:cNvPr id="12291" name="Picture 2" descr="http://www.cs.washington.edu/homes/beame/Be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156845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2" descr="http://www.ultimateuniverse.net/images/isaac_newton_h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1524000" cy="161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5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Franklin Gothic Medium" panose="020B0603020102020204" pitchFamily="34" charset="0"/>
              </a:rPr>
              <a:t>a</a:t>
            </a:r>
            <a:r>
              <a:rPr lang="en-US" dirty="0" smtClean="0">
                <a:latin typeface="Franklin Gothic Medium" panose="020B0603020102020204" pitchFamily="34" charset="0"/>
              </a:rPr>
              <a:t>nnouncements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  <a:ea typeface="+mn-ea"/>
              </a:rPr>
              <a:t>Reading assignments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7</a:t>
            </a:r>
            <a:r>
              <a:rPr lang="en-US" baseline="30000" dirty="0" smtClean="0">
                <a:ea typeface="+mn-ea"/>
              </a:rPr>
              <a:t>th</a:t>
            </a:r>
            <a:r>
              <a:rPr lang="en-US" dirty="0" smtClean="0">
                <a:ea typeface="+mn-ea"/>
              </a:rPr>
              <a:t> Edition, 9.1 and pp. </a:t>
            </a:r>
            <a:r>
              <a:rPr lang="en-US" dirty="0" smtClean="0"/>
              <a:t>594-601</a:t>
            </a:r>
            <a:endParaRPr lang="en-US" dirty="0">
              <a:ea typeface="+mn-ea"/>
            </a:endParaRP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6</a:t>
            </a:r>
            <a:r>
              <a:rPr lang="en-US" baseline="30000" dirty="0" smtClean="0">
                <a:ea typeface="+mn-ea"/>
              </a:rPr>
              <a:t>th</a:t>
            </a:r>
            <a:r>
              <a:rPr lang="en-US" dirty="0" smtClean="0">
                <a:ea typeface="+mn-ea"/>
              </a:rPr>
              <a:t> Edition, </a:t>
            </a:r>
            <a:r>
              <a:rPr lang="en-US" dirty="0" smtClean="0"/>
              <a:t>8.1 and pp. 541-548</a:t>
            </a: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22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B3844B-2421-4802-BCAD-565234AF01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676400" y="1524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0000FF"/>
                </a:solidFill>
              </a:rPr>
              <a:t>http://genealogy.math.ndsu.nodak.edu/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533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6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ttp://upload.wikimedia.org/wikipedia/en/thumb/a/aa/Fourier2.jpg/250px-Fourier2.jpg">
            <a:hlinkClick r:id="rId9" tooltip="Fourier2.jpg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1265238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7" descr="Image:Leonhard Euler 2.jpg">
            <a:hlinkClick r:id="rId11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62200"/>
            <a:ext cx="1295400" cy="1617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9" descr="http://upload.wikimedia.org/wikipedia/commons/thumb/6/6a/Gottfried_Wilhelm_von_Leibniz.jpg/200px-Gottfried_Wilhelm_von_Leibniz.jpg">
            <a:hlinkClick r:id="rId13" tooltip="Gottfried Wilhelm von Leibniz.jpg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1084263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11" descr="Image:Felix Klein.jpeg">
            <a:hlinkClick r:id="rId15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292225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13" descr="http://upload.wikimedia.org/wikipedia/commons/thumb/c/c7/FriedrichLudwigBauer.jpg/180px-FriedrichLudwigBauer.jpg">
            <a:hlinkClick r:id="rId17" tooltip="FriedrichLudwigBauer.jpg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108585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15" descr="http://www.cs.washington.edu/homes/anderson/pics/dinner2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r="20139"/>
          <a:stretch>
            <a:fillRect/>
          </a:stretch>
        </p:blipFill>
        <p:spPr bwMode="auto">
          <a:xfrm>
            <a:off x="381000" y="152400"/>
            <a:ext cx="109855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2895600" y="1676400"/>
            <a:ext cx="73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Bauer</a:t>
            </a: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/>
          <a:stretch>
            <a:fillRect/>
          </a:stretch>
        </p:blipFill>
        <p:spPr bwMode="auto">
          <a:xfrm>
            <a:off x="4191000" y="152400"/>
            <a:ext cx="1143000" cy="1458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038600" y="1676400"/>
            <a:ext cx="1468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Caratheodory</a:t>
            </a:r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117475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TextBox 12"/>
          <p:cNvSpPr txBox="1">
            <a:spLocks noChangeArrowheads="1"/>
          </p:cNvSpPr>
          <p:nvPr/>
        </p:nvSpPr>
        <p:spPr bwMode="auto">
          <a:xfrm>
            <a:off x="5791200" y="1676400"/>
            <a:ext cx="118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Minkowski</a:t>
            </a:r>
          </a:p>
        </p:txBody>
      </p:sp>
      <p:sp>
        <p:nvSpPr>
          <p:cNvPr id="14349" name="TextBox 13"/>
          <p:cNvSpPr txBox="1">
            <a:spLocks noChangeArrowheads="1"/>
          </p:cNvSpPr>
          <p:nvPr/>
        </p:nvSpPr>
        <p:spPr bwMode="auto">
          <a:xfrm>
            <a:off x="7543800" y="1752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Klein</a:t>
            </a:r>
          </a:p>
        </p:txBody>
      </p:sp>
      <p:pic>
        <p:nvPicPr>
          <p:cNvPr id="14350" name="Picture 5" descr="http://upload.wikimedia.org/wikipedia/commons/thumb/a/a6/RLipschitz.jpeg/150px-RLipschitz.jpeg">
            <a:hlinkClick r:id="rId22" tooltip="Rudolf Lipschitz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1428750" cy="173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09600" y="4267200"/>
            <a:ext cx="985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Lipschitz</a:t>
            </a:r>
          </a:p>
        </p:txBody>
      </p:sp>
      <p:pic>
        <p:nvPicPr>
          <p:cNvPr id="14352" name="Picture 7" descr="http://upload.wikimedia.org/wikipedia/commons/thumb/3/32/Peter_Gustav_Lejeune_Dirichlet.jpg/250px-Peter_Gustav_Lejeune_Dirichlet.jpg">
            <a:hlinkClick r:id="rId24" tooltip="Johann Peter Gustav Lejeune Dirichlet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1449388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3" name="TextBox 17"/>
          <p:cNvSpPr txBox="1">
            <a:spLocks noChangeArrowheads="1"/>
          </p:cNvSpPr>
          <p:nvPr/>
        </p:nvSpPr>
        <p:spPr bwMode="auto">
          <a:xfrm>
            <a:off x="2362200" y="4267200"/>
            <a:ext cx="976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Dirichlet</a:t>
            </a:r>
          </a:p>
        </p:txBody>
      </p:sp>
      <p:sp>
        <p:nvSpPr>
          <p:cNvPr id="14354" name="TextBox 18"/>
          <p:cNvSpPr txBox="1">
            <a:spLocks noChangeArrowheads="1"/>
          </p:cNvSpPr>
          <p:nvPr/>
        </p:nvSpPr>
        <p:spPr bwMode="auto">
          <a:xfrm>
            <a:off x="4114800" y="4267200"/>
            <a:ext cx="858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Fourier</a:t>
            </a:r>
          </a:p>
        </p:txBody>
      </p:sp>
      <p:pic>
        <p:nvPicPr>
          <p:cNvPr id="14355" name="Picture 9" descr="http://upload.wikimedia.org/wikipedia/commons/thumb/d/d8/Langrange_portrait.jpg/200px-Langrange_portrait.jpg">
            <a:hlinkClick r:id="rId26" tooltip="Joseph-Louis (Giuseppe Lodovico), comte de Lagrange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1371600" cy="1543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6" name="TextBox 20"/>
          <p:cNvSpPr txBox="1">
            <a:spLocks noChangeArrowheads="1"/>
          </p:cNvSpPr>
          <p:nvPr/>
        </p:nvSpPr>
        <p:spPr bwMode="auto">
          <a:xfrm>
            <a:off x="5638800" y="4191000"/>
            <a:ext cx="103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Lagrange</a:t>
            </a:r>
          </a:p>
        </p:txBody>
      </p:sp>
      <p:sp>
        <p:nvSpPr>
          <p:cNvPr id="14357" name="TextBox 21"/>
          <p:cNvSpPr txBox="1">
            <a:spLocks noChangeArrowheads="1"/>
          </p:cNvSpPr>
          <p:nvPr/>
        </p:nvSpPr>
        <p:spPr bwMode="auto">
          <a:xfrm>
            <a:off x="7467600" y="4191000"/>
            <a:ext cx="66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Euler</a:t>
            </a:r>
          </a:p>
        </p:txBody>
      </p:sp>
      <p:pic>
        <p:nvPicPr>
          <p:cNvPr id="14358" name="Picture 11" descr="http://upload.wikimedia.org/wikipedia/commons/thumb/6/6a/Johann_Bernoulli2.jpg/220px-Johann_Bernoulli2.jpg">
            <a:hlinkClick r:id="rId28" tooltip="Johann Bernoulli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112838" cy="1381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9" name="TextBox 23"/>
          <p:cNvSpPr txBox="1">
            <a:spLocks noChangeArrowheads="1"/>
          </p:cNvSpPr>
          <p:nvPr/>
        </p:nvSpPr>
        <p:spPr bwMode="auto">
          <a:xfrm>
            <a:off x="0" y="6248400"/>
            <a:ext cx="19255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dirty="0">
                <a:latin typeface="Calibri" pitchFamily="34" charset="0"/>
              </a:rPr>
              <a:t>Johann Bernoulli</a:t>
            </a:r>
          </a:p>
        </p:txBody>
      </p:sp>
      <p:pic>
        <p:nvPicPr>
          <p:cNvPr id="14360" name="Picture 13" descr="http://upload.wikimedia.org/wikipedia/commons/thumb/1/19/Jakob_Bernoulli.jpg/200px-Jakob_Bernoulli.jpg">
            <a:hlinkClick r:id="rId30" tooltip="Jacob Bernoulli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00600"/>
            <a:ext cx="1223963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1" name="TextBox 25"/>
          <p:cNvSpPr txBox="1">
            <a:spLocks noChangeArrowheads="1"/>
          </p:cNvSpPr>
          <p:nvPr/>
        </p:nvSpPr>
        <p:spPr bwMode="auto">
          <a:xfrm>
            <a:off x="1752600" y="6248400"/>
            <a:ext cx="1763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dirty="0">
                <a:latin typeface="Calibri" pitchFamily="34" charset="0"/>
              </a:rPr>
              <a:t>Jacob Bernoulli</a:t>
            </a:r>
          </a:p>
        </p:txBody>
      </p:sp>
      <p:sp>
        <p:nvSpPr>
          <p:cNvPr id="14362" name="TextBox 26"/>
          <p:cNvSpPr txBox="1">
            <a:spLocks noChangeArrowheads="1"/>
          </p:cNvSpPr>
          <p:nvPr/>
        </p:nvSpPr>
        <p:spPr bwMode="auto">
          <a:xfrm>
            <a:off x="3581400" y="62484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Leibniz</a:t>
            </a:r>
          </a:p>
        </p:txBody>
      </p:sp>
      <p:pic>
        <p:nvPicPr>
          <p:cNvPr id="14363" name="Picture 15" descr="http://upload.wikimedia.org/wikipedia/en/thumb/4/44/Rheticus_George_von.jpg/200px-Rheticus_George_von.jpg">
            <a:hlinkClick r:id="rId32" tooltip="Georg Joachim Rheticus (1514-1574)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97"/>
          <a:stretch>
            <a:fillRect/>
          </a:stretch>
        </p:blipFill>
        <p:spPr bwMode="auto">
          <a:xfrm>
            <a:off x="6223000" y="4953000"/>
            <a:ext cx="1042988" cy="1258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4" name="TextBox 28"/>
          <p:cNvSpPr txBox="1">
            <a:spLocks noChangeArrowheads="1"/>
          </p:cNvSpPr>
          <p:nvPr/>
        </p:nvSpPr>
        <p:spPr bwMode="auto">
          <a:xfrm>
            <a:off x="6172200" y="6324600"/>
            <a:ext cx="98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Rheticus</a:t>
            </a:r>
          </a:p>
        </p:txBody>
      </p:sp>
      <p:pic>
        <p:nvPicPr>
          <p:cNvPr id="14365" name="Picture 17" descr="http://upload.wikimedia.org/wikipedia/commons/thumb/f/f2/Nikolaus_Kopernikus.jpg/225px-Nikolaus_Kopernikus.jpg">
            <a:hlinkClick r:id="rId34" tooltip="Portrait, 1580, Toruń Old Town City Hall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953000"/>
            <a:ext cx="1130300" cy="1316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6" name="TextBox 30"/>
          <p:cNvSpPr txBox="1">
            <a:spLocks noChangeArrowheads="1"/>
          </p:cNvSpPr>
          <p:nvPr/>
        </p:nvSpPr>
        <p:spPr bwMode="auto">
          <a:xfrm>
            <a:off x="7467600" y="6324600"/>
            <a:ext cx="123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Copernicus</a:t>
            </a:r>
          </a:p>
        </p:txBody>
      </p:sp>
      <p:sp>
        <p:nvSpPr>
          <p:cNvPr id="14367" name="TextBox 31"/>
          <p:cNvSpPr txBox="1">
            <a:spLocks noChangeArrowheads="1"/>
          </p:cNvSpPr>
          <p:nvPr/>
        </p:nvSpPr>
        <p:spPr bwMode="auto">
          <a:xfrm>
            <a:off x="304800" y="1676400"/>
            <a:ext cx="108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Anderson</a:t>
            </a:r>
          </a:p>
        </p:txBody>
      </p:sp>
      <p:pic>
        <p:nvPicPr>
          <p:cNvPr id="14368" name="Picture 19" descr="File:Erhardweigel.jpg">
            <a:hlinkClick r:id="rId3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1028700" cy="145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9" name="TextBox 33"/>
          <p:cNvSpPr txBox="1">
            <a:spLocks noChangeArrowheads="1"/>
          </p:cNvSpPr>
          <p:nvPr/>
        </p:nvSpPr>
        <p:spPr bwMode="auto">
          <a:xfrm>
            <a:off x="4953000" y="63246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Weigel</a:t>
            </a:r>
          </a:p>
        </p:txBody>
      </p:sp>
      <p:pic>
        <p:nvPicPr>
          <p:cNvPr id="14370" name="Picture 2" descr="http://www14.informatik.tu-muenchen.de/personen/mayr/mayr_1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8" r="12228"/>
          <a:stretch>
            <a:fillRect/>
          </a:stretch>
        </p:blipFill>
        <p:spPr bwMode="auto">
          <a:xfrm>
            <a:off x="1676400" y="152400"/>
            <a:ext cx="941388" cy="1420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1" name="TextBox 31"/>
          <p:cNvSpPr txBox="1">
            <a:spLocks noChangeArrowheads="1"/>
          </p:cNvSpPr>
          <p:nvPr/>
        </p:nvSpPr>
        <p:spPr bwMode="auto">
          <a:xfrm>
            <a:off x="1676400" y="1676400"/>
            <a:ext cx="67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Mayr</a:t>
            </a:r>
          </a:p>
        </p:txBody>
      </p:sp>
    </p:spTree>
    <p:extLst>
      <p:ext uri="{BB962C8B-B14F-4D97-AF65-F5344CB8AC3E}">
        <p14:creationId xmlns:p14="http://schemas.microsoft.com/office/powerpoint/2010/main" val="2714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s.washington.edu/homes/beame/Be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56845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4" descr="http://upload.wikimedia.org/wikipedia/commons/thumb/6/68/Prof.Cook.jpg/150px-Prof.Coo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1516063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" descr="http://www.wvquine.org/wvq-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609600"/>
            <a:ext cx="133032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8" descr="http://plato.stanford.edu/entries/whitehead/whitehe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1392238" cy="1863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10" descr="http://upload.wikimedia.org/wikipedia/en/thumb/8/86/Robertsmith1689-1768.jpg/200px-Robertsmith1689-1768.jpg">
            <a:hlinkClick r:id="rId7" tooltip="Portrait by John Vanderbank, 1730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16002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12" descr="http://www.ultimateuniverse.net/images/isaac_newton_h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1447800" cy="1538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14" descr="http://upload.wikimedia.org/wikipedia/commons/thumb/6/61/Isaac_Barrow.jpg/200px-Isaac_Barrow.jpg">
            <a:hlinkClick r:id="rId10" tooltip="Isaac Barrow (1630–1677)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1295400" cy="1547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16" descr="http://apod.nasa.gov/apod/image/0110/galileo_susterman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6600"/>
            <a:ext cx="1447800" cy="153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8" descr="http://upload.wikimedia.org/wikipedia/commons/thumb/4/47/Adam_Sedgwick.jpg/220px-Adam_Sedgwick.jpg">
            <a:hlinkClick r:id="rId13" tooltip="Adam Sedgwick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371600" cy="1671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20" descr="File:WilliamHopkins.jp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600"/>
            <a:ext cx="1504950" cy="1863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2" name="TextBox 14"/>
          <p:cNvSpPr txBox="1">
            <a:spLocks noChangeArrowheads="1"/>
          </p:cNvSpPr>
          <p:nvPr/>
        </p:nvSpPr>
        <p:spPr bwMode="auto">
          <a:xfrm>
            <a:off x="533400" y="2590800"/>
            <a:ext cx="83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Beame</a:t>
            </a:r>
          </a:p>
        </p:txBody>
      </p:sp>
      <p:sp>
        <p:nvSpPr>
          <p:cNvPr id="15373" name="TextBox 15"/>
          <p:cNvSpPr txBox="1">
            <a:spLocks noChangeArrowheads="1"/>
          </p:cNvSpPr>
          <p:nvPr/>
        </p:nvSpPr>
        <p:spPr bwMode="auto">
          <a:xfrm>
            <a:off x="2438400" y="2667000"/>
            <a:ext cx="655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Cook</a:t>
            </a:r>
          </a:p>
        </p:txBody>
      </p:sp>
      <p:sp>
        <p:nvSpPr>
          <p:cNvPr id="15374" name="TextBox 16"/>
          <p:cNvSpPr txBox="1">
            <a:spLocks noChangeArrowheads="1"/>
          </p:cNvSpPr>
          <p:nvPr/>
        </p:nvSpPr>
        <p:spPr bwMode="auto">
          <a:xfrm>
            <a:off x="4191000" y="2667000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Quine</a:t>
            </a:r>
          </a:p>
        </p:txBody>
      </p:sp>
      <p:sp>
        <p:nvSpPr>
          <p:cNvPr id="15375" name="TextBox 17"/>
          <p:cNvSpPr txBox="1">
            <a:spLocks noChangeArrowheads="1"/>
          </p:cNvSpPr>
          <p:nvPr/>
        </p:nvSpPr>
        <p:spPr bwMode="auto">
          <a:xfrm>
            <a:off x="5715000" y="2667000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Whitehead</a:t>
            </a:r>
          </a:p>
        </p:txBody>
      </p:sp>
      <p:sp>
        <p:nvSpPr>
          <p:cNvPr id="15376" name="TextBox 18"/>
          <p:cNvSpPr txBox="1">
            <a:spLocks noChangeArrowheads="1"/>
          </p:cNvSpPr>
          <p:nvPr/>
        </p:nvSpPr>
        <p:spPr bwMode="auto">
          <a:xfrm>
            <a:off x="7772400" y="26670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Hopkins</a:t>
            </a:r>
          </a:p>
        </p:txBody>
      </p:sp>
      <p:sp>
        <p:nvSpPr>
          <p:cNvPr id="15377" name="TextBox 19"/>
          <p:cNvSpPr txBox="1">
            <a:spLocks noChangeArrowheads="1"/>
          </p:cNvSpPr>
          <p:nvPr/>
        </p:nvSpPr>
        <p:spPr bwMode="auto">
          <a:xfrm>
            <a:off x="533400" y="5029200"/>
            <a:ext cx="116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Sedgewick</a:t>
            </a:r>
          </a:p>
        </p:txBody>
      </p:sp>
      <p:sp>
        <p:nvSpPr>
          <p:cNvPr id="15378" name="TextBox 20"/>
          <p:cNvSpPr txBox="1">
            <a:spLocks noChangeArrowheads="1"/>
          </p:cNvSpPr>
          <p:nvPr/>
        </p:nvSpPr>
        <p:spPr bwMode="auto">
          <a:xfrm>
            <a:off x="2590800" y="5029200"/>
            <a:ext cx="72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Smith</a:t>
            </a:r>
          </a:p>
        </p:txBody>
      </p:sp>
      <p:sp>
        <p:nvSpPr>
          <p:cNvPr id="15379" name="TextBox 21"/>
          <p:cNvSpPr txBox="1">
            <a:spLocks noChangeArrowheads="1"/>
          </p:cNvSpPr>
          <p:nvPr/>
        </p:nvSpPr>
        <p:spPr bwMode="auto">
          <a:xfrm>
            <a:off x="4343400" y="4953000"/>
            <a:ext cx="931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Newton</a:t>
            </a:r>
          </a:p>
        </p:txBody>
      </p:sp>
      <p:sp>
        <p:nvSpPr>
          <p:cNvPr id="15380" name="TextBox 22"/>
          <p:cNvSpPr txBox="1">
            <a:spLocks noChangeArrowheads="1"/>
          </p:cNvSpPr>
          <p:nvPr/>
        </p:nvSpPr>
        <p:spPr bwMode="auto">
          <a:xfrm>
            <a:off x="5943600" y="49530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Barrow</a:t>
            </a:r>
          </a:p>
        </p:txBody>
      </p:sp>
      <p:sp>
        <p:nvSpPr>
          <p:cNvPr id="15381" name="TextBox 23"/>
          <p:cNvSpPr txBox="1">
            <a:spLocks noChangeArrowheads="1"/>
          </p:cNvSpPr>
          <p:nvPr/>
        </p:nvSpPr>
        <p:spPr bwMode="auto">
          <a:xfrm>
            <a:off x="7696200" y="4953000"/>
            <a:ext cx="836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Galileo</a:t>
            </a:r>
          </a:p>
        </p:txBody>
      </p:sp>
    </p:spTree>
    <p:extLst>
      <p:ext uri="{BB962C8B-B14F-4D97-AF65-F5344CB8AC3E}">
        <p14:creationId xmlns:p14="http://schemas.microsoft.com/office/powerpoint/2010/main" val="19211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381000"/>
            <a:ext cx="266858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cs typeface="Arial" charset="0"/>
              </a:rPr>
              <a:t>Nicolaus Copernicus</a:t>
            </a:r>
          </a:p>
          <a:p>
            <a:pPr eaLnBrk="1" hangingPunct="1"/>
            <a:r>
              <a:rPr lang="en-US" sz="1600">
                <a:cs typeface="Arial" charset="0"/>
              </a:rPr>
              <a:t>Georg Rheticus</a:t>
            </a:r>
          </a:p>
          <a:p>
            <a:pPr eaLnBrk="1" hangingPunct="1"/>
            <a:r>
              <a:rPr lang="en-US" sz="1600">
                <a:cs typeface="Arial" charset="0"/>
              </a:rPr>
              <a:t>Moritz Steinmetz</a:t>
            </a:r>
          </a:p>
          <a:p>
            <a:pPr eaLnBrk="1" hangingPunct="1"/>
            <a:r>
              <a:rPr lang="en-US" sz="1600">
                <a:cs typeface="Arial" charset="0"/>
              </a:rPr>
              <a:t>Christoph Meurer</a:t>
            </a:r>
          </a:p>
          <a:p>
            <a:pPr eaLnBrk="1" hangingPunct="1"/>
            <a:r>
              <a:rPr lang="en-US" sz="1600">
                <a:cs typeface="Arial" charset="0"/>
              </a:rPr>
              <a:t>Philipp Muller</a:t>
            </a:r>
          </a:p>
          <a:p>
            <a:pPr eaLnBrk="1" hangingPunct="1"/>
            <a:r>
              <a:rPr lang="en-US" sz="1600">
                <a:cs typeface="Arial" charset="0"/>
              </a:rPr>
              <a:t>Erhard Weigel</a:t>
            </a:r>
          </a:p>
          <a:p>
            <a:pPr eaLnBrk="1" hangingPunct="1"/>
            <a:r>
              <a:rPr lang="en-US" sz="1600">
                <a:cs typeface="Arial" charset="0"/>
              </a:rPr>
              <a:t>Gottfried Leibniz</a:t>
            </a:r>
          </a:p>
          <a:p>
            <a:pPr eaLnBrk="1" hangingPunct="1"/>
            <a:r>
              <a:rPr lang="en-US" sz="1600">
                <a:cs typeface="Arial" charset="0"/>
              </a:rPr>
              <a:t>Noclas Malebranache</a:t>
            </a:r>
          </a:p>
          <a:p>
            <a:pPr eaLnBrk="1" hangingPunct="1"/>
            <a:r>
              <a:rPr lang="en-US" sz="1600">
                <a:cs typeface="Arial" charset="0"/>
              </a:rPr>
              <a:t>Jacob Bernoulli</a:t>
            </a:r>
          </a:p>
          <a:p>
            <a:pPr eaLnBrk="1" hangingPunct="1"/>
            <a:r>
              <a:rPr lang="en-US" sz="1600">
                <a:cs typeface="Arial" charset="0"/>
              </a:rPr>
              <a:t>Johann Bernoulli</a:t>
            </a:r>
          </a:p>
          <a:p>
            <a:pPr eaLnBrk="1" hangingPunct="1"/>
            <a:r>
              <a:rPr lang="en-US" sz="1600">
                <a:cs typeface="Arial" charset="0"/>
              </a:rPr>
              <a:t>Leonhard Euler</a:t>
            </a:r>
          </a:p>
          <a:p>
            <a:pPr eaLnBrk="1" hangingPunct="1"/>
            <a:r>
              <a:rPr lang="en-US" sz="1600">
                <a:cs typeface="Arial" charset="0"/>
              </a:rPr>
              <a:t>Joseph Lagrange</a:t>
            </a:r>
          </a:p>
          <a:p>
            <a:pPr eaLnBrk="1" hangingPunct="1"/>
            <a:r>
              <a:rPr lang="en-US" sz="1600">
                <a:cs typeface="Arial" charset="0"/>
              </a:rPr>
              <a:t>Jean-Baptiste Fourier</a:t>
            </a:r>
          </a:p>
          <a:p>
            <a:pPr eaLnBrk="1" hangingPunct="1"/>
            <a:r>
              <a:rPr lang="en-US" sz="1600">
                <a:cs typeface="Arial" charset="0"/>
              </a:rPr>
              <a:t>Gustav Dirichlet</a:t>
            </a:r>
          </a:p>
          <a:p>
            <a:pPr eaLnBrk="1" hangingPunct="1"/>
            <a:r>
              <a:rPr lang="en-US" sz="1600">
                <a:cs typeface="Arial" charset="0"/>
              </a:rPr>
              <a:t>Rudolf Lipschitz</a:t>
            </a:r>
          </a:p>
          <a:p>
            <a:pPr eaLnBrk="1" hangingPunct="1"/>
            <a:r>
              <a:rPr lang="en-US" sz="1600">
                <a:cs typeface="Arial" charset="0"/>
              </a:rPr>
              <a:t>Felix Klein</a:t>
            </a:r>
          </a:p>
          <a:p>
            <a:pPr eaLnBrk="1" hangingPunct="1"/>
            <a:r>
              <a:rPr lang="en-US" sz="1600">
                <a:cs typeface="Arial" charset="0"/>
              </a:rPr>
              <a:t>C. L. Ferdinand Lindemann</a:t>
            </a:r>
            <a:br>
              <a:rPr lang="en-US" sz="1600">
                <a:cs typeface="Arial" charset="0"/>
              </a:rPr>
            </a:br>
            <a:r>
              <a:rPr lang="en-US" sz="1600">
                <a:cs typeface="Arial" charset="0"/>
              </a:rPr>
              <a:t>Herman Minkowski</a:t>
            </a:r>
          </a:p>
          <a:p>
            <a:pPr eaLnBrk="1" hangingPunct="1"/>
            <a:r>
              <a:rPr lang="en-US" sz="1600">
                <a:cs typeface="Arial" charset="0"/>
              </a:rPr>
              <a:t>Constantin Caratheodory</a:t>
            </a:r>
            <a:br>
              <a:rPr lang="en-US" sz="1600">
                <a:cs typeface="Arial" charset="0"/>
              </a:rPr>
            </a:br>
            <a:r>
              <a:rPr lang="en-US" sz="1600">
                <a:cs typeface="Arial" charset="0"/>
              </a:rPr>
              <a:t>Georg Aumann</a:t>
            </a:r>
          </a:p>
          <a:p>
            <a:pPr eaLnBrk="1" hangingPunct="1"/>
            <a:r>
              <a:rPr lang="en-US" sz="1600">
                <a:cs typeface="Arial" charset="0"/>
              </a:rPr>
              <a:t>Friedrich Bauer</a:t>
            </a:r>
          </a:p>
          <a:p>
            <a:pPr eaLnBrk="1" hangingPunct="1"/>
            <a:r>
              <a:rPr lang="en-US" sz="1600">
                <a:cs typeface="Arial" charset="0"/>
              </a:rPr>
              <a:t>Manfred Paul</a:t>
            </a:r>
          </a:p>
          <a:p>
            <a:pPr eaLnBrk="1" hangingPunct="1"/>
            <a:r>
              <a:rPr lang="en-US" sz="1600">
                <a:cs typeface="Arial" charset="0"/>
              </a:rPr>
              <a:t>Ernst Mayr</a:t>
            </a:r>
            <a:br>
              <a:rPr lang="en-US" sz="1600">
                <a:cs typeface="Arial" charset="0"/>
              </a:rPr>
            </a:br>
            <a:r>
              <a:rPr lang="en-US" sz="1600">
                <a:cs typeface="Arial" charset="0"/>
              </a:rPr>
              <a:t>Richard Anderson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038600" y="457200"/>
            <a:ext cx="2362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/>
              <a:t>Galileo Galilei</a:t>
            </a:r>
          </a:p>
          <a:p>
            <a:pPr eaLnBrk="1" hangingPunct="1"/>
            <a:r>
              <a:rPr lang="en-US" sz="1600"/>
              <a:t>Vincenzo Viviani</a:t>
            </a:r>
          </a:p>
          <a:p>
            <a:pPr eaLnBrk="1" hangingPunct="1"/>
            <a:r>
              <a:rPr lang="en-US" sz="1600"/>
              <a:t>Issac Barrow</a:t>
            </a:r>
          </a:p>
          <a:p>
            <a:pPr eaLnBrk="1" hangingPunct="1"/>
            <a:r>
              <a:rPr lang="en-US" sz="1600"/>
              <a:t>Isaac Newton</a:t>
            </a:r>
          </a:p>
          <a:p>
            <a:pPr eaLnBrk="1" hangingPunct="1"/>
            <a:r>
              <a:rPr lang="en-US" sz="1600"/>
              <a:t>Roger Cotes</a:t>
            </a:r>
          </a:p>
          <a:p>
            <a:pPr eaLnBrk="1" hangingPunct="1"/>
            <a:r>
              <a:rPr lang="en-US" sz="1600"/>
              <a:t>Robert Smith</a:t>
            </a:r>
          </a:p>
          <a:p>
            <a:pPr eaLnBrk="1" hangingPunct="1"/>
            <a:r>
              <a:rPr lang="en-US" sz="1600"/>
              <a:t>Walter Taylor </a:t>
            </a:r>
          </a:p>
          <a:p>
            <a:pPr eaLnBrk="1" hangingPunct="1"/>
            <a:r>
              <a:rPr lang="en-US" sz="1600"/>
              <a:t>Stephen Whisson</a:t>
            </a:r>
          </a:p>
          <a:p>
            <a:pPr eaLnBrk="1" hangingPunct="1"/>
            <a:r>
              <a:rPr lang="en-US" sz="1600"/>
              <a:t>Thomas Postlethwaite</a:t>
            </a:r>
          </a:p>
          <a:p>
            <a:pPr eaLnBrk="1" hangingPunct="1"/>
            <a:r>
              <a:rPr lang="en-US" sz="1600"/>
              <a:t>Thomas Jones</a:t>
            </a:r>
          </a:p>
          <a:p>
            <a:pPr eaLnBrk="1" hangingPunct="1"/>
            <a:r>
              <a:rPr lang="en-US" sz="1600"/>
              <a:t>Adam Sedgewick</a:t>
            </a:r>
          </a:p>
          <a:p>
            <a:pPr eaLnBrk="1" hangingPunct="1"/>
            <a:r>
              <a:rPr lang="en-US" sz="1600"/>
              <a:t>William Hopkins</a:t>
            </a:r>
          </a:p>
          <a:p>
            <a:pPr eaLnBrk="1" hangingPunct="1"/>
            <a:r>
              <a:rPr lang="en-US" sz="1600"/>
              <a:t>Edward Routh</a:t>
            </a:r>
          </a:p>
          <a:p>
            <a:pPr eaLnBrk="1" hangingPunct="1"/>
            <a:r>
              <a:rPr lang="en-US" sz="1600"/>
              <a:t>Alfred North Whitehead</a:t>
            </a:r>
          </a:p>
          <a:p>
            <a:pPr eaLnBrk="1" hangingPunct="1"/>
            <a:r>
              <a:rPr lang="en-US" sz="1600"/>
              <a:t>Willard Quine</a:t>
            </a:r>
          </a:p>
          <a:p>
            <a:pPr eaLnBrk="1" hangingPunct="1"/>
            <a:r>
              <a:rPr lang="en-US" sz="1600"/>
              <a:t>Hao Wang</a:t>
            </a:r>
          </a:p>
          <a:p>
            <a:pPr eaLnBrk="1" hangingPunct="1"/>
            <a:r>
              <a:rPr lang="en-US" sz="1600"/>
              <a:t>Stephen Cook</a:t>
            </a:r>
          </a:p>
          <a:p>
            <a:pPr eaLnBrk="1" hangingPunct="1"/>
            <a:r>
              <a:rPr lang="en-US" sz="1600"/>
              <a:t>Paul Beame</a:t>
            </a:r>
          </a:p>
        </p:txBody>
      </p:sp>
    </p:spTree>
    <p:extLst>
      <p:ext uri="{BB962C8B-B14F-4D97-AF65-F5344CB8AC3E}">
        <p14:creationId xmlns:p14="http://schemas.microsoft.com/office/powerpoint/2010/main" val="41396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n-ary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32178" y="1233310"/>
                <a:ext cx="6509474" cy="8309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dirty="0" smtClean="0">
                    <a:cs typeface="Arial" pitchFamily="34" charset="0"/>
                  </a:rPr>
                  <a:t>Let A</a:t>
                </a:r>
                <a:r>
                  <a:rPr lang="en-US" baseline="-25000" dirty="0">
                    <a:cs typeface="Arial" pitchFamily="34" charset="0"/>
                  </a:rPr>
                  <a:t>1</a:t>
                </a:r>
                <a:r>
                  <a:rPr lang="en-US" dirty="0">
                    <a:cs typeface="Arial" pitchFamily="34" charset="0"/>
                  </a:rPr>
                  <a:t>, A</a:t>
                </a:r>
                <a:r>
                  <a:rPr lang="en-US" baseline="-25000" dirty="0">
                    <a:cs typeface="Arial" pitchFamily="34" charset="0"/>
                  </a:rPr>
                  <a:t>2</a:t>
                </a:r>
                <a:r>
                  <a:rPr lang="en-US" dirty="0">
                    <a:cs typeface="Arial" pitchFamily="34" charset="0"/>
                  </a:rPr>
                  <a:t>, …, A</a:t>
                </a:r>
                <a:r>
                  <a:rPr lang="en-US" baseline="-25000" dirty="0">
                    <a:cs typeface="Arial" pitchFamily="34" charset="0"/>
                  </a:rPr>
                  <a:t>n</a:t>
                </a:r>
                <a:r>
                  <a:rPr lang="en-US" dirty="0">
                    <a:cs typeface="Arial" pitchFamily="34" charset="0"/>
                  </a:rPr>
                  <a:t> be sets.  An </a:t>
                </a:r>
                <a:r>
                  <a:rPr lang="en-US" b="1" dirty="0">
                    <a:cs typeface="Arial" pitchFamily="34" charset="0"/>
                  </a:rPr>
                  <a:t>n-</a:t>
                </a:r>
                <a:r>
                  <a:rPr lang="en-US" b="1" dirty="0" err="1">
                    <a:cs typeface="Arial" pitchFamily="34" charset="0"/>
                  </a:rPr>
                  <a:t>ary</a:t>
                </a:r>
                <a:r>
                  <a:rPr lang="en-US" dirty="0">
                    <a:cs typeface="Arial" pitchFamily="34" charset="0"/>
                  </a:rPr>
                  <a:t> relation on </a:t>
                </a:r>
              </a:p>
              <a:p>
                <a:pPr eaLnBrk="1" hangingPunct="1"/>
                <a:r>
                  <a:rPr lang="en-US" dirty="0">
                    <a:cs typeface="Arial" pitchFamily="34" charset="0"/>
                  </a:rPr>
                  <a:t>these sets is a subset of A</a:t>
                </a:r>
                <a:r>
                  <a:rPr lang="en-US" baseline="-25000" dirty="0">
                    <a:cs typeface="Arial" pitchFamily="34" charset="0"/>
                  </a:rPr>
                  <a:t>1</a:t>
                </a:r>
                <a:r>
                  <a:rPr lang="en-US" dirty="0">
                    <a:latin typeface="Symbol" pitchFamily="18" charset="2"/>
                    <a:cs typeface="Arial" pitchFamily="34" charset="0"/>
                    <a:sym typeface="Symbol" pitchFamily="18" charset="2"/>
                  </a:rPr>
                  <a:t></a:t>
                </a:r>
                <a:r>
                  <a:rPr lang="en-US" dirty="0">
                    <a:cs typeface="Arial" pitchFamily="34" charset="0"/>
                  </a:rPr>
                  <a:t> </a:t>
                </a:r>
                <a:r>
                  <a:rPr lang="en-US" dirty="0" smtClean="0">
                    <a:cs typeface="Arial" pitchFamily="34" charset="0"/>
                  </a:rPr>
                  <a:t>A</a:t>
                </a:r>
                <a:r>
                  <a:rPr lang="en-US" baseline="-25000" dirty="0" smtClean="0">
                    <a:cs typeface="Arial" pitchFamily="34" charset="0"/>
                  </a:rPr>
                  <a:t>2 </a:t>
                </a:r>
                <a:r>
                  <a:rPr lang="en-US" dirty="0" smtClean="0">
                    <a:latin typeface="Symbol" pitchFamily="18" charset="2"/>
                    <a:cs typeface="Arial" pitchFamily="34" charset="0"/>
                    <a:sym typeface="Symbol" pitchFamily="18" charset="2"/>
                  </a:rPr>
                  <a:t></a:t>
                </a:r>
                <a:r>
                  <a:rPr lang="en-US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⋯ </m:t>
                    </m:r>
                  </m:oMath>
                </a14:m>
                <a:r>
                  <a:rPr lang="en-US" dirty="0" smtClean="0">
                    <a:latin typeface="Symbol" pitchFamily="18" charset="2"/>
                    <a:cs typeface="Arial" pitchFamily="34" charset="0"/>
                    <a:sym typeface="Symbol" pitchFamily="18" charset="2"/>
                  </a:rPr>
                  <a:t></a:t>
                </a:r>
                <a:r>
                  <a:rPr lang="en-US" dirty="0" smtClean="0">
                    <a:cs typeface="Arial" pitchFamily="34" charset="0"/>
                  </a:rPr>
                  <a:t> </a:t>
                </a:r>
                <a:r>
                  <a:rPr lang="en-US" dirty="0">
                    <a:cs typeface="Arial" pitchFamily="34" charset="0"/>
                  </a:rPr>
                  <a:t>A</a:t>
                </a:r>
                <a:r>
                  <a:rPr lang="en-US" baseline="-25000" dirty="0">
                    <a:cs typeface="Arial" pitchFamily="34" charset="0"/>
                  </a:rPr>
                  <a:t>n</a:t>
                </a:r>
                <a:r>
                  <a:rPr lang="en-US" dirty="0"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32178" y="1233310"/>
                <a:ext cx="6509474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305" t="-3521" r="-932" b="-13380"/>
                </a:stretch>
              </a:blip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3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elational databases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562100" y="1995488"/>
          <a:ext cx="60198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257300"/>
                <a:gridCol w="1143000"/>
              </a:tblGrid>
              <a:tr h="37088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Einstein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238001920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18484" name="TextBox 5"/>
          <p:cNvSpPr txBox="1">
            <a:spLocks noChangeArrowheads="1"/>
          </p:cNvSpPr>
          <p:nvPr/>
        </p:nvSpPr>
        <p:spPr bwMode="auto">
          <a:xfrm>
            <a:off x="1582738" y="1582738"/>
            <a:ext cx="1274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/>
              <a:t>STUDENT</a:t>
            </a:r>
          </a:p>
        </p:txBody>
      </p:sp>
    </p:spTree>
    <p:extLst>
      <p:ext uri="{BB962C8B-B14F-4D97-AF65-F5344CB8AC3E}">
        <p14:creationId xmlns:p14="http://schemas.microsoft.com/office/powerpoint/2010/main" val="19656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elational databases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5800" y="1371600"/>
          <a:ext cx="7315200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245"/>
                <a:gridCol w="1771245"/>
                <a:gridCol w="1230549"/>
                <a:gridCol w="1118681"/>
                <a:gridCol w="1423480"/>
              </a:tblGrid>
              <a:tr h="37086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Course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0" y="6324600"/>
            <a:ext cx="2227405" cy="400110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dk1"/>
                </a:solidFill>
                <a:latin typeface="+mn-lt"/>
                <a:ea typeface="+mn-ea"/>
              </a:rPr>
              <a:t>What’s not so nice?</a:t>
            </a:r>
            <a:endParaRPr lang="en-US" sz="20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9545" name="TextBox 7"/>
          <p:cNvSpPr txBox="1">
            <a:spLocks noChangeArrowheads="1"/>
          </p:cNvSpPr>
          <p:nvPr/>
        </p:nvSpPr>
        <p:spPr bwMode="auto">
          <a:xfrm>
            <a:off x="533400" y="990600"/>
            <a:ext cx="127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/>
              <a:t>STUDENT</a:t>
            </a:r>
          </a:p>
        </p:txBody>
      </p:sp>
    </p:spTree>
    <p:extLst>
      <p:ext uri="{BB962C8B-B14F-4D97-AF65-F5344CB8AC3E}">
        <p14:creationId xmlns:p14="http://schemas.microsoft.com/office/powerpoint/2010/main" val="6679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elational databases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9888868"/>
              </p:ext>
            </p:extLst>
          </p:nvPr>
        </p:nvGraphicFramePr>
        <p:xfrm>
          <a:off x="6248400" y="1583796"/>
          <a:ext cx="2362200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245"/>
                <a:gridCol w="971955"/>
              </a:tblGrid>
              <a:tr h="37086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Course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6019800"/>
            <a:ext cx="831850" cy="400050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+mn-ea"/>
              </a:rPr>
              <a:t>Better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98064221"/>
              </p:ext>
            </p:extLst>
          </p:nvPr>
        </p:nvGraphicFramePr>
        <p:xfrm>
          <a:off x="778938" y="1608663"/>
          <a:ext cx="47244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447800"/>
                <a:gridCol w="762000"/>
                <a:gridCol w="838200"/>
              </a:tblGrid>
              <a:tr h="37088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Einstein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238001920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20574" name="TextBox 6"/>
          <p:cNvSpPr txBox="1">
            <a:spLocks noChangeArrowheads="1"/>
          </p:cNvSpPr>
          <p:nvPr/>
        </p:nvSpPr>
        <p:spPr bwMode="auto">
          <a:xfrm>
            <a:off x="799576" y="1194326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/>
              <a:t>STUDENT</a:t>
            </a:r>
          </a:p>
        </p:txBody>
      </p:sp>
      <p:sp>
        <p:nvSpPr>
          <p:cNvPr id="20575" name="TextBox 7"/>
          <p:cNvSpPr txBox="1">
            <a:spLocks noChangeArrowheads="1"/>
          </p:cNvSpPr>
          <p:nvPr/>
        </p:nvSpPr>
        <p:spPr bwMode="auto">
          <a:xfrm>
            <a:off x="6248400" y="1213908"/>
            <a:ext cx="92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/>
              <a:t>TAKES</a:t>
            </a:r>
          </a:p>
        </p:txBody>
      </p:sp>
    </p:spTree>
    <p:extLst>
      <p:ext uri="{BB962C8B-B14F-4D97-AF65-F5344CB8AC3E}">
        <p14:creationId xmlns:p14="http://schemas.microsoft.com/office/powerpoint/2010/main" val="37436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atabase </a:t>
            </a:r>
            <a:r>
              <a:rPr lang="en-US" dirty="0"/>
              <a:t>o</a:t>
            </a:r>
            <a:r>
              <a:rPr lang="en-US" dirty="0" smtClean="0"/>
              <a:t>perations: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9" name="TextBox 4"/>
              <p:cNvSpPr txBox="1">
                <a:spLocks noChangeArrowheads="1"/>
              </p:cNvSpPr>
              <p:nvPr/>
            </p:nvSpPr>
            <p:spPr bwMode="auto">
              <a:xfrm>
                <a:off x="984955" y="1686398"/>
                <a:ext cx="410413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000" dirty="0" smtClean="0"/>
                  <a:t>Find all offices: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Office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STUDENT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509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4955" y="1686398"/>
                <a:ext cx="4104137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634" t="-6154" b="-2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8301889"/>
              </p:ext>
            </p:extLst>
          </p:nvPr>
        </p:nvGraphicFramePr>
        <p:xfrm>
          <a:off x="6307667" y="1538111"/>
          <a:ext cx="762000" cy="148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49" marB="45749"/>
                </a:tc>
              </a:tr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49" marB="45749"/>
                </a:tc>
              </a:tr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49" marB="45749"/>
                </a:tc>
              </a:tr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49" marB="45749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522" name="TextBox 10"/>
              <p:cNvSpPr txBox="1">
                <a:spLocks noChangeArrowheads="1"/>
              </p:cNvSpPr>
              <p:nvPr/>
            </p:nvSpPr>
            <p:spPr bwMode="auto">
              <a:xfrm>
                <a:off x="457200" y="4193823"/>
                <a:ext cx="5496826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000" dirty="0" smtClean="0"/>
                  <a:t>Find offices and GPAs: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Office</m:t>
                        </m:r>
                        <m: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GPA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STUDENT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522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193823"/>
                <a:ext cx="5496826" cy="424732"/>
              </a:xfrm>
              <a:prstGeom prst="rect">
                <a:avLst/>
              </a:prstGeom>
              <a:blipFill rotWithShape="1">
                <a:blip r:embed="rId6"/>
                <a:stretch>
                  <a:fillRect l="-1109" t="-7143" b="-1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69055641"/>
              </p:ext>
            </p:extLst>
          </p:nvPr>
        </p:nvGraphicFramePr>
        <p:xfrm>
          <a:off x="6307667" y="3412066"/>
          <a:ext cx="17907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952500"/>
              </a:tblGrid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8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atabase operations: selection</a:t>
            </a: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533400" y="1571625"/>
            <a:ext cx="5919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/>
              <a:t>Find students with GPA &gt; 3.9 : σ</a:t>
            </a:r>
            <a:r>
              <a:rPr lang="en-US" sz="2000" baseline="-25000"/>
              <a:t>GPA&gt;3.9</a:t>
            </a:r>
            <a:r>
              <a:rPr lang="en-US" sz="2000"/>
              <a:t>(STUDENT)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7601730"/>
              </p:ext>
            </p:extLst>
          </p:nvPr>
        </p:nvGraphicFramePr>
        <p:xfrm>
          <a:off x="1600200" y="2105025"/>
          <a:ext cx="6019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257300"/>
                <a:gridCol w="1143000"/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22556" name="TextBox 11"/>
          <p:cNvSpPr txBox="1">
            <a:spLocks noChangeArrowheads="1"/>
          </p:cNvSpPr>
          <p:nvPr/>
        </p:nvSpPr>
        <p:spPr bwMode="auto">
          <a:xfrm>
            <a:off x="666044" y="3824111"/>
            <a:ext cx="6669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dirty="0"/>
              <a:t>Retrieve the name and GPA for students with GPA &gt; </a:t>
            </a:r>
            <a:r>
              <a:rPr lang="en-US" sz="2000" dirty="0" smtClean="0"/>
              <a:t>3.9: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dirty="0" err="1"/>
              <a:t>Π</a:t>
            </a:r>
            <a:r>
              <a:rPr lang="en-US" sz="2000" baseline="-25000" dirty="0" err="1"/>
              <a:t>Student_Name,GPA</a:t>
            </a:r>
            <a:r>
              <a:rPr lang="en-US" sz="2000" dirty="0"/>
              <a:t>(</a:t>
            </a:r>
            <a:r>
              <a:rPr lang="en-US" sz="2000" dirty="0" err="1"/>
              <a:t>σ</a:t>
            </a:r>
            <a:r>
              <a:rPr lang="en-US" sz="2000" baseline="-25000" dirty="0" err="1"/>
              <a:t>GPA</a:t>
            </a:r>
            <a:r>
              <a:rPr lang="en-US" sz="2000" baseline="-25000" dirty="0"/>
              <a:t>&gt;3.9</a:t>
            </a:r>
            <a:r>
              <a:rPr lang="en-US" sz="2000" dirty="0"/>
              <a:t>(STUDENT))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93840883"/>
              </p:ext>
            </p:extLst>
          </p:nvPr>
        </p:nvGraphicFramePr>
        <p:xfrm>
          <a:off x="3141133" y="4951060"/>
          <a:ext cx="295275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143000"/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33" marB="4573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824088" y="1396998"/>
            <a:ext cx="7924800" cy="95408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 charset="0"/>
                <a:cs typeface="Arial" charset="0"/>
              </a:rPr>
              <a:t>Let A and B be sets,  </a:t>
            </a:r>
          </a:p>
          <a:p>
            <a:pPr>
              <a:defRPr/>
            </a:pPr>
            <a:r>
              <a:rPr lang="en-US" sz="2800" dirty="0">
                <a:latin typeface="Arial" charset="0"/>
                <a:cs typeface="Arial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binary relation from A to B</a:t>
            </a:r>
            <a:r>
              <a:rPr lang="en-US" sz="2800" dirty="0">
                <a:latin typeface="Arial" charset="0"/>
                <a:cs typeface="Arial" charset="0"/>
              </a:rPr>
              <a:t> is a subset of A </a:t>
            </a:r>
            <a:r>
              <a:rPr lang="en-US" sz="2800" dirty="0">
                <a:latin typeface="Symbol"/>
                <a:cs typeface="Arial" charset="0"/>
                <a:sym typeface="Symbol"/>
              </a:rPr>
              <a:t></a:t>
            </a:r>
            <a:r>
              <a:rPr lang="en-US" sz="2800" dirty="0">
                <a:latin typeface="Arial" charset="0"/>
                <a:cs typeface="Arial" charset="0"/>
              </a:rPr>
              <a:t> B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824088" y="3869275"/>
            <a:ext cx="6858000" cy="95408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 charset="0"/>
                <a:cs typeface="Arial" charset="0"/>
              </a:rPr>
              <a:t>Let A be a set,</a:t>
            </a:r>
          </a:p>
          <a:p>
            <a:pPr>
              <a:defRPr/>
            </a:pPr>
            <a:r>
              <a:rPr lang="en-US" sz="2800" dirty="0">
                <a:latin typeface="Arial" charset="0"/>
                <a:cs typeface="Arial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binary relation on A</a:t>
            </a:r>
            <a:r>
              <a:rPr lang="en-US" sz="2800" dirty="0">
                <a:latin typeface="Arial" charset="0"/>
                <a:cs typeface="Arial" charset="0"/>
              </a:rPr>
              <a:t> is a subset of A </a:t>
            </a:r>
            <a:r>
              <a:rPr lang="en-US" sz="2800" dirty="0">
                <a:latin typeface="Symbol"/>
                <a:cs typeface="Arial" charset="0"/>
                <a:sym typeface="Symbol"/>
              </a:rPr>
              <a:t></a:t>
            </a:r>
            <a:r>
              <a:rPr lang="en-US" sz="2800" dirty="0">
                <a:latin typeface="Arial" charset="0"/>
                <a:cs typeface="Arial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8184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atabase operations: natural join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1155008"/>
              </p:ext>
            </p:extLst>
          </p:nvPr>
        </p:nvGraphicFramePr>
        <p:xfrm>
          <a:off x="750714" y="1645353"/>
          <a:ext cx="7315200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245"/>
                <a:gridCol w="1771245"/>
                <a:gridCol w="1230549"/>
                <a:gridCol w="1118681"/>
                <a:gridCol w="1423480"/>
              </a:tblGrid>
              <a:tr h="37086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Course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3640" name="TextBox 4"/>
          <p:cNvSpPr txBox="1">
            <a:spLocks noChangeArrowheads="1"/>
          </p:cNvSpPr>
          <p:nvPr/>
        </p:nvSpPr>
        <p:spPr bwMode="auto">
          <a:xfrm>
            <a:off x="826914" y="1111953"/>
            <a:ext cx="182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/>
              <a:t>Student ⋈ Takes</a:t>
            </a:r>
          </a:p>
        </p:txBody>
      </p:sp>
    </p:spTree>
    <p:extLst>
      <p:ext uri="{BB962C8B-B14F-4D97-AF65-F5344CB8AC3E}">
        <p14:creationId xmlns:p14="http://schemas.microsoft.com/office/powerpoint/2010/main" val="338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elation examples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750714" y="1334472"/>
            <a:ext cx="8229600" cy="51408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800" dirty="0" smtClean="0"/>
              <a:t>R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{(a, 1),  (a, 2), (b, 1), (b, 3), (c, 3)}</a:t>
            </a:r>
          </a:p>
          <a:p>
            <a:pPr>
              <a:buFont typeface="Arial" pitchFamily="34" charset="0"/>
              <a:buNone/>
            </a:pPr>
            <a:endParaRPr lang="en-US" sz="2800" dirty="0" smtClean="0"/>
          </a:p>
          <a:p>
            <a:pPr>
              <a:buFont typeface="Arial" pitchFamily="34" charset="0"/>
              <a:buNone/>
            </a:pPr>
            <a:r>
              <a:rPr lang="en-US" sz="2800" dirty="0" smtClean="0"/>
              <a:t>R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{(x, y) | x ≡ y (mod 5) }</a:t>
            </a:r>
          </a:p>
          <a:p>
            <a:pPr>
              <a:buFont typeface="Arial" pitchFamily="34" charset="0"/>
              <a:buNone/>
            </a:pPr>
            <a:endParaRPr lang="en-US" sz="2800" dirty="0" smtClean="0"/>
          </a:p>
          <a:p>
            <a:pPr>
              <a:buFont typeface="Arial" pitchFamily="34" charset="0"/>
              <a:buNone/>
            </a:pPr>
            <a:r>
              <a:rPr lang="en-US" sz="2800" dirty="0" smtClean="0"/>
              <a:t>R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{(c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c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| c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is a prerequisite of c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}</a:t>
            </a:r>
          </a:p>
          <a:p>
            <a:pPr>
              <a:buFont typeface="Arial" pitchFamily="34" charset="0"/>
              <a:buNone/>
            </a:pPr>
            <a:endParaRPr lang="en-US" sz="2800" dirty="0" smtClean="0"/>
          </a:p>
          <a:p>
            <a:pPr>
              <a:buFont typeface="Arial" pitchFamily="34" charset="0"/>
              <a:buNone/>
            </a:pPr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= {(s, c) | student s had taken course c }</a:t>
            </a:r>
          </a:p>
          <a:p>
            <a:pPr>
              <a:buFont typeface="Arial" pitchFamily="34" charset="0"/>
              <a:buNone/>
            </a:pPr>
            <a:endParaRPr lang="en-US" sz="2800" dirty="0" smtClean="0"/>
          </a:p>
          <a:p>
            <a:pPr>
              <a:buFont typeface="Arial" pitchFamily="34" charset="0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177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properties of relations</a:t>
            </a:r>
          </a:p>
        </p:txBody>
      </p:sp>
      <p:sp>
        <p:nvSpPr>
          <p:cNvPr id="6146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8533" y="1261533"/>
            <a:ext cx="3487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/>
              <a:t>Let R be a relation on </a:t>
            </a:r>
            <a:r>
              <a:rPr lang="en-US" dirty="0" smtClean="0"/>
              <a:t>A.</a:t>
            </a:r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620885" y="2136035"/>
            <a:ext cx="806591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R is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reflexive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iff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en-US" sz="2400" dirty="0" err="1">
                <a:latin typeface="Arial" charset="0"/>
                <a:cs typeface="Arial" charset="0"/>
              </a:rPr>
              <a:t>a,a</a:t>
            </a:r>
            <a:r>
              <a:rPr lang="en-US" sz="2400" dirty="0">
                <a:latin typeface="Arial" charset="0"/>
                <a:cs typeface="Arial" charset="0"/>
              </a:rPr>
              <a:t>) 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 for every a 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A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20886" y="3225798"/>
            <a:ext cx="8065914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R is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symmetric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iff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en-US" sz="2400" dirty="0" err="1">
                <a:latin typeface="Arial" charset="0"/>
                <a:cs typeface="Arial" charset="0"/>
              </a:rPr>
              <a:t>a,b</a:t>
            </a:r>
            <a:r>
              <a:rPr lang="en-US" sz="2400" dirty="0">
                <a:latin typeface="Arial" charset="0"/>
                <a:cs typeface="Arial" charset="0"/>
              </a:rPr>
              <a:t>) 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 implies (b, a)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20885" y="4354689"/>
                <a:ext cx="8065915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bg2">
                    <a:lumMod val="2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>
                    <a:latin typeface="Arial" charset="0"/>
                    <a:cs typeface="Arial" charset="0"/>
                  </a:rPr>
                  <a:t>R is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antisymmetric</a:t>
                </a:r>
                <a:r>
                  <a:rPr lang="en-US" sz="2400" dirty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>
                    <a:latin typeface="Arial" charset="0"/>
                    <a:cs typeface="Arial" charset="0"/>
                  </a:rPr>
                  <a:t>iff</a:t>
                </a:r>
                <a:r>
                  <a:rPr lang="en-US" sz="2400" dirty="0">
                    <a:latin typeface="Arial" charset="0"/>
                    <a:cs typeface="Arial" charset="0"/>
                  </a:rPr>
                  <a:t> (</a:t>
                </a:r>
                <a:r>
                  <a:rPr lang="en-US" sz="2400" dirty="0" err="1">
                    <a:latin typeface="Arial" charset="0"/>
                    <a:cs typeface="Arial" charset="0"/>
                  </a:rPr>
                  <a:t>a,b</a:t>
                </a:r>
                <a:r>
                  <a:rPr lang="en-US" sz="2400" dirty="0">
                    <a:latin typeface="Arial" charset="0"/>
                    <a:cs typeface="Arial" charset="0"/>
                  </a:rPr>
                  <a:t>) </a:t>
                </a:r>
                <a:r>
                  <a:rPr lang="en-US" sz="2400" dirty="0">
                    <a:latin typeface="Symbol"/>
                    <a:cs typeface="Arial" charset="0"/>
                    <a:sym typeface="Symbol"/>
                  </a:rPr>
                  <a:t></a:t>
                </a:r>
                <a:r>
                  <a:rPr lang="en-US" sz="2400" dirty="0">
                    <a:latin typeface="Arial" charset="0"/>
                    <a:cs typeface="Arial" charset="0"/>
                  </a:rPr>
                  <a:t> R and a </a:t>
                </a:r>
                <a:r>
                  <a:rPr lang="en-US" sz="2400" dirty="0">
                    <a:latin typeface="Symbol"/>
                    <a:cs typeface="Arial" charset="0"/>
                    <a:sym typeface="Symbol"/>
                  </a:rPr>
                  <a:t></a:t>
                </a:r>
                <a:r>
                  <a:rPr lang="en-US" sz="2400" dirty="0">
                    <a:latin typeface="Arial" charset="0"/>
                    <a:cs typeface="Arial" charset="0"/>
                  </a:rPr>
                  <a:t> b implies (</a:t>
                </a:r>
                <a:r>
                  <a:rPr lang="en-US" sz="2400" dirty="0" err="1">
                    <a:latin typeface="Arial" charset="0"/>
                    <a:cs typeface="Arial" charset="0"/>
                  </a:rPr>
                  <a:t>b,a</a:t>
                </a:r>
                <a:r>
                  <a:rPr lang="en-US" sz="2400" dirty="0">
                    <a:latin typeface="Arial" charset="0"/>
                    <a:cs typeface="Arial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Arial" charset="0"/>
                      </a:rPr>
                      <m:t>∉</m:t>
                    </m:r>
                  </m:oMath>
                </a14:m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>
                    <a:latin typeface="Arial" charset="0"/>
                    <a:cs typeface="Arial" charset="0"/>
                  </a:rPr>
                  <a:t>R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620885" y="4354689"/>
                <a:ext cx="8065915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054" t="-7407" b="-24691"/>
                </a:stretch>
              </a:blipFill>
              <a:ln w="28575">
                <a:solidFill>
                  <a:schemeClr val="bg2">
                    <a:lumMod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620886" y="5562603"/>
            <a:ext cx="8065914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R is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transitive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iff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en-US" sz="2400" dirty="0" err="1">
                <a:latin typeface="Arial" charset="0"/>
                <a:cs typeface="Arial" charset="0"/>
              </a:rPr>
              <a:t>a,b</a:t>
            </a:r>
            <a:r>
              <a:rPr lang="en-US" sz="2400" dirty="0">
                <a:latin typeface="Arial" charset="0"/>
                <a:cs typeface="Arial" charset="0"/>
              </a:rPr>
              <a:t>)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 and (b, c)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 </a:t>
            </a:r>
            <a:r>
              <a:rPr lang="en-US" sz="2400" dirty="0">
                <a:cs typeface="Arial" charset="0"/>
                <a:sym typeface="Symbol"/>
              </a:rPr>
              <a:t>implies</a:t>
            </a:r>
            <a:r>
              <a:rPr lang="en-US" sz="2400" dirty="0">
                <a:latin typeface="Arial" charset="0"/>
                <a:cs typeface="Arial" charset="0"/>
              </a:rPr>
              <a:t> (a, c) 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</a:t>
            </a:r>
          </a:p>
        </p:txBody>
      </p:sp>
    </p:spTree>
    <p:extLst>
      <p:ext uri="{BB962C8B-B14F-4D97-AF65-F5344CB8AC3E}">
        <p14:creationId xmlns:p14="http://schemas.microsoft.com/office/powerpoint/2010/main" val="36024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ombining </a:t>
            </a:r>
            <a:r>
              <a:rPr lang="en-US" dirty="0"/>
              <a:t>r</a:t>
            </a:r>
            <a:r>
              <a:rPr lang="en-US" dirty="0" smtClean="0"/>
              <a:t>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TextBox 2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54755" y="1315156"/>
                <a:ext cx="7574845" cy="2800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dirty="0" smtClean="0">
                    <a:latin typeface="Franklin Gothic Medium" panose="020B0603020102020204" pitchFamily="34" charset="0"/>
                  </a:rPr>
                  <a:t>Let R be a relation from A to B.</a:t>
                </a:r>
              </a:p>
              <a:p>
                <a:pPr eaLnBrk="1" hangingPunct="1"/>
                <a:r>
                  <a:rPr lang="en-US" dirty="0">
                    <a:latin typeface="Franklin Gothic Medium" panose="020B0603020102020204" pitchFamily="34" charset="0"/>
                  </a:rPr>
                  <a:t>Let S be a relation from B to </a:t>
                </a:r>
                <a:r>
                  <a:rPr lang="en-US" dirty="0" smtClean="0">
                    <a:latin typeface="Franklin Gothic Medium" panose="020B0603020102020204" pitchFamily="34" charset="0"/>
                  </a:rPr>
                  <a:t>C.</a:t>
                </a:r>
              </a:p>
              <a:p>
                <a:pPr eaLnBrk="1" hangingPunct="1"/>
                <a:endParaRPr lang="en-US" dirty="0">
                  <a:latin typeface="Franklin Gothic Medium" panose="020B0603020102020204" pitchFamily="34" charset="0"/>
                </a:endParaRPr>
              </a:p>
              <a:p>
                <a:pPr eaLnBrk="1" hangingPunct="1"/>
                <a:r>
                  <a:rPr lang="en-US" dirty="0">
                    <a:latin typeface="Franklin Gothic Medium" panose="020B0603020102020204" pitchFamily="34" charset="0"/>
                  </a:rPr>
                  <a:t>The 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composite</a:t>
                </a:r>
                <a:r>
                  <a:rPr lang="en-US" dirty="0">
                    <a:latin typeface="Franklin Gothic Medium" panose="020B0603020102020204" pitchFamily="34" charset="0"/>
                  </a:rPr>
                  <a:t> of R and S,  </a:t>
                </a:r>
                <a:r>
                  <a:rPr lang="en-US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R </a:t>
                </a:r>
                <a:r>
                  <a:rPr lang="en-US" dirty="0">
                    <a:latin typeface="Franklin Gothic Medium" panose="020B0603020102020204" pitchFamily="34" charset="0"/>
                  </a:rPr>
                  <a:t>is the relation </a:t>
                </a:r>
              </a:p>
              <a:p>
                <a:pPr eaLnBrk="1" hangingPunct="1"/>
                <a:r>
                  <a:rPr lang="en-US" dirty="0">
                    <a:latin typeface="Franklin Gothic Medium" panose="020B0603020102020204" pitchFamily="34" charset="0"/>
                  </a:rPr>
                  <a:t>from A to C </a:t>
                </a:r>
                <a:r>
                  <a:rPr lang="en-US" dirty="0" smtClean="0">
                    <a:latin typeface="Franklin Gothic Medium" panose="020B0603020102020204" pitchFamily="34" charset="0"/>
                  </a:rPr>
                  <a:t>defined by:</a:t>
                </a:r>
                <a:endParaRPr lang="en-US" dirty="0">
                  <a:latin typeface="Franklin Gothic Medium" panose="020B0603020102020204" pitchFamily="34" charset="0"/>
                </a:endParaRPr>
              </a:p>
              <a:p>
                <a:pPr eaLnBrk="1" hangingPunct="1"/>
                <a:endParaRPr lang="en-US" dirty="0">
                  <a:latin typeface="Franklin Gothic Medium" panose="020B0603020102020204" pitchFamily="34" charset="0"/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R =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{</a:t>
                </a:r>
                <a:r>
                  <a:rPr lang="en-US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(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a, c) | 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pitchFamily="18" charset="2"/>
                  </a:rPr>
                  <a:t>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 b such that (</a:t>
                </a:r>
                <a:r>
                  <a:rPr lang="en-US" dirty="0" err="1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a,b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)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pitchFamily="18" charset="2"/>
                  </a:rPr>
                  <a:t>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 R and (</a:t>
                </a:r>
                <a:r>
                  <a:rPr lang="en-US" dirty="0" err="1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b,c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)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pitchFamily="18" charset="2"/>
                  </a:rPr>
                  <a:t>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 S</a:t>
                </a:r>
                <a:r>
                  <a:rPr lang="en-US" sz="3200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}</a:t>
                </a:r>
              </a:p>
            </p:txBody>
          </p:sp>
        </mc:Choice>
        <mc:Fallback xmlns="">
          <p:sp>
            <p:nvSpPr>
              <p:cNvPr id="7170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54755" y="1315156"/>
                <a:ext cx="7574845" cy="2800767"/>
              </a:xfrm>
              <a:prstGeom prst="rect">
                <a:avLst/>
              </a:prstGeom>
              <a:blipFill rotWithShape="1">
                <a:blip r:embed="rId5"/>
                <a:stretch>
                  <a:fillRect l="-1207" t="-1525" b="-65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 typeface="Arial" pitchFamily="34" charset="0"/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a,b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 </a:t>
                </a:r>
                <a:r>
                  <a:rPr lang="en-US" dirty="0" smtClean="0">
                    <a:solidFill>
                      <a:srgbClr val="C00000"/>
                    </a:solidFill>
                    <a:latin typeface="Symbol" pitchFamily="18" charset="2"/>
                    <a:sym typeface="Symbol" pitchFamily="18" charset="2"/>
                  </a:rPr>
                  <a:t>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Parent</a:t>
                </a:r>
                <a:r>
                  <a:rPr lang="en-US" dirty="0" smtClean="0"/>
                  <a:t>:  	b is a parent of a</a:t>
                </a:r>
              </a:p>
              <a:p>
                <a:pPr>
                  <a:buFont typeface="Arial" pitchFamily="34" charset="0"/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a,b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 </a:t>
                </a:r>
                <a:r>
                  <a:rPr lang="en-US" dirty="0" smtClean="0">
                    <a:solidFill>
                      <a:srgbClr val="C00000"/>
                    </a:solidFill>
                    <a:latin typeface="Symbol" pitchFamily="18" charset="2"/>
                    <a:sym typeface="Symbol" pitchFamily="18" charset="2"/>
                  </a:rPr>
                  <a:t>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Sister</a:t>
                </a:r>
                <a:r>
                  <a:rPr lang="en-US" dirty="0" smtClean="0"/>
                  <a:t>:  	b is a sister of a</a:t>
                </a:r>
              </a:p>
              <a:p>
                <a:pPr>
                  <a:buFont typeface="Arial" pitchFamily="34" charset="0"/>
                  <a:buNone/>
                </a:pPr>
                <a:endParaRPr lang="en-US" dirty="0" smtClean="0"/>
              </a:p>
              <a:p>
                <a:pPr>
                  <a:buFont typeface="Arial" pitchFamily="34" charset="0"/>
                  <a:buNone/>
                </a:pPr>
                <a:r>
                  <a:rPr lang="en-US" dirty="0" smtClean="0"/>
                  <a:t>What is Sister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∘</m:t>
                    </m:r>
                  </m:oMath>
                </a14:m>
                <a:r>
                  <a:rPr lang="en-US" dirty="0" smtClean="0"/>
                  <a:t> Parent?</a:t>
                </a:r>
              </a:p>
              <a:p>
                <a:pPr>
                  <a:buFont typeface="Arial" pitchFamily="34" charset="0"/>
                  <a:buNone/>
                </a:pPr>
                <a:endParaRPr lang="en-US" dirty="0" smtClean="0"/>
              </a:p>
              <a:p>
                <a:pPr>
                  <a:buFont typeface="Arial" pitchFamily="34" charset="0"/>
                  <a:buNone/>
                </a:pPr>
                <a:r>
                  <a:rPr lang="en-US" dirty="0" smtClean="0"/>
                  <a:t>What is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∘</m:t>
                    </m:r>
                  </m:oMath>
                </a14:m>
                <a:r>
                  <a:rPr lang="en-US" dirty="0" smtClean="0"/>
                  <a:t> Sister?</a:t>
                </a:r>
              </a:p>
              <a:p>
                <a:pPr>
                  <a:buFont typeface="Arial" pitchFamily="34" charset="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819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1">
                <a:blip r:embed="rId6"/>
                <a:stretch>
                  <a:fillRect l="-1852" t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>
                <p:custDataLst>
                  <p:tags r:id="rId3"/>
                </p:custDataLst>
              </p:nvPr>
            </p:nvSpPr>
            <p:spPr>
              <a:xfrm>
                <a:off x="3352800" y="6324600"/>
                <a:ext cx="5638800" cy="369332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bg2">
                    <a:lumMod val="2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cs typeface="Arial" charset="0"/>
                      </a:rPr>
                      <m:t>∘</m:t>
                    </m:r>
                  </m:oMath>
                </a14:m>
                <a:r>
                  <a:rPr lang="en-US" sz="18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1800" dirty="0">
                    <a:latin typeface="Arial" charset="0"/>
                    <a:cs typeface="Arial" charset="0"/>
                  </a:rPr>
                  <a:t>R = {(a, c) | </a:t>
                </a:r>
                <a:r>
                  <a:rPr lang="en-US" sz="1800" dirty="0">
                    <a:latin typeface="Symbol" pitchFamily="18" charset="2"/>
                    <a:cs typeface="Arial" charset="0"/>
                    <a:sym typeface="Symbol" pitchFamily="18" charset="2"/>
                  </a:rPr>
                  <a:t></a:t>
                </a:r>
                <a:r>
                  <a:rPr lang="en-US" sz="1800" dirty="0">
                    <a:latin typeface="Arial" charset="0"/>
                    <a:cs typeface="Arial" charset="0"/>
                  </a:rPr>
                  <a:t> b such that (</a:t>
                </a:r>
                <a:r>
                  <a:rPr lang="en-US" sz="1800" dirty="0" err="1">
                    <a:latin typeface="Arial" charset="0"/>
                    <a:cs typeface="Arial" charset="0"/>
                  </a:rPr>
                  <a:t>a,b</a:t>
                </a:r>
                <a:r>
                  <a:rPr lang="en-US" sz="1800" dirty="0">
                    <a:latin typeface="Arial" charset="0"/>
                    <a:cs typeface="Arial" charset="0"/>
                  </a:rPr>
                  <a:t>)</a:t>
                </a:r>
                <a:r>
                  <a:rPr lang="en-US" sz="1800" dirty="0">
                    <a:latin typeface="Symbol" pitchFamily="18" charset="2"/>
                    <a:cs typeface="Arial" charset="0"/>
                    <a:sym typeface="Symbol" pitchFamily="18" charset="2"/>
                  </a:rPr>
                  <a:t></a:t>
                </a:r>
                <a:r>
                  <a:rPr lang="en-US" sz="1800" dirty="0">
                    <a:latin typeface="Arial" charset="0"/>
                    <a:cs typeface="Arial" charset="0"/>
                  </a:rPr>
                  <a:t> R and (</a:t>
                </a:r>
                <a:r>
                  <a:rPr lang="en-US" sz="1800" dirty="0" err="1">
                    <a:latin typeface="Arial" charset="0"/>
                    <a:cs typeface="Arial" charset="0"/>
                  </a:rPr>
                  <a:t>b,c</a:t>
                </a:r>
                <a:r>
                  <a:rPr lang="en-US" sz="1800" dirty="0">
                    <a:latin typeface="Arial" charset="0"/>
                    <a:cs typeface="Arial" charset="0"/>
                  </a:rPr>
                  <a:t>)</a:t>
                </a:r>
                <a:r>
                  <a:rPr lang="en-US" sz="1800" dirty="0">
                    <a:latin typeface="Symbol" pitchFamily="18" charset="2"/>
                    <a:cs typeface="Arial" charset="0"/>
                    <a:sym typeface="Symbol" pitchFamily="18" charset="2"/>
                  </a:rPr>
                  <a:t></a:t>
                </a:r>
                <a:r>
                  <a:rPr lang="en-US" sz="1800" dirty="0">
                    <a:latin typeface="Arial" charset="0"/>
                    <a:cs typeface="Arial" charset="0"/>
                  </a:rPr>
                  <a:t> S}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3352800" y="6324600"/>
                <a:ext cx="563880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754" t="-6349" b="-22222"/>
                </a:stretch>
              </a:blipFill>
              <a:ln w="19050">
                <a:solidFill>
                  <a:schemeClr val="bg2">
                    <a:lumMod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9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489" y="1142559"/>
            <a:ext cx="8229600" cy="51408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Using the relations:  Parent, Child, Brother, Sister, Sibling, Father, Mother, Husband, Wife express: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ea typeface="+mn-ea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rgbClr val="C00000"/>
                </a:solidFill>
                <a:ea typeface="+mn-ea"/>
              </a:rPr>
              <a:t>Uncle:  b is an uncle of a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ea typeface="+mn-ea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rgbClr val="C00000"/>
                </a:solidFill>
                <a:ea typeface="+mn-ea"/>
              </a:rPr>
              <a:t>Cousin:  b is a cousin of a</a:t>
            </a:r>
          </a:p>
        </p:txBody>
      </p:sp>
    </p:spTree>
    <p:extLst>
      <p:ext uri="{BB962C8B-B14F-4D97-AF65-F5344CB8AC3E}">
        <p14:creationId xmlns:p14="http://schemas.microsoft.com/office/powerpoint/2010/main" val="23770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powers of a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Rectangle 2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79778" y="1250244"/>
                <a:ext cx="8867422" cy="3693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6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  =</m:t>
                    </m:r>
                    <m:r>
                      <a:rPr lang="en-US" sz="2600" b="0" i="1" smtClean="0">
                        <a:latin typeface="Cambria Math"/>
                      </a:rPr>
                      <m:t>𝑅</m:t>
                    </m:r>
                    <m:r>
                      <a:rPr lang="en-US" sz="2600" b="0" i="1" smtClean="0">
                        <a:latin typeface="Cambria Math"/>
                      </a:rPr>
                      <m:t>∘</m:t>
                    </m:r>
                    <m:r>
                      <a:rPr lang="en-US" sz="2600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sz="2600" b="0" i="1" dirty="0" smtClean="0">
                  <a:latin typeface="Cambria Math"/>
                </a:endParaRPr>
              </a:p>
              <a:p>
                <a:r>
                  <a:rPr lang="en-US" sz="2600" b="0" dirty="0" smtClean="0"/>
                  <a:t> 	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∣∃</m:t>
                    </m:r>
                    <m:r>
                      <a:rPr lang="en-US" sz="2600" b="0" i="1" smtClean="0">
                        <a:latin typeface="Cambria Math"/>
                      </a:rPr>
                      <m:t>𝑏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such</m:t>
                    </m:r>
                    <m:r>
                      <a:rPr lang="en-US" sz="2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that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r>
                      <a:rPr lang="en-US" sz="2600" b="0" i="1" smtClean="0">
                        <a:latin typeface="Cambria Math"/>
                      </a:rPr>
                      <m:t>𝑅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and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r>
                      <a:rPr lang="en-US" sz="2600" b="0" i="1" smtClean="0">
                        <a:latin typeface="Cambria Math"/>
                      </a:rPr>
                      <m:t>𝑅</m:t>
                    </m:r>
                    <m:r>
                      <a:rPr lang="en-US" sz="2600" b="0" i="1" smtClean="0">
                        <a:latin typeface="Cambria Math"/>
                      </a:rPr>
                      <m:t> }</m:t>
                    </m:r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    ={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∣</m:t>
                    </m:r>
                    <m:r>
                      <a:rPr lang="en-US" sz="2600" b="0" i="1" smtClean="0">
                        <a:latin typeface="Cambria Math"/>
                      </a:rPr>
                      <m:t>𝑎</m:t>
                    </m:r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600" dirty="0" smtClean="0"/>
              </a:p>
              <a:p>
                <a:endParaRPr lang="en-US" sz="2600" dirty="0"/>
              </a:p>
              <a:p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    =</m:t>
                    </m:r>
                    <m:r>
                      <a:rPr lang="en-US" sz="2600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sz="2600" dirty="0" smtClean="0"/>
              </a:p>
              <a:p>
                <a:endParaRPr lang="en-US" sz="26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2600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∘</m:t>
                    </m:r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𝑅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0242" name="Rectangle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79778" y="1250244"/>
                <a:ext cx="8867422" cy="36933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6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10946</TotalTime>
  <Words>1273</Words>
  <Application>Microsoft Office PowerPoint</Application>
  <PresentationFormat>On-screen Show (4:3)</PresentationFormat>
  <Paragraphs>449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CSE 311: Foundations of Computing</vt:lpstr>
      <vt:lpstr>announcements</vt:lpstr>
      <vt:lpstr>relations</vt:lpstr>
      <vt:lpstr>relation examples</vt:lpstr>
      <vt:lpstr>properties of relations</vt:lpstr>
      <vt:lpstr>combining relations</vt:lpstr>
      <vt:lpstr>examples</vt:lpstr>
      <vt:lpstr>examples</vt:lpstr>
      <vt:lpstr>powers of a relation</vt:lpstr>
      <vt:lpstr>matrix representation</vt:lpstr>
      <vt:lpstr>directed graphs</vt:lpstr>
      <vt:lpstr>representation of relations</vt:lpstr>
      <vt:lpstr>composite relation using digraph representation</vt:lpstr>
      <vt:lpstr>paths in relations</vt:lpstr>
      <vt:lpstr>connectivity relation</vt:lpstr>
      <vt:lpstr>properties of relations</vt:lpstr>
      <vt:lpstr>transitive-reflexive closure</vt:lpstr>
      <vt:lpstr>how is  Anderson    related to  Ber        noul?</vt:lpstr>
      <vt:lpstr>how is  Anderson    related to           Bernoul?</vt:lpstr>
      <vt:lpstr>PowerPoint Presentation</vt:lpstr>
      <vt:lpstr>PowerPoint Presentation</vt:lpstr>
      <vt:lpstr>PowerPoint Presentation</vt:lpstr>
      <vt:lpstr>PowerPoint Presentation</vt:lpstr>
      <vt:lpstr>n-ary relations</vt:lpstr>
      <vt:lpstr>relational databases</vt:lpstr>
      <vt:lpstr>relational databases</vt:lpstr>
      <vt:lpstr>relational databases</vt:lpstr>
      <vt:lpstr>database operations: projection</vt:lpstr>
      <vt:lpstr>database operations: selection</vt:lpstr>
      <vt:lpstr>database operations: natural join</vt:lpstr>
    </vt:vector>
  </TitlesOfParts>
  <Company>Chinese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311 (Fall 13)</dc:title>
  <dc:creator>James;R. Lee</dc:creator>
  <cp:lastModifiedBy>CSE</cp:lastModifiedBy>
  <cp:revision>455</cp:revision>
  <cp:lastPrinted>2013-11-15T17:17:50Z</cp:lastPrinted>
  <dcterms:created xsi:type="dcterms:W3CDTF">2013-01-07T07:20:47Z</dcterms:created>
  <dcterms:modified xsi:type="dcterms:W3CDTF">2013-11-15T17:17:54Z</dcterms:modified>
</cp:coreProperties>
</file>