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529" r:id="rId3"/>
    <p:sldId id="528" r:id="rId4"/>
    <p:sldId id="530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4" r:id="rId19"/>
    <p:sldId id="545" r:id="rId20"/>
    <p:sldId id="546" r:id="rId2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11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1.png"/><Relationship Id="rId4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4.xml"/><Relationship Id="rId7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2.png"/><Relationship Id="rId5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20:  Context-free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grammars/Relations</a:t>
            </a:r>
            <a:endParaRPr lang="en-US" sz="2600" dirty="0" smtClean="0">
              <a:solidFill>
                <a:srgbClr val="C00000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1026" name="Picture 2" descr="Formal Langu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110" y="3027715"/>
            <a:ext cx="6867571" cy="298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CFGs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2356" y="1176426"/>
            <a:ext cx="8099778" cy="5140800"/>
          </a:xfrm>
        </p:spPr>
        <p:txBody>
          <a:bodyPr/>
          <a:lstStyle/>
          <a:p>
            <a:r>
              <a:rPr lang="en-US" sz="2800" dirty="0" smtClean="0">
                <a:latin typeface="Calibri" charset="0"/>
              </a:rPr>
              <a:t>A </a:t>
            </a:r>
            <a:r>
              <a:rPr lang="en-US" sz="2800" dirty="0">
                <a:latin typeface="Calibri" charset="0"/>
              </a:rPr>
              <a:t>CFG with the start symbol </a:t>
            </a:r>
            <a:r>
              <a:rPr lang="en-US" sz="2800" b="1" dirty="0">
                <a:latin typeface="Calibri" charset="0"/>
              </a:rPr>
              <a:t>S</a:t>
            </a:r>
            <a:r>
              <a:rPr lang="en-US" sz="2800" dirty="0">
                <a:latin typeface="Calibri" charset="0"/>
              </a:rPr>
              <a:t> as its only variable recursively defines the set of strings of </a:t>
            </a:r>
            <a:r>
              <a:rPr lang="en-US" sz="2800" dirty="0" smtClean="0">
                <a:latin typeface="Calibri" charset="0"/>
              </a:rPr>
              <a:t>terminals that </a:t>
            </a:r>
            <a:r>
              <a:rPr lang="en-US" sz="2800" b="1" dirty="0">
                <a:latin typeface="Calibri" charset="0"/>
              </a:rPr>
              <a:t>S</a:t>
            </a:r>
            <a:r>
              <a:rPr lang="en-US" sz="2800" dirty="0">
                <a:latin typeface="Calibri" charset="0"/>
              </a:rPr>
              <a:t> can generate</a:t>
            </a:r>
          </a:p>
          <a:p>
            <a:pPr lvl="3"/>
            <a:endParaRPr lang="en-US" sz="2800" dirty="0">
              <a:latin typeface="Calibri" charset="0"/>
            </a:endParaRPr>
          </a:p>
          <a:p>
            <a:r>
              <a:rPr lang="en-US" sz="2800" dirty="0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sz="2800" i="1" dirty="0">
                <a:latin typeface="Calibri" charset="0"/>
              </a:rPr>
              <a:t>each</a:t>
            </a:r>
            <a:r>
              <a:rPr lang="en-US" sz="2800" dirty="0">
                <a:latin typeface="Calibri" charset="0"/>
              </a:rPr>
              <a:t> of its variables</a:t>
            </a:r>
          </a:p>
          <a:p>
            <a:pPr lvl="1"/>
            <a:r>
              <a:rPr lang="en-US" dirty="0">
                <a:latin typeface="Calibri" charset="0"/>
              </a:rPr>
              <a:t>Sometimes necessary to use more than one</a:t>
            </a:r>
          </a:p>
        </p:txBody>
      </p:sp>
    </p:spTree>
    <p:extLst>
      <p:ext uri="{BB962C8B-B14F-4D97-AF65-F5344CB8AC3E}">
        <p14:creationId xmlns:p14="http://schemas.microsoft.com/office/powerpoint/2010/main" val="26943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b</a:t>
            </a:r>
            <a:r>
              <a:rPr lang="en-US" sz="2600" dirty="0" smtClean="0"/>
              <a:t>uilding precedence in simple </a:t>
            </a:r>
            <a:r>
              <a:rPr lang="en-US" sz="2600" dirty="0"/>
              <a:t>a</a:t>
            </a:r>
            <a:r>
              <a:rPr lang="en-US" sz="2600" dirty="0" smtClean="0"/>
              <a:t>rithmetic expressions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1067" y="1153848"/>
                <a:ext cx="8229600" cy="5140800"/>
              </a:xfrm>
            </p:spPr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</a:rPr>
                  <a:t>E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T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T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F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F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dirty="0" smtClean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x </a:t>
                </a:r>
                <a:r>
                  <a:rPr lang="en-US" dirty="0">
                    <a:latin typeface="Calibri" charset="0"/>
                    <a:sym typeface="Symbol" charset="0"/>
                  </a:rPr>
                  <a:t>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N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0 </a:t>
                </a:r>
                <a:r>
                  <a:rPr lang="en-US" dirty="0">
                    <a:latin typeface="Calibri" charset="0"/>
                    <a:sym typeface="Symbol" charset="0"/>
                  </a:rPr>
                  <a:t>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067" y="1153848"/>
                <a:ext cx="8229600" cy="5140800"/>
              </a:xfrm>
              <a:blipFill rotWithShape="1">
                <a:blip r:embed="rId2"/>
                <a:stretch>
                  <a:fillRect l="-1333" t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another </a:t>
            </a:r>
            <a:r>
              <a:rPr lang="en-US" dirty="0">
                <a:latin typeface="Franklin Gothic Medium" panose="020B0603020102020204" pitchFamily="34" charset="0"/>
              </a:rPr>
              <a:t>name for CFGs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7512" y="1153848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BNF (Backus-Naur Form) grammars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Originally used to define programming languages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Variables denoted by long names in angle brackets, e.g.</a:t>
                </a:r>
              </a:p>
              <a:p>
                <a:pPr lvl="2"/>
                <a:r>
                  <a:rPr lang="en-US" dirty="0">
                    <a:latin typeface="Franklin Gothic Medium" panose="020B0603020102020204" pitchFamily="34" charset="0"/>
                  </a:rPr>
                  <a:t>&lt;identifier&gt;, &lt;if-then-else-statement&gt;,                &lt;assignment-statement&gt;, &lt;condition&gt;</a:t>
                </a:r>
              </a:p>
              <a:p>
                <a:pPr lvl="2"/>
                <a:r>
                  <a:rPr lang="en-US" dirty="0">
                    <a:latin typeface="Franklin Gothic Medium" panose="020B06030201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∷=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 </a:t>
                </a:r>
                <a:r>
                  <a:rPr lang="en-US" dirty="0">
                    <a:latin typeface="Franklin Gothic Medium" panose="020B0603020102020204" pitchFamily="34" charset="0"/>
                  </a:rPr>
                  <a:t>used instead of 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</a:t>
                </a:r>
              </a:p>
            </p:txBody>
          </p:sp>
        </mc:Choice>
        <mc:Fallback xmlns="">
          <p:sp>
            <p:nvSpPr>
              <p:cNvPr id="184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512" y="1153848"/>
                <a:ext cx="8229600" cy="5140800"/>
              </a:xfrm>
              <a:blipFill rotWithShape="1">
                <a:blip r:embed="rId2"/>
                <a:stretch>
                  <a:fillRect l="-1926" t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BNF for C</a:t>
            </a: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7" y="1083028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p</a:t>
            </a:r>
            <a:r>
              <a:rPr lang="en-US" dirty="0" smtClean="0">
                <a:latin typeface="Franklin Gothic Medium" panose="020B0603020102020204" pitchFamily="34" charset="0"/>
              </a:rPr>
              <a:t>arse trees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4160"/>
                <a:ext cx="8867422" cy="5140800"/>
              </a:xfrm>
            </p:spPr>
            <p:txBody>
              <a:bodyPr>
                <a:normAutofit/>
              </a:bodyPr>
              <a:lstStyle/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ea typeface="+mn-ea"/>
                  </a:rPr>
                  <a:t>Back to middle school: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&lt;sentence&gt;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  <a:ea typeface="+mn-ea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&lt;noun phrase&gt;&lt;verb phrase&gt;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&lt;noun phrase&gt;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&lt;article&gt;&lt;adjective&gt;&lt;noun&gt;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&lt;verb phrase&gt;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&lt;verb&gt;&lt;adverb&gt;|&lt;verb&gt;&lt;object&gt;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&lt;object&gt;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&lt;noun phrase&gt;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1600" dirty="0" smtClean="0">
                    <a:ea typeface="+mn-ea"/>
                  </a:rPr>
                  <a:t>				</a:t>
                </a:r>
                <a:endParaRPr lang="en-US" sz="1600" dirty="0">
                  <a:ea typeface="+mn-ea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ea typeface="+mn-ea"/>
                  </a:rPr>
                  <a:t>Parse:   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>
                    <a:ea typeface="+mn-ea"/>
                  </a:rPr>
                  <a:t>	</a:t>
                </a:r>
                <a:r>
                  <a:rPr lang="en-US" sz="2800" dirty="0" smtClean="0">
                    <a:ea typeface="+mn-ea"/>
                  </a:rPr>
                  <a:t>The yellow duck squeaked loudly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>
                    <a:ea typeface="+mn-ea"/>
                  </a:rPr>
                  <a:t>	</a:t>
                </a:r>
                <a:r>
                  <a:rPr lang="en-US" sz="2800" dirty="0" smtClean="0">
                    <a:ea typeface="+mn-ea"/>
                  </a:rPr>
                  <a:t>The red truck hit a parked car</a:t>
                </a:r>
                <a:endParaRPr lang="en-US" sz="2800" dirty="0">
                  <a:ea typeface="+mn-ea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4160"/>
                <a:ext cx="8867422" cy="5140800"/>
              </a:xfrm>
              <a:blipFill rotWithShape="1">
                <a:blip r:embed="rId2"/>
                <a:stretch>
                  <a:fillRect l="-137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824088" y="1396998"/>
            <a:ext cx="7924800" cy="95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Let A and B be sets,  </a:t>
            </a:r>
          </a:p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binary relation from A to B</a:t>
            </a:r>
            <a:r>
              <a:rPr lang="en-US" sz="2800" dirty="0">
                <a:latin typeface="Arial" charset="0"/>
                <a:cs typeface="Arial" charset="0"/>
              </a:rPr>
              <a:t> is a subset of A </a:t>
            </a:r>
            <a:r>
              <a:rPr lang="en-US" sz="2800" dirty="0">
                <a:latin typeface="Symbol"/>
                <a:cs typeface="Arial" charset="0"/>
                <a:sym typeface="Symbol"/>
              </a:rPr>
              <a:t></a:t>
            </a:r>
            <a:r>
              <a:rPr lang="en-US" sz="2800" dirty="0">
                <a:latin typeface="Arial" charset="0"/>
                <a:cs typeface="Arial" charset="0"/>
              </a:rPr>
              <a:t> B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824088" y="3869275"/>
            <a:ext cx="6858000" cy="95408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Let A be a set,</a:t>
            </a:r>
          </a:p>
          <a:p>
            <a:pPr>
              <a:defRPr/>
            </a:pPr>
            <a:r>
              <a:rPr lang="en-US" sz="2800" dirty="0">
                <a:latin typeface="Arial" charset="0"/>
                <a:cs typeface="Arial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binary relation on A</a:t>
            </a:r>
            <a:r>
              <a:rPr lang="en-US" sz="2800" dirty="0">
                <a:latin typeface="Arial" charset="0"/>
                <a:cs typeface="Arial" charset="0"/>
              </a:rPr>
              <a:t> is a subset of A </a:t>
            </a:r>
            <a:r>
              <a:rPr lang="en-US" sz="2800" dirty="0">
                <a:latin typeface="Symbol"/>
                <a:cs typeface="Arial" charset="0"/>
                <a:sym typeface="Symbol"/>
              </a:rPr>
              <a:t></a:t>
            </a:r>
            <a:r>
              <a:rPr lang="en-US" sz="2800" dirty="0">
                <a:latin typeface="Arial" charset="0"/>
                <a:cs typeface="Arial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38184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 examples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750714" y="1334472"/>
            <a:ext cx="8229600" cy="5140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{(a, 1),  (a, 2), (b, 1), (b, 3), (c, 3)}</a:t>
            </a:r>
          </a:p>
          <a:p>
            <a:pPr>
              <a:buFont typeface="Arial" pitchFamily="34" charset="0"/>
              <a:buNone/>
            </a:pPr>
            <a:endParaRPr lang="en-US" sz="2800" dirty="0" smtClean="0"/>
          </a:p>
          <a:p>
            <a:pPr>
              <a:buFont typeface="Arial" pitchFamily="34" charset="0"/>
              <a:buNone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{(x, y) | x ≡ y (mod 5) }</a:t>
            </a:r>
          </a:p>
          <a:p>
            <a:pPr>
              <a:buFont typeface="Arial" pitchFamily="34" charset="0"/>
              <a:buNone/>
            </a:pPr>
            <a:endParaRPr lang="en-US" sz="2800" dirty="0" smtClean="0"/>
          </a:p>
          <a:p>
            <a:pPr>
              <a:buFont typeface="Arial" pitchFamily="34" charset="0"/>
              <a:buNone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{(c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|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is a prerequisite of 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}</a:t>
            </a:r>
          </a:p>
          <a:p>
            <a:pPr>
              <a:buFont typeface="Arial" pitchFamily="34" charset="0"/>
              <a:buNone/>
            </a:pPr>
            <a:endParaRPr lang="en-US" sz="2800" dirty="0" smtClean="0"/>
          </a:p>
          <a:p>
            <a:pPr>
              <a:buFont typeface="Arial" pitchFamily="34" charset="0"/>
              <a:buNone/>
            </a:pPr>
            <a:r>
              <a:rPr lang="en-US" sz="2800" dirty="0" smtClean="0"/>
              <a:t>R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= {(s, c) | student s had taken course c }</a:t>
            </a:r>
          </a:p>
          <a:p>
            <a:pPr>
              <a:buFont typeface="Arial" pitchFamily="34" charset="0"/>
              <a:buNone/>
            </a:pPr>
            <a:endParaRPr lang="en-US" sz="2800" dirty="0" smtClean="0"/>
          </a:p>
          <a:p>
            <a:pPr>
              <a:buFont typeface="Arial" pitchFamily="34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77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properties of relations</a:t>
            </a:r>
          </a:p>
        </p:txBody>
      </p:sp>
      <p:sp>
        <p:nvSpPr>
          <p:cNvPr id="6146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8533" y="1261533"/>
            <a:ext cx="3487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Let R be a relation on </a:t>
            </a:r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20886" y="2136035"/>
            <a:ext cx="4329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R is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reflexive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iff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a,a</a:t>
            </a:r>
            <a:r>
              <a:rPr lang="en-US" dirty="0">
                <a:latin typeface="Arial" charset="0"/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 for every a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A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20886" y="3191931"/>
            <a:ext cx="471889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R is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symmetric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iff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a,b</a:t>
            </a:r>
            <a:r>
              <a:rPr lang="en-US" dirty="0">
                <a:latin typeface="Arial" charset="0"/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 implies (b, a)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20886" y="4230510"/>
            <a:ext cx="6129869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R is </a:t>
            </a:r>
            <a:r>
              <a:rPr lang="en-US" dirty="0" err="1">
                <a:solidFill>
                  <a:srgbClr val="FF0000"/>
                </a:solidFill>
                <a:latin typeface="Arial" charset="0"/>
                <a:cs typeface="Arial" charset="0"/>
              </a:rPr>
              <a:t>antisymmetric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iff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a,b</a:t>
            </a:r>
            <a:r>
              <a:rPr lang="en-US" dirty="0">
                <a:latin typeface="Arial" charset="0"/>
                <a:cs typeface="Arial" charset="0"/>
              </a:rPr>
              <a:t>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 and a </a:t>
            </a:r>
            <a:r>
              <a:rPr lang="en-US" dirty="0">
                <a:latin typeface="Symbol"/>
                <a:cs typeface="Arial" charset="0"/>
                <a:sym typeface="Symbol"/>
              </a:rPr>
              <a:t></a:t>
            </a:r>
            <a:r>
              <a:rPr lang="en-US" dirty="0">
                <a:latin typeface="Arial" charset="0"/>
                <a:cs typeface="Arial" charset="0"/>
              </a:rPr>
              <a:t> b implies (</a:t>
            </a:r>
            <a:r>
              <a:rPr lang="en-US" dirty="0" err="1">
                <a:latin typeface="Arial" charset="0"/>
                <a:cs typeface="Arial" charset="0"/>
              </a:rPr>
              <a:t>b,a</a:t>
            </a:r>
            <a:r>
              <a:rPr lang="en-US" dirty="0">
                <a:latin typeface="Arial" charset="0"/>
                <a:cs typeface="Arial" charset="0"/>
              </a:rPr>
              <a:t>) </a:t>
            </a:r>
            <a:r>
              <a:rPr lang="en-US" dirty="0" smtClean="0">
                <a:latin typeface="Symbol"/>
                <a:cs typeface="Arial" charset="0"/>
                <a:sym typeface="Symbol"/>
              </a:rPr>
              <a:t>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20886" y="5336823"/>
            <a:ext cx="6025219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R is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transitive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iff</a:t>
            </a:r>
            <a:r>
              <a:rPr lang="en-US" dirty="0">
                <a:latin typeface="Arial" charset="0"/>
                <a:cs typeface="Arial" charset="0"/>
              </a:rPr>
              <a:t> (</a:t>
            </a:r>
            <a:r>
              <a:rPr lang="en-US" dirty="0" err="1">
                <a:latin typeface="Arial" charset="0"/>
                <a:cs typeface="Arial" charset="0"/>
              </a:rPr>
              <a:t>a,b</a:t>
            </a:r>
            <a:r>
              <a:rPr lang="en-US" dirty="0">
                <a:latin typeface="Arial" charset="0"/>
                <a:cs typeface="Arial" charset="0"/>
              </a:rPr>
              <a:t>)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 and (b, c)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 </a:t>
            </a:r>
            <a:r>
              <a:rPr lang="en-US" dirty="0">
                <a:latin typeface="+mn-lt"/>
                <a:cs typeface="Arial" charset="0"/>
                <a:sym typeface="Symbol"/>
              </a:rPr>
              <a:t>implies</a:t>
            </a:r>
            <a:r>
              <a:rPr lang="en-US" dirty="0">
                <a:latin typeface="Arial" charset="0"/>
                <a:cs typeface="Arial" charset="0"/>
              </a:rPr>
              <a:t> (a, c) </a:t>
            </a:r>
            <a:r>
              <a:rPr lang="en-US" dirty="0">
                <a:latin typeface="Symbol"/>
                <a:cs typeface="Arial" charset="0"/>
                <a:sym typeface="Symbol"/>
              </a:rPr>
              <a:t></a:t>
            </a:r>
            <a:r>
              <a:rPr lang="en-US" dirty="0">
                <a:latin typeface="Arial" charset="0"/>
                <a:cs typeface="Arial" charset="0"/>
              </a:rPr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36024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ombining </a:t>
            </a:r>
            <a:r>
              <a:rPr lang="en-US" dirty="0"/>
              <a:t>r</a:t>
            </a:r>
            <a:r>
              <a:rPr lang="en-US" dirty="0" smtClean="0"/>
              <a:t>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TextBox 2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654755" y="1315156"/>
                <a:ext cx="7574845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dirty="0" smtClean="0">
                    <a:latin typeface="Franklin Gothic Medium" panose="020B0603020102020204" pitchFamily="34" charset="0"/>
                  </a:rPr>
                  <a:t>Let R be a relation from A to B.</a:t>
                </a:r>
              </a:p>
              <a:p>
                <a:pPr eaLnBrk="1" hangingPunct="1"/>
                <a:r>
                  <a:rPr lang="en-US" dirty="0">
                    <a:latin typeface="Franklin Gothic Medium" panose="020B0603020102020204" pitchFamily="34" charset="0"/>
                  </a:rPr>
                  <a:t>Let S be a relation from B to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C.</a:t>
                </a:r>
              </a:p>
              <a:p>
                <a:pPr eaLnBrk="1" hangingPunct="1"/>
                <a:endParaRPr lang="en-US" dirty="0">
                  <a:latin typeface="Franklin Gothic Medium" panose="020B0603020102020204" pitchFamily="34" charset="0"/>
                </a:endParaRPr>
              </a:p>
              <a:p>
                <a:pPr eaLnBrk="1" hangingPunct="1"/>
                <a:r>
                  <a:rPr lang="en-US" dirty="0">
                    <a:latin typeface="Franklin Gothic Medium" panose="020B0603020102020204" pitchFamily="34" charset="0"/>
                  </a:rPr>
                  <a:t>The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composite</a:t>
                </a:r>
                <a:r>
                  <a:rPr lang="en-US" dirty="0">
                    <a:latin typeface="Franklin Gothic Medium" panose="020B0603020102020204" pitchFamily="34" charset="0"/>
                  </a:rPr>
                  <a:t> of R and S, 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∘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 </a:t>
                </a:r>
                <a:r>
                  <a:rPr lang="en-US" dirty="0">
                    <a:latin typeface="Franklin Gothic Medium" panose="020B0603020102020204" pitchFamily="34" charset="0"/>
                  </a:rPr>
                  <a:t>is the relation </a:t>
                </a:r>
              </a:p>
              <a:p>
                <a:pPr eaLnBrk="1" hangingPunct="1"/>
                <a:r>
                  <a:rPr lang="en-US" dirty="0">
                    <a:latin typeface="Franklin Gothic Medium" panose="020B0603020102020204" pitchFamily="34" charset="0"/>
                  </a:rPr>
                  <a:t>from A to C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defined by:</a:t>
                </a:r>
                <a:endParaRPr lang="en-US" dirty="0">
                  <a:latin typeface="Franklin Gothic Medium" panose="020B0603020102020204" pitchFamily="34" charset="0"/>
                </a:endParaRPr>
              </a:p>
              <a:p>
                <a:pPr eaLnBrk="1" hangingPunct="1"/>
                <a:endParaRPr lang="en-US" dirty="0">
                  <a:latin typeface="Franklin Gothic Medium" panose="020B0603020102020204" pitchFamily="34" charset="0"/>
                </a:endParaRPr>
              </a:p>
              <a:p>
                <a:pPr eaLnBrk="1" hangingPunct="1"/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∘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pitchFamily="18" charset="2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 = </a:t>
                </a:r>
                <a:r>
                  <a:rPr lang="en-US" sz="32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{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(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a, c) |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pitchFamily="18" charset="2"/>
                  </a:rPr>
                  <a:t>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b such that (</a:t>
                </a:r>
                <a:r>
                  <a:rPr lang="en-US" dirty="0" err="1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a,b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)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pitchFamily="18" charset="2"/>
                  </a:rPr>
                  <a:t>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R and (</a:t>
                </a:r>
                <a:r>
                  <a:rPr lang="en-US" dirty="0" err="1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b,c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)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pitchFamily="18" charset="2"/>
                  </a:rPr>
                  <a:t>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S</a:t>
                </a:r>
                <a:r>
                  <a:rPr lang="en-US" sz="32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}</a:t>
                </a:r>
              </a:p>
            </p:txBody>
          </p:sp>
        </mc:Choice>
        <mc:Fallback xmlns="">
          <p:sp>
            <p:nvSpPr>
              <p:cNvPr id="7170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654755" y="1315156"/>
                <a:ext cx="7574845" cy="2800767"/>
              </a:xfrm>
              <a:prstGeom prst="rect">
                <a:avLst/>
              </a:prstGeom>
              <a:blipFill rotWithShape="1">
                <a:blip r:embed="rId5"/>
                <a:stretch>
                  <a:fillRect l="-1207" t="-1525" b="-65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a,b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latin typeface="Symbol" pitchFamily="18" charset="2"/>
                    <a:sym typeface="Symbol" pitchFamily="18" charset="2"/>
                  </a:rPr>
                  <a:t>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Parent</a:t>
                </a:r>
                <a:r>
                  <a:rPr lang="en-US" dirty="0" smtClean="0"/>
                  <a:t>:  	b is a parent of a</a:t>
                </a:r>
              </a:p>
              <a:p>
                <a:pPr>
                  <a:buFont typeface="Arial" pitchFamily="34" charset="0"/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(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a,b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latin typeface="Symbol" pitchFamily="18" charset="2"/>
                    <a:sym typeface="Symbol" pitchFamily="18" charset="2"/>
                  </a:rPr>
                  <a:t>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Sister</a:t>
                </a:r>
                <a:r>
                  <a:rPr lang="en-US" dirty="0" smtClean="0"/>
                  <a:t>:  	b is a sister of a</a:t>
                </a:r>
              </a:p>
              <a:p>
                <a:pPr>
                  <a:buFont typeface="Arial" pitchFamily="34" charset="0"/>
                  <a:buNone/>
                </a:pPr>
                <a:endParaRPr lang="en-US" dirty="0" smtClean="0"/>
              </a:p>
              <a:p>
                <a:pPr>
                  <a:buFont typeface="Arial" pitchFamily="34" charset="0"/>
                  <a:buNone/>
                </a:pPr>
                <a:r>
                  <a:rPr lang="en-US" dirty="0" smtClean="0"/>
                  <a:t>What is Sister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∘</m:t>
                    </m:r>
                  </m:oMath>
                </a14:m>
                <a:r>
                  <a:rPr lang="en-US" dirty="0" smtClean="0"/>
                  <a:t> Parent?</a:t>
                </a:r>
              </a:p>
              <a:p>
                <a:pPr>
                  <a:buFont typeface="Arial" pitchFamily="34" charset="0"/>
                  <a:buNone/>
                </a:pPr>
                <a:endParaRPr lang="en-US" dirty="0" smtClean="0"/>
              </a:p>
              <a:p>
                <a:pPr>
                  <a:buFont typeface="Arial" pitchFamily="34" charset="0"/>
                  <a:buNone/>
                </a:pPr>
                <a:r>
                  <a:rPr lang="en-US" dirty="0" smtClean="0"/>
                  <a:t>What is Parent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∘</m:t>
                    </m:r>
                  </m:oMath>
                </a14:m>
                <a:r>
                  <a:rPr lang="en-US" dirty="0" smtClean="0"/>
                  <a:t> Sister?</a:t>
                </a:r>
              </a:p>
              <a:p>
                <a:pPr>
                  <a:buFont typeface="Arial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819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blipFill rotWithShape="1">
                <a:blip r:embed="rId6"/>
                <a:stretch>
                  <a:fillRect l="-1852" t="-1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>
                <p:custDataLst>
                  <p:tags r:id="rId3"/>
                </p:custDataLst>
              </p:nvPr>
            </p:nvSpPr>
            <p:spPr>
              <a:xfrm>
                <a:off x="3352800" y="6324600"/>
                <a:ext cx="5638800" cy="369332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>
                    <a:lumMod val="2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charset="0"/>
                      </a:rPr>
                      <m:t>∘</m:t>
                    </m:r>
                  </m:oMath>
                </a14:m>
                <a:r>
                  <a:rPr lang="en-US" sz="1800" dirty="0" smtClean="0">
                    <a:latin typeface="Arial" charset="0"/>
                    <a:cs typeface="Arial" charset="0"/>
                  </a:rPr>
                  <a:t> </a:t>
                </a:r>
                <a:r>
                  <a:rPr lang="en-US" sz="1800" dirty="0">
                    <a:latin typeface="Arial" charset="0"/>
                    <a:cs typeface="Arial" charset="0"/>
                  </a:rPr>
                  <a:t>R = {(a, c) | </a:t>
                </a:r>
                <a:r>
                  <a:rPr lang="en-US" sz="1800" dirty="0">
                    <a:latin typeface="Symbol" pitchFamily="18" charset="2"/>
                    <a:cs typeface="Arial" charset="0"/>
                    <a:sym typeface="Symbol" pitchFamily="18" charset="2"/>
                  </a:rPr>
                  <a:t></a:t>
                </a:r>
                <a:r>
                  <a:rPr lang="en-US" sz="1800" dirty="0">
                    <a:latin typeface="Arial" charset="0"/>
                    <a:cs typeface="Arial" charset="0"/>
                  </a:rPr>
                  <a:t> b such that (</a:t>
                </a:r>
                <a:r>
                  <a:rPr lang="en-US" sz="1800" dirty="0" err="1">
                    <a:latin typeface="Arial" charset="0"/>
                    <a:cs typeface="Arial" charset="0"/>
                  </a:rPr>
                  <a:t>a,b</a:t>
                </a:r>
                <a:r>
                  <a:rPr lang="en-US" sz="1800" dirty="0">
                    <a:latin typeface="Arial" charset="0"/>
                    <a:cs typeface="Arial" charset="0"/>
                  </a:rPr>
                  <a:t>)</a:t>
                </a:r>
                <a:r>
                  <a:rPr lang="en-US" sz="1800" dirty="0">
                    <a:latin typeface="Symbol" pitchFamily="18" charset="2"/>
                    <a:cs typeface="Arial" charset="0"/>
                    <a:sym typeface="Symbol" pitchFamily="18" charset="2"/>
                  </a:rPr>
                  <a:t></a:t>
                </a:r>
                <a:r>
                  <a:rPr lang="en-US" sz="1800" dirty="0">
                    <a:latin typeface="Arial" charset="0"/>
                    <a:cs typeface="Arial" charset="0"/>
                  </a:rPr>
                  <a:t> R and (</a:t>
                </a:r>
                <a:r>
                  <a:rPr lang="en-US" sz="1800" dirty="0" err="1">
                    <a:latin typeface="Arial" charset="0"/>
                    <a:cs typeface="Arial" charset="0"/>
                  </a:rPr>
                  <a:t>b,c</a:t>
                </a:r>
                <a:r>
                  <a:rPr lang="en-US" sz="1800" dirty="0">
                    <a:latin typeface="Arial" charset="0"/>
                    <a:cs typeface="Arial" charset="0"/>
                  </a:rPr>
                  <a:t>)</a:t>
                </a:r>
                <a:r>
                  <a:rPr lang="en-US" sz="1800" dirty="0">
                    <a:latin typeface="Symbol" pitchFamily="18" charset="2"/>
                    <a:cs typeface="Arial" charset="0"/>
                    <a:sym typeface="Symbol" pitchFamily="18" charset="2"/>
                  </a:rPr>
                  <a:t></a:t>
                </a:r>
                <a:r>
                  <a:rPr lang="en-US" sz="1800" dirty="0">
                    <a:latin typeface="Arial" charset="0"/>
                    <a:cs typeface="Arial" charset="0"/>
                  </a:rPr>
                  <a:t> S}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"/>
                </p:custDataLst>
              </p:nvPr>
            </p:nvSpPr>
            <p:spPr>
              <a:xfrm>
                <a:off x="3352800" y="6324600"/>
                <a:ext cx="563880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754" t="-6349" b="-22222"/>
                </a:stretch>
              </a:blipFill>
              <a:ln w="19050"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9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nnouncements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pp. 851-855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Edition, pp. 789-793</a:t>
            </a:r>
            <a:endParaRPr lang="en-US" dirty="0">
              <a:ea typeface="+mn-ea"/>
            </a:endParaRPr>
          </a:p>
          <a:p>
            <a:pPr eaLnBrk="1" hangingPunct="1">
              <a:defRPr/>
            </a:pPr>
            <a:r>
              <a:rPr lang="en-US" sz="2800" dirty="0" smtClean="0">
                <a:ea typeface="+mn-ea"/>
              </a:rPr>
              <a:t>Today and </a:t>
            </a:r>
            <a:r>
              <a:rPr lang="en-US" sz="2800" dirty="0" smtClean="0">
                <a:ea typeface="+mn-ea"/>
              </a:rPr>
              <a:t>Friday</a:t>
            </a:r>
            <a:endParaRPr lang="en-US" sz="2800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Edition,  </a:t>
            </a:r>
            <a:r>
              <a:rPr lang="en-US" dirty="0" smtClean="0">
                <a:ea typeface="+mn-ea"/>
              </a:rPr>
              <a:t>Section 9.1 and pp. 594-601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8.1 and pp. 541-548</a:t>
            </a:r>
            <a:endParaRPr lang="en-US" dirty="0">
              <a:ea typeface="+mn-ea"/>
            </a:endParaRPr>
          </a:p>
          <a:p>
            <a:pPr marL="457200" lvl="1" indent="0" eaLnBrk="1" hangingPunct="1">
              <a:buNone/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22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8489" y="1142559"/>
            <a:ext cx="8229600" cy="5140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Using the relations:  Parent, Child, Brother, Sister, Sibling, Father, Mother, Husband, Wife express: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  <a:ea typeface="+mn-ea"/>
              </a:rPr>
              <a:t>Uncle:  b is an uncle of a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  <a:ea typeface="+mn-ea"/>
              </a:rPr>
              <a:t>Cousin:  b is a cousin of a</a:t>
            </a:r>
          </a:p>
        </p:txBody>
      </p:sp>
    </p:spTree>
    <p:extLst>
      <p:ext uri="{BB962C8B-B14F-4D97-AF65-F5344CB8AC3E}">
        <p14:creationId xmlns:p14="http://schemas.microsoft.com/office/powerpoint/2010/main" val="23770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97555"/>
            <a:ext cx="8229600" cy="615244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more </a:t>
            </a:r>
            <a:r>
              <a:rPr lang="en-US" dirty="0">
                <a:latin typeface="Franklin Gothic Medium" panose="020B0603020102020204" pitchFamily="34" charset="0"/>
              </a:rPr>
              <a:t>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All 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binary strings that </a:t>
            </a:r>
            <a:r>
              <a:rPr lang="en-US" sz="2800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don’t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contain 101</a:t>
            </a:r>
          </a:p>
        </p:txBody>
      </p:sp>
    </p:spTree>
    <p:extLst>
      <p:ext uri="{BB962C8B-B14F-4D97-AF65-F5344CB8AC3E}">
        <p14:creationId xmlns:p14="http://schemas.microsoft.com/office/powerpoint/2010/main" val="10038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the limitations of regular expressions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4934" y="1153848"/>
            <a:ext cx="8229600" cy="5140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Not </a:t>
            </a:r>
            <a:r>
              <a:rPr lang="en-US" sz="2800" dirty="0">
                <a:solidFill>
                  <a:srgbClr val="C00000"/>
                </a:solidFill>
              </a:rPr>
              <a:t>all </a:t>
            </a:r>
            <a:r>
              <a:rPr lang="en-US" sz="2800" dirty="0" smtClean="0">
                <a:solidFill>
                  <a:srgbClr val="C00000"/>
                </a:solidFill>
              </a:rPr>
              <a:t>languages can </a:t>
            </a:r>
            <a:r>
              <a:rPr lang="en-US" sz="2800" dirty="0">
                <a:solidFill>
                  <a:srgbClr val="C00000"/>
                </a:solidFill>
              </a:rPr>
              <a:t>be specified by regular expressions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800" dirty="0" smtClean="0"/>
              <a:t>Even some easy things like </a:t>
            </a:r>
          </a:p>
          <a:p>
            <a:pPr lvl="1">
              <a:defRPr/>
            </a:pPr>
            <a:r>
              <a:rPr lang="en-US" sz="2400" dirty="0" smtClean="0"/>
              <a:t>Palindromes</a:t>
            </a:r>
          </a:p>
          <a:p>
            <a:pPr lvl="1">
              <a:defRPr/>
            </a:pPr>
            <a:r>
              <a:rPr lang="en-US" sz="2400" dirty="0" smtClean="0"/>
              <a:t>Strings with equal number of 0’s and 1’s</a:t>
            </a:r>
          </a:p>
          <a:p>
            <a:pPr>
              <a:defRPr/>
            </a:pPr>
            <a:r>
              <a:rPr lang="en-US" sz="2800" dirty="0" smtClean="0"/>
              <a:t>But also more complicated structures in programming languages</a:t>
            </a:r>
          </a:p>
          <a:p>
            <a:pPr lvl="1">
              <a:defRPr/>
            </a:pPr>
            <a:r>
              <a:rPr lang="en-US" sz="2400" dirty="0" smtClean="0"/>
              <a:t>Matched parentheses</a:t>
            </a:r>
          </a:p>
          <a:p>
            <a:pPr lvl="1">
              <a:defRPr/>
            </a:pPr>
            <a:r>
              <a:rPr lang="en-US" sz="2400" dirty="0" smtClean="0"/>
              <a:t>Properly formed arithmetic expressions</a:t>
            </a:r>
          </a:p>
          <a:p>
            <a:pPr lvl="1">
              <a:defRPr/>
            </a:pPr>
            <a:r>
              <a:rPr lang="en-US" sz="2400" dirty="0"/>
              <a:t>e</a:t>
            </a:r>
            <a:r>
              <a:rPr lang="en-US" sz="2400" dirty="0" smtClean="0"/>
              <a:t>tc.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context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rammars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/>
              <a:lstStyle/>
              <a:p>
                <a:r>
                  <a:rPr lang="en-US" sz="2800" dirty="0" smtClean="0">
                    <a:latin typeface="Calibri" charset="0"/>
                  </a:rPr>
                  <a:t>A Context-Free Grammar (CFG) is given by a finite set of substitution rules involving</a:t>
                </a:r>
              </a:p>
              <a:p>
                <a:pPr lvl="1"/>
                <a:r>
                  <a:rPr lang="en-US" sz="2600" dirty="0">
                    <a:latin typeface="Calibri" charset="0"/>
                  </a:rPr>
                  <a:t>A finite set </a:t>
                </a:r>
                <a:r>
                  <a:rPr lang="en-US" sz="2600" b="1" dirty="0">
                    <a:latin typeface="Calibri" charset="0"/>
                  </a:rPr>
                  <a:t>V</a:t>
                </a:r>
                <a:r>
                  <a:rPr lang="en-US" sz="2600" dirty="0">
                    <a:latin typeface="Calibri" charset="0"/>
                  </a:rPr>
                  <a:t> of </a:t>
                </a:r>
                <a:r>
                  <a:rPr lang="en-US" sz="2600" i="1" dirty="0">
                    <a:latin typeface="Calibri" charset="0"/>
                  </a:rPr>
                  <a:t>variables </a:t>
                </a:r>
                <a:r>
                  <a:rPr lang="en-US" sz="2600" dirty="0">
                    <a:latin typeface="Calibri" charset="0"/>
                  </a:rPr>
                  <a:t>that can be replaced</a:t>
                </a:r>
              </a:p>
              <a:p>
                <a:pPr lvl="1"/>
                <a:r>
                  <a:rPr lang="en-US" sz="2600" dirty="0">
                    <a:latin typeface="Calibri" charset="0"/>
                  </a:rPr>
                  <a:t>Alphabet </a:t>
                </a:r>
                <a:r>
                  <a:rPr lang="en-US" sz="2600" b="1" dirty="0">
                    <a:latin typeface="Symbol" charset="0"/>
                    <a:sym typeface="Symbol" charset="0"/>
                  </a:rPr>
                  <a:t>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of </a:t>
                </a:r>
                <a:r>
                  <a:rPr lang="en-US" sz="2600" i="1" dirty="0">
                    <a:latin typeface="Calibri" charset="0"/>
                  </a:rPr>
                  <a:t>terminal symbols</a:t>
                </a:r>
                <a:r>
                  <a:rPr lang="en-US" sz="2600" dirty="0">
                    <a:latin typeface="Calibri" charset="0"/>
                  </a:rPr>
                  <a:t> that </a:t>
                </a:r>
                <a:r>
                  <a:rPr lang="en-US" sz="2600" dirty="0" smtClean="0">
                    <a:latin typeface="Calibri" charset="0"/>
                  </a:rPr>
                  <a:t>can’t </a:t>
                </a:r>
                <a:r>
                  <a:rPr lang="en-US" sz="2600" dirty="0">
                    <a:latin typeface="Calibri" charset="0"/>
                  </a:rPr>
                  <a:t>be replaced</a:t>
                </a:r>
              </a:p>
              <a:p>
                <a:pPr lvl="1"/>
                <a:r>
                  <a:rPr lang="en-US" sz="2600" dirty="0">
                    <a:latin typeface="Calibri" charset="0"/>
                    <a:sym typeface="Symbol" charset="0"/>
                  </a:rPr>
                  <a:t>One variable, usually </a:t>
                </a:r>
                <a:r>
                  <a:rPr lang="en-US" sz="2600" b="1" dirty="0">
                    <a:latin typeface="Calibri" charset="0"/>
                    <a:sym typeface="Symbol" charset="0"/>
                  </a:rPr>
                  <a:t>S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, is called the </a:t>
                </a:r>
                <a:r>
                  <a:rPr lang="en-US" sz="2600" i="1" dirty="0">
                    <a:latin typeface="Calibri" charset="0"/>
                    <a:sym typeface="Symbol" charset="0"/>
                  </a:rPr>
                  <a:t>start symbol</a:t>
                </a:r>
              </a:p>
              <a:p>
                <a:pPr lvl="4"/>
                <a:endParaRPr lang="en-US" i="1" dirty="0">
                  <a:latin typeface="Calibri" charset="0"/>
                  <a:sym typeface="Symbol" charset="0"/>
                </a:endParaRPr>
              </a:p>
              <a:p>
                <a:r>
                  <a:rPr lang="en-US" sz="2800" dirty="0">
                    <a:latin typeface="Calibri" charset="0"/>
                    <a:sym typeface="Symbol" charset="0"/>
                  </a:rPr>
                  <a:t>The rules involving a variable </a:t>
                </a:r>
                <a:r>
                  <a:rPr lang="en-US" sz="2800" b="1" dirty="0">
                    <a:latin typeface="Calibri" charset="0"/>
                    <a:sym typeface="Symbol" charset="0"/>
                  </a:rPr>
                  <a:t>A</a:t>
                </a:r>
                <a:r>
                  <a:rPr lang="en-US" sz="2800" dirty="0">
                    <a:latin typeface="Calibri" charset="0"/>
                    <a:sym typeface="Symbol" charset="0"/>
                  </a:rPr>
                  <a:t> are written as</a:t>
                </a:r>
              </a:p>
              <a:p>
                <a:pPr lvl="1">
                  <a:buFont typeface="Arial" charset="0"/>
                  <a:buNone/>
                </a:pPr>
                <a:r>
                  <a:rPr lang="en-US" sz="2600" b="1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                      A</a:t>
                </a:r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 w</a:t>
                </a:r>
                <a:r>
                  <a:rPr lang="en-US" sz="2600" baseline="-250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1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|  w</a:t>
                </a:r>
                <a:r>
                  <a:rPr lang="en-US" sz="2600" baseline="-250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2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sym typeface="Symbol" charset="0"/>
                      </a:rPr>
                      <m:t>⋯</m:t>
                    </m:r>
                  </m:oMath>
                </a14:m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| </a:t>
                </a:r>
                <a:r>
                  <a:rPr lang="en-US" sz="2600" dirty="0" err="1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k</a:t>
                </a:r>
                <a:endParaRPr lang="en-US" sz="2600" dirty="0">
                  <a:solidFill>
                    <a:srgbClr val="C00000"/>
                  </a:solidFill>
                  <a:latin typeface="Calibri" charset="0"/>
                  <a:sym typeface="Symbol" charset="0"/>
                </a:endParaRPr>
              </a:p>
              <a:p>
                <a:pPr lvl="1">
                  <a:buFont typeface="Arial" charset="0"/>
                  <a:buNone/>
                </a:pPr>
                <a:r>
                  <a:rPr lang="en-US" sz="2600" dirty="0" smtClean="0">
                    <a:latin typeface="Calibri" charset="0"/>
                    <a:sym typeface="Symbol" charset="0"/>
                  </a:rPr>
                  <a:t>where 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each </a:t>
                </a:r>
                <a:r>
                  <a:rPr lang="en-US" sz="2600" dirty="0" err="1"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>
                    <a:latin typeface="Calibri" charset="0"/>
                    <a:sym typeface="Symbol" charset="0"/>
                  </a:rPr>
                  <a:t>i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is a string of variables and terminals – that is </a:t>
                </a:r>
                <a:r>
                  <a:rPr lang="en-US" sz="2600" dirty="0" err="1"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>
                    <a:latin typeface="Calibri" charset="0"/>
                    <a:sym typeface="Symbol" charset="0"/>
                  </a:rPr>
                  <a:t>i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>
                    <a:latin typeface="Cambria Math" charset="0"/>
                    <a:cs typeface="Cambria Math" charset="0"/>
                    <a:sym typeface="Symbol" charset="0"/>
                  </a:rPr>
                  <a:t>∈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(</a:t>
                </a:r>
                <a:r>
                  <a:rPr lang="en-US" sz="2600" b="1" dirty="0">
                    <a:latin typeface="Calibri" charset="0"/>
                    <a:sym typeface="Symbol" charset="0"/>
                  </a:rPr>
                  <a:t>V</a:t>
                </a:r>
                <a:r>
                  <a:rPr lang="en-US" sz="2600" dirty="0">
                    <a:latin typeface="Cambria Math" charset="0"/>
                    <a:cs typeface="Cambria Math" charset="0"/>
                    <a:sym typeface="Symbol" charset="0"/>
                  </a:rPr>
                  <a:t>  </a:t>
                </a:r>
                <a:r>
                  <a:rPr lang="en-US" sz="2600" b="1" dirty="0">
                    <a:latin typeface="Symbol" charset="0"/>
                    <a:sym typeface="Symbol" charset="0"/>
                  </a:rPr>
                  <a:t></a:t>
                </a:r>
                <a:r>
                  <a:rPr lang="en-US" sz="2600" dirty="0">
                    <a:latin typeface="Symbol" charset="0"/>
                    <a:sym typeface="Symbol" charset="0"/>
                  </a:rPr>
                  <a:t>)</a:t>
                </a:r>
                <a:r>
                  <a:rPr lang="en-US" sz="2600" baseline="30000" dirty="0">
                    <a:latin typeface="Symbol" charset="0"/>
                    <a:sym typeface="Symbol" charset="0"/>
                  </a:rPr>
                  <a:t>*</a:t>
                </a:r>
                <a:endParaRPr lang="en-US" sz="2600" baseline="30000" dirty="0">
                  <a:latin typeface="Calibri" charset="0"/>
                  <a:sym typeface="Symbol" charset="0"/>
                </a:endParaRPr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1259" t="-1136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</a:rPr>
              <a:t>ow CFGs generate strings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ea typeface="+mj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Begin with start symbol </a:t>
                </a:r>
                <a:r>
                  <a:rPr lang="en-US" sz="2800" b="1" dirty="0" smtClean="0">
                    <a:latin typeface="Calibri" charset="0"/>
                  </a:rPr>
                  <a:t>S</a:t>
                </a:r>
              </a:p>
              <a:p>
                <a:pPr>
                  <a:lnSpc>
                    <a:spcPct val="90000"/>
                  </a:lnSpc>
                </a:pPr>
                <a:endParaRPr lang="en-US" sz="2800" b="1" dirty="0">
                  <a:latin typeface="Calibri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If there is some variable </a:t>
                </a:r>
                <a:r>
                  <a:rPr lang="en-US" sz="2800" b="1" dirty="0">
                    <a:latin typeface="Calibri" charset="0"/>
                  </a:rPr>
                  <a:t>A</a:t>
                </a:r>
                <a:r>
                  <a:rPr lang="en-US" sz="2800" dirty="0">
                    <a:latin typeface="Calibri" charset="0"/>
                  </a:rPr>
                  <a:t> in the current string you can replace it by one of the </a:t>
                </a:r>
                <a:r>
                  <a:rPr lang="en-US" sz="2800" dirty="0" smtClean="0">
                    <a:latin typeface="Calibri" charset="0"/>
                  </a:rPr>
                  <a:t>w’s </a:t>
                </a:r>
                <a:r>
                  <a:rPr lang="en-US" sz="2800" dirty="0">
                    <a:latin typeface="Calibri" charset="0"/>
                  </a:rPr>
                  <a:t>in the rules for </a:t>
                </a:r>
                <a:r>
                  <a:rPr lang="en-US" sz="2800" b="1" dirty="0" smtClean="0">
                    <a:latin typeface="Calibri" charset="0"/>
                  </a:rPr>
                  <a:t>A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A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 w</a:t>
                </a:r>
                <a:r>
                  <a:rPr lang="en-US" baseline="-25000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1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 w</a:t>
                </a:r>
                <a:r>
                  <a:rPr lang="en-US" baseline="-25000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2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sym typeface="Symbol" charset="0"/>
                      </a:rPr>
                      <m:t>⋯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</a:t>
                </a:r>
                <a:r>
                  <a:rPr lang="en-US" dirty="0" err="1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w</a:t>
                </a:r>
                <a:r>
                  <a:rPr lang="en-US" baseline="-25000" dirty="0" err="1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k</a:t>
                </a:r>
                <a:endParaRPr lang="en-US" b="1" dirty="0">
                  <a:solidFill>
                    <a:schemeClr val="tx1"/>
                  </a:solidFill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dirty="0">
                    <a:latin typeface="Calibri" charset="0"/>
                  </a:rPr>
                  <a:t>Write this as    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x</a:t>
                </a:r>
                <a:r>
                  <a:rPr lang="en-US" b="1" dirty="0" err="1">
                    <a:solidFill>
                      <a:srgbClr val="C00000"/>
                    </a:solidFill>
                    <a:latin typeface="Calibri" charset="0"/>
                  </a:rPr>
                  <a:t>A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y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Cambria Math" charset="0"/>
                    <a:cs typeface="Cambria Math" charset="0"/>
                  </a:rPr>
                  <a:t>⇒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  <a:latin typeface="Calibri" charset="0"/>
                  </a:rPr>
                  <a:t>xw</a:t>
                </a:r>
                <a:r>
                  <a:rPr lang="en-US" baseline="-25000" dirty="0" err="1" smtClean="0">
                    <a:solidFill>
                      <a:srgbClr val="C00000"/>
                    </a:solidFill>
                    <a:latin typeface="Calibri" charset="0"/>
                  </a:rPr>
                  <a:t>i</a:t>
                </a:r>
                <a:r>
                  <a:rPr lang="en-US" dirty="0" err="1" smtClean="0">
                    <a:solidFill>
                      <a:srgbClr val="C00000"/>
                    </a:solidFill>
                    <a:latin typeface="Calibri" charset="0"/>
                  </a:rPr>
                  <a:t>y</a:t>
                </a:r>
                <a:endParaRPr lang="en-US" dirty="0">
                  <a:solidFill>
                    <a:srgbClr val="C00000"/>
                  </a:solidFill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dirty="0">
                    <a:latin typeface="Calibri" charset="0"/>
                  </a:rPr>
                  <a:t>Repeat until no variables </a:t>
                </a:r>
                <a:r>
                  <a:rPr lang="en-US" dirty="0" smtClean="0">
                    <a:latin typeface="Calibri" charset="0"/>
                  </a:rPr>
                  <a:t>left</a:t>
                </a:r>
              </a:p>
              <a:p>
                <a:pPr lvl="1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The set of strings the CFG generates are all strings produced in this way that have no variables</a:t>
                </a:r>
              </a:p>
            </p:txBody>
          </p:sp>
        </mc:Choice>
        <mc:Fallback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4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sample context-free grammars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</a:t>
            </a:r>
            <a:r>
              <a:rPr lang="en-US" dirty="0" smtClean="0">
                <a:solidFill>
                  <a:srgbClr val="C00000"/>
                </a:solidFill>
                <a:latin typeface="Calibri" charset="0"/>
              </a:rPr>
              <a:t>		</a:t>
            </a:r>
            <a:r>
              <a:rPr lang="en-US" b="1" dirty="0" smtClean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0 | 1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1 | 0 | 1 | 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      </a:t>
            </a:r>
            <a:r>
              <a:rPr lang="en-US" dirty="0" smtClean="0">
                <a:solidFill>
                  <a:srgbClr val="C00000"/>
                </a:solidFill>
                <a:latin typeface="Calibri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 |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1 | </a:t>
            </a:r>
            <a:endParaRPr lang="en-US" dirty="0">
              <a:solidFill>
                <a:srgbClr val="C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sample context-free grammars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Grammar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: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≥0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(all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strings with same # of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0’s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and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1’s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with all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0’s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before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1’s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)</a:t>
                </a: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  <a:p>
                <a:pPr>
                  <a:buFont typeface="Arial" charset="0"/>
                  <a:buNone/>
                </a:pPr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Example:       </a:t>
                </a:r>
                <a:r>
                  <a:rPr lang="en-US" b="1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 </a:t>
                </a:r>
                <a:r>
                  <a:rPr lang="en-US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(S</a:t>
                </a:r>
                <a:r>
                  <a:rPr lang="en-US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| </a:t>
                </a:r>
                <a:r>
                  <a:rPr lang="en-US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SS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| 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</a:t>
                </a:r>
              </a:p>
              <a:p>
                <a:endParaRPr lang="en-US" dirty="0"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8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imple arithmetic expressions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4160"/>
                <a:ext cx="8229600" cy="1137796"/>
              </a:xfrm>
            </p:spPr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sym typeface="Symbol"/>
                  </a:rPr>
                  <a:t>E	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>
                    <a:sym typeface="Symbol"/>
                  </a:rPr>
                  <a:t>	</a:t>
                </a:r>
                <a:r>
                  <a:rPr lang="en-US" dirty="0" smtClean="0">
                    <a:sym typeface="Symbol"/>
                  </a:rPr>
                  <a:t>		</a:t>
                </a:r>
                <a:r>
                  <a:rPr lang="en-US" dirty="0" smtClean="0">
                    <a:ea typeface="+mn-ea"/>
                    <a:sym typeface="Symbol"/>
                  </a:rPr>
                  <a:t>| 5 | 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4160"/>
                <a:ext cx="8229600" cy="1137796"/>
              </a:xfrm>
              <a:blipFill rotWithShape="1">
                <a:blip r:embed="rId2"/>
                <a:stretch>
                  <a:fillRect t="-534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355" y="2526228"/>
                <a:ext cx="8912599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∗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x) + y </a:t>
                </a: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Generate </a:t>
                </a:r>
                <a:r>
                  <a:rPr lang="en-US" sz="2800" dirty="0" err="1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∗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z in two fundamentally different ways</a:t>
                </a: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5" y="2526228"/>
                <a:ext cx="8912599" cy="2677656"/>
              </a:xfrm>
              <a:prstGeom prst="rect">
                <a:avLst/>
              </a:prstGeom>
              <a:blipFill rotWithShape="1">
                <a:blip r:embed="rId3"/>
                <a:stretch>
                  <a:fillRect t="-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3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10696</TotalTime>
  <Words>877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311: Foundations of Computing</vt:lpstr>
      <vt:lpstr>announcements</vt:lpstr>
      <vt:lpstr>more examples</vt:lpstr>
      <vt:lpstr>review: the limitations of regular expressions</vt:lpstr>
      <vt:lpstr>review: context free grammars</vt:lpstr>
      <vt:lpstr>review: how CFGs generate strings</vt:lpstr>
      <vt:lpstr>review: sample context-free grammars</vt:lpstr>
      <vt:lpstr>review: sample context-free grammars</vt:lpstr>
      <vt:lpstr>simple arithmetic expressions</vt:lpstr>
      <vt:lpstr>CFGs and recursively-defined sets of strings</vt:lpstr>
      <vt:lpstr>building precedence in simple arithmetic expressions</vt:lpstr>
      <vt:lpstr>another name for CFGs</vt:lpstr>
      <vt:lpstr>BNF for C</vt:lpstr>
      <vt:lpstr>parse trees</vt:lpstr>
      <vt:lpstr>relations</vt:lpstr>
      <vt:lpstr>relation examples</vt:lpstr>
      <vt:lpstr>properties of relations</vt:lpstr>
      <vt:lpstr>combining relations</vt:lpstr>
      <vt:lpstr>examples</vt:lpstr>
      <vt:lpstr>examples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450</cp:revision>
  <cp:lastPrinted>2013-11-13T18:45:20Z</cp:lastPrinted>
  <dcterms:created xsi:type="dcterms:W3CDTF">2013-01-07T07:20:47Z</dcterms:created>
  <dcterms:modified xsi:type="dcterms:W3CDTF">2013-11-13T18:48:12Z</dcterms:modified>
</cp:coreProperties>
</file>