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529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40" r:id="rId2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19:  Regular expressions &amp; context-free grammars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091" y="2357525"/>
            <a:ext cx="3974329" cy="402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limitations of regular expressions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4934" y="1153848"/>
            <a:ext cx="8229600" cy="5140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Not </a:t>
            </a:r>
            <a:r>
              <a:rPr lang="en-US" sz="2800" dirty="0">
                <a:solidFill>
                  <a:srgbClr val="C00000"/>
                </a:solidFill>
              </a:rPr>
              <a:t>all </a:t>
            </a:r>
            <a:r>
              <a:rPr lang="en-US" sz="2800" dirty="0" smtClean="0">
                <a:solidFill>
                  <a:srgbClr val="C00000"/>
                </a:solidFill>
              </a:rPr>
              <a:t>languages can </a:t>
            </a:r>
            <a:r>
              <a:rPr lang="en-US" sz="2800" dirty="0">
                <a:solidFill>
                  <a:srgbClr val="C00000"/>
                </a:solidFill>
              </a:rPr>
              <a:t>be specified by regular expressions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800" dirty="0" smtClean="0"/>
              <a:t>Even some easy things like </a:t>
            </a:r>
          </a:p>
          <a:p>
            <a:pPr lvl="1">
              <a:defRPr/>
            </a:pPr>
            <a:r>
              <a:rPr lang="en-US" sz="2400" dirty="0" smtClean="0"/>
              <a:t>Palindromes</a:t>
            </a:r>
          </a:p>
          <a:p>
            <a:pPr lvl="1">
              <a:defRPr/>
            </a:pPr>
            <a:r>
              <a:rPr lang="en-US" sz="2400" dirty="0" smtClean="0"/>
              <a:t>Strings with equal number of 0’s and 1’s</a:t>
            </a:r>
          </a:p>
          <a:p>
            <a:pPr>
              <a:defRPr/>
            </a:pPr>
            <a:r>
              <a:rPr lang="en-US" sz="2800" dirty="0" smtClean="0"/>
              <a:t>But also more complicated structures in programming languages</a:t>
            </a:r>
          </a:p>
          <a:p>
            <a:pPr lvl="1">
              <a:defRPr/>
            </a:pPr>
            <a:r>
              <a:rPr lang="en-US" sz="2400" dirty="0" smtClean="0"/>
              <a:t>Matched parentheses</a:t>
            </a:r>
          </a:p>
          <a:p>
            <a:pPr lvl="1">
              <a:defRPr/>
            </a:pPr>
            <a:r>
              <a:rPr lang="en-US" sz="2400" dirty="0" smtClean="0"/>
              <a:t>Properly formed arithmetic expressions</a:t>
            </a:r>
          </a:p>
          <a:p>
            <a:pPr lvl="1">
              <a:defRPr/>
            </a:pPr>
            <a:r>
              <a:rPr lang="en-US" sz="2400" dirty="0"/>
              <a:t>e</a:t>
            </a:r>
            <a:r>
              <a:rPr lang="en-US" sz="2400" dirty="0" smtClean="0"/>
              <a:t>tc.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context </a:t>
            </a:r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ree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rammars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/>
              <a:lstStyle/>
              <a:p>
                <a:r>
                  <a:rPr lang="en-US" sz="2800" dirty="0" smtClean="0">
                    <a:latin typeface="Calibri" charset="0"/>
                  </a:rPr>
                  <a:t>A Context-Free Grammar (CFG) is given by a finite set of substitution rules involving</a:t>
                </a:r>
              </a:p>
              <a:p>
                <a:pPr lvl="1"/>
                <a:r>
                  <a:rPr lang="en-US" sz="2600" dirty="0">
                    <a:latin typeface="Calibri" charset="0"/>
                  </a:rPr>
                  <a:t>A finite set </a:t>
                </a:r>
                <a:r>
                  <a:rPr lang="en-US" sz="2600" b="1" dirty="0">
                    <a:latin typeface="Calibri" charset="0"/>
                  </a:rPr>
                  <a:t>V</a:t>
                </a:r>
                <a:r>
                  <a:rPr lang="en-US" sz="2600" dirty="0">
                    <a:latin typeface="Calibri" charset="0"/>
                  </a:rPr>
                  <a:t> of </a:t>
                </a:r>
                <a:r>
                  <a:rPr lang="en-US" sz="2600" i="1" dirty="0">
                    <a:latin typeface="Calibri" charset="0"/>
                  </a:rPr>
                  <a:t>variables </a:t>
                </a:r>
                <a:r>
                  <a:rPr lang="en-US" sz="2600" dirty="0">
                    <a:latin typeface="Calibri" charset="0"/>
                  </a:rPr>
                  <a:t>that can be replaced</a:t>
                </a:r>
              </a:p>
              <a:p>
                <a:pPr lvl="1"/>
                <a:r>
                  <a:rPr lang="en-US" sz="2600" dirty="0">
                    <a:latin typeface="Calibri" charset="0"/>
                  </a:rPr>
                  <a:t>Alphabet </a:t>
                </a:r>
                <a:r>
                  <a:rPr lang="en-US" sz="2600" b="1" dirty="0">
                    <a:latin typeface="Symbol" charset="0"/>
                    <a:sym typeface="Symbol" charset="0"/>
                  </a:rPr>
                  <a:t>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of </a:t>
                </a:r>
                <a:r>
                  <a:rPr lang="en-US" sz="2600" i="1" dirty="0">
                    <a:latin typeface="Calibri" charset="0"/>
                  </a:rPr>
                  <a:t>terminal symbols</a:t>
                </a:r>
                <a:r>
                  <a:rPr lang="en-US" sz="2600" dirty="0">
                    <a:latin typeface="Calibri" charset="0"/>
                  </a:rPr>
                  <a:t> that </a:t>
                </a:r>
                <a:r>
                  <a:rPr lang="en-US" sz="2600" dirty="0" smtClean="0">
                    <a:latin typeface="Calibri" charset="0"/>
                  </a:rPr>
                  <a:t>can’t </a:t>
                </a:r>
                <a:r>
                  <a:rPr lang="en-US" sz="2600" dirty="0">
                    <a:latin typeface="Calibri" charset="0"/>
                  </a:rPr>
                  <a:t>be replaced</a:t>
                </a:r>
              </a:p>
              <a:p>
                <a:pPr lvl="1"/>
                <a:r>
                  <a:rPr lang="en-US" sz="2600" dirty="0">
                    <a:latin typeface="Calibri" charset="0"/>
                    <a:sym typeface="Symbol" charset="0"/>
                  </a:rPr>
                  <a:t>One variable, usually </a:t>
                </a:r>
                <a:r>
                  <a:rPr lang="en-US" sz="2600" b="1" dirty="0">
                    <a:latin typeface="Calibri" charset="0"/>
                    <a:sym typeface="Symbol" charset="0"/>
                  </a:rPr>
                  <a:t>S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, is called the </a:t>
                </a:r>
                <a:r>
                  <a:rPr lang="en-US" sz="2600" i="1" dirty="0">
                    <a:latin typeface="Calibri" charset="0"/>
                    <a:sym typeface="Symbol" charset="0"/>
                  </a:rPr>
                  <a:t>start symbol</a:t>
                </a:r>
              </a:p>
              <a:p>
                <a:pPr lvl="4"/>
                <a:endParaRPr lang="en-US" i="1" dirty="0">
                  <a:latin typeface="Calibri" charset="0"/>
                  <a:sym typeface="Symbol" charset="0"/>
                </a:endParaRPr>
              </a:p>
              <a:p>
                <a:r>
                  <a:rPr lang="en-US" sz="2800" dirty="0">
                    <a:latin typeface="Calibri" charset="0"/>
                    <a:sym typeface="Symbol" charset="0"/>
                  </a:rPr>
                  <a:t>The rules involving a variable </a:t>
                </a:r>
                <a:r>
                  <a:rPr lang="en-US" sz="2800" b="1" dirty="0">
                    <a:latin typeface="Calibri" charset="0"/>
                    <a:sym typeface="Symbol" charset="0"/>
                  </a:rPr>
                  <a:t>A</a:t>
                </a:r>
                <a:r>
                  <a:rPr lang="en-US" sz="2800" dirty="0">
                    <a:latin typeface="Calibri" charset="0"/>
                    <a:sym typeface="Symbol" charset="0"/>
                  </a:rPr>
                  <a:t> are written as</a:t>
                </a:r>
              </a:p>
              <a:p>
                <a:pPr lvl="1">
                  <a:buFont typeface="Arial" charset="0"/>
                  <a:buNone/>
                </a:pPr>
                <a:r>
                  <a:rPr lang="en-US" sz="2600" b="1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                      A</a:t>
                </a:r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 w</a:t>
                </a:r>
                <a:r>
                  <a:rPr lang="en-US" sz="2600" baseline="-250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1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|  w</a:t>
                </a:r>
                <a:r>
                  <a:rPr lang="en-US" sz="2600" baseline="-250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2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sym typeface="Symbol" charset="0"/>
                      </a:rPr>
                      <m:t>⋯</m:t>
                    </m:r>
                  </m:oMath>
                </a14:m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| </a:t>
                </a:r>
                <a:r>
                  <a:rPr lang="en-US" sz="2600" dirty="0" err="1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k</a:t>
                </a:r>
                <a:endParaRPr lang="en-US" sz="2600" dirty="0">
                  <a:solidFill>
                    <a:srgbClr val="C00000"/>
                  </a:solidFill>
                  <a:latin typeface="Calibri" charset="0"/>
                  <a:sym typeface="Symbol" charset="0"/>
                </a:endParaRPr>
              </a:p>
              <a:p>
                <a:pPr lvl="1">
                  <a:buFont typeface="Arial" charset="0"/>
                  <a:buNone/>
                </a:pPr>
                <a:r>
                  <a:rPr lang="en-US" sz="2600" dirty="0" smtClean="0">
                    <a:latin typeface="Calibri" charset="0"/>
                    <a:sym typeface="Symbol" charset="0"/>
                  </a:rPr>
                  <a:t>where 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each </a:t>
                </a:r>
                <a:r>
                  <a:rPr lang="en-US" sz="2600" dirty="0" err="1"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>
                    <a:latin typeface="Calibri" charset="0"/>
                    <a:sym typeface="Symbol" charset="0"/>
                  </a:rPr>
                  <a:t>i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is a string of variables and terminals – that is </a:t>
                </a:r>
                <a:r>
                  <a:rPr lang="en-US" sz="2600" dirty="0" err="1"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>
                    <a:latin typeface="Calibri" charset="0"/>
                    <a:sym typeface="Symbol" charset="0"/>
                  </a:rPr>
                  <a:t>i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>
                    <a:latin typeface="Cambria Math" charset="0"/>
                    <a:cs typeface="Cambria Math" charset="0"/>
                    <a:sym typeface="Symbol" charset="0"/>
                  </a:rPr>
                  <a:t>∈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(</a:t>
                </a:r>
                <a:r>
                  <a:rPr lang="en-US" sz="2600" b="1" dirty="0">
                    <a:latin typeface="Calibri" charset="0"/>
                    <a:sym typeface="Symbol" charset="0"/>
                  </a:rPr>
                  <a:t>V</a:t>
                </a:r>
                <a:r>
                  <a:rPr lang="en-US" sz="2600" dirty="0">
                    <a:latin typeface="Cambria Math" charset="0"/>
                    <a:cs typeface="Cambria Math" charset="0"/>
                    <a:sym typeface="Symbol" charset="0"/>
                  </a:rPr>
                  <a:t>  </a:t>
                </a:r>
                <a:r>
                  <a:rPr lang="en-US" sz="2600" b="1" dirty="0">
                    <a:latin typeface="Symbol" charset="0"/>
                    <a:sym typeface="Symbol" charset="0"/>
                  </a:rPr>
                  <a:t></a:t>
                </a:r>
                <a:r>
                  <a:rPr lang="en-US" sz="2600" dirty="0">
                    <a:latin typeface="Symbol" charset="0"/>
                    <a:sym typeface="Symbol" charset="0"/>
                  </a:rPr>
                  <a:t>)</a:t>
                </a:r>
                <a:r>
                  <a:rPr lang="en-US" sz="2600" baseline="30000" dirty="0">
                    <a:latin typeface="Symbol" charset="0"/>
                    <a:sym typeface="Symbol" charset="0"/>
                  </a:rPr>
                  <a:t>*</a:t>
                </a:r>
                <a:endParaRPr lang="en-US" sz="2600" baseline="30000" dirty="0">
                  <a:latin typeface="Calibri" charset="0"/>
                  <a:sym typeface="Symbol" charset="0"/>
                </a:endParaRPr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1259" t="-1136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</a:t>
            </a:r>
            <a:r>
              <a:rPr lang="en-US" dirty="0" smtClean="0">
                <a:ea typeface="+mj-ea"/>
              </a:rPr>
              <a:t>ow CFGs generate strings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Begin with start symbol </a:t>
                </a:r>
                <a:r>
                  <a:rPr lang="en-US" sz="2800" b="1" dirty="0" smtClean="0">
                    <a:latin typeface="Calibri" charset="0"/>
                  </a:rPr>
                  <a:t>S</a:t>
                </a:r>
              </a:p>
              <a:p>
                <a:pPr>
                  <a:lnSpc>
                    <a:spcPct val="90000"/>
                  </a:lnSpc>
                </a:pPr>
                <a:endParaRPr lang="en-US" sz="2800" b="1" dirty="0">
                  <a:latin typeface="Calibri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If there is some variable </a:t>
                </a:r>
                <a:r>
                  <a:rPr lang="en-US" sz="2800" b="1" dirty="0">
                    <a:latin typeface="Calibri" charset="0"/>
                  </a:rPr>
                  <a:t>A</a:t>
                </a:r>
                <a:r>
                  <a:rPr lang="en-US" sz="2800" dirty="0">
                    <a:latin typeface="Calibri" charset="0"/>
                  </a:rPr>
                  <a:t> in the current string you can replace it by one of the </a:t>
                </a:r>
                <a:r>
                  <a:rPr lang="en-US" sz="2800" dirty="0" smtClean="0">
                    <a:latin typeface="Calibri" charset="0"/>
                  </a:rPr>
                  <a:t>w’s </a:t>
                </a:r>
                <a:r>
                  <a:rPr lang="en-US" sz="2800" dirty="0">
                    <a:latin typeface="Calibri" charset="0"/>
                  </a:rPr>
                  <a:t>in the rules for </a:t>
                </a:r>
                <a:r>
                  <a:rPr lang="en-US" sz="2800" b="1" dirty="0" smtClean="0">
                    <a:latin typeface="Calibri" charset="0"/>
                  </a:rPr>
                  <a:t>A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A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 w</a:t>
                </a:r>
                <a:r>
                  <a:rPr lang="en-US" baseline="-25000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1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 w</a:t>
                </a:r>
                <a:r>
                  <a:rPr lang="en-US" baseline="-25000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2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sym typeface="Symbol" charset="0"/>
                      </a:rPr>
                      <m:t>⋯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</a:t>
                </a:r>
                <a:r>
                  <a:rPr lang="en-US" dirty="0" err="1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w</a:t>
                </a:r>
                <a:r>
                  <a:rPr lang="en-US" baseline="-25000" dirty="0" err="1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k</a:t>
                </a:r>
                <a:endParaRPr lang="en-US" b="1" dirty="0">
                  <a:solidFill>
                    <a:schemeClr val="tx1"/>
                  </a:solidFill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dirty="0">
                    <a:latin typeface="Calibri" charset="0"/>
                  </a:rPr>
                  <a:t>Write this as    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x</a:t>
                </a:r>
                <a:r>
                  <a:rPr lang="en-US" b="1" dirty="0" err="1">
                    <a:solidFill>
                      <a:srgbClr val="C00000"/>
                    </a:solidFill>
                    <a:latin typeface="Calibri" charset="0"/>
                  </a:rPr>
                  <a:t>A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y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Cambria Math" charset="0"/>
                    <a:cs typeface="Cambria Math" charset="0"/>
                  </a:rPr>
                  <a:t>⇒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xwy</a:t>
                </a:r>
                <a:endParaRPr lang="en-US" dirty="0">
                  <a:solidFill>
                    <a:srgbClr val="C00000"/>
                  </a:solidFill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dirty="0">
                    <a:latin typeface="Calibri" charset="0"/>
                  </a:rPr>
                  <a:t>Repeat until no variables </a:t>
                </a:r>
                <a:r>
                  <a:rPr lang="en-US" dirty="0" smtClean="0">
                    <a:latin typeface="Calibri" charset="0"/>
                  </a:rPr>
                  <a:t>left</a:t>
                </a:r>
              </a:p>
              <a:p>
                <a:pPr lvl="1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The set of strings the CFG generates are all strings produced in this way that have no variables</a:t>
                </a: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4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ample context-free grammars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</a:t>
            </a:r>
            <a:r>
              <a:rPr lang="en-US" dirty="0" smtClean="0">
                <a:solidFill>
                  <a:srgbClr val="C00000"/>
                </a:solidFill>
                <a:latin typeface="Calibri" charset="0"/>
              </a:rPr>
              <a:t>		</a:t>
            </a:r>
            <a:r>
              <a:rPr lang="en-US" b="1" dirty="0" smtClean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0 | 1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1 | 0 | 1 | 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      </a:t>
            </a:r>
            <a:r>
              <a:rPr lang="en-US" dirty="0" smtClean="0">
                <a:solidFill>
                  <a:srgbClr val="C00000"/>
                </a:solidFill>
                <a:latin typeface="Calibri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 |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1 | </a:t>
            </a:r>
            <a:endParaRPr lang="en-US" dirty="0">
              <a:solidFill>
                <a:srgbClr val="C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ample context-free grammars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Grammar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: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≥0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(all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strings with same # of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0’s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and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1’s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with all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0’s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before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1’s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)</a:t>
                </a: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  <a:p>
                <a:pPr>
                  <a:buFont typeface="Arial" charset="0"/>
                  <a:buNone/>
                </a:pPr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Example:       </a:t>
                </a:r>
                <a:r>
                  <a:rPr lang="en-US" b="1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 </a:t>
                </a:r>
                <a:r>
                  <a:rPr lang="en-US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(S</a:t>
                </a:r>
                <a:r>
                  <a:rPr lang="en-US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| </a:t>
                </a:r>
                <a:r>
                  <a:rPr lang="en-US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SS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| 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</a:t>
                </a:r>
              </a:p>
              <a:p>
                <a:endParaRPr lang="en-US" dirty="0"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8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imple arithmetic expressions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4160"/>
                <a:ext cx="8229600" cy="1137796"/>
              </a:xfrm>
            </p:spPr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sym typeface="Symbol"/>
                  </a:rPr>
                  <a:t>E	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>
                    <a:sym typeface="Symbol"/>
                  </a:rPr>
                  <a:t>	</a:t>
                </a:r>
                <a:r>
                  <a:rPr lang="en-US" dirty="0" smtClean="0">
                    <a:sym typeface="Symbol"/>
                  </a:rPr>
                  <a:t>		</a:t>
                </a:r>
                <a:r>
                  <a:rPr lang="en-US" dirty="0" smtClean="0">
                    <a:ea typeface="+mn-ea"/>
                    <a:sym typeface="Symbol"/>
                  </a:rPr>
                  <a:t>| 5 | 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4160"/>
                <a:ext cx="8229600" cy="1137796"/>
              </a:xfrm>
              <a:blipFill rotWithShape="1">
                <a:blip r:embed="rId2"/>
                <a:stretch>
                  <a:fillRect t="-534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355" y="2526228"/>
                <a:ext cx="8912599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∗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x) + y </a:t>
                </a: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Generate </a:t>
                </a:r>
                <a:r>
                  <a:rPr lang="en-US" sz="2800" dirty="0" err="1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∗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z in two fundamentally different ways</a:t>
                </a: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5" y="2526228"/>
                <a:ext cx="8912599" cy="2677656"/>
              </a:xfrm>
              <a:prstGeom prst="rect">
                <a:avLst/>
              </a:prstGeom>
              <a:blipFill rotWithShape="1">
                <a:blip r:embed="rId3"/>
                <a:stretch>
                  <a:fillRect t="-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3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CFGs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2356" y="1176426"/>
            <a:ext cx="8099778" cy="5140800"/>
          </a:xfrm>
        </p:spPr>
        <p:txBody>
          <a:bodyPr/>
          <a:lstStyle/>
          <a:p>
            <a:r>
              <a:rPr lang="en-US" sz="2800" dirty="0" smtClean="0">
                <a:latin typeface="Calibri" charset="0"/>
              </a:rPr>
              <a:t>A </a:t>
            </a:r>
            <a:r>
              <a:rPr lang="en-US" sz="2800" dirty="0">
                <a:latin typeface="Calibri" charset="0"/>
              </a:rPr>
              <a:t>CFG with the start symbol </a:t>
            </a:r>
            <a:r>
              <a:rPr lang="en-US" sz="2800" b="1" dirty="0">
                <a:latin typeface="Calibri" charset="0"/>
              </a:rPr>
              <a:t>S</a:t>
            </a:r>
            <a:r>
              <a:rPr lang="en-US" sz="2800" dirty="0">
                <a:latin typeface="Calibri" charset="0"/>
              </a:rPr>
              <a:t> as its only variable recursively defines the set of strings of </a:t>
            </a:r>
            <a:r>
              <a:rPr lang="en-US" sz="2800" dirty="0" smtClean="0">
                <a:latin typeface="Calibri" charset="0"/>
              </a:rPr>
              <a:t>terminals that </a:t>
            </a:r>
            <a:r>
              <a:rPr lang="en-US" sz="2800" b="1" dirty="0">
                <a:latin typeface="Calibri" charset="0"/>
              </a:rPr>
              <a:t>S</a:t>
            </a:r>
            <a:r>
              <a:rPr lang="en-US" sz="2800" dirty="0">
                <a:latin typeface="Calibri" charset="0"/>
              </a:rPr>
              <a:t> can generate</a:t>
            </a:r>
          </a:p>
          <a:p>
            <a:pPr lvl="3"/>
            <a:endParaRPr lang="en-US" sz="2800" dirty="0">
              <a:latin typeface="Calibri" charset="0"/>
            </a:endParaRPr>
          </a:p>
          <a:p>
            <a:r>
              <a:rPr lang="en-US" sz="2800" dirty="0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sz="2800" i="1" dirty="0">
                <a:latin typeface="Calibri" charset="0"/>
              </a:rPr>
              <a:t>each</a:t>
            </a:r>
            <a:r>
              <a:rPr lang="en-US" sz="2800" dirty="0">
                <a:latin typeface="Calibri" charset="0"/>
              </a:rPr>
              <a:t> of its variables</a:t>
            </a:r>
          </a:p>
          <a:p>
            <a:pPr lvl="1"/>
            <a:r>
              <a:rPr lang="en-US" dirty="0">
                <a:latin typeface="Calibri" charset="0"/>
              </a:rPr>
              <a:t>Sometimes necessary to use more than one</a:t>
            </a:r>
          </a:p>
        </p:txBody>
      </p:sp>
    </p:spTree>
    <p:extLst>
      <p:ext uri="{BB962C8B-B14F-4D97-AF65-F5344CB8AC3E}">
        <p14:creationId xmlns:p14="http://schemas.microsoft.com/office/powerpoint/2010/main" val="26943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b</a:t>
            </a:r>
            <a:r>
              <a:rPr lang="en-US" sz="2600" dirty="0" smtClean="0"/>
              <a:t>uilding precedence in simple </a:t>
            </a:r>
            <a:r>
              <a:rPr lang="en-US" sz="2600" dirty="0"/>
              <a:t>a</a:t>
            </a:r>
            <a:r>
              <a:rPr lang="en-US" sz="2600" dirty="0" smtClean="0"/>
              <a:t>rithmetic expressions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1067" y="1153848"/>
                <a:ext cx="8229600" cy="5140800"/>
              </a:xfrm>
            </p:spPr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</a:rPr>
                  <a:t>E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T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T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F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F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dirty="0" smtClean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x </a:t>
                </a:r>
                <a:r>
                  <a:rPr lang="en-US" dirty="0">
                    <a:latin typeface="Calibri" charset="0"/>
                    <a:sym typeface="Symbol" charset="0"/>
                  </a:rPr>
                  <a:t>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N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0 </a:t>
                </a:r>
                <a:r>
                  <a:rPr lang="en-US" dirty="0">
                    <a:latin typeface="Calibri" charset="0"/>
                    <a:sym typeface="Symbol" charset="0"/>
                  </a:rPr>
                  <a:t>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067" y="1153848"/>
                <a:ext cx="8229600" cy="5140800"/>
              </a:xfrm>
              <a:blipFill rotWithShape="1">
                <a:blip r:embed="rId2"/>
                <a:stretch>
                  <a:fillRect l="-1333" t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another </a:t>
            </a:r>
            <a:r>
              <a:rPr lang="en-US" dirty="0">
                <a:latin typeface="Franklin Gothic Medium" panose="020B0603020102020204" pitchFamily="34" charset="0"/>
              </a:rPr>
              <a:t>name for CFGs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7512" y="1153848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BNF (Backus-Naur Form) grammars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Originally used to define programming languages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Variables denoted by long names in angle brackets, e.g.</a:t>
                </a:r>
              </a:p>
              <a:p>
                <a:pPr lvl="2"/>
                <a:r>
                  <a:rPr lang="en-US" dirty="0">
                    <a:latin typeface="Franklin Gothic Medium" panose="020B0603020102020204" pitchFamily="34" charset="0"/>
                  </a:rPr>
                  <a:t>&lt;identifier&gt;, &lt;if-then-else-statement&gt;,                &lt;assignment-statement&gt;, &lt;condition&gt;</a:t>
                </a:r>
              </a:p>
              <a:p>
                <a:pPr lvl="2"/>
                <a:r>
                  <a:rPr lang="en-US" dirty="0">
                    <a:latin typeface="Franklin Gothic Medium" panose="020B06030201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∷=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 </a:t>
                </a:r>
                <a:r>
                  <a:rPr lang="en-US" dirty="0">
                    <a:latin typeface="Franklin Gothic Medium" panose="020B0603020102020204" pitchFamily="34" charset="0"/>
                  </a:rPr>
                  <a:t>used instead of 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</a:t>
                </a:r>
              </a:p>
            </p:txBody>
          </p:sp>
        </mc:Choice>
        <mc:Fallback xmlns="">
          <p:sp>
            <p:nvSpPr>
              <p:cNvPr id="184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512" y="1153848"/>
                <a:ext cx="8229600" cy="5140800"/>
              </a:xfrm>
              <a:blipFill rotWithShape="1">
                <a:blip r:embed="rId2"/>
                <a:stretch>
                  <a:fillRect l="-1926" t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BNF for C</a:t>
            </a: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7" y="1083028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nnouncements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ea typeface="+mn-ea"/>
              </a:rPr>
              <a:t>Reading assignments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</a:t>
            </a:r>
            <a:r>
              <a:rPr lang="en-US" dirty="0"/>
              <a:t>pp. 878-880 </a:t>
            </a:r>
            <a:r>
              <a:rPr lang="en-US" dirty="0" smtClean="0"/>
              <a:t>and </a:t>
            </a:r>
            <a:r>
              <a:rPr lang="en-US" dirty="0" smtClean="0">
                <a:ea typeface="+mn-ea"/>
              </a:rPr>
              <a:t>pp</a:t>
            </a:r>
            <a:r>
              <a:rPr lang="en-US" dirty="0" smtClean="0">
                <a:ea typeface="+mn-ea"/>
              </a:rPr>
              <a:t>. </a:t>
            </a:r>
            <a:r>
              <a:rPr lang="en-US" dirty="0" smtClean="0">
                <a:ea typeface="+mn-ea"/>
              </a:rPr>
              <a:t>851-855</a:t>
            </a:r>
            <a:endParaRPr lang="en-US" dirty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</a:t>
            </a:r>
            <a:r>
              <a:rPr lang="en-US" dirty="0"/>
              <a:t>pp. 817-819 and </a:t>
            </a:r>
            <a:r>
              <a:rPr lang="en-US" dirty="0" smtClean="0">
                <a:ea typeface="+mn-ea"/>
              </a:rPr>
              <a:t>pp</a:t>
            </a:r>
            <a:r>
              <a:rPr lang="en-US" dirty="0" smtClean="0">
                <a:ea typeface="+mn-ea"/>
              </a:rPr>
              <a:t>. 789-793</a:t>
            </a: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sz="2800" dirty="0" smtClean="0">
                <a:ea typeface="+mn-ea"/>
              </a:rPr>
              <a:t>Today and </a:t>
            </a:r>
            <a:r>
              <a:rPr lang="en-US" sz="2800" dirty="0" smtClean="0">
                <a:ea typeface="+mn-ea"/>
              </a:rPr>
              <a:t>Wednesday</a:t>
            </a:r>
            <a:endParaRPr lang="en-US" sz="2800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Edition,  </a:t>
            </a:r>
            <a:r>
              <a:rPr lang="en-US" dirty="0" smtClean="0">
                <a:ea typeface="+mn-ea"/>
              </a:rPr>
              <a:t>Section 9.1 and pp. 594-601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8.1 and pp. 541-548</a:t>
            </a:r>
            <a:endParaRPr lang="en-US" dirty="0">
              <a:ea typeface="+mn-ea"/>
            </a:endParaRPr>
          </a:p>
          <a:p>
            <a:pPr marL="457200" lvl="1" indent="0" eaLnBrk="1" hangingPunct="1">
              <a:buNone/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22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p</a:t>
            </a:r>
            <a:r>
              <a:rPr lang="en-US" dirty="0" smtClean="0">
                <a:latin typeface="Franklin Gothic Medium" panose="020B0603020102020204" pitchFamily="34" charset="0"/>
              </a:rPr>
              <a:t>arse trees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4160"/>
                <a:ext cx="8867422" cy="5140800"/>
              </a:xfrm>
            </p:spPr>
            <p:txBody>
              <a:bodyPr>
                <a:normAutofit/>
              </a:bodyPr>
              <a:lstStyle/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ea typeface="+mn-ea"/>
                  </a:rPr>
                  <a:t>Back to middle school: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&lt;sentence&gt;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  <a:ea typeface="+mn-ea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&lt;noun phrase&gt;&lt;verb phrase&gt;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&lt;noun phrase&gt;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=&lt;article&gt;&lt;adjective&gt;&lt;noun&gt;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&lt;verb phrase&gt;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&lt;verb&gt;&lt;adverb&gt;|&lt;verb&gt;&lt;object&gt;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&lt;object&gt;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&lt;noun phrase&gt;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1600" dirty="0" smtClean="0">
                    <a:ea typeface="+mn-ea"/>
                  </a:rPr>
                  <a:t>				</a:t>
                </a:r>
                <a:endParaRPr lang="en-US" sz="1600" dirty="0">
                  <a:ea typeface="+mn-ea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ea typeface="+mn-ea"/>
                  </a:rPr>
                  <a:t>Parse:   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>
                    <a:ea typeface="+mn-ea"/>
                  </a:rPr>
                  <a:t>	</a:t>
                </a:r>
                <a:r>
                  <a:rPr lang="en-US" sz="2800" dirty="0" smtClean="0">
                    <a:ea typeface="+mn-ea"/>
                  </a:rPr>
                  <a:t>The yellow duck squeaked loudly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>
                    <a:ea typeface="+mn-ea"/>
                  </a:rPr>
                  <a:t>	</a:t>
                </a:r>
                <a:r>
                  <a:rPr lang="en-US" sz="2800" dirty="0" smtClean="0">
                    <a:ea typeface="+mn-ea"/>
                  </a:rPr>
                  <a:t>The red truck hit a parked car</a:t>
                </a:r>
                <a:endParaRPr lang="en-US" sz="2800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4160"/>
                <a:ext cx="8867422" cy="5140800"/>
              </a:xfrm>
              <a:blipFill rotWithShape="1">
                <a:blip r:embed="rId2"/>
                <a:stretch>
                  <a:fillRect l="-137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 languages---sets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Sets of strings that satisfy special properties are called </a:t>
            </a:r>
            <a:r>
              <a:rPr lang="en-US" sz="2800" i="1" dirty="0" smtClean="0">
                <a:solidFill>
                  <a:srgbClr val="C00000"/>
                </a:solidFill>
              </a:rPr>
              <a:t>languages</a:t>
            </a:r>
            <a:r>
              <a:rPr lang="en-US" sz="2800" dirty="0" smtClean="0"/>
              <a:t>.  Examples:</a:t>
            </a:r>
          </a:p>
          <a:p>
            <a:pPr lvl="1"/>
            <a:r>
              <a:rPr lang="en-US" dirty="0" smtClean="0"/>
              <a:t>English sentences</a:t>
            </a:r>
          </a:p>
          <a:p>
            <a:pPr lvl="1"/>
            <a:r>
              <a:rPr lang="en-US" dirty="0" smtClean="0"/>
              <a:t>Syntactically correct Java/C/C++ programs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*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= </a:t>
            </a:r>
            <a:r>
              <a:rPr lang="en-US" dirty="0" smtClean="0"/>
              <a:t>All strings over alphabet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Palindromes over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Binary strings that don’t have a 0 after a 1</a:t>
            </a:r>
          </a:p>
          <a:p>
            <a:pPr lvl="1"/>
            <a:r>
              <a:rPr lang="en-US" dirty="0" smtClean="0"/>
              <a:t>Legal variable names. keywords in Java/C/C++</a:t>
            </a:r>
          </a:p>
          <a:p>
            <a:pPr lvl="1"/>
            <a:r>
              <a:rPr lang="en-US" dirty="0" smtClean="0"/>
              <a:t>Binary strings with an equal # of 0’s and 1’s</a:t>
            </a:r>
          </a:p>
        </p:txBody>
      </p:sp>
    </p:spTree>
    <p:extLst>
      <p:ext uri="{BB962C8B-B14F-4D97-AF65-F5344CB8AC3E}">
        <p14:creationId xmlns:p14="http://schemas.microsoft.com/office/powerpoint/2010/main" val="3961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regular expressions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27663"/>
            <a:ext cx="85344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Regular expressions</a:t>
            </a:r>
            <a:r>
              <a:rPr lang="en-US" dirty="0">
                <a:latin typeface="Franklin Gothic Medium" panose="020B0603020102020204" pitchFamily="34" charset="0"/>
              </a:rPr>
              <a:t> over </a:t>
            </a:r>
            <a:r>
              <a:rPr lang="en-US" dirty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dirty="0">
              <a:latin typeface="Franklin Gothic Medium" panose="020B06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Basis</a:t>
            </a:r>
            <a:r>
              <a:rPr lang="en-US" dirty="0">
                <a:latin typeface="Calibri" charset="0"/>
              </a:rPr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</a:t>
            </a:r>
            <a:r>
              <a:rPr lang="en-US" dirty="0">
                <a:latin typeface="Calibri" charset="0"/>
                <a:sym typeface="Symbol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</a:t>
            </a:r>
            <a:r>
              <a:rPr lang="en-US" dirty="0">
                <a:latin typeface="Calibri" charset="0"/>
                <a:sym typeface="Symbol" charset="0"/>
              </a:rPr>
              <a:t> are regular expressions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i="1" dirty="0" smtClean="0">
                <a:latin typeface="Calibri" charset="0"/>
              </a:rPr>
              <a:t>   </a:t>
            </a:r>
            <a:r>
              <a:rPr lang="en-US" b="1" i="1" dirty="0" smtClean="0">
                <a:solidFill>
                  <a:srgbClr val="C00000"/>
                </a:solidFill>
                <a:latin typeface="Calibri" charset="0"/>
              </a:rPr>
              <a:t>a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is a regular expression </a:t>
            </a:r>
            <a:r>
              <a:rPr lang="en-US" dirty="0">
                <a:latin typeface="Calibri" charset="0"/>
                <a:sym typeface="Symbol" charset="0"/>
              </a:rPr>
              <a:t>for any </a:t>
            </a:r>
            <a:r>
              <a:rPr lang="en-US" i="1" dirty="0">
                <a:solidFill>
                  <a:srgbClr val="C00000"/>
                </a:solidFill>
                <a:latin typeface="Calibri" charset="0"/>
              </a:rPr>
              <a:t>a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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Franklin Gothic Medium" panose="020B0603020102020204" pitchFamily="34" charset="0"/>
                <a:sym typeface="Symbol" charset="0"/>
              </a:rPr>
              <a:t>Recursive step</a:t>
            </a:r>
            <a:r>
              <a:rPr lang="en-US" dirty="0">
                <a:latin typeface="Calibri" charset="0"/>
                <a:sym typeface="Symbo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sym typeface="Symbol" charset="0"/>
              </a:rPr>
              <a:t>If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dirty="0">
                <a:latin typeface="Calibri" charset="0"/>
                <a:sym typeface="Symbol" charset="0"/>
              </a:rPr>
              <a:t> and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B</a:t>
            </a:r>
            <a:r>
              <a:rPr lang="en-US" dirty="0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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 B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AB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446"/>
            <a:ext cx="8229600" cy="7113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each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regular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expression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is 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“pattern”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sym typeface="Symbol"/>
              </a:rPr>
              <a:t>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latin typeface="+mn-lt"/>
                <a:sym typeface="Symbol"/>
              </a:rPr>
              <a:t>matches the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empty string</a:t>
            </a:r>
          </a:p>
          <a:p>
            <a:pPr marL="0" indent="0"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n-lt"/>
              </a:rPr>
              <a:t>matches the one character string </a:t>
            </a:r>
            <a:r>
              <a:rPr lang="en-US" sz="2800" i="1" dirty="0" smtClean="0">
                <a:solidFill>
                  <a:srgbClr val="C00000"/>
                </a:solidFill>
                <a:latin typeface="+mn-lt"/>
              </a:rPr>
              <a:t>a</a:t>
            </a:r>
          </a:p>
          <a:p>
            <a:pPr marL="342900" lvl="2" indent="-342900">
              <a:defRPr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mbria Math"/>
                <a:ea typeface="Cambria Math"/>
                <a:sym typeface="Symbol"/>
              </a:rPr>
              <a:t>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B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ym typeface="Symbol" pitchFamily="18" charset="2"/>
              </a:rPr>
              <a:t> matches all strings that either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matches or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AB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) </a:t>
            </a:r>
            <a:r>
              <a:rPr lang="en-US" sz="2800" dirty="0" smtClean="0">
                <a:sym typeface="Symbol" pitchFamily="18" charset="2"/>
              </a:rPr>
              <a:t>matches all strings that have a first part that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matches followed by a second part that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A*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matches all strings that have any number of strings (even 0) that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matches, one after another</a:t>
            </a:r>
            <a:endParaRPr lang="en-US" sz="2800" dirty="0" smtClean="0">
              <a:sym typeface="Symbol"/>
            </a:endParaRP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45534"/>
            <a:ext cx="8229600" cy="635000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examples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001*   </a:t>
            </a: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3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0</a:t>
            </a:r>
            <a:endParaRPr lang="en-US" sz="2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                  </a:t>
            </a: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0*1*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 0110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 lvl="4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4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01010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 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10001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>
              <a:defRPr/>
            </a:pPr>
            <a:endParaRPr lang="en-US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endParaRPr lang="en-US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2955"/>
            <a:ext cx="8229600" cy="668867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regular </a:t>
            </a:r>
            <a:r>
              <a:rPr lang="en-US" dirty="0">
                <a:latin typeface="Franklin Gothic Medium" panose="020B0603020102020204" pitchFamily="34" charset="0"/>
              </a:rPr>
              <a:t>expressions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to define the </a:t>
            </a:r>
            <a:r>
              <a:rPr lang="ja-JP" altLang="en-US" sz="2600">
                <a:latin typeface="Calibri" charset="0"/>
              </a:rPr>
              <a:t>“</a:t>
            </a:r>
            <a:r>
              <a:rPr lang="en-US" sz="2600">
                <a:latin typeface="Calibri" charset="0"/>
              </a:rPr>
              <a:t>tokens</a:t>
            </a:r>
            <a:r>
              <a:rPr lang="ja-JP" altLang="en-US" sz="2600">
                <a:latin typeface="Calibri" charset="0"/>
              </a:rPr>
              <a:t>”</a:t>
            </a:r>
            <a:r>
              <a:rPr lang="en-US" sz="2600">
                <a:latin typeface="Calibri" charset="0"/>
              </a:rPr>
              <a:t>: e.g., legal variable names, keywords in programming languages and compilers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in </a:t>
            </a:r>
            <a:r>
              <a:rPr lang="en-US" sz="2600" b="1">
                <a:latin typeface="Courier New" charset="0"/>
                <a:cs typeface="Courier New" charset="0"/>
              </a:rPr>
              <a:t>grep</a:t>
            </a:r>
            <a:r>
              <a:rPr lang="en-US" sz="2600">
                <a:latin typeface="Calibri" charset="0"/>
                <a:cs typeface="Courier New" charset="0"/>
              </a:rPr>
              <a:t>,</a:t>
            </a:r>
            <a:r>
              <a:rPr lang="en-US" sz="2600">
                <a:latin typeface="Calibri" charset="0"/>
              </a:rPr>
              <a:t> a program that does pattern matching searches in UNIX/LINUX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r>
              <a:rPr lang="en-US" sz="2600">
                <a:latin typeface="Calibri" charset="0"/>
              </a:rPr>
              <a:t>Pattern matching using regular expressions is an essential feature of hypertext scripting language PHP used for web programming </a:t>
            </a:r>
          </a:p>
          <a:p>
            <a:pPr marL="342900" lvl="1" indent="-342900"/>
            <a:r>
              <a:rPr lang="en-US" sz="2600">
                <a:latin typeface="Calibri" charset="0"/>
              </a:rPr>
              <a:t>Also in text processing programming language Perl</a:t>
            </a:r>
          </a:p>
        </p:txBody>
      </p:sp>
    </p:spTree>
    <p:extLst>
      <p:ext uri="{BB962C8B-B14F-4D97-AF65-F5344CB8AC3E}">
        <p14:creationId xmlns:p14="http://schemas.microsoft.com/office/powerpoint/2010/main" val="13179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211667"/>
            <a:ext cx="8229600" cy="657578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regular expressions </a:t>
            </a:r>
            <a:r>
              <a:rPr lang="en-US" dirty="0">
                <a:latin typeface="Franklin Gothic Medium" panose="020B0603020102020204" pitchFamily="34" charset="0"/>
              </a:rPr>
              <a:t>in </a:t>
            </a:r>
            <a:r>
              <a:rPr lang="en-US" dirty="0" err="1" smtClean="0">
                <a:latin typeface="Franklin Gothic Medium" panose="020B0603020102020204" pitchFamily="34" charset="0"/>
              </a:rPr>
              <a:t>php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90" y="1066800"/>
            <a:ext cx="8763000" cy="5181600"/>
          </a:xfrm>
        </p:spPr>
        <p:txBody>
          <a:bodyPr/>
          <a:lstStyle/>
          <a:p>
            <a:r>
              <a:rPr lang="en-US" sz="2800" dirty="0" err="1">
                <a:latin typeface="Calibri" charset="0"/>
              </a:rPr>
              <a:t>int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b="1" dirty="0" err="1">
                <a:latin typeface="Calibri" charset="0"/>
              </a:rPr>
              <a:t>preg_match</a:t>
            </a:r>
            <a:r>
              <a:rPr lang="en-US" sz="2800" dirty="0">
                <a:latin typeface="Calibri" charset="0"/>
              </a:rPr>
              <a:t> ( string $pattern , string $subject,...)</a:t>
            </a:r>
          </a:p>
          <a:p>
            <a:r>
              <a:rPr lang="en-US" sz="2800" dirty="0">
                <a:latin typeface="Calibri" charset="0"/>
                <a:cs typeface="Courier New" charset="0"/>
              </a:rPr>
              <a:t>$pattern syntax: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[01]</a:t>
            </a:r>
            <a:r>
              <a:rPr lang="en-US" sz="2400" dirty="0">
                <a:latin typeface="Calibri" charset="0"/>
              </a:rPr>
              <a:t>     a 0 or a 1     </a:t>
            </a:r>
            <a:r>
              <a:rPr lang="en-US" sz="2400" b="1" dirty="0">
                <a:latin typeface="Courier New" charset="0"/>
                <a:cs typeface="Courier New" charset="0"/>
              </a:rPr>
              <a:t>^</a:t>
            </a:r>
            <a:r>
              <a:rPr lang="en-US" sz="2400" dirty="0">
                <a:latin typeface="Calibri" charset="0"/>
              </a:rPr>
              <a:t> start of string     </a:t>
            </a:r>
            <a:r>
              <a:rPr lang="en-US" sz="2400" b="1" dirty="0">
                <a:latin typeface="Courier New" charset="0"/>
                <a:cs typeface="Courier New" charset="0"/>
              </a:rPr>
              <a:t>$</a:t>
            </a:r>
            <a:r>
              <a:rPr lang="en-US" sz="2400" dirty="0">
                <a:latin typeface="Calibri" charset="0"/>
              </a:rPr>
              <a:t> end of string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[0-9]</a:t>
            </a:r>
            <a:r>
              <a:rPr lang="en-US" sz="2400" dirty="0">
                <a:latin typeface="Calibri" charset="0"/>
              </a:rPr>
              <a:t>   any single digit       </a:t>
            </a:r>
            <a:r>
              <a:rPr lang="en-US" sz="2400" b="1" dirty="0">
                <a:latin typeface="Courier New" charset="0"/>
                <a:cs typeface="Courier New" charset="0"/>
              </a:rPr>
              <a:t>\.</a:t>
            </a:r>
            <a:r>
              <a:rPr lang="en-US" sz="2400" dirty="0">
                <a:latin typeface="Calibri" charset="0"/>
              </a:rPr>
              <a:t>   period    </a:t>
            </a:r>
            <a:r>
              <a:rPr lang="en-US" sz="2400" b="1" dirty="0">
                <a:latin typeface="Courier New" charset="0"/>
                <a:cs typeface="Courier New" charset="0"/>
              </a:rPr>
              <a:t>\,</a:t>
            </a:r>
            <a:r>
              <a:rPr lang="en-US" sz="2400" dirty="0">
                <a:latin typeface="Calibri" charset="0"/>
              </a:rPr>
              <a:t>  comma  </a:t>
            </a:r>
            <a:r>
              <a:rPr lang="en-US" sz="2400" b="1" dirty="0">
                <a:latin typeface="Courier New" charset="0"/>
                <a:cs typeface="Courier New" charset="0"/>
              </a:rPr>
              <a:t>\-</a:t>
            </a:r>
            <a:r>
              <a:rPr lang="en-US" sz="2400" dirty="0">
                <a:latin typeface="Calibri" charset="0"/>
              </a:rPr>
              <a:t> minus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. </a:t>
            </a:r>
            <a:r>
              <a:rPr lang="en-US" sz="2400" dirty="0">
                <a:latin typeface="Calibri" charset="0"/>
              </a:rPr>
              <a:t>          any single character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 err="1">
                <a:latin typeface="Calibri" charset="0"/>
              </a:rPr>
              <a:t>ab</a:t>
            </a:r>
            <a:r>
              <a:rPr lang="en-US" sz="2400" dirty="0">
                <a:latin typeface="Calibri" charset="0"/>
              </a:rPr>
              <a:t>         a followed by b            </a:t>
            </a:r>
            <a:r>
              <a:rPr lang="en-US" sz="2400" b="1" dirty="0">
                <a:latin typeface="Calibri" charset="0"/>
              </a:rPr>
              <a:t>  </a:t>
            </a:r>
            <a:r>
              <a:rPr lang="en-US" sz="2400" dirty="0">
                <a:latin typeface="Calibri" charset="0"/>
              </a:rPr>
              <a:t>(</a:t>
            </a:r>
            <a:r>
              <a:rPr lang="en-US" sz="2400" b="1" dirty="0">
                <a:latin typeface="Calibri" charset="0"/>
              </a:rPr>
              <a:t>AB</a:t>
            </a:r>
            <a:r>
              <a:rPr lang="en-US" sz="2400" dirty="0">
                <a:latin typeface="Calibri" charset="0"/>
              </a:rPr>
              <a:t>)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alibri" charset="0"/>
              </a:rPr>
              <a:t>a</a:t>
            </a:r>
            <a:r>
              <a:rPr lang="en-US" sz="2400" b="1" dirty="0" err="1">
                <a:latin typeface="Courier New" charset="0"/>
                <a:cs typeface="Courier New" charset="0"/>
              </a:rPr>
              <a:t>|</a:t>
            </a:r>
            <a:r>
              <a:rPr lang="en-US" sz="2400" dirty="0" err="1">
                <a:latin typeface="Calibri" charset="0"/>
              </a:rPr>
              <a:t>b</a:t>
            </a:r>
            <a:r>
              <a:rPr lang="en-US" sz="2400" b="1" dirty="0">
                <a:latin typeface="Courier New" charset="0"/>
                <a:cs typeface="Courier New" charset="0"/>
              </a:rPr>
              <a:t>)</a:t>
            </a:r>
            <a:r>
              <a:rPr lang="en-US" sz="2400" dirty="0">
                <a:latin typeface="Calibri" charset="0"/>
              </a:rPr>
              <a:t>  a or b                              </a:t>
            </a:r>
            <a:r>
              <a:rPr lang="en-US" sz="2400" dirty="0">
                <a:latin typeface="Calibri" charset="0"/>
                <a:sym typeface="Symbol" charset="0"/>
              </a:rPr>
              <a:t>(</a:t>
            </a:r>
            <a:r>
              <a:rPr lang="en-US" sz="2400" b="1" dirty="0">
                <a:latin typeface="Calibri" charset="0"/>
                <a:sym typeface="Symbol" charset="0"/>
              </a:rPr>
              <a:t>A</a:t>
            </a:r>
            <a:r>
              <a:rPr lang="en-US" sz="2400" dirty="0">
                <a:latin typeface="Calibri" charset="0"/>
                <a:sym typeface="Symbol" charset="0"/>
              </a:rPr>
              <a:t> </a:t>
            </a:r>
            <a:r>
              <a:rPr lang="en-US" sz="2400" dirty="0">
                <a:latin typeface="Cambria Math" charset="0"/>
                <a:cs typeface="Cambria Math" charset="0"/>
                <a:sym typeface="Symbol" charset="0"/>
              </a:rPr>
              <a:t></a:t>
            </a:r>
            <a:r>
              <a:rPr lang="en-US" sz="2400" b="1" dirty="0">
                <a:latin typeface="Calibri" charset="0"/>
                <a:sym typeface="Symbol" charset="0"/>
              </a:rPr>
              <a:t> B</a:t>
            </a:r>
            <a:r>
              <a:rPr lang="en-US" sz="2400" dirty="0">
                <a:latin typeface="Calibri" charset="0"/>
                <a:sym typeface="Symbol" charset="0"/>
              </a:rPr>
              <a:t>)</a:t>
            </a: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?</a:t>
            </a:r>
            <a:r>
              <a:rPr lang="en-US" sz="2400" dirty="0">
                <a:latin typeface="Calibri" charset="0"/>
              </a:rPr>
              <a:t>         zero or one of a             (</a:t>
            </a:r>
            <a:r>
              <a:rPr lang="en-US" sz="2400" b="1" dirty="0">
                <a:latin typeface="Calibri" charset="0"/>
              </a:rPr>
              <a:t>A</a:t>
            </a:r>
            <a:r>
              <a:rPr lang="en-US" sz="2400" dirty="0">
                <a:latin typeface="Calibri" charset="0"/>
                <a:sym typeface="Symbol" charset="0"/>
              </a:rPr>
              <a:t> </a:t>
            </a:r>
            <a:r>
              <a:rPr lang="en-US" sz="2400" dirty="0">
                <a:latin typeface="Cambria Math" charset="0"/>
                <a:cs typeface="Cambria Math" charset="0"/>
                <a:sym typeface="Symbol" charset="0"/>
              </a:rPr>
              <a:t> </a:t>
            </a:r>
            <a:r>
              <a:rPr lang="en-US" sz="2400" b="1" dirty="0">
                <a:latin typeface="Calibri" charset="0"/>
                <a:sym typeface="Symbol" charset="0"/>
              </a:rPr>
              <a:t></a:t>
            </a:r>
            <a:r>
              <a:rPr lang="en-US" sz="2400" dirty="0">
                <a:latin typeface="Calibri" charset="0"/>
                <a:sym typeface="Symbol" charset="0"/>
              </a:rPr>
              <a:t>)</a:t>
            </a: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*</a:t>
            </a:r>
            <a:r>
              <a:rPr lang="en-US" sz="2400" dirty="0">
                <a:latin typeface="Calibri" charset="0"/>
              </a:rPr>
              <a:t>         zero or more of a          </a:t>
            </a:r>
            <a:r>
              <a:rPr lang="en-US" sz="2400" b="1" dirty="0">
                <a:latin typeface="Calibri" charset="0"/>
              </a:rPr>
              <a:t>A</a:t>
            </a:r>
            <a:r>
              <a:rPr lang="en-US" sz="2400" dirty="0">
                <a:latin typeface="Calibri" charset="0"/>
              </a:rPr>
              <a:t>*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+</a:t>
            </a:r>
            <a:r>
              <a:rPr lang="en-US" sz="2400" dirty="0">
                <a:latin typeface="Calibri" charset="0"/>
              </a:rPr>
              <a:t>         one or more of a          </a:t>
            </a:r>
            <a:r>
              <a:rPr lang="en-US" sz="2400" b="1" dirty="0">
                <a:latin typeface="Calibri" charset="0"/>
              </a:rPr>
              <a:t>AA</a:t>
            </a:r>
            <a:r>
              <a:rPr lang="en-US" sz="2400" dirty="0">
                <a:latin typeface="Calibri" charset="0"/>
              </a:rPr>
              <a:t>* </a:t>
            </a:r>
          </a:p>
          <a:p>
            <a:r>
              <a:rPr lang="en-US" sz="2400" dirty="0">
                <a:latin typeface="Calibri" charset="0"/>
                <a:cs typeface="Courier New" charset="0"/>
              </a:rPr>
              <a:t>e.g.   </a:t>
            </a:r>
            <a:r>
              <a:rPr lang="en-US" sz="2400" b="1" dirty="0">
                <a:latin typeface="Courier New" charset="0"/>
                <a:cs typeface="Courier New" charset="0"/>
              </a:rPr>
              <a:t>^[\-+]?[0-9]*(\.|\,)?[0-9]+$</a:t>
            </a:r>
            <a:r>
              <a:rPr lang="en-US" sz="2400" dirty="0">
                <a:latin typeface="Calibri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Calibri" charset="0"/>
              </a:rPr>
              <a:t>               General form of decimal number  e.g.  9.12  or -9,8 (Europe)</a:t>
            </a:r>
            <a:endParaRPr lang="en-US" sz="2400" b="1" dirty="0"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97555"/>
            <a:ext cx="8229600" cy="615244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more </a:t>
            </a:r>
            <a:r>
              <a:rPr lang="en-US" dirty="0">
                <a:latin typeface="Franklin Gothic Medium" panose="020B0603020102020204" pitchFamily="34" charset="0"/>
              </a:rPr>
              <a:t>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All binary strings that have an even # of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1’s</a:t>
            </a:r>
            <a:endParaRPr lang="en-US" sz="28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endParaRPr lang="en-US" sz="2800" dirty="0">
              <a:solidFill>
                <a:srgbClr val="C00000"/>
              </a:solidFill>
              <a:latin typeface="Calibri" charset="0"/>
            </a:endParaRPr>
          </a:p>
          <a:p>
            <a:endParaRPr lang="en-US" sz="2800" dirty="0">
              <a:solidFill>
                <a:srgbClr val="C00000"/>
              </a:solidFill>
              <a:latin typeface="Calibri" charset="0"/>
            </a:endParaRPr>
          </a:p>
          <a:p>
            <a:endParaRPr lang="en-US" sz="2800" dirty="0">
              <a:solidFill>
                <a:srgbClr val="C00000"/>
              </a:solidFill>
              <a:latin typeface="Calibri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All binary strings that </a:t>
            </a:r>
            <a:r>
              <a:rPr lang="en-US" sz="2800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don’t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contain 101</a:t>
            </a:r>
          </a:p>
        </p:txBody>
      </p:sp>
    </p:spTree>
    <p:extLst>
      <p:ext uri="{BB962C8B-B14F-4D97-AF65-F5344CB8AC3E}">
        <p14:creationId xmlns:p14="http://schemas.microsoft.com/office/powerpoint/2010/main" val="10038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10682</TotalTime>
  <Words>915</Words>
  <Application>Microsoft Office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311: Foundations of Computing</vt:lpstr>
      <vt:lpstr>announcements</vt:lpstr>
      <vt:lpstr>review:  languages---sets of strings</vt:lpstr>
      <vt:lpstr>review: regular expressions</vt:lpstr>
      <vt:lpstr>review: each regular expression is a “pattern”</vt:lpstr>
      <vt:lpstr>examples</vt:lpstr>
      <vt:lpstr>regular expressions in practice</vt:lpstr>
      <vt:lpstr>regular expressions in php</vt:lpstr>
      <vt:lpstr>more examples</vt:lpstr>
      <vt:lpstr>the limitations of regular expressions</vt:lpstr>
      <vt:lpstr>context free grammars</vt:lpstr>
      <vt:lpstr>how CFGs generate strings</vt:lpstr>
      <vt:lpstr>sample context-free grammars</vt:lpstr>
      <vt:lpstr>sample context-free grammars</vt:lpstr>
      <vt:lpstr>simple arithmetic expressions</vt:lpstr>
      <vt:lpstr>CFGs and recursively-defined sets of strings</vt:lpstr>
      <vt:lpstr>building precedence in simple arithmetic expressions</vt:lpstr>
      <vt:lpstr>another name for CFGs</vt:lpstr>
      <vt:lpstr>BNF for C</vt:lpstr>
      <vt:lpstr>parse trees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448</cp:revision>
  <cp:lastPrinted>2013-10-03T23:44:12Z</cp:lastPrinted>
  <dcterms:created xsi:type="dcterms:W3CDTF">2013-01-07T07:20:47Z</dcterms:created>
  <dcterms:modified xsi:type="dcterms:W3CDTF">2013-11-08T15:50:15Z</dcterms:modified>
</cp:coreProperties>
</file>