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471" r:id="rId3"/>
    <p:sldId id="536" r:id="rId4"/>
    <p:sldId id="510" r:id="rId5"/>
    <p:sldId id="523" r:id="rId6"/>
    <p:sldId id="525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35" r:id="rId15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41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18:  </a:t>
            </a:r>
            <a:r>
              <a:rPr lang="en-US" sz="28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S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tructural induction, regular expressions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33" y="2302933"/>
            <a:ext cx="4260707" cy="431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446"/>
            <a:ext cx="8229600" cy="7113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each </a:t>
            </a:r>
            <a:r>
              <a:rPr lang="en-US" dirty="0">
                <a:latin typeface="Franklin Gothic Medium" panose="020B0603020102020204" pitchFamily="34" charset="0"/>
              </a:rPr>
              <a:t>regular </a:t>
            </a:r>
            <a:r>
              <a:rPr lang="en-US" dirty="0" smtClean="0">
                <a:latin typeface="Franklin Gothic Medium" panose="020B0603020102020204" pitchFamily="34" charset="0"/>
              </a:rPr>
              <a:t>expression </a:t>
            </a:r>
            <a:r>
              <a:rPr lang="en-US" dirty="0">
                <a:latin typeface="Franklin Gothic Medium" panose="020B0603020102020204" pitchFamily="34" charset="0"/>
              </a:rPr>
              <a:t>is a </a:t>
            </a:r>
            <a:r>
              <a:rPr lang="ja-JP" altLang="en-US" dirty="0">
                <a:latin typeface="Franklin Gothic Medium" panose="020B0603020102020204" pitchFamily="34" charset="0"/>
              </a:rPr>
              <a:t>“</a:t>
            </a:r>
            <a:r>
              <a:rPr lang="en-US" dirty="0">
                <a:latin typeface="Franklin Gothic Medium" panose="020B0603020102020204" pitchFamily="34" charset="0"/>
              </a:rPr>
              <a:t>pattern</a:t>
            </a:r>
            <a:r>
              <a:rPr lang="ja-JP" altLang="en-US" dirty="0" smtClean="0">
                <a:latin typeface="Franklin Gothic Medium" panose="020B0603020102020204" pitchFamily="34" charset="0"/>
              </a:rPr>
              <a:t>”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  <a:sym typeface="Symbol"/>
              </a:rPr>
              <a:t></a:t>
            </a:r>
            <a:r>
              <a:rPr lang="en-US" dirty="0" smtClean="0">
                <a:ea typeface="+mn-ea"/>
                <a:sym typeface="Symbol"/>
              </a:rPr>
              <a:t> </a:t>
            </a:r>
            <a:r>
              <a:rPr lang="en-US" dirty="0" smtClean="0">
                <a:latin typeface="+mn-lt"/>
                <a:ea typeface="+mn-ea"/>
                <a:sym typeface="Symbol"/>
              </a:rPr>
              <a:t>matches the </a:t>
            </a:r>
            <a:r>
              <a:rPr lang="en-US" dirty="0" smtClean="0">
                <a:solidFill>
                  <a:srgbClr val="C00000"/>
                </a:solidFill>
                <a:ea typeface="+mn-ea"/>
                <a:sym typeface="Symbol"/>
              </a:rPr>
              <a:t>empty string</a:t>
            </a:r>
          </a:p>
          <a:p>
            <a:pPr marL="0" indent="0"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  <a:latin typeface="+mn-lt"/>
                <a:ea typeface="+mn-ea"/>
              </a:rPr>
              <a:t>a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+mn-lt"/>
                <a:ea typeface="+mn-ea"/>
              </a:rPr>
              <a:t>matches the one character string 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a</a:t>
            </a:r>
          </a:p>
          <a:p>
            <a:pPr marL="342900" lvl="2" indent="-342900">
              <a:defRPr/>
            </a:pP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Cambria Math"/>
                <a:ea typeface="Cambria Math"/>
                <a:sym typeface="Symbol"/>
              </a:rPr>
              <a:t>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 B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)</a:t>
            </a:r>
            <a:r>
              <a:rPr lang="en-US" sz="3200" dirty="0" smtClean="0">
                <a:ea typeface="+mn-ea"/>
                <a:sym typeface="Symbol" pitchFamily="18" charset="2"/>
              </a:rPr>
              <a:t> matches all strings that either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or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AB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) </a:t>
            </a:r>
            <a:r>
              <a:rPr lang="en-US" sz="3200" dirty="0" smtClean="0">
                <a:ea typeface="+mn-ea"/>
                <a:sym typeface="Symbol" pitchFamily="18" charset="2"/>
              </a:rPr>
              <a:t>matches all strings that have a first part that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followed by a second part that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A*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 </a:t>
            </a:r>
            <a:r>
              <a:rPr lang="en-US" sz="3200" dirty="0" smtClean="0">
                <a:ea typeface="+mn-ea"/>
                <a:sym typeface="Symbol" pitchFamily="18" charset="2"/>
              </a:rPr>
              <a:t>matches all strings that have any number of strings (even 0) that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matches, one after another</a:t>
            </a:r>
            <a:endParaRPr lang="en-US" sz="3200" dirty="0" smtClean="0">
              <a:ea typeface="+mn-ea"/>
              <a:sym typeface="Symbol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A10113D-B874-DF40-A32D-6881368F9E3A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45534"/>
            <a:ext cx="8229600" cy="635000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xamples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001*   </a:t>
            </a: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3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0*1*</a:t>
            </a:r>
          </a:p>
          <a:p>
            <a:pPr marL="1371600" lvl="3" indent="0">
              <a:buFont typeface="Arial" charset="0"/>
              <a:buNone/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0</a:t>
            </a:r>
            <a:endParaRPr lang="en-US" sz="2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                  </a:t>
            </a: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0*1*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 0110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 lvl="4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4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01010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 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10001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>
              <a:defRPr/>
            </a:pPr>
            <a:endParaRPr lang="en-US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endParaRPr lang="en-US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44A17B2-9FAA-DE46-A91F-5F8036ED8F1A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2955"/>
            <a:ext cx="8229600" cy="668867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regular </a:t>
            </a:r>
            <a:r>
              <a:rPr lang="en-US" dirty="0">
                <a:latin typeface="Franklin Gothic Medium" panose="020B0603020102020204" pitchFamily="34" charset="0"/>
              </a:rPr>
              <a:t>expressions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to define the </a:t>
            </a:r>
            <a:r>
              <a:rPr lang="ja-JP" altLang="en-US" sz="2600">
                <a:latin typeface="Calibri" charset="0"/>
              </a:rPr>
              <a:t>“</a:t>
            </a:r>
            <a:r>
              <a:rPr lang="en-US" sz="2600">
                <a:latin typeface="Calibri" charset="0"/>
              </a:rPr>
              <a:t>tokens</a:t>
            </a:r>
            <a:r>
              <a:rPr lang="ja-JP" altLang="en-US" sz="2600">
                <a:latin typeface="Calibri" charset="0"/>
              </a:rPr>
              <a:t>”</a:t>
            </a:r>
            <a:r>
              <a:rPr lang="en-US" sz="2600">
                <a:latin typeface="Calibri" charset="0"/>
              </a:rPr>
              <a:t>: e.g., legal variable names, keywords in programming languages and compilers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in </a:t>
            </a:r>
            <a:r>
              <a:rPr lang="en-US" sz="2600" b="1">
                <a:latin typeface="Courier New" charset="0"/>
                <a:cs typeface="Courier New" charset="0"/>
              </a:rPr>
              <a:t>grep</a:t>
            </a:r>
            <a:r>
              <a:rPr lang="en-US" sz="2600">
                <a:latin typeface="Calibri" charset="0"/>
                <a:cs typeface="Courier New" charset="0"/>
              </a:rPr>
              <a:t>,</a:t>
            </a:r>
            <a:r>
              <a:rPr lang="en-US" sz="2600">
                <a:latin typeface="Calibri" charset="0"/>
              </a:rPr>
              <a:t> a program that does pattern matching searches in UNIX/LINUX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r>
              <a:rPr lang="en-US" sz="2600">
                <a:latin typeface="Calibri" charset="0"/>
              </a:rPr>
              <a:t>Pattern matching using regular expressions is an essential feature of hypertext scripting language PHP used for web programming </a:t>
            </a:r>
          </a:p>
          <a:p>
            <a:pPr marL="342900" lvl="1" indent="-342900"/>
            <a:r>
              <a:rPr lang="en-US" sz="2600">
                <a:latin typeface="Calibri" charset="0"/>
              </a:rPr>
              <a:t>Also in text processing programming language Perl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01BE378-3BB4-8D46-B0DB-C7A5331EC28A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211667"/>
            <a:ext cx="8229600" cy="657578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regular expressions </a:t>
            </a:r>
            <a:r>
              <a:rPr lang="en-US" dirty="0">
                <a:latin typeface="Franklin Gothic Medium" panose="020B0603020102020204" pitchFamily="34" charset="0"/>
              </a:rPr>
              <a:t>in </a:t>
            </a:r>
            <a:r>
              <a:rPr lang="en-US" dirty="0" err="1" smtClean="0">
                <a:latin typeface="Franklin Gothic Medium" panose="020B0603020102020204" pitchFamily="34" charset="0"/>
              </a:rPr>
              <a:t>php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r>
              <a:rPr lang="en-US" sz="2800" dirty="0" err="1">
                <a:latin typeface="Calibri" charset="0"/>
              </a:rPr>
              <a:t>int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b="1" dirty="0" err="1">
                <a:latin typeface="Calibri" charset="0"/>
              </a:rPr>
              <a:t>preg_match</a:t>
            </a:r>
            <a:r>
              <a:rPr lang="en-US" sz="2800" dirty="0">
                <a:latin typeface="Calibri" charset="0"/>
              </a:rPr>
              <a:t> ( string $pattern , string $subject,...)</a:t>
            </a:r>
          </a:p>
          <a:p>
            <a:r>
              <a:rPr lang="en-US" sz="2800" dirty="0">
                <a:latin typeface="Calibri" charset="0"/>
                <a:cs typeface="Courier New" charset="0"/>
              </a:rPr>
              <a:t>$pattern syntax: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[01]</a:t>
            </a:r>
            <a:r>
              <a:rPr lang="en-US" sz="2400" dirty="0">
                <a:latin typeface="Calibri" charset="0"/>
              </a:rPr>
              <a:t>     a 0 or a 1     </a:t>
            </a:r>
            <a:r>
              <a:rPr lang="en-US" sz="2400" b="1" dirty="0">
                <a:latin typeface="Courier New" charset="0"/>
                <a:cs typeface="Courier New" charset="0"/>
              </a:rPr>
              <a:t>^</a:t>
            </a:r>
            <a:r>
              <a:rPr lang="en-US" sz="2400" dirty="0">
                <a:latin typeface="Calibri" charset="0"/>
              </a:rPr>
              <a:t> start of string     </a:t>
            </a:r>
            <a:r>
              <a:rPr lang="en-US" sz="2400" b="1" dirty="0">
                <a:latin typeface="Courier New" charset="0"/>
                <a:cs typeface="Courier New" charset="0"/>
              </a:rPr>
              <a:t>$</a:t>
            </a:r>
            <a:r>
              <a:rPr lang="en-US" sz="2400" dirty="0">
                <a:latin typeface="Calibri" charset="0"/>
              </a:rPr>
              <a:t> end of string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[0-9]</a:t>
            </a:r>
            <a:r>
              <a:rPr lang="en-US" sz="2400" dirty="0">
                <a:latin typeface="Calibri" charset="0"/>
              </a:rPr>
              <a:t>   any single digit       </a:t>
            </a:r>
            <a:r>
              <a:rPr lang="en-US" sz="2400" b="1" dirty="0">
                <a:latin typeface="Courier New" charset="0"/>
                <a:cs typeface="Courier New" charset="0"/>
              </a:rPr>
              <a:t>\.</a:t>
            </a:r>
            <a:r>
              <a:rPr lang="en-US" sz="2400" dirty="0">
                <a:latin typeface="Calibri" charset="0"/>
              </a:rPr>
              <a:t>   period    </a:t>
            </a:r>
            <a:r>
              <a:rPr lang="en-US" sz="2400" b="1" dirty="0">
                <a:latin typeface="Courier New" charset="0"/>
                <a:cs typeface="Courier New" charset="0"/>
              </a:rPr>
              <a:t>\,</a:t>
            </a:r>
            <a:r>
              <a:rPr lang="en-US" sz="2400" dirty="0">
                <a:latin typeface="Calibri" charset="0"/>
              </a:rPr>
              <a:t>  comma  </a:t>
            </a:r>
            <a:r>
              <a:rPr lang="en-US" sz="2400" b="1" dirty="0">
                <a:latin typeface="Courier New" charset="0"/>
                <a:cs typeface="Courier New" charset="0"/>
              </a:rPr>
              <a:t>\-</a:t>
            </a:r>
            <a:r>
              <a:rPr lang="en-US" sz="2400" dirty="0">
                <a:latin typeface="Calibri" charset="0"/>
              </a:rPr>
              <a:t> minus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. </a:t>
            </a:r>
            <a:r>
              <a:rPr lang="en-US" sz="2400" dirty="0">
                <a:latin typeface="Calibri" charset="0"/>
              </a:rPr>
              <a:t>          any single character</a:t>
            </a:r>
          </a:p>
          <a:p>
            <a:pPr marL="457200" lvl="1" indent="0">
              <a:buFont typeface="Arial" charset="0"/>
              <a:buNone/>
            </a:pPr>
            <a:r>
              <a:rPr lang="en-US" sz="2400" dirty="0" err="1">
                <a:latin typeface="Calibri" charset="0"/>
              </a:rPr>
              <a:t>ab</a:t>
            </a:r>
            <a:r>
              <a:rPr lang="en-US" sz="2400" dirty="0">
                <a:latin typeface="Calibri" charset="0"/>
              </a:rPr>
              <a:t>         a followed by b            </a:t>
            </a:r>
            <a:r>
              <a:rPr lang="en-US" sz="2400" b="1" dirty="0">
                <a:latin typeface="Calibri" charset="0"/>
              </a:rPr>
              <a:t>  </a:t>
            </a:r>
            <a:r>
              <a:rPr lang="en-US" sz="2400" dirty="0">
                <a:latin typeface="Calibri" charset="0"/>
              </a:rPr>
              <a:t>(</a:t>
            </a:r>
            <a:r>
              <a:rPr lang="en-US" sz="2400" b="1" dirty="0">
                <a:latin typeface="Calibri" charset="0"/>
              </a:rPr>
              <a:t>AB</a:t>
            </a:r>
            <a:r>
              <a:rPr lang="en-US" sz="2400" dirty="0">
                <a:latin typeface="Calibri" charset="0"/>
              </a:rPr>
              <a:t>)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alibri" charset="0"/>
              </a:rPr>
              <a:t>a</a:t>
            </a:r>
            <a:r>
              <a:rPr lang="en-US" sz="2400" b="1" dirty="0" err="1">
                <a:latin typeface="Courier New" charset="0"/>
                <a:cs typeface="Courier New" charset="0"/>
              </a:rPr>
              <a:t>|</a:t>
            </a:r>
            <a:r>
              <a:rPr lang="en-US" sz="2400" dirty="0" err="1">
                <a:latin typeface="Calibri" charset="0"/>
              </a:rPr>
              <a:t>b</a:t>
            </a:r>
            <a:r>
              <a:rPr lang="en-US" sz="2400" b="1" dirty="0">
                <a:latin typeface="Courier New" charset="0"/>
                <a:cs typeface="Courier New" charset="0"/>
              </a:rPr>
              <a:t>)</a:t>
            </a:r>
            <a:r>
              <a:rPr lang="en-US" sz="2400" dirty="0">
                <a:latin typeface="Calibri" charset="0"/>
              </a:rPr>
              <a:t>  a or b                              </a:t>
            </a:r>
            <a:r>
              <a:rPr lang="en-US" sz="2400" dirty="0">
                <a:latin typeface="Calibri" charset="0"/>
                <a:sym typeface="Symbol" charset="0"/>
              </a:rPr>
              <a:t>(</a:t>
            </a:r>
            <a:r>
              <a:rPr lang="en-US" sz="2400" b="1" dirty="0">
                <a:latin typeface="Calibri" charset="0"/>
                <a:sym typeface="Symbol" charset="0"/>
              </a:rPr>
              <a:t>A</a:t>
            </a:r>
            <a:r>
              <a:rPr lang="en-US" sz="2400" dirty="0">
                <a:latin typeface="Calibri" charset="0"/>
                <a:sym typeface="Symbol" charset="0"/>
              </a:rPr>
              <a:t> </a:t>
            </a:r>
            <a:r>
              <a:rPr lang="en-US" sz="2400" dirty="0">
                <a:latin typeface="Cambria Math" charset="0"/>
                <a:cs typeface="Cambria Math" charset="0"/>
                <a:sym typeface="Symbol" charset="0"/>
              </a:rPr>
              <a:t></a:t>
            </a:r>
            <a:r>
              <a:rPr lang="en-US" sz="2400" b="1" dirty="0">
                <a:latin typeface="Calibri" charset="0"/>
                <a:sym typeface="Symbol" charset="0"/>
              </a:rPr>
              <a:t> B</a:t>
            </a:r>
            <a:r>
              <a:rPr lang="en-US" sz="2400" dirty="0">
                <a:latin typeface="Calibri" charset="0"/>
                <a:sym typeface="Symbol" charset="0"/>
              </a:rPr>
              <a:t>)</a:t>
            </a:r>
            <a:r>
              <a:rPr lang="en-US" sz="2400" dirty="0">
                <a:latin typeface="Calibri" charset="0"/>
              </a:rPr>
              <a:t/>
            </a:r>
            <a:br>
              <a:rPr lang="en-US" sz="2400" dirty="0">
                <a:latin typeface="Calibri" charset="0"/>
              </a:rPr>
            </a:b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?</a:t>
            </a:r>
            <a:r>
              <a:rPr lang="en-US" sz="2400" dirty="0">
                <a:latin typeface="Calibri" charset="0"/>
              </a:rPr>
              <a:t>         zero or one of a             (</a:t>
            </a:r>
            <a:r>
              <a:rPr lang="en-US" sz="2400" b="1" dirty="0">
                <a:latin typeface="Calibri" charset="0"/>
              </a:rPr>
              <a:t>A</a:t>
            </a:r>
            <a:r>
              <a:rPr lang="en-US" sz="2400" dirty="0">
                <a:latin typeface="Calibri" charset="0"/>
                <a:sym typeface="Symbol" charset="0"/>
              </a:rPr>
              <a:t> </a:t>
            </a:r>
            <a:r>
              <a:rPr lang="en-US" sz="2400" dirty="0">
                <a:latin typeface="Cambria Math" charset="0"/>
                <a:cs typeface="Cambria Math" charset="0"/>
                <a:sym typeface="Symbol" charset="0"/>
              </a:rPr>
              <a:t> </a:t>
            </a:r>
            <a:r>
              <a:rPr lang="en-US" sz="2400" b="1" dirty="0">
                <a:latin typeface="Calibri" charset="0"/>
                <a:sym typeface="Symbol" charset="0"/>
              </a:rPr>
              <a:t></a:t>
            </a:r>
            <a:r>
              <a:rPr lang="en-US" sz="2400" dirty="0">
                <a:latin typeface="Calibri" charset="0"/>
                <a:sym typeface="Symbol" charset="0"/>
              </a:rPr>
              <a:t>)</a:t>
            </a:r>
            <a:r>
              <a:rPr lang="en-US" sz="2400" dirty="0">
                <a:latin typeface="Calibri" charset="0"/>
              </a:rPr>
              <a:t/>
            </a:r>
            <a:br>
              <a:rPr lang="en-US" sz="2400" dirty="0">
                <a:latin typeface="Calibri" charset="0"/>
              </a:rPr>
            </a:b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*</a:t>
            </a:r>
            <a:r>
              <a:rPr lang="en-US" sz="2400" dirty="0">
                <a:latin typeface="Calibri" charset="0"/>
              </a:rPr>
              <a:t>         zero or more of a          </a:t>
            </a:r>
            <a:r>
              <a:rPr lang="en-US" sz="2400" b="1" dirty="0">
                <a:latin typeface="Calibri" charset="0"/>
              </a:rPr>
              <a:t>A</a:t>
            </a:r>
            <a:r>
              <a:rPr lang="en-US" sz="2400" dirty="0">
                <a:latin typeface="Calibri" charset="0"/>
              </a:rPr>
              <a:t>*</a:t>
            </a:r>
          </a:p>
          <a:p>
            <a:pPr marL="457200" lvl="1" indent="0">
              <a:buFont typeface="Arial" charset="0"/>
              <a:buNone/>
            </a:pP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+</a:t>
            </a:r>
            <a:r>
              <a:rPr lang="en-US" sz="2400" dirty="0">
                <a:latin typeface="Calibri" charset="0"/>
              </a:rPr>
              <a:t>         one or more of a          </a:t>
            </a:r>
            <a:r>
              <a:rPr lang="en-US" sz="2400" b="1" dirty="0">
                <a:latin typeface="Calibri" charset="0"/>
              </a:rPr>
              <a:t>AA</a:t>
            </a:r>
            <a:r>
              <a:rPr lang="en-US" sz="2400" dirty="0">
                <a:latin typeface="Calibri" charset="0"/>
              </a:rPr>
              <a:t>* </a:t>
            </a:r>
          </a:p>
          <a:p>
            <a:r>
              <a:rPr lang="en-US" sz="2400" dirty="0">
                <a:latin typeface="Calibri" charset="0"/>
                <a:cs typeface="Courier New" charset="0"/>
              </a:rPr>
              <a:t>e.g.   </a:t>
            </a:r>
            <a:r>
              <a:rPr lang="en-US" sz="2400" b="1" dirty="0">
                <a:latin typeface="Courier New" charset="0"/>
                <a:cs typeface="Courier New" charset="0"/>
              </a:rPr>
              <a:t>^[\-+]?[0-9]*(\.|\,)?[0-9]+$</a:t>
            </a:r>
            <a:r>
              <a:rPr lang="en-US" sz="2400" dirty="0">
                <a:latin typeface="Calibri" charset="0"/>
              </a:rPr>
              <a:t>     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Calibri" charset="0"/>
              </a:rPr>
              <a:t>               General form of decimal number  e.g.  9.12  or -9,8 (Europe)</a:t>
            </a:r>
            <a:endParaRPr lang="en-US" sz="2400" b="1" dirty="0">
              <a:latin typeface="Courier New" charset="0"/>
              <a:cs typeface="Courier Ne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419B784-A6A0-7B44-BA36-FE24FFFD731B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97555"/>
            <a:ext cx="8229600" cy="615244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more </a:t>
            </a:r>
            <a:r>
              <a:rPr lang="en-US" dirty="0">
                <a:latin typeface="Franklin Gothic Medium" panose="020B0603020102020204" pitchFamily="34" charset="0"/>
              </a:rPr>
              <a:t>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All binary strings that have an even # of </a:t>
            </a:r>
            <a:r>
              <a:rPr lang="en-US" dirty="0" smtClean="0">
                <a:latin typeface="Franklin Gothic Medium" panose="020B0603020102020204" pitchFamily="34" charset="0"/>
              </a:rPr>
              <a:t>1’s</a:t>
            </a:r>
            <a:endParaRPr lang="en-US" dirty="0">
              <a:latin typeface="Franklin Gothic Medium" panose="020B0603020102020204" pitchFamily="34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Franklin Gothic Medium" panose="020B0603020102020204" pitchFamily="34" charset="0"/>
              </a:rPr>
              <a:t>All binary strings that </a:t>
            </a:r>
            <a:r>
              <a:rPr lang="en-US" i="1" dirty="0" smtClean="0">
                <a:latin typeface="Franklin Gothic Medium" panose="020B0603020102020204" pitchFamily="34" charset="0"/>
              </a:rPr>
              <a:t>don’t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contain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3DC57A-E25F-0644-9651-C49D00268020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2667" y="1223964"/>
            <a:ext cx="8229600" cy="547034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Reading assignment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</a:t>
            </a:r>
            <a:r>
              <a:rPr lang="en-US" sz="2800" dirty="0" smtClean="0"/>
              <a:t>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Edition,  pp. 878-880 and pp. </a:t>
            </a:r>
            <a:r>
              <a:rPr lang="en-US" sz="2800" dirty="0" smtClean="0"/>
              <a:t>851-855</a:t>
            </a:r>
          </a:p>
          <a:p>
            <a:pPr marL="0" indent="0">
              <a:buNone/>
              <a:defRPr/>
            </a:pPr>
            <a:r>
              <a:rPr lang="en-US" sz="2800" dirty="0" smtClean="0"/>
              <a:t>   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Edition,  pp. 817-819 and pp. 789-793 </a:t>
            </a:r>
            <a:endParaRPr lang="en-US" sz="2800" dirty="0" smtClean="0"/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600" dirty="0" smtClean="0"/>
              <a:t>Midterm back today</a:t>
            </a:r>
          </a:p>
          <a:p>
            <a:pPr marL="0" indent="0"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Average 73%</a:t>
            </a:r>
          </a:p>
          <a:p>
            <a:pPr marL="0" indent="0">
              <a:buNone/>
              <a:defRPr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>
              <a:buNone/>
              <a:defRPr/>
            </a:pPr>
            <a:r>
              <a:rPr lang="en-US" sz="2600" dirty="0" smtClean="0"/>
              <a:t>Graded Homework 5 back Friday</a:t>
            </a:r>
          </a:p>
          <a:p>
            <a:pPr marL="0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 smtClean="0"/>
              <a:t>Homework 6 out later today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review: structural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induction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800" dirty="0" smtClean="0"/>
                  <a:t>How to prove</a:t>
                </a:r>
                <a:r>
                  <a:rPr lang="en-US" sz="2800" b="1" dirty="0" smtClean="0">
                    <a:latin typeface="Symbol" pitchFamily="18" charset="2"/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 err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800" i="1" dirty="0" err="1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sz="2800" i="1" dirty="0" err="1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sz="2800" b="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,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 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) </m:t>
                    </m:r>
                  </m:oMath>
                </a14:m>
                <a:r>
                  <a:rPr lang="en-US" sz="2800" dirty="0" smtClean="0">
                    <a:ea typeface="Cambria Math" pitchFamily="18" charset="0"/>
                    <a:cs typeface="Arial" charset="0"/>
                    <a:sym typeface="Symbol" pitchFamily="18" charset="2"/>
                  </a:rPr>
                  <a:t>is true:</a:t>
                </a:r>
              </a:p>
              <a:p>
                <a:pPr marL="0" indent="0">
                  <a:lnSpc>
                    <a:spcPct val="80000"/>
                  </a:lnSpc>
                </a:pPr>
                <a:endParaRPr lang="en-US" sz="2600" b="1" dirty="0" smtClean="0">
                  <a:solidFill>
                    <a:srgbClr val="C00000"/>
                  </a:solidFill>
                  <a:ea typeface="Cambria Math" pitchFamily="18" charset="0"/>
                  <a:cs typeface="Arial" charset="0"/>
                  <a:sym typeface="Symbol" pitchFamily="18" charset="2"/>
                </a:endParaRP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b="1" dirty="0" smtClean="0">
                    <a:solidFill>
                      <a:srgbClr val="C00000"/>
                    </a:solidFill>
                    <a:ea typeface="Cambria Math" pitchFamily="18" charset="0"/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  <a:ea typeface="Cambria Math" pitchFamily="18" charset="0"/>
                    <a:cs typeface="Arial" charset="0"/>
                    <a:sym typeface="Symbol" pitchFamily="18" charset="2"/>
                  </a:rPr>
                  <a:t>Base Case:</a:t>
                </a:r>
                <a:r>
                  <a:rPr lang="en-US" sz="2600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600" dirty="0" smtClean="0"/>
                  <a:t>Show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600" dirty="0" smtClean="0"/>
                  <a:t> is true for all specific elements of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600" dirty="0" smtClean="0"/>
                  <a:t> mentioned in the </a:t>
                </a:r>
                <a:r>
                  <a:rPr lang="en-US" sz="2600" i="1" dirty="0" smtClean="0"/>
                  <a:t>Basis step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</a:rPr>
                  <a:t>Inductive Hypothesis:  </a:t>
                </a:r>
                <a:r>
                  <a:rPr lang="en-US" sz="2600" dirty="0" smtClean="0"/>
                  <a:t>Assume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600" dirty="0" smtClean="0"/>
                  <a:t> is true for some arbitrary values of each of the existing named elements mentioned in the </a:t>
                </a:r>
                <a:r>
                  <a:rPr lang="en-US" sz="2600" i="1" dirty="0" smtClean="0"/>
                  <a:t>Recursive step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dirty="0" smtClean="0">
                    <a:solidFill>
                      <a:srgbClr val="C00000"/>
                    </a:solidFill>
                  </a:rPr>
                  <a:t> Inductive Step: </a:t>
                </a:r>
                <a:r>
                  <a:rPr lang="en-US" sz="2600" dirty="0" smtClean="0"/>
                  <a:t>Prove that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 smtClean="0"/>
                  <a:t>holds for each of the new elements constructed in the </a:t>
                </a:r>
                <a:r>
                  <a:rPr lang="en-US" sz="2600" i="1" dirty="0" smtClean="0"/>
                  <a:t>Recursive step</a:t>
                </a:r>
                <a:r>
                  <a:rPr lang="en-US" sz="2600" dirty="0" smtClean="0"/>
                  <a:t> using the named elements mentioned in the Inductive Hypothesis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dirty="0" smtClean="0">
                    <a:solidFill>
                      <a:srgbClr val="C00000"/>
                    </a:solidFill>
                  </a:rPr>
                  <a:t> Conclude</a:t>
                </a:r>
                <a:r>
                  <a:rPr lang="en-US" sz="2600" dirty="0" smtClean="0"/>
                  <a:t> that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 err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600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∈</m:t>
                    </m:r>
                    <m:r>
                      <a:rPr lang="en-US" sz="2600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𝑆</m:t>
                    </m:r>
                    <m:r>
                      <a:rPr lang="en-US" sz="2600" b="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,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(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sz="2600" dirty="0" smtClean="0"/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728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review: rooted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Basis:</a:t>
            </a:r>
            <a:r>
              <a:rPr lang="en-US" b="1" dirty="0" smtClean="0"/>
              <a:t>   </a:t>
            </a:r>
            <a:r>
              <a:rPr lang="en-US" dirty="0" smtClean="0"/>
              <a:t>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Recursive step:   </a:t>
            </a:r>
            <a:r>
              <a:rPr lang="en-US" dirty="0" smtClean="0"/>
              <a:t>If             and          are 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				 rooted binary trees                                                            	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then so is:   </a:t>
            </a:r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126089" y="2362994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962651" y="2227261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4189413" y="5249068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5484813" y="5096668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5256213" y="4410868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764088" y="4520406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5373688" y="4520406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11668"/>
            <a:ext cx="8229600" cy="74788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6689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670757" y="2099733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2051757" y="4512732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for every rooted binary tree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𝑻</m:t>
                    </m:r>
                  </m:oMath>
                </a14:m>
                <a:r>
                  <a:rPr lang="en-US" b="1" dirty="0" smtClean="0"/>
                  <a:t>, </a:t>
                </a:r>
                <a14:m>
                  <m:oMath xmlns:m="http://schemas.openxmlformats.org/officeDocument/2006/math"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𝒔𝒊𝒛𝒆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𝑻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)≤</m:t>
                    </m:r>
                    <m:sSup>
                      <m:sSupPr>
                        <m:ctrlPr>
                          <a:rPr lang="en-US" sz="3100" b="1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𝟐</m:t>
                        </m:r>
                      </m:e>
                      <m:sup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𝒉𝒆𝒊𝒈𝒉𝒕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𝑻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)+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𝟏</m:t>
                        </m:r>
                      </m:sup>
                    </m:sSup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  <a:sym typeface="Symbol" pitchFamily="18" charset="2"/>
                      </a:rPr>
                      <m:t>−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  <a:sym typeface="Symbol" pitchFamily="18" charset="2"/>
                      </a:rPr>
                      <m:t>𝟏</m:t>
                    </m:r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7170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  <a:blipFill rotWithShape="1">
                <a:blip r:embed="rId2"/>
                <a:stretch>
                  <a:fillRect l="-1400" t="-10000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3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for every rooted binary tree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𝑻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𝒔𝒊𝒛𝒆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𝑻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)≤</m:t>
                    </m:r>
                    <m:sSup>
                      <m:sSupPr>
                        <m:ctrlPr>
                          <a:rPr lang="en-US" sz="3100" b="1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𝟐</m:t>
                        </m:r>
                      </m:e>
                      <m:sup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𝒉𝒆𝒊𝒈𝒉𝒕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𝑻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)+</m:t>
                        </m:r>
                        <m:r>
                          <a:rPr lang="en-US" sz="3100" b="1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𝟏</m:t>
                        </m:r>
                      </m:sup>
                    </m:sSup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  <a:sym typeface="Symbol" pitchFamily="18" charset="2"/>
                      </a:rPr>
                      <m:t>−</m:t>
                    </m:r>
                    <m:r>
                      <a:rPr lang="en-US" sz="3100" b="1" i="1" dirty="0" smtClean="0">
                        <a:solidFill>
                          <a:srgbClr val="C00000"/>
                        </a:solidFill>
                        <a:latin typeface="Cambria Math"/>
                        <a:sym typeface="Symbol" pitchFamily="18" charset="2"/>
                      </a:rPr>
                      <m:t>𝟏</m:t>
                    </m:r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7170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  <a:blipFill rotWithShape="1">
                <a:blip r:embed="rId2"/>
                <a:stretch>
                  <a:fillRect l="-1400" t="-10000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5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languages:  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of strings that satisfy special properties are called </a:t>
            </a:r>
            <a:r>
              <a:rPr lang="en-US" i="1" dirty="0" smtClean="0">
                <a:solidFill>
                  <a:srgbClr val="C00000"/>
                </a:solidFill>
              </a:rPr>
              <a:t>languages</a:t>
            </a:r>
            <a:r>
              <a:rPr lang="en-US" dirty="0" smtClean="0"/>
              <a:t>.  Examples:</a:t>
            </a:r>
          </a:p>
          <a:p>
            <a:pPr lvl="1"/>
            <a:r>
              <a:rPr lang="en-US" dirty="0" smtClean="0"/>
              <a:t>English sentences</a:t>
            </a:r>
          </a:p>
          <a:p>
            <a:pPr lvl="1"/>
            <a:r>
              <a:rPr lang="en-US" dirty="0" smtClean="0"/>
              <a:t>Syntactically correct Java/C/C++ programs</a:t>
            </a:r>
          </a:p>
          <a:p>
            <a:pPr lvl="1"/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*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= </a:t>
            </a:r>
            <a:r>
              <a:rPr lang="en-US" dirty="0" smtClean="0"/>
              <a:t>All strings over alphabet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Palindromes over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Binary strings that don’t have a 0 after a 1</a:t>
            </a:r>
          </a:p>
          <a:p>
            <a:pPr lvl="1"/>
            <a:r>
              <a:rPr lang="en-US" dirty="0" smtClean="0"/>
              <a:t>Legal variable names. keywords in Java/C/C++</a:t>
            </a:r>
          </a:p>
          <a:p>
            <a:pPr lvl="1"/>
            <a:r>
              <a:rPr lang="en-US" dirty="0" smtClean="0"/>
              <a:t>Binary strings with an equal # of 0’s and 1’s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2CF975-A684-49FB-9E1B-43BE5A5DB0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regular expressions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Regular expressions</a:t>
            </a:r>
            <a:r>
              <a:rPr lang="en-US" dirty="0">
                <a:latin typeface="Franklin Gothic Medium" panose="020B0603020102020204" pitchFamily="34" charset="0"/>
              </a:rPr>
              <a:t> over </a:t>
            </a:r>
            <a:r>
              <a:rPr lang="en-US" dirty="0"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dirty="0">
              <a:latin typeface="Franklin Gothic Medium" panose="020B06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Basis</a:t>
            </a:r>
            <a:r>
              <a:rPr lang="en-US" dirty="0">
                <a:latin typeface="Calibri" charset="0"/>
              </a:rPr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   </a:t>
            </a:r>
            <a:r>
              <a:rPr lang="en-US" dirty="0">
                <a:latin typeface="Calibri" charset="0"/>
                <a:sym typeface="Symbol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</a:t>
            </a:r>
            <a:r>
              <a:rPr lang="en-US" dirty="0">
                <a:latin typeface="Calibri" charset="0"/>
                <a:sym typeface="Symbol" charset="0"/>
              </a:rPr>
              <a:t> are regular expressions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i="1" dirty="0" smtClean="0">
                <a:latin typeface="Calibri" charset="0"/>
              </a:rPr>
              <a:t>   </a:t>
            </a:r>
            <a:r>
              <a:rPr lang="en-US" b="1" i="1" dirty="0" smtClean="0">
                <a:solidFill>
                  <a:srgbClr val="C00000"/>
                </a:solidFill>
                <a:latin typeface="Calibri" charset="0"/>
              </a:rPr>
              <a:t>a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is a regular expression </a:t>
            </a:r>
            <a:r>
              <a:rPr lang="en-US" dirty="0">
                <a:latin typeface="Calibri" charset="0"/>
                <a:sym typeface="Symbol" charset="0"/>
              </a:rPr>
              <a:t>for any </a:t>
            </a:r>
            <a:r>
              <a:rPr lang="en-US" i="1" dirty="0">
                <a:solidFill>
                  <a:srgbClr val="C00000"/>
                </a:solidFill>
                <a:latin typeface="Calibri" charset="0"/>
              </a:rPr>
              <a:t>a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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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Franklin Gothic Medium" panose="020B0603020102020204" pitchFamily="34" charset="0"/>
                <a:sym typeface="Symbol" charset="0"/>
              </a:rPr>
              <a:t>Recursive step</a:t>
            </a:r>
            <a:r>
              <a:rPr lang="en-US" dirty="0">
                <a:latin typeface="Calibri" charset="0"/>
                <a:sym typeface="Symbo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sym typeface="Symbol" charset="0"/>
              </a:rPr>
              <a:t>If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</a:t>
            </a:r>
            <a:r>
              <a:rPr lang="en-US" dirty="0">
                <a:latin typeface="Calibri" charset="0"/>
                <a:sym typeface="Symbol" charset="0"/>
              </a:rPr>
              <a:t> and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B</a:t>
            </a:r>
            <a:r>
              <a:rPr lang="en-US" dirty="0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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 B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AB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A*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8827D-0615-F945-8544-D20D629885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8463</TotalTime>
  <Words>637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CSE 311: Foundations of Computing</vt:lpstr>
      <vt:lpstr>announcements</vt:lpstr>
      <vt:lpstr>review: structural induction</vt:lpstr>
      <vt:lpstr>review: rooted binary trees</vt:lpstr>
      <vt:lpstr>functions defined on rooted binary trees</vt:lpstr>
      <vt:lpstr>for every rooted binary tree T, size(T)≤2^(height(T)+1)-1</vt:lpstr>
      <vt:lpstr>for every rooted binary tree T, size(T)≤2^(height(T)+1)-1</vt:lpstr>
      <vt:lpstr>languages:  sets of strings</vt:lpstr>
      <vt:lpstr>regular expressions</vt:lpstr>
      <vt:lpstr>each regular expression is a “pattern”</vt:lpstr>
      <vt:lpstr>examples</vt:lpstr>
      <vt:lpstr>regular expressions in practice</vt:lpstr>
      <vt:lpstr>regular expressions in php</vt:lpstr>
      <vt:lpstr>more examples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445</cp:revision>
  <cp:lastPrinted>2013-10-03T23:44:12Z</cp:lastPrinted>
  <dcterms:created xsi:type="dcterms:W3CDTF">2013-01-07T07:20:47Z</dcterms:created>
  <dcterms:modified xsi:type="dcterms:W3CDTF">2013-11-06T17:08:11Z</dcterms:modified>
</cp:coreProperties>
</file>