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471" r:id="rId3"/>
    <p:sldId id="503" r:id="rId4"/>
    <p:sldId id="504" r:id="rId5"/>
    <p:sldId id="505" r:id="rId6"/>
    <p:sldId id="506" r:id="rId7"/>
    <p:sldId id="507" r:id="rId8"/>
    <p:sldId id="508" r:id="rId9"/>
    <p:sldId id="509" r:id="rId10"/>
    <p:sldId id="510" r:id="rId11"/>
    <p:sldId id="511" r:id="rId12"/>
    <p:sldId id="512" r:id="rId13"/>
    <p:sldId id="513" r:id="rId14"/>
    <p:sldId id="517" r:id="rId15"/>
    <p:sldId id="520" r:id="rId16"/>
    <p:sldId id="518" r:id="rId17"/>
    <p:sldId id="527" r:id="rId18"/>
    <p:sldId id="524" r:id="rId19"/>
    <p:sldId id="521" r:id="rId20"/>
    <p:sldId id="522" r:id="rId21"/>
    <p:sldId id="523" r:id="rId22"/>
    <p:sldId id="525" r:id="rId23"/>
    <p:sldId id="528" r:id="rId24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30.png"/><Relationship Id="rId4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80.png"/><Relationship Id="rId4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30.png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17: 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Recursive definitions and structural induction</a:t>
            </a:r>
          </a:p>
        </p:txBody>
      </p:sp>
      <p:pic>
        <p:nvPicPr>
          <p:cNvPr id="5" name="Picture 4" descr="Al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4295"/>
            <a:ext cx="8017582" cy="210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ooted </a:t>
            </a:r>
            <a:r>
              <a:rPr lang="en-US" dirty="0"/>
              <a:t>b</a:t>
            </a:r>
            <a:r>
              <a:rPr lang="en-US" dirty="0" smtClean="0"/>
              <a:t>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Basis:</a:t>
            </a:r>
            <a:r>
              <a:rPr lang="en-US" b="1" dirty="0" smtClean="0"/>
              <a:t>   </a:t>
            </a:r>
            <a:r>
              <a:rPr lang="en-US" dirty="0" smtClean="0"/>
              <a:t>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Recursive step:   </a:t>
            </a:r>
            <a:r>
              <a:rPr lang="en-US" dirty="0" smtClean="0"/>
              <a:t>If             and          are 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				 rooted binary trees                                                            	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then so is:   </a:t>
            </a:r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126089" y="2362994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962651" y="2227261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4189413" y="5249068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5484813" y="5096668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5256213" y="4410868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764088" y="4520406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5373688" y="4520406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11668"/>
            <a:ext cx="8229600" cy="747889"/>
          </a:xfrm>
        </p:spPr>
        <p:txBody>
          <a:bodyPr>
            <a:normAutofit/>
          </a:bodyPr>
          <a:lstStyle/>
          <a:p>
            <a:r>
              <a:rPr lang="en-US" dirty="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6689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670757" y="2099733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2051757" y="4512732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structural 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800" dirty="0" smtClean="0"/>
                  <a:t>How to prove</a:t>
                </a:r>
                <a:r>
                  <a:rPr lang="en-US" sz="2800" b="1" dirty="0" smtClean="0">
                    <a:latin typeface="Symbol" pitchFamily="18" charset="2"/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 err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800" i="1" dirty="0" err="1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sz="2800" i="1" dirty="0" err="1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sz="2800" b="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,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 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Arial" charset="0"/>
                        <a:sym typeface="Symbol" pitchFamily="18" charset="2"/>
                      </a:rPr>
                      <m:t>) </m:t>
                    </m:r>
                  </m:oMath>
                </a14:m>
                <a:r>
                  <a:rPr lang="en-US" sz="2800" dirty="0" smtClean="0">
                    <a:ea typeface="Cambria Math" pitchFamily="18" charset="0"/>
                    <a:cs typeface="Arial" charset="0"/>
                    <a:sym typeface="Symbol" pitchFamily="18" charset="2"/>
                  </a:rPr>
                  <a:t>is true:</a:t>
                </a:r>
              </a:p>
              <a:p>
                <a:pPr marL="0" indent="0">
                  <a:lnSpc>
                    <a:spcPct val="80000"/>
                  </a:lnSpc>
                </a:pPr>
                <a:endParaRPr lang="en-US" sz="2600" b="1" dirty="0" smtClean="0">
                  <a:solidFill>
                    <a:srgbClr val="C00000"/>
                  </a:solidFill>
                  <a:ea typeface="Cambria Math" pitchFamily="18" charset="0"/>
                  <a:cs typeface="Arial" charset="0"/>
                  <a:sym typeface="Symbol" pitchFamily="18" charset="2"/>
                </a:endParaRP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b="1" dirty="0" smtClean="0">
                    <a:solidFill>
                      <a:srgbClr val="C00000"/>
                    </a:solidFill>
                    <a:ea typeface="Cambria Math" pitchFamily="18" charset="0"/>
                    <a:cs typeface="Arial" charset="0"/>
                    <a:sym typeface="Symbol" pitchFamily="18" charset="2"/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  <a:ea typeface="Cambria Math" pitchFamily="18" charset="0"/>
                    <a:cs typeface="Arial" charset="0"/>
                    <a:sym typeface="Symbol" pitchFamily="18" charset="2"/>
                  </a:rPr>
                  <a:t>Base Case:</a:t>
                </a:r>
                <a:r>
                  <a:rPr lang="en-US" sz="2600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sz="2600" dirty="0" smtClean="0"/>
                  <a:t>Show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600" dirty="0" smtClean="0"/>
                  <a:t> is true for all specific elements of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600" dirty="0" smtClean="0"/>
                  <a:t> mentioned in the </a:t>
                </a:r>
                <a:r>
                  <a:rPr lang="en-US" sz="2600" i="1" dirty="0" smtClean="0"/>
                  <a:t>Basis step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</a:rPr>
                  <a:t>Inductive Hypothesis:  </a:t>
                </a:r>
                <a:r>
                  <a:rPr lang="en-US" sz="2600" dirty="0" smtClean="0"/>
                  <a:t>Assume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600" dirty="0" smtClean="0"/>
                  <a:t> is true for some arbitrary values of each of the existing named elements mentioned in the </a:t>
                </a:r>
                <a:r>
                  <a:rPr lang="en-US" sz="2600" i="1" dirty="0" smtClean="0"/>
                  <a:t>Recursive step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dirty="0" smtClean="0">
                    <a:solidFill>
                      <a:srgbClr val="C00000"/>
                    </a:solidFill>
                  </a:rPr>
                  <a:t> Inductive Step: </a:t>
                </a:r>
                <a:r>
                  <a:rPr lang="en-US" sz="2600" dirty="0" smtClean="0"/>
                  <a:t>Prove that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 smtClean="0"/>
                  <a:t>holds for each of the new elements constructed in the </a:t>
                </a:r>
                <a:r>
                  <a:rPr lang="en-US" sz="2600" i="1" dirty="0" smtClean="0"/>
                  <a:t>Recursive step</a:t>
                </a:r>
                <a:r>
                  <a:rPr lang="en-US" sz="2600" dirty="0" smtClean="0"/>
                  <a:t> using the named elements mentioned in the Inductive Hypothesis</a:t>
                </a:r>
              </a:p>
              <a:p>
                <a:pPr marL="400050" lvl="1" indent="0">
                  <a:lnSpc>
                    <a:spcPct val="80000"/>
                  </a:lnSpc>
                </a:pPr>
                <a:r>
                  <a:rPr lang="en-US" sz="2600" smtClean="0">
                    <a:solidFill>
                      <a:srgbClr val="C00000"/>
                    </a:solidFill>
                  </a:rPr>
                  <a:t> Conclude</a:t>
                </a:r>
                <a:r>
                  <a:rPr lang="en-US" sz="2600" smtClean="0"/>
                  <a:t> </a:t>
                </a:r>
                <a:r>
                  <a:rPr lang="en-US" sz="2600" dirty="0" smtClean="0"/>
                  <a:t>that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 err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sz="2600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∈</m:t>
                    </m:r>
                    <m:r>
                      <a:rPr lang="en-US" sz="2600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𝑆</m:t>
                    </m:r>
                    <m:r>
                      <a:rPr lang="en-US" sz="2600" b="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,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(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𝑥</m:t>
                    </m:r>
                    <m:r>
                      <a:rPr lang="en-US" sz="26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sz="2600" dirty="0" smtClean="0"/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728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structural induction vs. ordinary 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Ordinary induction is a special case of structural induction:</a:t>
                </a:r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dirty="0" smtClean="0"/>
                  <a:t>Recursive definition of </a:t>
                </a:r>
                <a:r>
                  <a:rPr lang="en-US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ℕ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2800" b="1" dirty="0" smtClean="0"/>
                  <a:t>Basis:   </a:t>
                </a:r>
                <a:r>
                  <a:rPr lang="en-US" sz="2800" dirty="0" smtClean="0"/>
                  <a:t>0 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∈ ℕ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2800" b="1" dirty="0" smtClean="0">
                    <a:ea typeface="Cambria Math" pitchFamily="18" charset="0"/>
                    <a:cs typeface="Cambria Math" pitchFamily="18" charset="0"/>
                  </a:rPr>
                  <a:t>Recursive Step:  </a:t>
                </a:r>
                <a:r>
                  <a:rPr lang="en-US" sz="2800" dirty="0" smtClean="0">
                    <a:ea typeface="Cambria Math" pitchFamily="18" charset="0"/>
                    <a:cs typeface="Cambria Math" pitchFamily="18" charset="0"/>
                  </a:rPr>
                  <a:t>If 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 ∈ ℕ</a:t>
                </a:r>
                <a:r>
                  <a:rPr lang="en-US" sz="2800" dirty="0" smtClean="0">
                    <a:ea typeface="Cambria Math" pitchFamily="18" charset="0"/>
                    <a:cs typeface="Cambria Math" pitchFamily="18" charset="0"/>
                  </a:rPr>
                  <a:t> then k+1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</a:rPr>
                  <a:t> ∈ ℕ</a:t>
                </a:r>
              </a:p>
              <a:p>
                <a:pPr lvl="2">
                  <a:lnSpc>
                    <a:spcPct val="90000"/>
                  </a:lnSpc>
                </a:pPr>
                <a:endParaRPr lang="en-US" sz="2800" dirty="0" smtClean="0">
                  <a:latin typeface="Cambria Math" pitchFamily="18" charset="0"/>
                  <a:ea typeface="Cambria Math" pitchFamily="18" charset="0"/>
                  <a:cs typeface="Cambria Math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Structural induction follows from ordinary induction:</a:t>
                </a:r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true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∈</m:t>
                    </m:r>
                    <m:r>
                      <a:rPr lang="en-US" i="1" dirty="0" err="1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that take </a:t>
                </a:r>
                <a:endParaRPr lang="en-US" i="1" dirty="0" smtClean="0">
                  <a:latin typeface="Cambria Math"/>
                  <a:ea typeface="Cambria Math" pitchFamily="18" charset="0"/>
                  <a:cs typeface="Cambria Math" pitchFamily="18" charset="0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recursive steps to be constructed,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 </a:t>
                </a:r>
                <a:r>
                  <a:rPr lang="en-US" smtClean="0">
                    <a:ea typeface="Cambria Math" pitchFamily="18" charset="0"/>
                    <a:cs typeface="Cambria Math" pitchFamily="18" charset="0"/>
                  </a:rPr>
                  <a:t>is true</a:t>
                </a:r>
                <a:r>
                  <a:rPr lang="en-US" dirty="0" smtClean="0">
                    <a:ea typeface="Cambria Math" pitchFamily="18" charset="0"/>
                    <a:cs typeface="Cambria Math" pitchFamily="18" charset="0"/>
                  </a:rPr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6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6156" y="237069"/>
            <a:ext cx="8229600" cy="1143000"/>
          </a:xfrm>
        </p:spPr>
        <p:txBody>
          <a:bodyPr/>
          <a:lstStyle/>
          <a:p>
            <a:r>
              <a:rPr lang="en-US" dirty="0" smtClean="0"/>
              <a:t>using structural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6468" y="1261536"/>
                <a:ext cx="8229600" cy="4525963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 smtClean="0">
                    <a:cs typeface="Arial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be given by</a:t>
                </a:r>
              </a:p>
              <a:p>
                <a:pPr lvl="1" eaLnBrk="1" hangingPunct="1"/>
                <a:r>
                  <a:rPr lang="en-US" b="1" dirty="0" smtClean="0">
                    <a:cs typeface="Arial" charset="0"/>
                  </a:rPr>
                  <a:t>Basis:	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Arial" charset="0"/>
                      </a:rPr>
                      <m:t>6 </m:t>
                    </m:r>
                    <m:r>
                      <a:rPr lang="en-US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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;  15∈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dirty="0" smtClean="0">
                  <a:cs typeface="Arial" charset="0"/>
                </a:endParaRPr>
              </a:p>
              <a:p>
                <a:pPr lvl="1" eaLnBrk="1" hangingPunct="1"/>
                <a:r>
                  <a:rPr lang="en-US" b="1" dirty="0" smtClean="0">
                    <a:cs typeface="Arial" charset="0"/>
                  </a:rPr>
                  <a:t>Recursive:  	</a:t>
                </a:r>
                <a:r>
                  <a:rPr lang="en-US" dirty="0" smtClean="0"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dirty="0" smtClean="0">
                    <a:cs typeface="Arial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dirty="0" smtClean="0">
                    <a:cs typeface="Arial" charset="0"/>
                  </a:rPr>
                  <a:t>.</a:t>
                </a:r>
              </a:p>
              <a:p>
                <a:pPr eaLnBrk="1" hangingPunct="1"/>
                <a:r>
                  <a:rPr lang="en-US" sz="2800" b="1" dirty="0" smtClean="0">
                    <a:solidFill>
                      <a:srgbClr val="C00000"/>
                    </a:solidFill>
                    <a:cs typeface="Arial" charset="0"/>
                  </a:rPr>
                  <a:t>Claim:  </a:t>
                </a:r>
                <a:r>
                  <a:rPr lang="en-US" sz="2800" dirty="0" smtClean="0">
                    <a:solidFill>
                      <a:srgbClr val="C00000"/>
                    </a:solidFill>
                    <a:cs typeface="Arial" charset="0"/>
                  </a:rPr>
                  <a:t>Every element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cs typeface="Arial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3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cs typeface="Arial" charset="0"/>
                  </a:rPr>
                  <a:t>.</a:t>
                </a:r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468" y="1261536"/>
                <a:ext cx="8229600" cy="4525963"/>
              </a:xfrm>
              <a:blipFill rotWithShape="1">
                <a:blip r:embed="rId2"/>
                <a:stretch>
                  <a:fillRect l="-1333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5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26156" y="237069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>
                    <a:solidFill>
                      <a:srgbClr val="C00000"/>
                    </a:solidFill>
                    <a:cs typeface="Arial" charset="0"/>
                  </a:rPr>
                  <a:t>Claim:  </a:t>
                </a:r>
                <a:r>
                  <a:rPr lang="en-US" sz="2800" dirty="0">
                    <a:solidFill>
                      <a:srgbClr val="C00000"/>
                    </a:solidFill>
                    <a:cs typeface="Arial" charset="0"/>
                  </a:rPr>
                  <a:t>Every element of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cs typeface="Arial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3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cs typeface="Arial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31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26156" y="237069"/>
                <a:ext cx="8229600" cy="1143000"/>
              </a:xfrm>
              <a:blipFill rotWithShape="1">
                <a:blip r:embed="rId2"/>
                <a:stretch>
                  <a:fillRect l="-1556" t="-4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tructural induction for strings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800" dirty="0" smtClean="0"/>
                  <a:t> be a set of strings over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{</m:t>
                    </m:r>
                    <m:r>
                      <a:rPr lang="en-US" sz="2800" i="1" dirty="0" err="1" smtClean="0">
                        <a:latin typeface="Cambria Math"/>
                      </a:rPr>
                      <m:t>𝑎</m:t>
                    </m:r>
                    <m:r>
                      <a:rPr lang="en-US" sz="2800" i="1" dirty="0" err="1" smtClean="0">
                        <a:latin typeface="Cambria Math"/>
                      </a:rPr>
                      <m:t>,</m:t>
                    </m:r>
                    <m:r>
                      <a:rPr lang="en-US" sz="2800" i="1" dirty="0" err="1" smtClean="0">
                        <a:latin typeface="Cambria Math"/>
                      </a:rPr>
                      <m:t>𝑏</m:t>
                    </m:r>
                    <m:r>
                      <a:rPr lang="en-US" sz="2800" i="1" dirty="0" smtClean="0">
                        <a:latin typeface="Cambria Math"/>
                      </a:rPr>
                      <m:t>} </m:t>
                    </m:r>
                  </m:oMath>
                </a14:m>
                <a:r>
                  <a:rPr lang="en-US" sz="2800" dirty="0" smtClean="0"/>
                  <a:t>defined as follows</a:t>
                </a:r>
              </a:p>
              <a:p>
                <a:pPr lvl="1"/>
                <a:r>
                  <a:rPr lang="en-US" dirty="0" smtClean="0"/>
                  <a:t>Basis: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Recursive:</a:t>
                </a:r>
              </a:p>
              <a:p>
                <a:pPr lvl="2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𝑎𝑤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𝑏𝑎𝑤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pPr lvl="2"/>
                <a:r>
                  <a:rPr lang="en-US" dirty="0" smtClean="0">
                    <a:ea typeface="Cambria Math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Claim: 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 has more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’s than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Cambria Math"/>
                  </a:rPr>
                  <a:t>’s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ea typeface="Cambria Math"/>
                  </a:rPr>
                  <a:t>	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9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Claim:  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𝑤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 has more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’s than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’s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81280"/>
                <a:ext cx="8229600" cy="5503680"/>
              </a:xfrm>
            </p:spPr>
            <p:txBody>
              <a:bodyPr/>
              <a:lstStyle/>
              <a:p>
                <a:pPr marL="457200" lvl="1" indent="0">
                  <a:buNone/>
                </a:pPr>
                <a:r>
                  <a:rPr lang="en-US" sz="2400" dirty="0" smtClean="0"/>
                  <a:t>Basis: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</a:rPr>
                      <m:t>𝑆</m:t>
                    </m:r>
                    <m:r>
                      <a:rPr lang="en-US" sz="2400" b="0" i="0" smtClean="0">
                        <a:latin typeface="Cambria Math"/>
                      </a:rPr>
                      <m:t>  </m:t>
                    </m:r>
                  </m:oMath>
                </a14:m>
                <a:endParaRPr lang="en-US" sz="2400" dirty="0" smtClean="0"/>
              </a:p>
              <a:p>
                <a:pPr marL="457200" lvl="1" indent="0">
                  <a:buNone/>
                </a:pPr>
                <a:r>
                  <a:rPr lang="en-US" sz="2400" dirty="0" smtClean="0"/>
                  <a:t>Recursive: </a:t>
                </a:r>
                <a:r>
                  <a:rPr lang="en-US" sz="2400" dirty="0" smtClean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+mn-lt"/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𝑎𝑤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+mn-lt"/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𝑏𝑎𝑤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lvl="2"/>
                <a:r>
                  <a:rPr lang="en-US" dirty="0" smtClean="0">
                    <a:ea typeface="Cambria Math"/>
                  </a:rPr>
                  <a:t>  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𝑢𝑣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ea typeface="Cambria Math"/>
                  </a:rPr>
                  <a:t>	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81280"/>
                <a:ext cx="8229600" cy="5503680"/>
              </a:xfrm>
              <a:blipFill rotWithShape="1">
                <a:blip r:embed="rId3"/>
                <a:stretch>
                  <a:fillRect t="-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5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definitions on recursively defined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685800" y="1225550"/>
                <a:ext cx="7772400" cy="550920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800" dirty="0" smtClean="0">
                    <a:latin typeface="+mn-lt"/>
                  </a:rPr>
                  <a:t>len</a:t>
                </a:r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(</a:t>
                </a:r>
                <a:r>
                  <a:rPr lang="en-US" sz="2800" dirty="0">
                    <a:latin typeface="Symbol"/>
                    <a:sym typeface="Symbol"/>
                  </a:rPr>
                  <a:t></a:t>
                </a:r>
                <a:r>
                  <a:rPr lang="en-US" sz="2800" dirty="0"/>
                  <a:t>) = 0;</a:t>
                </a:r>
              </a:p>
              <a:p>
                <a:pPr>
                  <a:defRPr/>
                </a:pP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sz="2800" dirty="0"/>
                  <a:t>) = 1 + </a:t>
                </a: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sz="2800" dirty="0"/>
                  <a:t>); </a:t>
                </a:r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𝑎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/>
                      </a:rPr>
                      <m:t>Σ</m:t>
                    </m:r>
                  </m:oMath>
                </a14:m>
                <a:endParaRPr lang="en-US" sz="2400" dirty="0" smtClean="0">
                  <a:sym typeface="Symbol"/>
                </a:endParaRPr>
              </a:p>
              <a:p>
                <a:pPr>
                  <a:defRPr/>
                </a:pPr>
                <a:endParaRPr lang="en-US" sz="2400" dirty="0"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Reversal: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Symbol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𝜆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𝑅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𝜆</m:t>
                    </m:r>
                  </m:oMath>
                </a14:m>
                <a:endParaRPr lang="en-US" sz="2800" b="0" i="1" dirty="0" smtClean="0">
                  <a:latin typeface="Cambria Math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dirty="0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𝑤𝑎</m:t>
                            </m:r>
                          </m:e>
                        </m:d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𝑅</m:t>
                        </m:r>
                      </m:sup>
                    </m:sSup>
                    <m:r>
                      <a:rPr lang="en-US" sz="2800" b="0" i="0" dirty="0" smtClean="0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𝑎𝑤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𝑅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+mn-lt"/>
                    <a:sym typeface="Symbol"/>
                  </a:rPr>
                  <a:t> for</a:t>
                </a:r>
                <a:r>
                  <a:rPr lang="en-US" sz="28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𝑤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</a:p>
              <a:p>
                <a:pPr>
                  <a:defRPr/>
                </a:pPr>
                <a:endParaRPr lang="en-US" sz="2400" dirty="0">
                  <a:latin typeface="Symbol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Concatenation: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 = </m:t>
                    </m:r>
                    <m:r>
                      <a:rPr lang="en-US" sz="2800" i="1" dirty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 err="1">
                        <a:latin typeface="Cambria Math"/>
                        <a:cs typeface="Arial" pitchFamily="34" charset="0"/>
                        <a:sym typeface="Symbol"/>
                      </a:rPr>
                      <m:t>𝑤𝑎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•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)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 </m:t>
                    </m:r>
                  </m:oMath>
                </a14:m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 </m:t>
                    </m:r>
                  </m:oMath>
                </a14:m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+mn-lt"/>
                  <a:sym typeface="Symbol"/>
                </a:endParaRPr>
              </a:p>
              <a:p>
                <a:pPr>
                  <a:defRPr/>
                </a:pPr>
                <a:endParaRPr lang="en-US" sz="2400" dirty="0">
                  <a:latin typeface="+mn-lt"/>
                  <a:sym typeface="Symbol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685800" y="1225550"/>
                <a:ext cx="7772400" cy="5509200"/>
              </a:xfrm>
              <a:prstGeom prst="rect">
                <a:avLst/>
              </a:prstGeom>
              <a:blipFill rotWithShape="1">
                <a:blip r:embed="rId5"/>
                <a:stretch>
                  <a:fillRect l="-1647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9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dirty="0" smtClean="0">
                        <a:solidFill>
                          <a:srgbClr val="C00000"/>
                        </a:solidFill>
                        <a:latin typeface="Cambria Math"/>
                      </a:rPr>
                      <m:t>len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800" i="1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for all strings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  <a:blipFill rotWithShape="1">
                <a:blip r:embed="rId2"/>
                <a:stretch>
                  <a:fillRect t="-4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Franklin Gothic Medium" panose="020B06030201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𝑃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b="0" i="1" dirty="0" smtClean="0">
                        <a:latin typeface="Cambria Math"/>
                      </a:rPr>
                      <m:t>𝑦</m:t>
                    </m:r>
                    <m:r>
                      <a:rPr lang="en-US" sz="24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</a:rPr>
                  <a:t>be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 smtClean="0">
                        <a:latin typeface="Cambria Math"/>
                      </a:rPr>
                      <m:t>𝑥</m:t>
                    </m:r>
                    <m:r>
                      <a:rPr lang="en-US" sz="2400" i="1" dirty="0" err="1" smtClean="0"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400" i="0" dirty="0" err="1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4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 for all strings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”</a:t>
                </a:r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1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2667" y="1223964"/>
            <a:ext cx="8229600" cy="547034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Induction</a:t>
            </a:r>
          </a:p>
          <a:p>
            <a:pPr lvl="2"/>
            <a:r>
              <a:rPr lang="en-US" dirty="0" smtClean="0"/>
              <a:t>5.3, 7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r>
              <a:rPr lang="en-US" dirty="0" smtClean="0"/>
              <a:t>4.3, 6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marL="0" indent="0">
              <a:buNone/>
            </a:pPr>
            <a:r>
              <a:rPr lang="en-US" sz="2800" dirty="0" smtClean="0"/>
              <a:t>Homework 5 solutions out today</a:t>
            </a:r>
          </a:p>
          <a:p>
            <a:pPr marL="0" indent="0">
              <a:buNone/>
            </a:pPr>
            <a:r>
              <a:rPr lang="en-US" sz="2800" dirty="0" smtClean="0"/>
              <a:t>Midterm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600" dirty="0" smtClean="0">
                <a:solidFill>
                  <a:srgbClr val="C00000"/>
                </a:solidFill>
              </a:rPr>
              <a:t>Monday, November 4</a:t>
            </a:r>
            <a:r>
              <a:rPr lang="en-US" sz="2600" baseline="30000" dirty="0" smtClean="0">
                <a:solidFill>
                  <a:srgbClr val="C00000"/>
                </a:solidFill>
              </a:rPr>
              <a:t>th</a:t>
            </a:r>
            <a:r>
              <a:rPr lang="en-US" sz="2600" dirty="0" smtClean="0">
                <a:solidFill>
                  <a:srgbClr val="C00000"/>
                </a:solidFill>
              </a:rPr>
              <a:t>, IN CLASS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	</a:t>
            </a:r>
            <a:r>
              <a:rPr lang="en-US" sz="2600" dirty="0" smtClean="0"/>
              <a:t>Topics: Everything up to ordinary induction and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		recursive definition of functions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	</a:t>
            </a:r>
            <a:r>
              <a:rPr lang="en-US" sz="2600" dirty="0" smtClean="0">
                <a:solidFill>
                  <a:srgbClr val="C00000"/>
                </a:solidFill>
              </a:rPr>
              <a:t>Sample questions from old midterms now posted.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Solutions posted later today.</a:t>
            </a:r>
          </a:p>
          <a:p>
            <a:pPr marL="0" indent="0">
              <a:buNone/>
            </a:pPr>
            <a:r>
              <a:rPr lang="en-US" sz="2600" dirty="0" smtClean="0"/>
              <a:t>Review sessions:  Today 3:30,  Sunday 4:00 in EEB 125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dirty="0" smtClean="0">
                        <a:solidFill>
                          <a:srgbClr val="C00000"/>
                        </a:solidFill>
                        <a:latin typeface="Cambria Math"/>
                      </a:rPr>
                      <m:t>len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err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800" i="1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800" i="0" dirty="0" err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for all strings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5780"/>
                <a:ext cx="8229600" cy="1143000"/>
              </a:xfrm>
              <a:blipFill rotWithShape="1">
                <a:blip r:embed="rId2"/>
                <a:stretch>
                  <a:fillRect t="-4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Franklin Gothic Medium" panose="020B06030201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𝑃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b="0" i="1" dirty="0" smtClean="0">
                        <a:latin typeface="Cambria Math"/>
                      </a:rPr>
                      <m:t>𝑦</m:t>
                    </m:r>
                    <m:r>
                      <a:rPr lang="en-US" sz="24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</a:rPr>
                  <a:t>be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err="1" smtClean="0">
                        <a:latin typeface="Cambria Math"/>
                      </a:rPr>
                      <m:t>𝑥</m:t>
                    </m:r>
                    <m:r>
                      <a:rPr lang="en-US" sz="2400" i="1" dirty="0" err="1" smtClean="0">
                        <a:latin typeface="Cambria Math"/>
                        <a:ea typeface="Cambria Math"/>
                      </a:rPr>
                      <m:t>•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400" i="0" dirty="0" err="1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)+</m:t>
                    </m:r>
                    <m:r>
                      <m:rPr>
                        <m:sty m:val="p"/>
                      </m:rPr>
                      <a:rPr lang="en-US" sz="2400" i="0" dirty="0" err="1" smtClean="0">
                        <a:latin typeface="Cambria Math"/>
                        <a:ea typeface="Cambria Math"/>
                      </a:rPr>
                      <m:t>len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 for all strings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ea typeface="Cambria Math"/>
                  </a:rPr>
                  <a:t>”</a:t>
                </a:r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78" y="1111959"/>
                <a:ext cx="80546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1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4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11668"/>
            <a:ext cx="8229600" cy="747889"/>
          </a:xfrm>
        </p:spPr>
        <p:txBody>
          <a:bodyPr>
            <a:normAutofit/>
          </a:bodyPr>
          <a:lstStyle/>
          <a:p>
            <a:r>
              <a:rPr lang="en-US" dirty="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6689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670757" y="2099733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2051757" y="4512732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170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For every rooted binary tree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𝑠𝑖𝑧𝑒</m:t>
                    </m:r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)≤</m:t>
                    </m:r>
                    <m:sSup>
                      <m:sSupPr>
                        <m:ctrlPr>
                          <a:rPr lang="en-US" sz="310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2</m:t>
                        </m:r>
                      </m:e>
                      <m:sup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h𝑒𝑖𝑔h𝑡</m:t>
                        </m:r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𝑇</m:t>
                        </m:r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)+1</m:t>
                        </m:r>
                      </m:sup>
                    </m:sSup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  <a:sym typeface="Symbol" pitchFamily="18" charset="2"/>
                      </a:rPr>
                      <m:t>−1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7170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  <a:blipFill rotWithShape="1">
                <a:blip r:embed="rId2"/>
                <a:stretch>
                  <a:fillRect l="-1400" t="-10000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3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170" name="Title 6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For every rooted binary tree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𝑠𝑖𝑧𝑒</m:t>
                    </m:r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𝑇</m:t>
                    </m:r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)≤</m:t>
                    </m:r>
                    <m:sSup>
                      <m:sSupPr>
                        <m:ctrlPr>
                          <a:rPr lang="en-US" sz="310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2</m:t>
                        </m:r>
                      </m:e>
                      <m:sup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h𝑒𝑖𝑔h𝑡</m:t>
                        </m:r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𝑇</m:t>
                        </m:r>
                        <m:r>
                          <a:rPr lang="en-US" sz="3100" i="1" dirty="0">
                            <a:solidFill>
                              <a:srgbClr val="C00000"/>
                            </a:solidFill>
                            <a:latin typeface="Cambria Math"/>
                            <a:sym typeface="Symbol" pitchFamily="18" charset="2"/>
                          </a:rPr>
                          <m:t>)+1</m:t>
                        </m:r>
                      </m:sup>
                    </m:sSup>
                    <m:r>
                      <a:rPr lang="en-US" sz="3100" i="1" dirty="0" smtClean="0">
                        <a:solidFill>
                          <a:srgbClr val="C00000"/>
                        </a:solidFill>
                        <a:latin typeface="Cambria Math"/>
                        <a:sym typeface="Symbol" pitchFamily="18" charset="2"/>
                      </a:rPr>
                      <m:t>−1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7170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252061"/>
                <a:ext cx="9144000" cy="606642"/>
              </a:xfrm>
              <a:blipFill rotWithShape="1">
                <a:blip r:embed="rId2"/>
                <a:stretch>
                  <a:fillRect l="-1400" t="-10000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5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recursive definition of sets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13645" y="1244160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Recursive definition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Basis step: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0 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Recursive step: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2 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Exclusion rule:  Every element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follows from basis steps and a finite number of recursive steps</a:t>
                </a:r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13645" y="1244160"/>
                <a:ext cx="8229600" cy="5140800"/>
              </a:xfrm>
              <a:blipFill rotWithShape="1">
                <a:blip r:embed="rId5"/>
                <a:stretch>
                  <a:fillRect l="-1481" t="-106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6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recursive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definitions of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Box 3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914400" y="1236134"/>
                <a:ext cx="7315200" cy="5002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Basis: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6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  15∈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Recursive: 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;</a:t>
                </a: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Basis: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1, 1, 0</m:t>
                        </m:r>
                      </m:e>
                    </m:d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0, 1, 1</m:t>
                        </m:r>
                      </m:e>
                    </m:d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Recursive: </a:t>
                </a: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</a:t>
                </a:r>
                <a:endParaRPr lang="en-US" sz="2400" dirty="0" smtClean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if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𝑥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𝑦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𝛼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∈ 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,  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then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/>
                            <a:cs typeface="Arial" charset="0"/>
                            <a:sym typeface="Symbo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  <a:sym typeface="Symbol" charset="0"/>
                          </a:rPr>
                          <m:t>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𝑥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b="0" i="1" dirty="0" smtClean="0">
                            <a:latin typeface="Cambria Math"/>
                            <a:cs typeface="Arial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𝑦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b="0" i="1" dirty="0" smtClean="0">
                            <a:latin typeface="Cambria Math"/>
                            <a:cs typeface="Arial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[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], [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 </m:t>
                    </m:r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 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         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[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 </m:t>
                    </m:r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Powers of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3: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1∈</m:t>
                    </m: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 </m:t>
                    </m:r>
                    <m:groupChr>
                      <m:groupChrPr>
                        <m:chr m:val="⇒"/>
                        <m:pos m:val="top"/>
                        <m:ctrlPr>
                          <a:rPr lang="en-US" sz="2400" b="0" i="1" smtClean="0">
                            <a:latin typeface="Cambria Math"/>
                            <a:cs typeface="Arial" charset="0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en-US" sz="2400" b="0" i="1" smtClean="0">
                            <a:latin typeface="Cambria Math"/>
                            <a:cs typeface="Arial" charset="0"/>
                          </a:rPr>
                          <m:t> </m:t>
                        </m:r>
                      </m:e>
                    </m:groupCh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 3</m:t>
                    </m: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21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914400" y="1236134"/>
                <a:ext cx="7315200" cy="5002075"/>
              </a:xfrm>
              <a:prstGeom prst="rect">
                <a:avLst/>
              </a:prstGeom>
              <a:blipFill rotWithShape="1">
                <a:blip r:embed="rId5"/>
                <a:stretch>
                  <a:fillRect l="-1250" t="-854" b="-46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4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ecursive definitions of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ets: general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Recursive definition</a:t>
                </a:r>
              </a:p>
              <a:p>
                <a:pPr lvl="1"/>
                <a:r>
                  <a:rPr lang="en-US" i="1" u="sng" dirty="0">
                    <a:latin typeface="Franklin Gothic Medium" panose="020B0603020102020204" pitchFamily="34" charset="0"/>
                  </a:rPr>
                  <a:t>Basis step</a:t>
                </a:r>
                <a:r>
                  <a:rPr lang="en-US" i="1" dirty="0">
                    <a:latin typeface="Franklin Gothic Medium" panose="020B0603020102020204" pitchFamily="34" charset="0"/>
                  </a:rPr>
                  <a:t>:</a:t>
                </a:r>
                <a:r>
                  <a:rPr lang="en-US" dirty="0">
                    <a:latin typeface="Franklin Gothic Medium" panose="020B0603020102020204" pitchFamily="34" charset="0"/>
                  </a:rPr>
                  <a:t>  Some specific elements are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</a:p>
              <a:p>
                <a:pPr lvl="1"/>
                <a:r>
                  <a:rPr lang="en-US" i="1" u="sng" dirty="0">
                    <a:latin typeface="Franklin Gothic Medium" panose="020B0603020102020204" pitchFamily="34" charset="0"/>
                  </a:rPr>
                  <a:t>Recursive step</a:t>
                </a:r>
                <a:r>
                  <a:rPr lang="en-US" i="1" dirty="0">
                    <a:latin typeface="Franklin Gothic Medium" panose="020B0603020102020204" pitchFamily="34" charset="0"/>
                  </a:rPr>
                  <a:t>: </a:t>
                </a:r>
                <a:r>
                  <a:rPr lang="en-US" dirty="0">
                    <a:latin typeface="Franklin Gothic Medium" panose="020B0603020102020204" pitchFamily="34" charset="0"/>
                  </a:rPr>
                  <a:t> Given some existing named elements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some new objects constructed from these named elements are also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.</a:t>
                </a:r>
              </a:p>
              <a:p>
                <a:pPr lvl="1"/>
                <a:r>
                  <a:rPr lang="en-US" u="sng" dirty="0">
                    <a:latin typeface="Franklin Gothic Medium" panose="020B0603020102020204" pitchFamily="34" charset="0"/>
                  </a:rPr>
                  <a:t>Exclusion rule</a:t>
                </a:r>
                <a:r>
                  <a:rPr lang="en-US" dirty="0">
                    <a:latin typeface="Franklin Gothic Medium" panose="020B0603020102020204" pitchFamily="34" charset="0"/>
                  </a:rPr>
                  <a:t>:  Every element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follows from basis steps and a finite number of recursive steps</a:t>
                </a:r>
              </a:p>
            </p:txBody>
          </p:sp>
        </mc:Choice>
        <mc:Fallback xmlns="">
          <p:sp>
            <p:nvSpPr>
              <p:cNvPr id="102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481" t="-1068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2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strings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sz="2800" dirty="0">
                    <a:latin typeface="Franklin Gothic Medium" panose="020B0603020102020204" pitchFamily="34" charset="0"/>
                  </a:rPr>
                  <a:t>An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alphabet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is any finite set of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characters</a:t>
                </a:r>
              </a:p>
              <a:p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r>
                  <a:rPr lang="en-US" sz="2800" dirty="0">
                    <a:latin typeface="Franklin Gothic Medium" panose="020B0603020102020204" pitchFamily="34" charset="0"/>
                  </a:rPr>
                  <a:t>The set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*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of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strings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over the alphabet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is defined by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Basis: 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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*  </a:t>
                </a:r>
                <a:r>
                  <a:rPr lang="en-US" dirty="0">
                    <a:latin typeface="Franklin Gothic Medium" panose="020B0603020102020204" pitchFamily="34" charset="0"/>
                  </a:rPr>
                  <a:t>(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</a:t>
                </a:r>
                <a:r>
                  <a:rPr lang="en-US" dirty="0">
                    <a:latin typeface="Franklin Gothic Medium" panose="020B0603020102020204" pitchFamily="34" charset="0"/>
                  </a:rPr>
                  <a:t> is the empty string)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Recursive:  </a:t>
                </a:r>
                <a:r>
                  <a:rPr lang="en-US" dirty="0">
                    <a:latin typeface="Franklin Gothic Medium" panose="020B06030201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*,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>
                    <a:latin typeface="Franklin Gothic Medium" panose="020B06030201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>
                    <a:latin typeface="Franklin Gothic Medium" panose="020B0603020102020204" pitchFamily="34" charset="0"/>
                  </a:rPr>
                  <a:t>*</a:t>
                </a: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7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palindromes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5911" y="1199004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Palindromes are strings that are the same backwards and forwards</a:t>
                </a:r>
              </a:p>
              <a:p>
                <a:endParaRPr lang="en-US" sz="2800" b="1" dirty="0" smtClean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</a:rPr>
                  <a:t>Basis: </a:t>
                </a:r>
              </a:p>
              <a:p>
                <a:pPr marL="457200" lvl="1" indent="0">
                  <a:buNone/>
                </a:pPr>
                <a:r>
                  <a:rPr lang="en-US" b="1" dirty="0" smtClean="0">
                    <a:latin typeface="Symbol" pitchFamily="18" charset="2"/>
                    <a:sym typeface="Symbol" pitchFamily="18" charset="2"/>
                  </a:rPr>
                  <a:t> </a:t>
                </a:r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</a:t>
                </a:r>
                <a:r>
                  <a:rPr lang="en-US" dirty="0" smtClean="0">
                    <a:sym typeface="Symbol" pitchFamily="18" charset="2"/>
                  </a:rPr>
                  <a:t> is a palindrome and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𝑎</m:t>
                    </m:r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∈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</a:t>
                </a:r>
                <a:r>
                  <a:rPr lang="en-US" dirty="0" smtClean="0">
                    <a:sym typeface="Symbol" pitchFamily="18" charset="2"/>
                  </a:rPr>
                  <a:t> is a palindrome</a:t>
                </a:r>
              </a:p>
              <a:p>
                <a:pPr marL="0" indent="0">
                  <a:buNone/>
                </a:pPr>
                <a:endParaRPr lang="en-US" sz="2800" b="1" dirty="0" smtClean="0">
                  <a:solidFill>
                    <a:srgbClr val="C00000"/>
                  </a:solidFill>
                  <a:sym typeface="Symbol" pitchFamily="18" charset="2"/>
                </a:endParaRP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sym typeface="Symbol" pitchFamily="18" charset="2"/>
                  </a:rPr>
                  <a:t>	</a:t>
                </a:r>
                <a:r>
                  <a:rPr lang="en-US" sz="2800" b="1" dirty="0" smtClean="0">
                    <a:solidFill>
                      <a:srgbClr val="C00000"/>
                    </a:solidFill>
                    <a:sym typeface="Symbol" pitchFamily="18" charset="2"/>
                  </a:rPr>
                  <a:t>Recursive step: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ym typeface="Symbol" pitchFamily="18" charset="2"/>
                  </a:rPr>
                  <a:t>	</a:t>
                </a:r>
                <a:r>
                  <a:rPr lang="en-US" sz="2800" b="1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𝑝</m:t>
                    </m:r>
                    <m:r>
                      <a:rPr lang="en-US" sz="2800" b="0" i="1" dirty="0" smtClean="0">
                        <a:latin typeface="Cambria Math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sym typeface="Symbol" pitchFamily="18" charset="2"/>
                          </a:rPr>
                          <m:t>Σ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sym typeface="Symbol" pitchFamily="18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 smtClean="0">
                    <a:sym typeface="Symbol" pitchFamily="18" charset="2"/>
                  </a:rPr>
                  <a:t> is a palindrome 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𝑎𝑝𝑎</m:t>
                    </m:r>
                  </m:oMath>
                </a14:m>
                <a:r>
                  <a:rPr lang="en-US" sz="2800" i="1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is a 	 	          </a:t>
                </a:r>
              </a:p>
              <a:p>
                <a:pPr marL="0" indent="0">
                  <a:buNone/>
                </a:pPr>
                <a:r>
                  <a:rPr lang="en-US" sz="2800" dirty="0">
                    <a:sym typeface="Symbol" pitchFamily="18" charset="2"/>
                  </a:rPr>
                  <a:t>	</a:t>
                </a:r>
                <a:r>
                  <a:rPr lang="en-US" sz="2800" dirty="0" smtClean="0">
                    <a:sym typeface="Symbol" pitchFamily="18" charset="2"/>
                  </a:rPr>
                  <a:t> palindrome for every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latin typeface="Symbol" pitchFamily="18" charset="2"/>
                    <a:sym typeface="Symbol" pitchFamily="18" charset="2"/>
                  </a:rPr>
                  <a:t></a:t>
                </a:r>
                <a:endParaRPr lang="en-US" sz="2800" i="1" dirty="0" smtClean="0"/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614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5911" y="1199004"/>
                <a:ext cx="8229600" cy="5140800"/>
              </a:xfrm>
              <a:blipFill rotWithShape="1">
                <a:blip r:embed="rId2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0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all binary strings with no 1’s before 0’s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definitions on recursively defined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685800" y="1225550"/>
                <a:ext cx="7772400" cy="550920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800" dirty="0" smtClean="0">
                    <a:latin typeface="+mn-lt"/>
                  </a:rPr>
                  <a:t>len</a:t>
                </a:r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(</a:t>
                </a:r>
                <a:r>
                  <a:rPr lang="en-US" sz="2800" dirty="0">
                    <a:latin typeface="Symbol"/>
                    <a:sym typeface="Symbol"/>
                  </a:rPr>
                  <a:t></a:t>
                </a:r>
                <a:r>
                  <a:rPr lang="en-US" sz="2800" dirty="0"/>
                  <a:t>) = 0;</a:t>
                </a:r>
              </a:p>
              <a:p>
                <a:pPr>
                  <a:defRPr/>
                </a:pP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sz="2800" dirty="0"/>
                  <a:t>) = 1 + </a:t>
                </a: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sz="2800" dirty="0"/>
                  <a:t>); </a:t>
                </a:r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𝑎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/>
                      </a:rPr>
                      <m:t>Σ</m:t>
                    </m:r>
                  </m:oMath>
                </a14:m>
                <a:endParaRPr lang="en-US" sz="2400" dirty="0" smtClean="0">
                  <a:sym typeface="Symbol"/>
                </a:endParaRPr>
              </a:p>
              <a:p>
                <a:pPr>
                  <a:defRPr/>
                </a:pPr>
                <a:endParaRPr lang="en-US" sz="2400" dirty="0"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Reversal: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Symbol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𝜆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𝑅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𝜆</m:t>
                    </m:r>
                  </m:oMath>
                </a14:m>
                <a:endParaRPr lang="en-US" sz="2800" b="0" i="1" dirty="0" smtClean="0">
                  <a:latin typeface="Cambria Math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dirty="0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𝑤𝑎</m:t>
                            </m:r>
                          </m:e>
                        </m:d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𝑅</m:t>
                        </m:r>
                      </m:sup>
                    </m:sSup>
                    <m:r>
                      <a:rPr lang="en-US" sz="2800" b="0" i="0" dirty="0" smtClean="0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𝑎𝑤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𝑅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+mn-lt"/>
                    <a:sym typeface="Symbol"/>
                  </a:rPr>
                  <a:t> for</a:t>
                </a:r>
                <a:r>
                  <a:rPr lang="en-US" sz="28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𝑤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</a:p>
              <a:p>
                <a:pPr>
                  <a:defRPr/>
                </a:pPr>
                <a:endParaRPr lang="en-US" sz="2400" dirty="0">
                  <a:latin typeface="Symbol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Concatenation: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 = </m:t>
                    </m:r>
                    <m:r>
                      <a:rPr lang="en-US" sz="2800" i="1" dirty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 err="1">
                        <a:latin typeface="Cambria Math"/>
                        <a:cs typeface="Arial" pitchFamily="34" charset="0"/>
                        <a:sym typeface="Symbol"/>
                      </a:rPr>
                      <m:t>𝑤𝑎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•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)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 </m:t>
                    </m:r>
                  </m:oMath>
                </a14:m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 </m:t>
                    </m:r>
                  </m:oMath>
                </a14:m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+mn-lt"/>
                  <a:sym typeface="Symbol"/>
                </a:endParaRPr>
              </a:p>
              <a:p>
                <a:pPr>
                  <a:defRPr/>
                </a:pPr>
                <a:endParaRPr lang="en-US" sz="2400" dirty="0">
                  <a:latin typeface="+mn-lt"/>
                  <a:sym typeface="Symbol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685800" y="1225550"/>
                <a:ext cx="7772400" cy="5509200"/>
              </a:xfrm>
              <a:prstGeom prst="rect">
                <a:avLst/>
              </a:prstGeom>
              <a:blipFill rotWithShape="1">
                <a:blip r:embed="rId5"/>
                <a:stretch>
                  <a:fillRect l="-1647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2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8436</TotalTime>
  <Words>833</Words>
  <Application>Microsoft Office PowerPoint</Application>
  <PresentationFormat>On-screen Show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311: Foundations of Computing</vt:lpstr>
      <vt:lpstr>announcements</vt:lpstr>
      <vt:lpstr>review: recursive definition of sets</vt:lpstr>
      <vt:lpstr>review: recursive definitions of sets</vt:lpstr>
      <vt:lpstr>recursive definitions of sets: general form</vt:lpstr>
      <vt:lpstr>review: strings</vt:lpstr>
      <vt:lpstr>review: palindromes</vt:lpstr>
      <vt:lpstr>review: all binary strings with no 1’s before 0’s</vt:lpstr>
      <vt:lpstr>function definitions on recursively defined sets</vt:lpstr>
      <vt:lpstr>rooted binary trees</vt:lpstr>
      <vt:lpstr>functions defined on rooted binary trees</vt:lpstr>
      <vt:lpstr>structural induction</vt:lpstr>
      <vt:lpstr>structural induction vs. ordinary induction</vt:lpstr>
      <vt:lpstr>using structural induction</vt:lpstr>
      <vt:lpstr>Claim:  Every element of S is divisible by 3.</vt:lpstr>
      <vt:lpstr>structural induction for strings</vt:lpstr>
      <vt:lpstr>Claim:  If w∈S then w has more a’s than b’s</vt:lpstr>
      <vt:lpstr>function definitions on recursively defined sets</vt:lpstr>
      <vt:lpstr>len(x•y)=len(x)+len(y) for all strings x and y</vt:lpstr>
      <vt:lpstr>len(x•y)=len(x)+len(y) for all strings x and y</vt:lpstr>
      <vt:lpstr>functions defined on rooted binary trees</vt:lpstr>
      <vt:lpstr>For every rooted binary tree T, size(T)≤2^(height(T)+1)-1</vt:lpstr>
      <vt:lpstr>For every rooted binary tree T, size(T)≤2^(height(T)+1)-1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439</cp:revision>
  <cp:lastPrinted>2013-10-03T23:44:12Z</cp:lastPrinted>
  <dcterms:created xsi:type="dcterms:W3CDTF">2013-01-07T07:20:47Z</dcterms:created>
  <dcterms:modified xsi:type="dcterms:W3CDTF">2013-11-01T17:49:09Z</dcterms:modified>
</cp:coreProperties>
</file>