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471" r:id="rId3"/>
    <p:sldId id="478" r:id="rId4"/>
    <p:sldId id="479" r:id="rId5"/>
    <p:sldId id="487" r:id="rId6"/>
    <p:sldId id="496" r:id="rId7"/>
    <p:sldId id="488" r:id="rId8"/>
    <p:sldId id="489" r:id="rId9"/>
    <p:sldId id="490" r:id="rId10"/>
    <p:sldId id="491" r:id="rId11"/>
    <p:sldId id="497" r:id="rId12"/>
    <p:sldId id="492" r:id="rId13"/>
    <p:sldId id="493" r:id="rId14"/>
    <p:sldId id="498" r:id="rId15"/>
    <p:sldId id="499" r:id="rId16"/>
    <p:sldId id="500" r:id="rId17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9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0.png"/><Relationship Id="rId4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12.png"/><Relationship Id="rId4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4.png"/><Relationship Id="rId4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15:  Strong Induction &amp; 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Recursion 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	  	   			</a:t>
            </a:r>
          </a:p>
        </p:txBody>
      </p:sp>
      <p:pic>
        <p:nvPicPr>
          <p:cNvPr id="1026" name="Picture 2" descr="http://www.parabola.unsw.edu.au/vol44_no1/img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718" y="2194371"/>
            <a:ext cx="3855861" cy="423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Franklin Gothic Medium" panose="020B0603020102020204" pitchFamily="34" charset="0"/>
                  </a:rPr>
                  <a:t>every </a:t>
                </a:r>
                <a:r>
                  <a:rPr lang="en-US" dirty="0">
                    <a:latin typeface="Franklin Gothic Medium" panose="020B0603020102020204" pitchFamily="34" charset="0"/>
                  </a:rPr>
                  <a:t>integer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≥2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the product of primes</a:t>
                </a:r>
              </a:p>
            </p:txBody>
          </p:sp>
        </mc:Choice>
        <mc:Fallback xmlns="">
          <p:sp>
            <p:nvSpPr>
              <p:cNvPr id="921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  <a:blipFill rotWithShape="1">
                <a:blip r:embed="rId2"/>
                <a:stretch>
                  <a:fillRect l="-1926" t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06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Franklin Gothic Medium" panose="020B0603020102020204" pitchFamily="34" charset="0"/>
                  </a:rPr>
                  <a:t>every </a:t>
                </a:r>
                <a:r>
                  <a:rPr lang="en-US" dirty="0">
                    <a:latin typeface="Franklin Gothic Medium" panose="020B0603020102020204" pitchFamily="34" charset="0"/>
                  </a:rPr>
                  <a:t>integer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≥2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the product of primes</a:t>
                </a:r>
              </a:p>
            </p:txBody>
          </p:sp>
        </mc:Choice>
        <mc:Fallback xmlns="">
          <p:sp>
            <p:nvSpPr>
              <p:cNvPr id="921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  <a:blipFill rotWithShape="1">
                <a:blip r:embed="rId2"/>
                <a:stretch>
                  <a:fillRect l="-1926" t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1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ecursive definitions </a:t>
            </a:r>
            <a:r>
              <a:rPr lang="en-US" dirty="0">
                <a:latin typeface="Franklin Gothic Medium" panose="020B0603020102020204" pitchFamily="34" charset="0"/>
              </a:rPr>
              <a:t>of </a:t>
            </a:r>
            <a:r>
              <a:rPr lang="en-US" dirty="0" smtClean="0">
                <a:latin typeface="Franklin Gothic Medium" panose="020B0603020102020204" pitchFamily="34" charset="0"/>
              </a:rPr>
              <a:t>functions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244160"/>
                <a:ext cx="8686800" cy="5140800"/>
              </a:xfrm>
            </p:spPr>
            <p:txBody>
              <a:bodyPr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(0) = 0; </m:t>
                    </m:r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+ 1) = </m:t>
                    </m:r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) + 1 </m:t>
                    </m:r>
                  </m:oMath>
                </a14:m>
                <a:r>
                  <a:rPr lang="en-US" sz="2800" dirty="0" smtClean="0"/>
                  <a:t>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latin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 smtClean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= 1; </m:t>
                    </m:r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i="1" dirty="0" smtClean="0">
                            <a:latin typeface="Cambria Math"/>
                          </a:rPr>
                          <m:t> + 1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=  2</m:t>
                    </m:r>
                    <m:r>
                      <a:rPr lang="en-US" sz="2800" b="0" i="1" dirty="0" smtClean="0">
                        <a:latin typeface="Cambria Math"/>
                      </a:rPr>
                      <m:t>×</m:t>
                    </m:r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)  </m:t>
                    </m:r>
                  </m:oMath>
                </a14:m>
                <a:r>
                  <a:rPr lang="en-US" sz="2800" dirty="0"/>
                  <a:t>for </a:t>
                </a:r>
                <a:r>
                  <a:rPr lang="en-US" sz="2800" dirty="0" smtClean="0"/>
                  <a:t>all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i="1" dirty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</a:rPr>
                      <m:t>≥0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0! = 1;  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i="1" dirty="0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! = 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i="1" dirty="0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800" b="0" i="1" dirty="0" smtClean="0">
                        <a:latin typeface="Cambria Math"/>
                      </a:rPr>
                      <m:t>×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! </m:t>
                    </m:r>
                  </m:oMath>
                </a14:m>
                <a:r>
                  <a:rPr lang="en-US" sz="2800" dirty="0"/>
                  <a:t>for all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i="1" dirty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</a:rPr>
                      <m:t>≥0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 smtClean="0"/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𝐻</m:t>
                    </m:r>
                    <m:r>
                      <a:rPr lang="en-US" sz="2800" i="1" dirty="0" smtClean="0">
                        <a:latin typeface="Cambria Math"/>
                      </a:rPr>
                      <m:t>(0) = 1;  </m:t>
                    </m:r>
                    <m:r>
                      <a:rPr lang="en-US" sz="2800" i="1" dirty="0" smtClean="0">
                        <a:latin typeface="Cambria Math"/>
                      </a:rPr>
                      <m:t>𝐻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+ 1) = 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sup>
                    </m:sSup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  <a:sym typeface="Symbol" pitchFamily="18" charset="2"/>
                      </a:rPr>
                      <m:t>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 0</m:t>
                    </m:r>
                  </m:oMath>
                </a14:m>
                <a:endParaRPr lang="en-US" sz="2800" baseline="30000" dirty="0" smtClean="0"/>
              </a:p>
            </p:txBody>
          </p:sp>
        </mc:Choice>
        <mc:Fallback xmlns=""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200" y="1244160"/>
                <a:ext cx="8686800" cy="5140800"/>
              </a:xfrm>
              <a:blipFill rotWithShape="1">
                <a:blip r:embed="rId5"/>
                <a:stretch>
                  <a:fillRect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0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Franklin Gothic Medium" panose="020B0603020102020204" pitchFamily="34" charset="0"/>
              </a:rPr>
              <a:t>fibonacci</a:t>
            </a:r>
            <a:r>
              <a:rPr lang="en-US" dirty="0" smtClean="0">
                <a:latin typeface="Franklin Gothic Medium" panose="020B0603020102020204" pitchFamily="34" charset="0"/>
              </a:rPr>
              <a:t> numbers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=0</m:t>
                    </m:r>
                  </m:oMath>
                </a14:m>
                <a:r>
                  <a:rPr lang="en-US" sz="3200" b="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=1</m:t>
                    </m:r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 </a:t>
                </a:r>
                <a:r>
                  <a:rPr lang="en-US" sz="3200" dirty="0" smtClean="0">
                    <a:latin typeface="Franklin Gothic Medium"/>
                    <a:cs typeface="Franklin Gothic Medium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≥2</m:t>
                    </m:r>
                  </m:oMath>
                </a14:m>
                <a:endParaRPr lang="en-US" sz="32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blipFill rotWithShape="1">
                <a:blip r:embed="rId3"/>
                <a:stretch>
                  <a:fillRect b="-1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2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</a:t>
            </a:r>
            <a:r>
              <a:rPr lang="en-US" dirty="0" smtClean="0">
                <a:latin typeface="Franklin Gothic Medium" panose="020B0603020102020204" pitchFamily="34" charset="0"/>
              </a:rPr>
              <a:t>ounding </a:t>
            </a:r>
            <a:r>
              <a:rPr lang="en-US" dirty="0">
                <a:latin typeface="Franklin Gothic Medium" panose="020B0603020102020204" pitchFamily="34" charset="0"/>
              </a:rPr>
              <a:t>the </a:t>
            </a:r>
            <a:r>
              <a:rPr lang="en-US" dirty="0" err="1" smtClean="0">
                <a:latin typeface="Franklin Gothic Medium" panose="020B0603020102020204" pitchFamily="34" charset="0"/>
              </a:rPr>
              <a:t>fibonacci</a:t>
            </a:r>
            <a:r>
              <a:rPr lang="en-US" dirty="0" smtClean="0">
                <a:latin typeface="Franklin Gothic Medium" panose="020B0603020102020204" pitchFamily="34" charset="0"/>
              </a:rPr>
              <a:t> numbers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58798" y="1131272"/>
                <a:ext cx="8229600" cy="87815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Theorem: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latin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2.</m:t>
                    </m:r>
                  </m:oMath>
                </a14:m>
                <a:endParaRPr lang="en-US" sz="28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558798" y="1131272"/>
                <a:ext cx="8229600" cy="878151"/>
              </a:xfrm>
              <a:blipFill rotWithShape="1">
                <a:blip r:embed="rId5"/>
                <a:stretch>
                  <a:fillRect l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5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479775" y="160429"/>
                <a:ext cx="8229600" cy="87815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Theorem: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latin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2.</m:t>
                    </m:r>
                  </m:oMath>
                </a14:m>
                <a:endParaRPr lang="en-US" sz="28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79775" y="160429"/>
                <a:ext cx="8229600" cy="878151"/>
              </a:xfrm>
              <a:blipFill rotWithShape="1">
                <a:blip r:embed="rId4"/>
                <a:stretch>
                  <a:fillRect l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3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running time of </a:t>
            </a:r>
            <a:r>
              <a:rPr lang="en-US" dirty="0" err="1" smtClean="0">
                <a:latin typeface="Franklin Gothic Medium" panose="020B0603020102020204" pitchFamily="34" charset="0"/>
              </a:rPr>
              <a:t>euclid’s</a:t>
            </a:r>
            <a:r>
              <a:rPr lang="en-US" dirty="0" smtClean="0">
                <a:latin typeface="Franklin Gothic Medium" panose="020B0603020102020204" pitchFamily="34" charset="0"/>
              </a:rPr>
              <a:t> algorithm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29264"/>
                <a:ext cx="84582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sz="26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Theorem</a:t>
                </a:r>
                <a:r>
                  <a:rPr lang="en-US" sz="2600" b="1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:</a:t>
                </a:r>
                <a:r>
                  <a:rPr lang="en-US" sz="2600" b="1" dirty="0">
                    <a:latin typeface="Franklin Gothic Medium" panose="020B0603020102020204" pitchFamily="34" charset="0"/>
                  </a:rPr>
                  <a:t>	 </a:t>
                </a:r>
                <a:r>
                  <a:rPr lang="en-US" sz="2600" b="1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Suppose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that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Euclid’s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algorithm takes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</a:rPr>
                      <m:t>𝑛</m:t>
                    </m:r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>
                    <a:latin typeface="Franklin Gothic Medium" panose="020B0603020102020204" pitchFamily="34" charset="0"/>
                  </a:rPr>
                  <a:t>steps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				 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i="1" dirty="0" smtClean="0">
                        <a:latin typeface="Cambria Math"/>
                      </a:rPr>
                      <m:t>gcd</m:t>
                    </m:r>
                    <m:r>
                      <a:rPr lang="en-US" sz="2600" i="1" dirty="0">
                        <a:latin typeface="Cambria Math"/>
                      </a:rPr>
                      <m:t>⁡(</m:t>
                    </m:r>
                    <m:r>
                      <a:rPr lang="en-US" sz="2600" i="1" dirty="0" err="1">
                        <a:latin typeface="Cambria Math"/>
                      </a:rPr>
                      <m:t>𝑎</m:t>
                    </m:r>
                    <m:r>
                      <a:rPr lang="en-US" sz="2600" i="1" dirty="0" err="1">
                        <a:latin typeface="Cambria Math"/>
                      </a:rPr>
                      <m:t>,</m:t>
                    </m:r>
                    <m:r>
                      <a:rPr lang="en-US" sz="2600" i="1" dirty="0" err="1">
                        <a:latin typeface="Cambria Math"/>
                      </a:rPr>
                      <m:t>𝑏</m:t>
                    </m:r>
                    <m:r>
                      <a:rPr lang="en-US" sz="26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>
                    <a:latin typeface="Franklin Gothic Medium" panose="020B0603020102020204" pitchFamily="34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𝑎</m:t>
                    </m:r>
                    <m:r>
                      <a:rPr lang="en-US" sz="2600" i="1" dirty="0" smtClean="0">
                        <a:latin typeface="Cambria Math"/>
                      </a:rPr>
                      <m:t>&gt;</m:t>
                    </m:r>
                    <m:r>
                      <a:rPr lang="en-US" sz="26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600" dirty="0">
                    <a:latin typeface="Franklin Gothic Medium" panose="020B0603020102020204" pitchFamily="34" charset="0"/>
                  </a:rPr>
                  <a:t>, then</a:t>
                </a:r>
                <a14:m>
                  <m:oMath xmlns:m="http://schemas.openxmlformats.org/officeDocument/2006/math">
                    <m:r>
                      <a:rPr lang="en-US" sz="2600" b="0" i="0" dirty="0" smtClean="0">
                        <a:latin typeface="Cambria Math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</a:rPr>
                      <m:t>𝑎</m:t>
                    </m:r>
                    <m:r>
                      <a:rPr lang="en-US" sz="2600" i="1" dirty="0" smtClean="0">
                        <a:latin typeface="Cambria Math"/>
                      </a:rPr>
                      <m:t> ≥</m:t>
                    </m:r>
                    <m:sSub>
                      <m:sSubPr>
                        <m:ctrlPr>
                          <a:rPr lang="en-US" sz="26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6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600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600" i="1" dirty="0">
                        <a:latin typeface="Cambria Math"/>
                      </a:rPr>
                      <m:t>                 </m:t>
                    </m:r>
                  </m:oMath>
                </a14:m>
                <a:endParaRPr lang="en-US" sz="2600" dirty="0" smtClean="0"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latin typeface="Franklin Gothic Medium" panose="020B0603020102020204" pitchFamily="34" charset="0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sz="2600" dirty="0">
                    <a:latin typeface="Franklin Gothic Medium" panose="020B0603020102020204" pitchFamily="34" charset="0"/>
                  </a:rPr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600" dirty="0" smtClean="0">
                    <a:latin typeface="Franklin Gothic Medium" panose="020B0603020102020204" pitchFamily="34" charset="0"/>
                  </a:rPr>
                  <a:t> then Euclid’s algorithm computes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n-US" sz="2600" dirty="0"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Franklin Gothic Medium" panose="020B06030201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sz="2600" b="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    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−2</m:t>
                        </m:r>
                      </m:sub>
                    </m:sSub>
                  </m:oMath>
                </a14:m>
                <a:endParaRPr lang="en-US" sz="2600" baseline="-2500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baseline="-250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sz="2600" i="1" baseline="-2500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endParaRPr lang="en-US" sz="2600" baseline="-2500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2600" baseline="-250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    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en-US" sz="2600" baseline="-250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    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600" i="1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9264"/>
                <a:ext cx="8458200" cy="4525963"/>
              </a:xfrm>
              <a:blipFill rotWithShape="1">
                <a:blip r:embed="rId2"/>
                <a:stretch>
                  <a:fillRect l="-1225" t="-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19" name="TextBox 6"/>
              <p:cNvSpPr txBox="1">
                <a:spLocks noChangeArrowheads="1"/>
              </p:cNvSpPr>
              <p:nvPr/>
            </p:nvSpPr>
            <p:spPr bwMode="auto">
              <a:xfrm>
                <a:off x="5187243" y="3657600"/>
                <a:ext cx="3451586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latin typeface="Franklin Gothic Medium" panose="020B0603020102020204" pitchFamily="34" charset="0"/>
                  </a:rPr>
                  <a:t>each quotient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≥1</m:t>
                    </m:r>
                  </m:oMath>
                </a14:m>
                <a:endParaRPr lang="en-US" sz="2800" b="0" dirty="0" smtClean="0">
                  <a:latin typeface="Franklin Gothic Medium" panose="020B0603020102020204" pitchFamily="34" charset="0"/>
                </a:endParaRPr>
              </a:p>
              <a:p>
                <a:pPr eaLnBrk="1" hangingPunct="1"/>
                <a:r>
                  <a:rPr lang="en-US" sz="2800" dirty="0" smtClean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≥1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3319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7243" y="3657600"/>
                <a:ext cx="3451586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3710" t="-57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5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Induction</a:t>
            </a:r>
          </a:p>
          <a:p>
            <a:pPr lvl="2"/>
            <a:r>
              <a:rPr lang="en-US" dirty="0" smtClean="0"/>
              <a:t>5.1-5.2,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/>
            <a:r>
              <a:rPr lang="en-US" dirty="0" smtClean="0"/>
              <a:t>4.1-4.2,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0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using the induction rule in a formal proof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5085" y="3135489"/>
            <a:ext cx="72390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Direct 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 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 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Induction Rule 1&amp;7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0731" y="3169356"/>
            <a:ext cx="2667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4047063" y="3059289"/>
            <a:ext cx="1563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Base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5085" y="3581930"/>
            <a:ext cx="4724400" cy="7191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5963349" y="3437466"/>
            <a:ext cx="1629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Hypothesis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67085" y="4332111"/>
            <a:ext cx="40386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6141150" y="4267200"/>
            <a:ext cx="1457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Step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3796" y="5063949"/>
            <a:ext cx="7162800" cy="10668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6736644" y="6171903"/>
            <a:ext cx="1624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"/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2339639" y="1077275"/>
                <a:ext cx="4114800" cy="1692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6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600" dirty="0">
                  <a:cs typeface="Arial" charset="0"/>
                </a:endParaRPr>
              </a:p>
              <a:p>
                <a:pPr eaLnBrk="1" hangingPunct="1"/>
                <a:r>
                  <a:rPr lang="en-US" sz="26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600" dirty="0" smtClean="0">
                  <a:cs typeface="Arial" charset="0"/>
                </a:endParaRPr>
              </a:p>
              <a:p>
                <a:pPr eaLnBrk="1" hangingPunct="1"/>
                <a:endParaRPr lang="en-US" sz="26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6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339639" y="1077275"/>
                <a:ext cx="4114800" cy="16927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>
            <p:custDataLst>
              <p:tags r:id="rId2"/>
            </p:custDataLst>
          </p:nvPr>
        </p:nvCxnSpPr>
        <p:spPr>
          <a:xfrm>
            <a:off x="2404550" y="2161010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6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5 steps to inductive proofs in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english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325556" cy="5140800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1. “By induction we will show that P(n) is true for every 	n≥0.”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2. “Base Case:” Prove P(0)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3. “Inductive Hypothesis:”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Assume P(k) is true for some arbitrary integer k ≥ 0”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4. “Inductive Step:” Want to prove that P(k+1) is true: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	Use the goal to figure out what you need.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Make sure you are using I.H. and point out where 	you are using it.  (Don’t assume P(k+1) !!)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5. “Conclusion: Result follows by induction”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h</a:t>
            </a:r>
            <a:r>
              <a:rPr lang="en-US" dirty="0" smtClean="0">
                <a:latin typeface="Franklin Gothic Medium" panose="020B0603020102020204" pitchFamily="34" charset="0"/>
              </a:rPr>
              <a:t>armonic numbers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12710" y="1151467"/>
                <a:ext cx="6094297" cy="1268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=1+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+⋯+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𝑚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𝑖</m:t>
                          </m:r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𝑚</m:t>
                          </m:r>
                        </m:sup>
                        <m:e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  <m:t>𝑖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800" dirty="0" smtClean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10" y="1151467"/>
                <a:ext cx="6094297" cy="12685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6082" y="2731912"/>
                <a:ext cx="5322291" cy="625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>
                    <a:latin typeface="Franklin Gothic Medium"/>
                    <a:cs typeface="Franklin Gothic Medium"/>
                  </a:rPr>
                  <a:t>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Franklin Gothic Medium"/>
                          </a:rPr>
                          <m:t>𝐻</m:t>
                        </m:r>
                      </m:e>
                      <m:sub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  <a:cs typeface="Franklin Gothic Medium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  <a:cs typeface="Franklin Gothic Medium"/>
                              </a:rPr>
                              <m:t>2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Franklin Gothic Medium"/>
                              </a:rPr>
                              <m:t>𝑛</m:t>
                            </m:r>
                          </m:sup>
                        </m:sSup>
                      </m:sub>
                    </m:sSub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≥1+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Franklin Gothic Medium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Franklin Gothic Medium"/>
                          </a:rPr>
                          <m:t>𝑛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Franklin Gothic Medium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600" dirty="0" smtClean="0">
                    <a:latin typeface="Franklin Gothic Medium"/>
                    <a:cs typeface="Franklin Gothic Medium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≥1.</m:t>
                    </m:r>
                  </m:oMath>
                </a14:m>
                <a:endParaRPr lang="en-US" sz="26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082" y="2731912"/>
                <a:ext cx="5322291" cy="625556"/>
              </a:xfrm>
              <a:prstGeom prst="rect">
                <a:avLst/>
              </a:prstGeom>
              <a:blipFill rotWithShape="1">
                <a:blip r:embed="rId4"/>
                <a:stretch>
                  <a:fillRect l="-1947" t="-1942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41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0437" y="214490"/>
                <a:ext cx="5322291" cy="625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>
                    <a:latin typeface="Franklin Gothic Medium"/>
                    <a:cs typeface="Franklin Gothic Medium"/>
                  </a:rPr>
                  <a:t>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Franklin Gothic Medium"/>
                          </a:rPr>
                          <m:t>𝐻</m:t>
                        </m:r>
                      </m:e>
                      <m:sub>
                        <m:sSup>
                          <m:sSupPr>
                            <m:ctrlPr>
                              <a:rPr lang="en-US" sz="2600" b="0" i="1" smtClean="0">
                                <a:latin typeface="Cambria Math"/>
                                <a:cs typeface="Franklin Gothic Medium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/>
                                <a:cs typeface="Franklin Gothic Medium"/>
                              </a:rPr>
                              <m:t>2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/>
                                <a:cs typeface="Franklin Gothic Medium"/>
                              </a:rPr>
                              <m:t>𝑛</m:t>
                            </m:r>
                          </m:sup>
                        </m:sSup>
                      </m:sub>
                    </m:sSub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≥1+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Franklin Gothic Medium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Franklin Gothic Medium"/>
                          </a:rPr>
                          <m:t>𝑛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Franklin Gothic Medium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600" dirty="0" smtClean="0">
                    <a:latin typeface="Franklin Gothic Medium"/>
                    <a:cs typeface="Franklin Gothic Medium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600" b="0" i="1" smtClean="0">
                        <a:latin typeface="Cambria Math"/>
                        <a:cs typeface="Franklin Gothic Medium"/>
                      </a:rPr>
                      <m:t>≥1.</m:t>
                    </m:r>
                  </m:oMath>
                </a14:m>
                <a:endParaRPr lang="en-US" sz="26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37" y="214490"/>
                <a:ext cx="5322291" cy="625556"/>
              </a:xfrm>
              <a:prstGeom prst="rect">
                <a:avLst/>
              </a:prstGeom>
              <a:blipFill rotWithShape="1">
                <a:blip r:embed="rId2"/>
                <a:stretch>
                  <a:fillRect l="-1947" t="-1942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4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checkerboard tiling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6535" y="1113876"/>
            <a:ext cx="68614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Prove that a 2</a:t>
            </a:r>
            <a:r>
              <a:rPr lang="en-US" sz="2800" baseline="30000" dirty="0">
                <a:latin typeface="Franklin Gothic Medium" panose="020B0603020102020204" pitchFamily="34" charset="0"/>
                <a:cs typeface="Arial" charset="0"/>
              </a:rPr>
              <a:t>n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 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  <a:sym typeface="Symbol" charset="0"/>
              </a:rPr>
              <a:t>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 2</a:t>
            </a:r>
            <a:r>
              <a:rPr lang="en-US" sz="2800" baseline="30000" dirty="0">
                <a:latin typeface="Franklin Gothic Medium" panose="020B0603020102020204" pitchFamily="34" charset="0"/>
                <a:cs typeface="Arial" charset="0"/>
              </a:rPr>
              <a:t>n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 checkerboard with one </a:t>
            </a:r>
          </a:p>
          <a:p>
            <a:pPr eaLnBrk="1" hangingPunct="1"/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square removed can be tiled with: </a:t>
            </a:r>
          </a:p>
        </p:txBody>
      </p:sp>
      <p:grpSp>
        <p:nvGrpSpPr>
          <p:cNvPr id="8" name="Group 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216650" y="1801283"/>
            <a:ext cx="533400" cy="533400"/>
            <a:chOff x="3657600" y="3429000"/>
            <a:chExt cx="1828800" cy="1828800"/>
          </a:xfrm>
        </p:grpSpPr>
        <p:sp>
          <p:nvSpPr>
            <p:cNvPr id="9" name="Rectangle 8"/>
            <p:cNvSpPr/>
            <p:nvPr>
              <p:custDataLst>
                <p:tags r:id="rId5"/>
              </p:custDataLst>
            </p:nvPr>
          </p:nvSpPr>
          <p:spPr>
            <a:xfrm>
              <a:off x="3657600" y="34290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6"/>
              </p:custDataLst>
            </p:nvPr>
          </p:nvSpPr>
          <p:spPr>
            <a:xfrm>
              <a:off x="36576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>
              <p:custDataLst>
                <p:tags r:id="rId7"/>
              </p:custDataLst>
            </p:nvPr>
          </p:nvSpPr>
          <p:spPr>
            <a:xfrm>
              <a:off x="45720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72445" y="3112912"/>
            <a:ext cx="2743200" cy="2743200"/>
            <a:chOff x="914400" y="3429000"/>
            <a:chExt cx="2743200" cy="2743200"/>
          </a:xfrm>
        </p:grpSpPr>
        <p:sp>
          <p:nvSpPr>
            <p:cNvPr id="6" name="Rectangle 5"/>
            <p:cNvSpPr/>
            <p:nvPr>
              <p:custDataLst>
                <p:tags r:id="rId3"/>
              </p:custDataLst>
            </p:nvPr>
          </p:nvSpPr>
          <p:spPr>
            <a:xfrm>
              <a:off x="914400" y="3429000"/>
              <a:ext cx="2743200" cy="2743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>
              <p:custDataLst>
                <p:tags r:id="rId4"/>
              </p:custDataLst>
            </p:nvPr>
          </p:nvSpPr>
          <p:spPr>
            <a:xfrm>
              <a:off x="3048000" y="5486400"/>
              <a:ext cx="2286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" name="Straight Connector 13"/>
            <p:cNvCxnSpPr>
              <a:stCxn id="6" idx="1"/>
              <a:endCxn id="6" idx="3"/>
            </p:cNvCxnSpPr>
            <p:nvPr/>
          </p:nvCxnSpPr>
          <p:spPr>
            <a:xfrm>
              <a:off x="914400" y="4800600"/>
              <a:ext cx="2743200" cy="0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6" idx="0"/>
            </p:cNvCxnSpPr>
            <p:nvPr/>
          </p:nvCxnSpPr>
          <p:spPr>
            <a:xfrm flipV="1">
              <a:off x="2286000" y="3429000"/>
              <a:ext cx="0" cy="2743200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26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strong induction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60687" y="3460050"/>
                <a:ext cx="5804794" cy="83099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latin typeface="Franklin Gothic Medium" panose="020B0603020102020204" pitchFamily="34" charset="0"/>
                  </a:rPr>
                  <a:t>Follows from ordinary induction applied to 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	</m:t>
                      </m:r>
                      <m:r>
                        <a:rPr lang="en-US" sz="2400" i="1" dirty="0" smtClean="0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 dirty="0" smtClean="0">
                          <a:latin typeface="Cambria Math"/>
                        </a:rPr>
                        <m:t>= </m:t>
                      </m:r>
                      <m:r>
                        <a:rPr lang="en-US" sz="240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1" i="1" dirty="0" smtClean="0">
                          <a:latin typeface="Cambria Math"/>
                        </a:rPr>
                        <m:t> 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400" b="1" i="1" dirty="0" smtClean="0">
                          <a:latin typeface="Cambria Math"/>
                        </a:rPr>
                        <m:t> 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400" b="1" i="1" dirty="0" smtClean="0">
                          <a:latin typeface="Cambria Math"/>
                        </a:rPr>
                        <m:t> 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b="1" i="1" dirty="0" smtClean="0">
                          <a:latin typeface="Cambria Math"/>
                        </a:rPr>
                        <m:t>⋯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𝑃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>
                          <a:latin typeface="Cambria Math"/>
                        </a:rPr>
                        <m:t>𝑛</m:t>
                      </m:r>
                      <m:r>
                        <a:rPr lang="en-US" sz="2400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687" y="3460050"/>
                <a:ext cx="5804794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468" t="-4348" r="-524" b="-1014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612991" y="1185330"/>
            <a:ext cx="8085098" cy="1863360"/>
            <a:chOff x="863191" y="4165600"/>
            <a:chExt cx="8085098" cy="18633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863191" y="4165600"/>
                  <a:ext cx="8085098" cy="1168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cs typeface="Franklin Gothic Medium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cs typeface="Franklin Gothic Medium"/>
                            </a:rPr>
                            <m:t>0</m:t>
                          </m:r>
                        </m:e>
                      </m:d>
                    </m:oMath>
                  </a14:m>
                  <a:endParaRPr lang="en-US" sz="2800" b="0" dirty="0" smtClean="0">
                    <a:latin typeface="Franklin Gothic Medium"/>
                    <a:cs typeface="Franklin Gothic Medium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∀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∧⋯∧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𝑘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→</m:t>
                            </m:r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𝑘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+1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191" y="4165600"/>
                  <a:ext cx="8085098" cy="11680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5505740"/>
                  <a:ext cx="183159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∴∀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)</m:t>
                      </m:r>
                    </m:oMath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5505740"/>
                  <a:ext cx="1831592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863191" y="5412700"/>
              <a:ext cx="808509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71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trong </a:t>
            </a:r>
            <a:r>
              <a:rPr lang="en-US" dirty="0">
                <a:latin typeface="Franklin Gothic Medium" panose="020B0603020102020204" pitchFamily="34" charset="0"/>
              </a:rPr>
              <a:t>i</a:t>
            </a:r>
            <a:r>
              <a:rPr lang="en-US" dirty="0" smtClean="0">
                <a:latin typeface="Franklin Gothic Medium" panose="020B0603020102020204" pitchFamily="34" charset="0"/>
              </a:rPr>
              <a:t>nduction </a:t>
            </a:r>
            <a:r>
              <a:rPr lang="en-US" dirty="0" err="1">
                <a:latin typeface="Franklin Gothic Medium" panose="020B0603020102020204" pitchFamily="34" charset="0"/>
              </a:rPr>
              <a:t>e</a:t>
            </a:r>
            <a:r>
              <a:rPr lang="en-US" dirty="0" err="1" smtClean="0">
                <a:latin typeface="Franklin Gothic Medium" panose="020B0603020102020204" pitchFamily="34" charset="0"/>
              </a:rPr>
              <a:t>nglish</a:t>
            </a:r>
            <a:r>
              <a:rPr lang="en-US" dirty="0" smtClean="0">
                <a:latin typeface="Franklin Gothic Medium" panose="020B0603020102020204" pitchFamily="34" charset="0"/>
              </a:rPr>
              <a:t> proofs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864" y="1182511"/>
                <a:ext cx="8398935" cy="4879622"/>
              </a:xfrm>
            </p:spPr>
            <p:txBody>
              <a:bodyPr/>
              <a:lstStyle/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By induction we will show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is true 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≥0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Base Case: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Prove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(0)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Inductive Hypothesis: </a:t>
                </a:r>
                <a:br>
                  <a:rPr lang="en-US" dirty="0" smtClean="0">
                    <a:latin typeface="Franklin Gothic Medium" panose="020B0603020102020204" pitchFamily="34" charset="0"/>
                  </a:rPr>
                </a:br>
                <a:r>
                  <a:rPr lang="en-US" dirty="0" smtClean="0">
                    <a:latin typeface="Franklin Gothic Medium" panose="020B0603020102020204" pitchFamily="34" charset="0"/>
                  </a:rPr>
                  <a:t>Assume that for some arbitrary </a:t>
                </a:r>
                <a:r>
                  <a:rPr lang="en-US" dirty="0">
                    <a:latin typeface="Franklin Gothic Medium" panose="020B0603020102020204" pitchFamily="34" charset="0"/>
                  </a:rPr>
                  <a:t>integer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 ≥ 0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𝑗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true 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Inductive Step: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/>
                </a:r>
                <a:br>
                  <a:rPr lang="en-US" dirty="0" smtClean="0">
                    <a:latin typeface="Franklin Gothic Medium" panose="020B0603020102020204" pitchFamily="34" charset="0"/>
                  </a:rPr>
                </a:br>
                <a:r>
                  <a:rPr lang="en-US" dirty="0" smtClean="0">
                    <a:latin typeface="Franklin Gothic Medium" panose="020B0603020102020204" pitchFamily="34" charset="0"/>
                  </a:rPr>
                  <a:t>Prove </a:t>
                </a:r>
                <a:r>
                  <a:rPr lang="en-US" dirty="0">
                    <a:latin typeface="Franklin Gothic Medium" panose="020B0603020102020204" pitchFamily="34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+1) 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is true using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the </a:t>
                </a:r>
                <a:r>
                  <a:rPr lang="en-US" dirty="0">
                    <a:latin typeface="Franklin Gothic Medium" panose="020B0603020102020204" pitchFamily="34" charset="0"/>
                  </a:rPr>
                  <a:t>Inductive Hypothesis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(that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𝑗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true for all values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 </m:t>
                    </m:r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𝑘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)</a:t>
                </a:r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Conclusion: Result follows by induction</a:t>
                </a:r>
              </a:p>
              <a:p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864" y="1182511"/>
                <a:ext cx="8398935" cy="4879622"/>
              </a:xfrm>
              <a:blipFill rotWithShape="1">
                <a:blip r:embed="rId2"/>
                <a:stretch>
                  <a:fillRect t="-1125" r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2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8334</TotalTime>
  <Words>557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CSE 311: Foundations of Computing</vt:lpstr>
      <vt:lpstr>announcements</vt:lpstr>
      <vt:lpstr>review: using the induction rule in a formal proof</vt:lpstr>
      <vt:lpstr>review: 5 steps to inductive proofs in english</vt:lpstr>
      <vt:lpstr>harmonic numbers</vt:lpstr>
      <vt:lpstr>PowerPoint Presentation</vt:lpstr>
      <vt:lpstr>checkerboard tiling</vt:lpstr>
      <vt:lpstr>strong induction</vt:lpstr>
      <vt:lpstr>strong induction english proofs</vt:lpstr>
      <vt:lpstr>every integer ≥2 is the product of primes</vt:lpstr>
      <vt:lpstr>every integer ≥2 is the product of primes</vt:lpstr>
      <vt:lpstr>recursive definitions of functions</vt:lpstr>
      <vt:lpstr>fibonacci numbers</vt:lpstr>
      <vt:lpstr>bounding the fibonacci numbers</vt:lpstr>
      <vt:lpstr>PowerPoint Presentation</vt:lpstr>
      <vt:lpstr>running time of euclid’s algorithm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410</cp:revision>
  <cp:lastPrinted>2013-10-03T23:44:12Z</cp:lastPrinted>
  <dcterms:created xsi:type="dcterms:W3CDTF">2013-01-07T07:20:47Z</dcterms:created>
  <dcterms:modified xsi:type="dcterms:W3CDTF">2013-10-26T05:09:12Z</dcterms:modified>
</cp:coreProperties>
</file>