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471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4" r:id="rId12"/>
    <p:sldId id="481" r:id="rId13"/>
    <p:sldId id="485" r:id="rId14"/>
    <p:sldId id="482" r:id="rId15"/>
    <p:sldId id="486" r:id="rId16"/>
    <p:sldId id="487" r:id="rId17"/>
    <p:sldId id="496" r:id="rId18"/>
    <p:sldId id="488" r:id="rId19"/>
    <p:sldId id="489" r:id="rId20"/>
    <p:sldId id="490" r:id="rId21"/>
    <p:sldId id="491" r:id="rId22"/>
    <p:sldId id="497" r:id="rId23"/>
    <p:sldId id="492" r:id="rId24"/>
    <p:sldId id="493" r:id="rId25"/>
    <p:sldId id="498" r:id="rId26"/>
    <p:sldId id="499" r:id="rId27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7.png"/><Relationship Id="rId4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0.png"/><Relationship Id="rId5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10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30.png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14:  Mathematical Induction</a:t>
            </a:r>
          </a:p>
        </p:txBody>
      </p:sp>
      <p:pic>
        <p:nvPicPr>
          <p:cNvPr id="1026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76426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Want to prove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457200" lvl="1" indent="0">
                  <a:buFont typeface="Arial" charset="0"/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24934" y="1176426"/>
                <a:ext cx="8229600" cy="5140800"/>
              </a:xfrm>
              <a:blipFill rotWithShape="1">
                <a:blip r:embed="rId6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30565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pPr marL="0" indent="0"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𝑛</m:t>
                    </m:r>
                    <m:r>
                      <a:rPr lang="en-US" i="1" dirty="0">
                        <a:latin typeface="Cambria Math"/>
                      </a:rPr>
                      <m:t> ≥ 0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1024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13101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0513" y="220134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geometric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8257" y="1209512"/>
                <a:ext cx="7494296" cy="575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1 + 2 + 4 +</m:t>
                    </m:r>
                    <m:r>
                      <a:rPr lang="en-US" sz="28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⋯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+ 2</m:t>
                    </m:r>
                    <m:r>
                      <a:rPr lang="en-US" sz="2800" i="1" baseline="30000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</a:rPr>
                      <m:t> – 1 </m:t>
                    </m:r>
                  </m:oMath>
                </a14:m>
                <a:r>
                  <a:rPr lang="en-US" sz="2800" dirty="0"/>
                  <a:t>for all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≥ 0</m:t>
                    </m:r>
                  </m:oMath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57" y="1209512"/>
                <a:ext cx="7494296" cy="575799"/>
              </a:xfrm>
              <a:prstGeom prst="rect">
                <a:avLst/>
              </a:prstGeom>
              <a:blipFill rotWithShape="1">
                <a:blip r:embed="rId3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6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420513" y="220134"/>
                <a:ext cx="8915400" cy="1143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1 + 2 + 4 +⋯+ 2</m:t>
                    </m:r>
                    <m:r>
                      <a:rPr lang="en-US" sz="3000" i="1" baseline="30000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– 1 </m:t>
                    </m:r>
                  </m:oMath>
                </a14:m>
                <a:r>
                  <a:rPr lang="en-US" sz="3000" dirty="0"/>
                  <a:t>for all</a:t>
                </a:r>
                <a:r>
                  <a:rPr lang="en-US" sz="3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≥ 0</m:t>
                    </m:r>
                  </m:oMath>
                </a14:m>
                <a:endParaRPr lang="en-US" sz="3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266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"/>
                </p:custDataLst>
              </p:nvPr>
            </p:nvSpPr>
            <p:spPr>
              <a:xfrm>
                <a:off x="420513" y="220134"/>
                <a:ext cx="8915400" cy="1143000"/>
              </a:xfrm>
              <a:blipFill rotWithShape="1">
                <a:blip r:embed="rId4"/>
                <a:stretch>
                  <a:fillRect t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5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sum of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numbers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8618" y="1343379"/>
                <a:ext cx="82634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Franklin Gothic Medium" panose="020B0603020102020204" pitchFamily="34" charset="0"/>
                    <a:cs typeface="Franklin Gothic Medium"/>
                  </a:rPr>
                  <a:t>For </a:t>
                </a:r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all</a:t>
                </a:r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Franklin Gothic Medium"/>
                      </a:rPr>
                      <m:t>≥1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Franklin Gothic Medium"/>
                    <a:cs typeface="Franklin Gothic Medium"/>
                  </a:rPr>
                  <a:t>:</a:t>
                </a:r>
                <a:endParaRPr lang="en-US" sz="2800" i="1" dirty="0" smtClean="0">
                  <a:solidFill>
                    <a:srgbClr val="C00000"/>
                  </a:solidFill>
                  <a:latin typeface="Cambria Math"/>
                  <a:cs typeface="Franklin Gothic Medium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18" y="1343379"/>
                <a:ext cx="8263473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54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65534" y="972714"/>
                <a:ext cx="5399940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1+2+⋯+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𝑛</m:t>
                          </m:r>
                        </m:sup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</m:e>
                      </m:nary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34" y="972714"/>
                <a:ext cx="5399940" cy="1268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9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n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≥1: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1+2+⋯+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</m:e>
                    </m:nary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  <a:blipFill rotWithShape="1">
                <a:blip r:embed="rId2"/>
                <a:stretch>
                  <a:fillRect l="-170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7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h</a:t>
            </a:r>
            <a:r>
              <a:rPr lang="en-US" dirty="0" smtClean="0">
                <a:latin typeface="Franklin Gothic Medium" panose="020B0603020102020204" pitchFamily="34" charset="0"/>
              </a:rPr>
              <a:t>armonic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2710" y="1151467"/>
                <a:ext cx="5982086" cy="1268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=1+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+⋯+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𝑖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0" y="1151467"/>
                <a:ext cx="5982086" cy="1268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6082" y="2731912"/>
                <a:ext cx="5322291" cy="62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Franklin Gothic Medium"/>
                    <a:cs typeface="Franklin Gothic Medium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≥1+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Franklin Gothic Medium"/>
                    <a:cs typeface="Franklin Gothic Medium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≥1.</m:t>
                    </m:r>
                  </m:oMath>
                </a14:m>
                <a:endParaRPr lang="en-US" sz="26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082" y="2731912"/>
                <a:ext cx="5322291" cy="625556"/>
              </a:xfrm>
              <a:prstGeom prst="rect">
                <a:avLst/>
              </a:prstGeom>
              <a:blipFill rotWithShape="1">
                <a:blip r:embed="rId4"/>
                <a:stretch>
                  <a:fillRect l="-1947" t="-1942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1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0437" y="214490"/>
                <a:ext cx="5322291" cy="62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Franklin Gothic Medium"/>
                    <a:cs typeface="Franklin Gothic Medium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≥1+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Franklin Gothic Medium"/>
                    <a:cs typeface="Franklin Gothic Medium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≥1.</m:t>
                    </m:r>
                  </m:oMath>
                </a14:m>
                <a:endParaRPr lang="en-US" sz="26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37" y="214490"/>
                <a:ext cx="5322291" cy="625556"/>
              </a:xfrm>
              <a:prstGeom prst="rect">
                <a:avLst/>
              </a:prstGeom>
              <a:blipFill rotWithShape="1">
                <a:blip r:embed="rId2"/>
                <a:stretch>
                  <a:fillRect l="-1947" t="-1942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4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checkerboard tiling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6535" y="1113876"/>
            <a:ext cx="68614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Prove that a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  <a:sym typeface="Symbol" charset="0"/>
              </a:rPr>
              <a:t>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216650" y="1801283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2445" y="3112912"/>
            <a:ext cx="2743200" cy="2743200"/>
            <a:chOff x="914400" y="3429000"/>
            <a:chExt cx="2743200" cy="2743200"/>
          </a:xfrm>
        </p:grpSpPr>
        <p:sp>
          <p:nvSpPr>
            <p:cNvPr id="6" name="Rectangle 5"/>
            <p:cNvSpPr/>
            <p:nvPr>
              <p:custDataLst>
                <p:tags r:id="rId3"/>
              </p:custDataLst>
            </p:nvPr>
          </p:nvSpPr>
          <p:spPr>
            <a:xfrm>
              <a:off x="914400" y="3429000"/>
              <a:ext cx="2743200" cy="2743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>
              <p:custDataLst>
                <p:tags r:id="rId4"/>
              </p:custDataLst>
            </p:nvPr>
          </p:nvSpPr>
          <p:spPr>
            <a:xfrm>
              <a:off x="3048000" y="5486400"/>
              <a:ext cx="2286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>
              <a:stCxn id="6" idx="1"/>
              <a:endCxn id="6" idx="3"/>
            </p:cNvCxnSpPr>
            <p:nvPr/>
          </p:nvCxnSpPr>
          <p:spPr>
            <a:xfrm>
              <a:off x="914400" y="4800600"/>
              <a:ext cx="2743200" cy="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6" idx="0"/>
            </p:cNvCxnSpPr>
            <p:nvPr/>
          </p:nvCxnSpPr>
          <p:spPr>
            <a:xfrm flipV="1">
              <a:off x="2286000" y="3429000"/>
              <a:ext cx="0" cy="274320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26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strong induction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latin typeface="Franklin Gothic Medium" panose="020B0603020102020204" pitchFamily="34" charset="0"/>
                  </a:rPr>
                  <a:t>Follows from ordinary induction applied to 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	</m:t>
                      </m:r>
                      <m:r>
                        <a:rPr lang="en-US" sz="2400" i="1" dirty="0" smtClean="0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 dirty="0" smtClean="0">
                          <a:latin typeface="Cambria Math"/>
                        </a:rPr>
                        <m:t>= </m:t>
                      </m:r>
                      <m:r>
                        <a:rPr lang="en-US" sz="2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b="1" i="1" dirty="0" smtClean="0">
                          <a:latin typeface="Cambria Math"/>
                        </a:rPr>
                        <m:t>⋯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>
                          <a:latin typeface="Cambria Math"/>
                        </a:rPr>
                        <m:t>𝑛</m:t>
                      </m:r>
                      <m:r>
                        <a:rPr lang="en-US" sz="24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468" t="-4348" r="-524" b="-101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12991" y="1185330"/>
            <a:ext cx="8085098" cy="1863360"/>
            <a:chOff x="863191" y="4165600"/>
            <a:chExt cx="8085098" cy="18633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2800" b="0" dirty="0" smtClean="0">
                    <a:latin typeface="Franklin Gothic Medium"/>
                    <a:cs typeface="Franklin Gothic Medium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∀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∧⋯∧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∴∀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)</m:t>
                      </m:r>
                    </m:oMath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863191" y="5412700"/>
              <a:ext cx="808509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7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Induction</a:t>
            </a:r>
          </a:p>
          <a:p>
            <a:pPr lvl="2"/>
            <a:r>
              <a:rPr lang="en-US" dirty="0" smtClean="0"/>
              <a:t>5.1-5.2,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4.1-4.2,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trong </a:t>
            </a:r>
            <a:r>
              <a:rPr lang="en-US" dirty="0">
                <a:latin typeface="Franklin Gothic Medium" panose="020B0603020102020204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</a:rPr>
              <a:t>nduction </a:t>
            </a:r>
            <a:r>
              <a:rPr lang="en-US" dirty="0" err="1">
                <a:latin typeface="Franklin Gothic Medium" panose="020B0603020102020204" pitchFamily="34" charset="0"/>
              </a:rPr>
              <a:t>e</a:t>
            </a:r>
            <a:r>
              <a:rPr lang="en-US" dirty="0" err="1" smtClean="0">
                <a:latin typeface="Franklin Gothic Medium" panose="020B0603020102020204" pitchFamily="34" charset="0"/>
              </a:rPr>
              <a:t>nglish</a:t>
            </a:r>
            <a:r>
              <a:rPr lang="en-US" dirty="0" smtClean="0">
                <a:latin typeface="Franklin Gothic Medium" panose="020B0603020102020204" pitchFamily="34" charset="0"/>
              </a:rPr>
              <a:t> proofs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</p:spPr>
            <p:txBody>
              <a:bodyPr/>
              <a:lstStyle/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By induction we will show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≥0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Base Case: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Prove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(0)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Inductive Hypothesis: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Assume </a:t>
                </a:r>
                <a:r>
                  <a:rPr lang="en-US" dirty="0">
                    <a:latin typeface="Franklin Gothic Medium" panose="020B0603020102020204" pitchFamily="34" charset="0"/>
                  </a:rPr>
                  <a:t>that for some arbitrary 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Inductive Step: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Prove </a:t>
                </a:r>
                <a:r>
                  <a:rPr lang="en-US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using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dirty="0">
                    <a:latin typeface="Franklin Gothic Medium" panose="020B0603020102020204" pitchFamily="34" charset="0"/>
                  </a:rPr>
                  <a:t>Inductive Hypothesis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(that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all values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 </m:t>
                    </m:r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)</a:t>
                </a: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Conclusion: Result follows by induction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  <a:blipFill rotWithShape="1">
                <a:blip r:embed="rId2"/>
                <a:stretch>
                  <a:fillRect t="-1125"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2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every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≥ 2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the product of primes</a:t>
                </a:r>
              </a:p>
            </p:txBody>
          </p:sp>
        </mc:Choice>
        <mc:Fallback xmlns="">
          <p:sp>
            <p:nvSpPr>
              <p:cNvPr id="921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  <a:blipFill rotWithShape="1">
                <a:blip r:embed="rId2"/>
                <a:stretch>
                  <a:fillRect l="-1926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0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every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≥ 2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the product of primes</a:t>
                </a:r>
              </a:p>
            </p:txBody>
          </p:sp>
        </mc:Choice>
        <mc:Fallback xmlns="">
          <p:sp>
            <p:nvSpPr>
              <p:cNvPr id="921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  <a:blipFill rotWithShape="1">
                <a:blip r:embed="rId2"/>
                <a:stretch>
                  <a:fillRect l="-1926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1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definitions </a:t>
            </a:r>
            <a:r>
              <a:rPr lang="en-US" dirty="0">
                <a:latin typeface="Franklin Gothic Medium" panose="020B0603020102020204" pitchFamily="34" charset="0"/>
              </a:rPr>
              <a:t>of </a:t>
            </a:r>
            <a:r>
              <a:rPr lang="en-US" dirty="0" smtClean="0">
                <a:latin typeface="Franklin Gothic Medium" panose="020B0603020102020204" pitchFamily="34" charset="0"/>
              </a:rPr>
              <a:t>functions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(0) = 0;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+ 1 </m:t>
                    </m:r>
                  </m:oMath>
                </a14:m>
                <a:r>
                  <a:rPr lang="en-US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≥ 0</m:t>
                    </m:r>
                  </m:oMath>
                </a14:m>
                <a:endParaRPr lang="en-US" sz="2800" dirty="0" smtClean="0"/>
              </a:p>
              <a:p>
                <a:pPr marL="0" indent="0">
                  <a:buFont typeface="Arial" charset="0"/>
                  <a:buNone/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(0) = 1; 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 2 ∙ 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 </m:t>
                    </m:r>
                  </m:oMath>
                </a14:m>
                <a:r>
                  <a:rPr lang="en-US" sz="2800" dirty="0"/>
                  <a:t>for </a:t>
                </a:r>
                <a:r>
                  <a:rPr lang="en-US" sz="2800" dirty="0" smtClean="0"/>
                  <a:t>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0! = 1;  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+1)! = 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+1) ∙ 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! </m:t>
                    </m:r>
                  </m:oMath>
                </a14:m>
                <a:r>
                  <a:rPr lang="en-US" sz="2800" dirty="0"/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(0) = 1;  </m:t>
                    </m:r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sym typeface="Symbol" pitchFamily="18" charset="2"/>
                      </a:rPr>
                      <m:t>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0</m:t>
                    </m:r>
                  </m:oMath>
                </a14:m>
                <a:endParaRPr lang="en-US" sz="2800" baseline="30000" dirty="0" smtClean="0"/>
              </a:p>
            </p:txBody>
          </p:sp>
        </mc:Choice>
        <mc:Fallback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blipFill rotWithShape="1">
                <a:blip r:embed="rId4"/>
                <a:stretch>
                  <a:fillRect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latin typeface="Franklin Gothic Medium" panose="020B0603020102020204" pitchFamily="34" charset="0"/>
              </a:rPr>
              <a:t>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=0</m:t>
                    </m:r>
                  </m:oMath>
                </a14:m>
                <a:r>
                  <a:rPr lang="en-US" sz="3200" b="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 </a:t>
                </a:r>
                <a:r>
                  <a:rPr lang="en-US" sz="3200" dirty="0" smtClean="0">
                    <a:latin typeface="Franklin Gothic Medium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≥2</m:t>
                    </m:r>
                  </m:oMath>
                </a14:m>
                <a:endParaRPr lang="en-US" sz="32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2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ounding </a:t>
            </a:r>
            <a:r>
              <a:rPr lang="en-US" dirty="0">
                <a:latin typeface="Franklin Gothic Medium" panose="020B0603020102020204" pitchFamily="34" charset="0"/>
              </a:rPr>
              <a:t>the </a:t>
            </a:r>
            <a:r>
              <a:rPr lang="en-US" dirty="0" err="1" smtClean="0"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latin typeface="Franklin Gothic Medium" panose="020B0603020102020204" pitchFamily="34" charset="0"/>
              </a:rPr>
              <a:t>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58798" y="1131272"/>
                <a:ext cx="8229600" cy="8781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Theorem: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2.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58798" y="1131272"/>
                <a:ext cx="8229600" cy="878151"/>
              </a:xfrm>
              <a:blipFill rotWithShape="1">
                <a:blip r:embed="rId4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5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79775" y="160429"/>
                <a:ext cx="8229600" cy="8781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Theorem: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/2−1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2.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79775" y="160429"/>
                <a:ext cx="8229600" cy="878151"/>
              </a:xfrm>
              <a:blipFill rotWithShape="1">
                <a:blip r:embed="rId3"/>
                <a:stretch>
                  <a:fillRect l="-1556" t="-4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3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379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Method for proving statements about all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≥0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.</a:t>
                </a:r>
              </a:p>
              <a:p>
                <a:pPr lvl="1"/>
                <a:r>
                  <a:rPr lang="en-US" sz="2600" dirty="0" smtClean="0"/>
                  <a:t>Part of sound logical inference that applies only in the domain of integers</a:t>
                </a:r>
              </a:p>
              <a:p>
                <a:pPr lvl="2"/>
                <a:r>
                  <a:rPr lang="en-US" dirty="0" smtClean="0"/>
                  <a:t>Not like scientific induction which is more like a guess from examples</a:t>
                </a:r>
              </a:p>
              <a:p>
                <a:pPr lvl="1"/>
                <a:r>
                  <a:rPr lang="en-US" sz="2600" dirty="0" smtClean="0"/>
                  <a:t>Particularly useful for reasoning about programs since the statement might be “after n times through this loop, property P(n) holds”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379" y="1244160"/>
                <a:ext cx="8229600" cy="5140800"/>
              </a:xfrm>
              <a:blipFill rotWithShape="1">
                <a:blip r:embed="rId2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3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inding a pattern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0 </m:t>
                    </m:r>
                    <m:r>
                      <a:rPr lang="en-US" i="1" dirty="0" smtClean="0">
                        <a:latin typeface="Cambria Math"/>
                      </a:rPr>
                      <m:t>− 1 = 1 − 1 = 0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2 </m:t>
                    </m:r>
                    <m:r>
                      <a:rPr lang="en-US" i="1" dirty="0" smtClean="0">
                        <a:latin typeface="Cambria Math"/>
                      </a:rPr>
                      <m:t>− 1 = 4   − 1 = 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4 </m:t>
                    </m:r>
                    <m:r>
                      <a:rPr lang="en-US" i="1" dirty="0" smtClean="0">
                        <a:latin typeface="Cambria Math"/>
                      </a:rPr>
                      <m:t>− 1 = 16 − 1 = 15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5  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6 </m:t>
                    </m:r>
                    <m:r>
                      <a:rPr lang="en-US" i="1" dirty="0" smtClean="0">
                        <a:latin typeface="Cambria Math"/>
                      </a:rPr>
                      <m:t>− 1 = 64 − 1 = 63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21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8 </m:t>
                    </m:r>
                    <m:r>
                      <a:rPr lang="en-US" i="1" dirty="0" smtClean="0">
                        <a:latin typeface="Cambria Math"/>
                      </a:rPr>
                      <m:t>− 1 = 256 − 1 = 255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85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5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 you prove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739425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Want to prove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 smtClean="0"/>
                  <a:t> for all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=3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⋯</m:t>
                    </m:r>
                  </m:oMath>
                </a14:m>
                <a:endParaRPr lang="en-US" dirty="0" smtClean="0"/>
              </a:p>
              <a:p>
                <a:endParaRPr lang="en-US" sz="2800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12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739425" y="1244160"/>
                <a:ext cx="8229600" cy="5140800"/>
              </a:xfrm>
              <a:blipFill rotWithShape="1">
                <a:blip r:embed="rId6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936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as a rule of Inference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Box 3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838200" y="2048934"/>
                <a:ext cx="41148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800" dirty="0">
                  <a:cs typeface="Arial" charset="0"/>
                </a:endParaRPr>
              </a:p>
              <a:p>
                <a:pPr eaLnBrk="1" hangingPunct="1"/>
                <a:r>
                  <a:rPr lang="en-US" sz="2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6147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838200" y="2048934"/>
                <a:ext cx="4114800" cy="18158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>
            <a:off x="914400" y="312138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105400"/>
            <a:ext cx="5638800" cy="1474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Formal steps</a:t>
            </a:r>
          </a:p>
          <a:p>
            <a:pPr eaLnBrk="1" hangingPunct="1"/>
            <a:r>
              <a:rPr lang="en-US">
                <a:cs typeface="Arial" charset="0"/>
              </a:rPr>
              <a:t>Show P(0)</a:t>
            </a:r>
          </a:p>
          <a:p>
            <a:pPr eaLnBrk="1" hangingPunct="1"/>
            <a:r>
              <a:rPr lang="en-US">
                <a:cs typeface="Arial" charset="0"/>
              </a:rPr>
              <a:t>Assume P(k),  Prove P(k+1),  Conclude 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k (P(k)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n P(n)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2489" y="1253924"/>
            <a:ext cx="319324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Domain: integers ≥ 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6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induction rule in a formal proof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282" y="3259668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</a:t>
            </a:r>
            <a:r>
              <a:rPr lang="en-US" sz="2400" dirty="0" smtClean="0"/>
              <a:t>	Direct </a:t>
            </a:r>
            <a:r>
              <a:rPr lang="en-US" sz="2400" dirty="0"/>
              <a:t>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</a:t>
            </a:r>
            <a:r>
              <a:rPr lang="en-US" sz="2400" dirty="0" smtClean="0"/>
              <a:t>	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</a:t>
            </a:r>
            <a:r>
              <a:rPr lang="en-US" sz="2400" dirty="0" smtClean="0"/>
              <a:t>	Induction </a:t>
            </a:r>
            <a:r>
              <a:rPr lang="en-US" sz="2400" dirty="0"/>
              <a:t>Rule 1&amp;7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800" dirty="0">
                  <a:cs typeface="Arial" charset="0"/>
                </a:endParaRPr>
              </a:p>
              <a:p>
                <a:pPr eaLnBrk="1" hangingPunct="1"/>
                <a:r>
                  <a:rPr lang="en-US" sz="2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>
            <p:custDataLst>
              <p:tags r:id="rId2"/>
            </p:custDataLst>
          </p:nvPr>
        </p:nvCxnSpPr>
        <p:spPr>
          <a:xfrm>
            <a:off x="2223926" y="2296478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induction rule in a formal proof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5085" y="3135489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0731" y="3169356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047063" y="3059289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5085" y="3581930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963349" y="3437466"/>
            <a:ext cx="162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7085" y="4332111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41150" y="4267200"/>
            <a:ext cx="145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796" y="5063949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736644" y="6171903"/>
            <a:ext cx="1624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6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600" dirty="0">
                  <a:cs typeface="Arial" charset="0"/>
                </a:endParaRPr>
              </a:p>
              <a:p>
                <a:pPr eaLnBrk="1" hangingPunct="1"/>
                <a:r>
                  <a:rPr lang="en-US" sz="26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600" dirty="0" smtClean="0">
                  <a:cs typeface="Arial" charset="0"/>
                </a:endParaRPr>
              </a:p>
              <a:p>
                <a:pPr eaLnBrk="1" hangingPunct="1"/>
                <a:endParaRPr lang="en-US" sz="26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>
            <p:custDataLst>
              <p:tags r:id="rId2"/>
            </p:custDataLst>
          </p:nvPr>
        </p:nvCxnSpPr>
        <p:spPr>
          <a:xfrm>
            <a:off x="2404550" y="216101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to inductive proofs in </a:t>
            </a:r>
            <a:r>
              <a:rPr lang="en-US" dirty="0" err="1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“By induction we will show that P(n) is true for every 	n≥0.”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8317</TotalTime>
  <Words>1041</Words>
  <Application>Microsoft Office PowerPoint</Application>
  <PresentationFormat>On-screen Show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311: Foundations of Computing</vt:lpstr>
      <vt:lpstr>announcements</vt:lpstr>
      <vt:lpstr>mathematical induction</vt:lpstr>
      <vt:lpstr>finding a pattern</vt:lpstr>
      <vt:lpstr>how do you prove it?</vt:lpstr>
      <vt:lpstr>induction as a rule of Inference</vt:lpstr>
      <vt:lpstr>using the induction rule in a formal proof</vt:lpstr>
      <vt:lpstr>using the induction rule in a formal proof</vt:lpstr>
      <vt:lpstr>5 steps to inductive proofs in english</vt:lpstr>
      <vt:lpstr>induction example</vt:lpstr>
      <vt:lpstr>3∣2^2n-1 for all n ≥ 0.</vt:lpstr>
      <vt:lpstr>geometric sum</vt:lpstr>
      <vt:lpstr>1 + 2 + 4 +⋯+ 2n =2^(n+1)  – 1 for all n ≥ 0</vt:lpstr>
      <vt:lpstr>sum of first n numbers</vt:lpstr>
      <vt:lpstr>PowerPoint Presentation</vt:lpstr>
      <vt:lpstr>harmonic numbers</vt:lpstr>
      <vt:lpstr>PowerPoint Presentation</vt:lpstr>
      <vt:lpstr>checkerboard tiling</vt:lpstr>
      <vt:lpstr>strong induction</vt:lpstr>
      <vt:lpstr>strong induction english proofs</vt:lpstr>
      <vt:lpstr>every integer ≥ 2 is the product of primes</vt:lpstr>
      <vt:lpstr>every integer ≥ 2 is the product of primes</vt:lpstr>
      <vt:lpstr>recursive definitions of functions</vt:lpstr>
      <vt:lpstr>fibonacci numbers</vt:lpstr>
      <vt:lpstr>bounding the fibonacci numbers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403</cp:revision>
  <cp:lastPrinted>2013-10-03T23:44:12Z</cp:lastPrinted>
  <dcterms:created xsi:type="dcterms:W3CDTF">2013-01-07T07:20:47Z</dcterms:created>
  <dcterms:modified xsi:type="dcterms:W3CDTF">2013-10-25T14:39:47Z</dcterms:modified>
</cp:coreProperties>
</file>