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471" r:id="rId3"/>
    <p:sldId id="457" r:id="rId4"/>
    <p:sldId id="459" r:id="rId5"/>
    <p:sldId id="461" r:id="rId6"/>
    <p:sldId id="462" r:id="rId7"/>
    <p:sldId id="463" r:id="rId8"/>
    <p:sldId id="464" r:id="rId9"/>
    <p:sldId id="465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4" r:id="rId20"/>
    <p:sldId id="481" r:id="rId21"/>
    <p:sldId id="485" r:id="rId22"/>
    <p:sldId id="482" r:id="rId23"/>
    <p:sldId id="486" r:id="rId24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9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11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3.png"/><Relationship Id="rId4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4.png"/><Relationship Id="rId4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6.png"/><Relationship Id="rId5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7.png"/><Relationship Id="rId4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13:  Modular inverses, induction</a:t>
            </a:r>
          </a:p>
        </p:txBody>
      </p:sp>
      <p:pic>
        <p:nvPicPr>
          <p:cNvPr id="3" name="Picture 2" descr="http://www.explosm.net/db/files/Comics/Rob/m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267" y="2452194"/>
            <a:ext cx="4741333" cy="405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example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Solve: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7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≡1 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26)</m:t>
                    </m:r>
                  </m:oMath>
                </a14:m>
                <a:endParaRPr lang="en-US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  <a:blipFill rotWithShape="1">
                <a:blip r:embed="rId2"/>
                <a:stretch>
                  <a:fillRect l="-1926" t="-4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5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379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Method for proving statements about all integers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≥0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.</a:t>
                </a:r>
              </a:p>
              <a:p>
                <a:pPr lvl="1"/>
                <a:r>
                  <a:rPr lang="en-US" sz="2600" dirty="0" smtClean="0"/>
                  <a:t>Part of sound logical inference that applies only in the domain of integers</a:t>
                </a:r>
              </a:p>
              <a:p>
                <a:pPr lvl="2"/>
                <a:r>
                  <a:rPr lang="en-US" dirty="0" smtClean="0"/>
                  <a:t>Not like scientific induction which is more like a guess from examples</a:t>
                </a:r>
              </a:p>
              <a:p>
                <a:pPr lvl="1"/>
                <a:r>
                  <a:rPr lang="en-US" sz="2600" dirty="0" smtClean="0"/>
                  <a:t>Particularly useful for reasoning about programs since the statement might be “after n times through this loop, property P(n) holds”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379" y="1244160"/>
                <a:ext cx="8229600" cy="5140800"/>
              </a:xfrm>
              <a:blipFill rotWithShape="1">
                <a:blip r:embed="rId2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3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inding a pattern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0 </m:t>
                    </m:r>
                    <m:r>
                      <a:rPr lang="en-US" i="1" dirty="0" smtClean="0">
                        <a:latin typeface="Cambria Math"/>
                      </a:rPr>
                      <m:t>− 1 = 1 − 1 = 0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2 </m:t>
                    </m:r>
                    <m:r>
                      <a:rPr lang="en-US" i="1" dirty="0" smtClean="0">
                        <a:latin typeface="Cambria Math"/>
                      </a:rPr>
                      <m:t>− 1 = 4   − 1 = 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4 </m:t>
                    </m:r>
                    <m:r>
                      <a:rPr lang="en-US" i="1" dirty="0" smtClean="0">
                        <a:latin typeface="Cambria Math"/>
                      </a:rPr>
                      <m:t>− 1 = 16 − 1 = 15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5  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6 </m:t>
                    </m:r>
                    <m:r>
                      <a:rPr lang="en-US" i="1" dirty="0" smtClean="0">
                        <a:latin typeface="Cambria Math"/>
                      </a:rPr>
                      <m:t>− 1 = 64 − 1 = 63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21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8 </m:t>
                    </m:r>
                    <m:r>
                      <a:rPr lang="en-US" i="1" dirty="0" smtClean="0">
                        <a:latin typeface="Cambria Math"/>
                      </a:rPr>
                      <m:t>− 1 = 256 − 1 = 255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85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5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do you prove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739425" y="1244160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Want to prove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3∣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800" dirty="0" smtClean="0"/>
                  <a:t> for all integers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=3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⋯</m:t>
                    </m:r>
                  </m:oMath>
                </a14:m>
                <a:endParaRPr lang="en-US" dirty="0" smtClean="0"/>
              </a:p>
              <a:p>
                <a:endParaRPr lang="en-US" sz="2800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12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739425" y="1244160"/>
                <a:ext cx="8229600" cy="5140800"/>
              </a:xfrm>
              <a:blipFill rotWithShape="1">
                <a:blip r:embed="rId6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936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nduction as a rule of Inference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Box 3"/>
              <p:cNvSpPr txBox="1"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838200" y="2048934"/>
                <a:ext cx="41148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800" dirty="0">
                  <a:cs typeface="Arial" charset="0"/>
                </a:endParaRPr>
              </a:p>
              <a:p>
                <a:pPr eaLnBrk="1" hangingPunct="1"/>
                <a:r>
                  <a:rPr lang="en-US" sz="28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6147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838200" y="2048934"/>
                <a:ext cx="4114800" cy="18158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>
            <a:off x="914400" y="3121380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5105400"/>
            <a:ext cx="5638800" cy="14747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Formal steps</a:t>
            </a:r>
          </a:p>
          <a:p>
            <a:pPr eaLnBrk="1" hangingPunct="1"/>
            <a:r>
              <a:rPr lang="en-US">
                <a:cs typeface="Arial" charset="0"/>
              </a:rPr>
              <a:t>Show P(0)</a:t>
            </a:r>
          </a:p>
          <a:p>
            <a:pPr eaLnBrk="1" hangingPunct="1"/>
            <a:r>
              <a:rPr lang="en-US">
                <a:cs typeface="Arial" charset="0"/>
              </a:rPr>
              <a:t>Assume P(k),  Prove P(k+1),  Conclude 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k (P(k)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n P(n)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2489" y="1253924"/>
            <a:ext cx="319324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Domain: integers ≥ </a:t>
            </a:r>
            <a:r>
              <a:rPr lang="en-US" sz="2800" dirty="0" smtClean="0"/>
              <a:t>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6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induction rule in a formal proof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282" y="3259668"/>
            <a:ext cx="7239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</a:t>
            </a:r>
            <a:r>
              <a:rPr lang="en-US" sz="2400" dirty="0" smtClean="0"/>
              <a:t>	Direct </a:t>
            </a:r>
            <a:r>
              <a:rPr lang="en-US" sz="2400" dirty="0"/>
              <a:t>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</a:t>
            </a:r>
            <a:r>
              <a:rPr lang="en-US" sz="2400" dirty="0" smtClean="0"/>
              <a:t>	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</a:t>
            </a:r>
            <a:r>
              <a:rPr lang="en-US" sz="2400" dirty="0" smtClean="0"/>
              <a:t>	Induction </a:t>
            </a:r>
            <a:r>
              <a:rPr lang="en-US" sz="2400" dirty="0"/>
              <a:t>Rule 1&amp;7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147726" y="1178876"/>
                <a:ext cx="4114800" cy="1815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8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800" dirty="0">
                  <a:cs typeface="Arial" charset="0"/>
                </a:endParaRPr>
              </a:p>
              <a:p>
                <a:pPr eaLnBrk="1" hangingPunct="1"/>
                <a:r>
                  <a:rPr lang="en-US" sz="28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8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8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147726" y="1178876"/>
                <a:ext cx="4114800" cy="18158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>
            <p:custDataLst>
              <p:tags r:id="rId2"/>
            </p:custDataLst>
          </p:nvPr>
        </p:nvCxnSpPr>
        <p:spPr>
          <a:xfrm>
            <a:off x="2223926" y="2296478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induction rule in a formal proof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5085" y="3135489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0731" y="3169356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4047063" y="3059289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5085" y="3581930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5963349" y="3437466"/>
            <a:ext cx="162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7085" y="4332111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141150" y="4267200"/>
            <a:ext cx="145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796" y="5063949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6736644" y="6171903"/>
            <a:ext cx="1624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"/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600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 smtClean="0">
                        <a:latin typeface="Cambria Math"/>
                        <a:cs typeface="Arial" charset="0"/>
                      </a:rPr>
                      <m:t>(0)</m:t>
                    </m:r>
                  </m:oMath>
                </a14:m>
                <a:endParaRPr lang="en-US" sz="2600" dirty="0">
                  <a:cs typeface="Arial" charset="0"/>
                </a:endParaRPr>
              </a:p>
              <a:p>
                <a:pPr eaLnBrk="1" hangingPunct="1"/>
                <a:r>
                  <a:rPr lang="en-US" sz="2600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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 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) → 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𝑃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sz="2600" i="1" dirty="0">
                        <a:latin typeface="Cambria Math"/>
                        <a:cs typeface="Arial" charset="0"/>
                      </a:rPr>
                      <m:t>+1))</m:t>
                    </m:r>
                  </m:oMath>
                </a14:m>
                <a:endParaRPr lang="en-US" sz="2600" dirty="0" smtClean="0">
                  <a:cs typeface="Arial" charset="0"/>
                </a:endParaRPr>
              </a:p>
              <a:p>
                <a:pPr eaLnBrk="1" hangingPunct="1"/>
                <a:endParaRPr lang="en-US" sz="2600" dirty="0" smtClean="0">
                  <a:cs typeface="Arial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dirty="0" smtClean="0">
                          <a:latin typeface="Cambria Math"/>
                          <a:cs typeface="Arial" charset="0"/>
                          <a:sym typeface="Symbol" pitchFamily="18" charset="2"/>
                        </a:rPr>
                        <m:t>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  <a:sym typeface="Symbol" pitchFamily="18" charset="2"/>
                        </a:rPr>
                        <m:t>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 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𝑃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(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𝑛</m:t>
                      </m:r>
                      <m:r>
                        <a:rPr lang="en-US" sz="2600" i="1" dirty="0">
                          <a:latin typeface="Cambria Math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n-US" sz="2600" dirty="0"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339639" y="1077275"/>
                <a:ext cx="4114800" cy="16927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>
            <p:custDataLst>
              <p:tags r:id="rId2"/>
            </p:custDataLst>
          </p:nvPr>
        </p:nvCxnSpPr>
        <p:spPr>
          <a:xfrm>
            <a:off x="2404550" y="2161010"/>
            <a:ext cx="3962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5 steps to inductive proofs in </a:t>
            </a:r>
            <a:r>
              <a:rPr lang="en-US" dirty="0" err="1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“By induction we will show that P(n) is true for every 	n≥0.”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24934" y="1176426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Want to prove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3∣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800" dirty="0" smtClean="0"/>
                  <a:t> for all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457200" lvl="1" indent="0">
                  <a:buFont typeface="Arial" charset="0"/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1024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524934" y="1176426"/>
                <a:ext cx="8229600" cy="5140800"/>
              </a:xfrm>
              <a:blipFill rotWithShape="1">
                <a:blip r:embed="rId6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30565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/>
            <p:txBody>
              <a:bodyPr/>
              <a:lstStyle/>
              <a:p>
                <a:pPr marL="0" indent="0" algn="ctr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3∣</m:t>
                    </m:r>
                    <m:sSup>
                      <m:sSup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𝑛</m:t>
                    </m:r>
                    <m:r>
                      <a:rPr lang="en-US" i="1" dirty="0">
                        <a:latin typeface="Cambria Math"/>
                      </a:rPr>
                      <m:t> ≥ 0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1024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4"/>
                </p:custDataLst>
              </p:nvPr>
            </p:nvSpPr>
            <p:spPr>
              <a:blipFill rotWithShape="1">
                <a:blip r:embed="rId5"/>
                <a:stretch>
                  <a:fillRect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13101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Induction</a:t>
            </a:r>
          </a:p>
          <a:p>
            <a:pPr lvl="2"/>
            <a:r>
              <a:rPr lang="en-US" dirty="0" smtClean="0"/>
              <a:t>5.1-5.2,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/>
            <a:r>
              <a:rPr lang="en-US" dirty="0" smtClean="0"/>
              <a:t>4.1-4.2,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0513" y="220134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geometric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8257" y="1209512"/>
                <a:ext cx="7494296" cy="575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1 + 2 + 4 +</m:t>
                    </m:r>
                    <m:r>
                      <a:rPr lang="en-US" sz="28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⋯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+ 2</m:t>
                    </m:r>
                    <m:r>
                      <a:rPr lang="en-US" sz="2800" i="1" baseline="30000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</a:rPr>
                      <m:t> =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8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</a:rPr>
                      <m:t> – 1 </m:t>
                    </m:r>
                  </m:oMath>
                </a14:m>
                <a:r>
                  <a:rPr lang="en-US" sz="2800" dirty="0"/>
                  <a:t>for all</a:t>
                </a:r>
                <a:r>
                  <a:rPr lang="en-US" sz="28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≥ 0</m:t>
                    </m:r>
                  </m:oMath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57" y="1209512"/>
                <a:ext cx="7494296" cy="575799"/>
              </a:xfrm>
              <a:prstGeom prst="rect">
                <a:avLst/>
              </a:prstGeom>
              <a:blipFill rotWithShape="1">
                <a:blip r:embed="rId3"/>
                <a:stretch>
                  <a:fillRect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6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Title 1"/>
              <p:cNvSpPr>
                <a:spLocks noGrp="1"/>
              </p:cNvSpPr>
              <p:nvPr>
                <p:ph type="title"/>
                <p:custDataLst>
                  <p:tags r:id="rId1"/>
                </p:custDataLst>
              </p:nvPr>
            </p:nvSpPr>
            <p:spPr>
              <a:xfrm>
                <a:off x="420513" y="220134"/>
                <a:ext cx="8915400" cy="1143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1 + 2 + 4 +⋯+ 2</m:t>
                    </m:r>
                    <m:r>
                      <a:rPr lang="en-US" sz="3000" i="1" baseline="30000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 =</m:t>
                    </m:r>
                    <m:sSup>
                      <m:sSupPr>
                        <m:ctrlP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0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 – 1 </m:t>
                    </m:r>
                  </m:oMath>
                </a14:m>
                <a:r>
                  <a:rPr lang="en-US" sz="3000" dirty="0"/>
                  <a:t>for all</a:t>
                </a:r>
                <a:r>
                  <a:rPr lang="en-US" sz="30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sz="3000" i="1" dirty="0">
                        <a:solidFill>
                          <a:srgbClr val="C00000"/>
                        </a:solidFill>
                        <a:latin typeface="Cambria Math"/>
                      </a:rPr>
                      <m:t> ≥ 0</m:t>
                    </m:r>
                  </m:oMath>
                </a14:m>
                <a:endParaRPr lang="en-US" sz="3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266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  <p:custDataLst>
                  <p:tags r:id="rId3"/>
                </p:custDataLst>
              </p:nvPr>
            </p:nvSpPr>
            <p:spPr>
              <a:xfrm>
                <a:off x="420513" y="220134"/>
                <a:ext cx="8915400" cy="1143000"/>
              </a:xfrm>
              <a:blipFill rotWithShape="1">
                <a:blip r:embed="rId4"/>
                <a:stretch>
                  <a:fillRect t="-1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15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sum of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numbers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8618" y="1343379"/>
                <a:ext cx="82634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Franklin Gothic Medium" panose="020B0603020102020204" pitchFamily="34" charset="0"/>
                    <a:cs typeface="Franklin Gothic Medium"/>
                  </a:rPr>
                  <a:t>For </a:t>
                </a:r>
                <a:r>
                  <a:rPr lang="en-US" sz="2800" dirty="0">
                    <a:latin typeface="Franklin Gothic Medium" panose="020B0603020102020204" pitchFamily="34" charset="0"/>
                    <a:cs typeface="Franklin Gothic Medium"/>
                  </a:rPr>
                  <a:t>all</a:t>
                </a:r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Franklin Gothic Medium"/>
                      </a:rPr>
                      <m:t>≥1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Franklin Gothic Medium"/>
                    <a:cs typeface="Franklin Gothic Medium"/>
                  </a:rPr>
                  <a:t>:</a:t>
                </a:r>
                <a:endParaRPr lang="en-US" sz="2800" i="1" dirty="0" smtClean="0">
                  <a:solidFill>
                    <a:srgbClr val="C00000"/>
                  </a:solidFill>
                  <a:latin typeface="Cambria Math"/>
                  <a:cs typeface="Franklin Gothic Medium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18" y="1343379"/>
                <a:ext cx="8263473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54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65534" y="972714"/>
                <a:ext cx="5399940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1+2+⋯+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𝑛</m:t>
                          </m:r>
                        </m:sup>
                        <m:e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𝑖</m:t>
                          </m:r>
                        </m:e>
                      </m:nary>
                      <m:r>
                        <a:rPr lang="en-US" sz="2800" i="1">
                          <a:solidFill>
                            <a:srgbClr val="C00000"/>
                          </a:solidFill>
                          <a:latin typeface="Cambria Math"/>
                          <a:cs typeface="Franklin Gothic Medium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Franklin Gothic Medium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sz="2800" i="1">
                              <a:solidFill>
                                <a:srgbClr val="C00000"/>
                              </a:solidFill>
                              <a:latin typeface="Cambria Math"/>
                              <a:cs typeface="Franklin Gothic Medium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534" y="972714"/>
                <a:ext cx="5399940" cy="1268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9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5470" y="90313"/>
                <a:ext cx="7165295" cy="731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n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≥1: 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1+2+⋯+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p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</m:e>
                    </m:nary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70" y="90313"/>
                <a:ext cx="7165295" cy="731932"/>
              </a:xfrm>
              <a:prstGeom prst="rect">
                <a:avLst/>
              </a:prstGeom>
              <a:blipFill rotWithShape="1">
                <a:blip r:embed="rId2"/>
                <a:stretch>
                  <a:fillRect l="-170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7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GCD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715609" y="1304513"/>
            <a:ext cx="3886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C00000"/>
                </a:solidFill>
              </a:rPr>
              <a:t>a = 2</a:t>
            </a:r>
            <a:r>
              <a:rPr lang="en-US" sz="2000" b="1" baseline="30000" dirty="0">
                <a:solidFill>
                  <a:srgbClr val="C00000"/>
                </a:solidFill>
              </a:rPr>
              <a:t>3</a:t>
            </a:r>
            <a:r>
              <a:rPr lang="en-US" sz="2000" baseline="30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• 3 • 5</a:t>
            </a:r>
            <a:r>
              <a:rPr lang="en-US" sz="2000" b="1" baseline="30000" dirty="0">
                <a:solidFill>
                  <a:srgbClr val="C00000"/>
                </a:solidFill>
              </a:rPr>
              <a:t>2</a:t>
            </a:r>
            <a:r>
              <a:rPr lang="en-US" sz="2000" dirty="0">
                <a:solidFill>
                  <a:srgbClr val="C00000"/>
                </a:solidFill>
              </a:rPr>
              <a:t> • 7 • </a:t>
            </a:r>
            <a:r>
              <a:rPr lang="en-US" sz="2000" dirty="0" smtClean="0">
                <a:solidFill>
                  <a:srgbClr val="C00000"/>
                </a:solidFill>
              </a:rPr>
              <a:t>11 = </a:t>
            </a:r>
            <a:r>
              <a:rPr lang="en-US" sz="2000" dirty="0">
                <a:solidFill>
                  <a:srgbClr val="C00000"/>
                </a:solidFill>
              </a:rPr>
              <a:t>46,200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721254" y="1817511"/>
            <a:ext cx="3802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C00000"/>
                </a:solidFill>
              </a:rPr>
              <a:t>b = 2 • 3</a:t>
            </a:r>
            <a:r>
              <a:rPr lang="en-US" sz="2000" b="1" baseline="30000" dirty="0">
                <a:solidFill>
                  <a:srgbClr val="C00000"/>
                </a:solidFill>
              </a:rPr>
              <a:t>2</a:t>
            </a:r>
            <a:r>
              <a:rPr lang="en-US" sz="2000" dirty="0">
                <a:solidFill>
                  <a:srgbClr val="C00000"/>
                </a:solidFill>
              </a:rPr>
              <a:t> • 5</a:t>
            </a:r>
            <a:r>
              <a:rPr lang="en-US" sz="2000" b="1" baseline="30000" dirty="0">
                <a:solidFill>
                  <a:srgbClr val="C00000"/>
                </a:solidFill>
              </a:rPr>
              <a:t>3</a:t>
            </a:r>
            <a:r>
              <a:rPr lang="en-US" sz="2000" dirty="0">
                <a:solidFill>
                  <a:srgbClr val="C00000"/>
                </a:solidFill>
              </a:rPr>
              <a:t> • 7 • 13 </a:t>
            </a:r>
            <a:r>
              <a:rPr lang="en-US" sz="2000" dirty="0" smtClean="0">
                <a:solidFill>
                  <a:srgbClr val="C00000"/>
                </a:solidFill>
              </a:rPr>
              <a:t>= </a:t>
            </a:r>
            <a:r>
              <a:rPr lang="en-US" sz="2000" dirty="0">
                <a:solidFill>
                  <a:srgbClr val="C00000"/>
                </a:solidFill>
              </a:rPr>
              <a:t>204,750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671688" y="2621131"/>
            <a:ext cx="78616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/>
              <a:t>GCD(a, b) = 2</a:t>
            </a:r>
            <a:r>
              <a:rPr lang="en-US" sz="2000" b="1" baseline="30000" dirty="0"/>
              <a:t>min(3,1)</a:t>
            </a:r>
            <a:r>
              <a:rPr lang="en-US" sz="2000" b="1" dirty="0"/>
              <a:t> </a:t>
            </a:r>
            <a:r>
              <a:rPr lang="en-US" sz="2000" dirty="0"/>
              <a:t>• 3</a:t>
            </a:r>
            <a:r>
              <a:rPr lang="en-US" sz="2000" b="1" baseline="30000" dirty="0"/>
              <a:t>min(1,2)</a:t>
            </a:r>
            <a:r>
              <a:rPr lang="en-US" sz="2000" b="1" dirty="0"/>
              <a:t> </a:t>
            </a:r>
            <a:r>
              <a:rPr lang="en-US" sz="2000" dirty="0"/>
              <a:t>• 5</a:t>
            </a:r>
            <a:r>
              <a:rPr lang="en-US" sz="2000" b="1" baseline="30000" dirty="0"/>
              <a:t>min(2,3)</a:t>
            </a:r>
            <a:r>
              <a:rPr lang="en-US" sz="2000" b="1" dirty="0"/>
              <a:t> </a:t>
            </a:r>
            <a:r>
              <a:rPr lang="en-US" sz="2000" dirty="0"/>
              <a:t>• 7</a:t>
            </a:r>
            <a:r>
              <a:rPr lang="en-US" sz="2000" b="1" baseline="30000" dirty="0"/>
              <a:t>min(1,1)</a:t>
            </a:r>
            <a:r>
              <a:rPr lang="en-US" sz="2000" b="1" dirty="0"/>
              <a:t> </a:t>
            </a:r>
            <a:r>
              <a:rPr lang="en-US" sz="2000" dirty="0"/>
              <a:t>• 11</a:t>
            </a:r>
            <a:r>
              <a:rPr lang="en-US" sz="2000" b="1" baseline="30000" dirty="0"/>
              <a:t>min(1,0)</a:t>
            </a:r>
            <a:r>
              <a:rPr lang="en-US" sz="2000" b="1" dirty="0"/>
              <a:t> </a:t>
            </a:r>
            <a:r>
              <a:rPr lang="en-US" sz="2000" dirty="0"/>
              <a:t>• 13</a:t>
            </a:r>
            <a:r>
              <a:rPr lang="en-US" sz="2000" b="1" baseline="30000" dirty="0"/>
              <a:t>min(0,1)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875" y="3245544"/>
            <a:ext cx="75143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 panose="020B0603020102020204" pitchFamily="34" charset="0"/>
              </a:rPr>
              <a:t>Factoring is expensive!    </a:t>
            </a:r>
          </a:p>
          <a:p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    Can we compute </a:t>
            </a:r>
            <a:r>
              <a:rPr lang="en-US" sz="2800" dirty="0" smtClean="0">
                <a:solidFill>
                  <a:srgbClr val="C00000"/>
                </a:solidFill>
              </a:rPr>
              <a:t>GCD(</a:t>
            </a:r>
            <a:r>
              <a:rPr lang="en-US" sz="2800" dirty="0" err="1" smtClean="0">
                <a:solidFill>
                  <a:srgbClr val="C00000"/>
                </a:solidFill>
              </a:rPr>
              <a:t>a,b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without factoring?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4456" y="4608689"/>
            <a:ext cx="7239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If </a:t>
            </a:r>
            <a:r>
              <a:rPr lang="en-US" sz="2800" i="1" dirty="0">
                <a:ea typeface="MS PGothic" pitchFamily="34" charset="-128"/>
                <a:cs typeface="+mn-cs"/>
              </a:rPr>
              <a:t>a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 are positive integers, then </a:t>
            </a:r>
            <a:r>
              <a:rPr lang="en-US" sz="2800" i="1" dirty="0">
                <a:ea typeface="MS PGothic" pitchFamily="34" charset="-128"/>
                <a:cs typeface="+mn-cs"/>
              </a:rPr>
              <a:t>		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   					</a:t>
            </a:r>
            <a:r>
              <a:rPr lang="en-US" sz="2800" dirty="0" err="1" smtClean="0">
                <a:ea typeface="MS PGothic" pitchFamily="34" charset="-128"/>
                <a:cs typeface="+mn-cs"/>
              </a:rPr>
              <a:t>gcd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(</a:t>
            </a:r>
            <a:r>
              <a:rPr lang="en-US" sz="2800" i="1" dirty="0" err="1" smtClean="0">
                <a:ea typeface="MS PGothic" pitchFamily="34" charset="-128"/>
                <a:cs typeface="+mn-cs"/>
              </a:rPr>
              <a:t>a,b</a:t>
            </a:r>
            <a:r>
              <a:rPr lang="en-US" sz="2800" i="1" dirty="0">
                <a:ea typeface="MS PGothic" pitchFamily="34" charset="-128"/>
                <a:cs typeface="+mn-cs"/>
              </a:rPr>
              <a:t>) =</a:t>
            </a:r>
            <a:r>
              <a:rPr lang="en-US" sz="2800" dirty="0">
                <a:ea typeface="MS PGothic" pitchFamily="34" charset="-128"/>
                <a:cs typeface="+mn-cs"/>
              </a:rPr>
              <a:t> </a:t>
            </a:r>
            <a:r>
              <a:rPr lang="en-US" sz="2800" dirty="0" err="1" smtClean="0">
                <a:ea typeface="MS PGothic" pitchFamily="34" charset="-128"/>
                <a:cs typeface="+mn-cs"/>
              </a:rPr>
              <a:t>gcd</a:t>
            </a:r>
            <a:r>
              <a:rPr lang="en-US" sz="2800" dirty="0" smtClean="0">
                <a:ea typeface="MS PGothic" pitchFamily="34" charset="-128"/>
                <a:cs typeface="+mn-cs"/>
              </a:rPr>
              <a:t>(b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, a </a:t>
            </a:r>
            <a:r>
              <a:rPr lang="en-US" sz="2800" dirty="0" smtClean="0">
                <a:ea typeface="MS PGothic" pitchFamily="34" charset="-128"/>
                <a:cs typeface="+mn-cs"/>
              </a:rPr>
              <a:t>mod</a:t>
            </a:r>
            <a:r>
              <a:rPr lang="en-US" sz="2800" i="1" dirty="0" smtClean="0">
                <a:ea typeface="MS PGothic" pitchFamily="34" charset="-128"/>
                <a:cs typeface="+mn-cs"/>
              </a:rPr>
              <a:t> b)</a:t>
            </a:r>
          </a:p>
        </p:txBody>
      </p:sp>
    </p:spTree>
    <p:extLst>
      <p:ext uri="{BB962C8B-B14F-4D97-AF65-F5344CB8AC3E}">
        <p14:creationId xmlns:p14="http://schemas.microsoft.com/office/powerpoint/2010/main" val="42382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review: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euclid’s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algorithm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0888" y="2412999"/>
            <a:ext cx="2292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ea typeface="MS PGothic" pitchFamily="34" charset="-128"/>
              </a:rPr>
              <a:t>GCD(660,126)= ?</a:t>
            </a:r>
            <a:endParaRPr lang="en-US" sz="2400" dirty="0"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599" y="1163133"/>
                <a:ext cx="682020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Repeatedly use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</a:rPr>
                      <m:t>GCD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fact to reduce numbers </a:t>
                </a:r>
              </a:p>
              <a:p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     until you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C00000"/>
                        </a:solidFill>
                        <a:latin typeface="Cambria Math"/>
                      </a:rPr>
                      <m:t>GCD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,0</m:t>
                        </m:r>
                      </m:e>
                    </m:d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4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163133"/>
                <a:ext cx="68202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340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95778" y="3354191"/>
            <a:ext cx="706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 pitchFamily="34" charset="0"/>
              </a:rPr>
              <a:t>660 </a:t>
            </a:r>
            <a:r>
              <a:rPr lang="en-US" sz="2400" dirty="0">
                <a:cs typeface="Arial" pitchFamily="34" charset="0"/>
              </a:rPr>
              <a:t>= </a:t>
            </a:r>
            <a:r>
              <a:rPr lang="en-US" sz="2400" i="1" dirty="0" smtClean="0">
                <a:cs typeface="Arial" pitchFamily="34" charset="0"/>
              </a:rPr>
              <a:t>5</a:t>
            </a:r>
            <a:r>
              <a:rPr lang="en-US" sz="2400" dirty="0" smtClean="0"/>
              <a:t> </a:t>
            </a:r>
            <a:r>
              <a:rPr lang="en-US" sz="2400" dirty="0"/>
              <a:t>•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126 </a:t>
            </a:r>
            <a:r>
              <a:rPr lang="en-US" sz="2400" dirty="0">
                <a:cs typeface="Arial" pitchFamily="34" charset="0"/>
              </a:rPr>
              <a:t>+ </a:t>
            </a:r>
            <a:r>
              <a:rPr lang="en-US" sz="2400" dirty="0" smtClean="0">
                <a:cs typeface="Arial" pitchFamily="34" charset="0"/>
              </a:rPr>
              <a:t>30        </a:t>
            </a:r>
            <a:r>
              <a:rPr lang="en-US" sz="2400" dirty="0" smtClean="0">
                <a:solidFill>
                  <a:srgbClr val="C00000"/>
                </a:solidFill>
                <a:ea typeface="MS PGothic" pitchFamily="34" charset="-128"/>
              </a:rPr>
              <a:t>GCD(660,126)</a:t>
            </a:r>
            <a:r>
              <a:rPr lang="en-US" sz="2400" dirty="0">
                <a:solidFill>
                  <a:srgbClr val="C00000"/>
                </a:solidFill>
                <a:ea typeface="MS PGothic" pitchFamily="34" charset="-128"/>
              </a:rPr>
              <a:t> = </a:t>
            </a:r>
            <a:r>
              <a:rPr lang="en-US" sz="2400" dirty="0" smtClean="0">
                <a:solidFill>
                  <a:srgbClr val="C00000"/>
                </a:solidFill>
                <a:ea typeface="MS PGothic" pitchFamily="34" charset="-128"/>
              </a:rPr>
              <a:t>GCD(126,30</a:t>
            </a:r>
            <a:r>
              <a:rPr lang="en-US" sz="2400" dirty="0">
                <a:solidFill>
                  <a:srgbClr val="C00000"/>
                </a:solidFill>
                <a:ea typeface="MS PGothic" pitchFamily="34" charset="-128"/>
              </a:rPr>
              <a:t>)</a:t>
            </a:r>
            <a:r>
              <a:rPr lang="en-US" sz="24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</a:p>
          <a:p>
            <a:r>
              <a:rPr lang="en-US" sz="2400" dirty="0" smtClean="0">
                <a:cs typeface="Arial" pitchFamily="34" charset="0"/>
              </a:rPr>
              <a:t>126 </a:t>
            </a:r>
            <a:r>
              <a:rPr lang="en-US" sz="2400" dirty="0">
                <a:cs typeface="Arial" pitchFamily="34" charset="0"/>
              </a:rPr>
              <a:t>= </a:t>
            </a:r>
            <a:r>
              <a:rPr lang="en-US" sz="2400" i="1" dirty="0" smtClean="0">
                <a:cs typeface="Arial" pitchFamily="34" charset="0"/>
              </a:rPr>
              <a:t>4</a:t>
            </a:r>
            <a:r>
              <a:rPr lang="en-US" sz="2400" dirty="0" smtClean="0"/>
              <a:t> </a:t>
            </a:r>
            <a:r>
              <a:rPr lang="en-US" sz="2400" dirty="0"/>
              <a:t>•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30  + 6                                      </a:t>
            </a:r>
            <a:r>
              <a:rPr lang="en-US" sz="2400" dirty="0" smtClean="0">
                <a:solidFill>
                  <a:srgbClr val="C00000"/>
                </a:solidFill>
                <a:ea typeface="MS PGothic" pitchFamily="34" charset="-128"/>
              </a:rPr>
              <a:t>= GCD(30,6</a:t>
            </a:r>
            <a:r>
              <a:rPr lang="en-US" sz="2400" dirty="0">
                <a:solidFill>
                  <a:srgbClr val="C00000"/>
                </a:solidFill>
                <a:ea typeface="MS PGothic" pitchFamily="34" charset="-128"/>
              </a:rPr>
              <a:t>)</a:t>
            </a:r>
            <a:r>
              <a:rPr lang="en-US" sz="2400" dirty="0" smtClean="0">
                <a:cs typeface="Arial" pitchFamily="34" charset="0"/>
              </a:rPr>
              <a:t> </a:t>
            </a:r>
          </a:p>
          <a:p>
            <a:r>
              <a:rPr lang="en-US" sz="2400" dirty="0" smtClean="0">
                <a:cs typeface="Arial" pitchFamily="34" charset="0"/>
              </a:rPr>
              <a:t>30  = </a:t>
            </a:r>
            <a:r>
              <a:rPr lang="en-US" sz="2400" i="1" dirty="0" smtClean="0">
                <a:cs typeface="Arial" pitchFamily="34" charset="0"/>
              </a:rPr>
              <a:t>5</a:t>
            </a:r>
            <a:r>
              <a:rPr lang="en-US" sz="2400" dirty="0" smtClean="0"/>
              <a:t> </a:t>
            </a:r>
            <a:r>
              <a:rPr lang="en-US" sz="2400" dirty="0"/>
              <a:t>•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6   + 0                                       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a typeface="MS PGothic" pitchFamily="34" charset="-128"/>
              </a:rPr>
              <a:t>= GCD(6,0)</a:t>
            </a:r>
          </a:p>
          <a:p>
            <a:r>
              <a:rPr lang="en-US" sz="2400" dirty="0">
                <a:ea typeface="MS PGothic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ea typeface="MS PGothic" pitchFamily="34" charset="-128"/>
                <a:cs typeface="Arial" pitchFamily="34" charset="0"/>
              </a:rPr>
              <a:t>                                                                   </a:t>
            </a:r>
            <a:r>
              <a:rPr lang="en-US" sz="2400" dirty="0" smtClean="0">
                <a:solidFill>
                  <a:srgbClr val="C00000"/>
                </a:solidFill>
                <a:ea typeface="MS PGothic" pitchFamily="34" charset="-128"/>
                <a:cs typeface="Arial" pitchFamily="34" charset="0"/>
              </a:rPr>
              <a:t>= 6</a:t>
            </a:r>
            <a:endParaRPr lang="en-US" sz="2400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anose="020B0603020102020204" pitchFamily="34" charset="0"/>
              </a:rPr>
              <a:t>bézout’s</a:t>
            </a:r>
            <a:r>
              <a:rPr lang="en-US" dirty="0" smtClean="0">
                <a:latin typeface="Franklin Gothic Medium" panose="020B0603020102020204" pitchFamily="34" charset="0"/>
              </a:rPr>
              <a:t> theorem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689" y="130951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If </a:t>
            </a:r>
            <a:r>
              <a:rPr lang="en-US" sz="2800" i="1" dirty="0">
                <a:ea typeface="MS PGothic" pitchFamily="34" charset="-128"/>
                <a:cs typeface="+mn-cs"/>
              </a:rPr>
              <a:t>a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i="1" dirty="0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 are positive integers, then there exist integers </a:t>
            </a:r>
            <a:r>
              <a:rPr lang="en-US" sz="2800" b="1" i="1" dirty="0">
                <a:ea typeface="MS PGothic" pitchFamily="34" charset="-128"/>
                <a:cs typeface="+mn-cs"/>
              </a:rPr>
              <a:t>s</a:t>
            </a:r>
            <a:r>
              <a:rPr lang="en-US" sz="2800" dirty="0">
                <a:ea typeface="MS PGothic" pitchFamily="34" charset="-128"/>
                <a:cs typeface="+mn-cs"/>
              </a:rPr>
              <a:t> and </a:t>
            </a:r>
            <a:r>
              <a:rPr lang="en-US" sz="2800" b="1" i="1" dirty="0">
                <a:ea typeface="MS PGothic" pitchFamily="34" charset="-128"/>
                <a:cs typeface="+mn-cs"/>
              </a:rPr>
              <a:t>t</a:t>
            </a:r>
            <a:r>
              <a:rPr lang="en-US" sz="2800" dirty="0">
                <a:ea typeface="MS PGothic" pitchFamily="34" charset="-128"/>
                <a:cs typeface="+mn-cs"/>
              </a:rPr>
              <a:t> such that </a:t>
            </a:r>
          </a:p>
          <a:p>
            <a:pPr>
              <a:defRPr/>
            </a:pPr>
            <a:r>
              <a:rPr lang="en-US" sz="2800" i="1" dirty="0">
                <a:ea typeface="MS PGothic" pitchFamily="34" charset="-128"/>
                <a:cs typeface="+mn-cs"/>
              </a:rPr>
              <a:t>		</a:t>
            </a:r>
            <a:r>
              <a:rPr lang="en-US" sz="2800" dirty="0" err="1">
                <a:ea typeface="MS PGothic" pitchFamily="34" charset="-128"/>
                <a:cs typeface="+mn-cs"/>
              </a:rPr>
              <a:t>gcd</a:t>
            </a:r>
            <a:r>
              <a:rPr lang="en-US" sz="2800" i="1" dirty="0">
                <a:ea typeface="MS PGothic" pitchFamily="34" charset="-128"/>
                <a:cs typeface="+mn-cs"/>
              </a:rPr>
              <a:t>(</a:t>
            </a:r>
            <a:r>
              <a:rPr lang="en-US" sz="2800" i="1" dirty="0" err="1">
                <a:ea typeface="MS PGothic" pitchFamily="34" charset="-128"/>
                <a:cs typeface="+mn-cs"/>
              </a:rPr>
              <a:t>a,b</a:t>
            </a:r>
            <a:r>
              <a:rPr lang="en-US" sz="2800" i="1" dirty="0">
                <a:ea typeface="MS PGothic" pitchFamily="34" charset="-128"/>
                <a:cs typeface="+mn-cs"/>
              </a:rPr>
              <a:t>) = </a:t>
            </a:r>
            <a:r>
              <a:rPr lang="en-US" sz="2800" b="1" i="1" dirty="0" err="1">
                <a:ea typeface="MS PGothic" pitchFamily="34" charset="-128"/>
                <a:cs typeface="+mn-cs"/>
              </a:rPr>
              <a:t>s</a:t>
            </a:r>
            <a:r>
              <a:rPr lang="en-US" sz="2800" i="1" dirty="0" err="1">
                <a:ea typeface="MS PGothic" pitchFamily="34" charset="-128"/>
                <a:cs typeface="+mn-cs"/>
              </a:rPr>
              <a:t>a</a:t>
            </a:r>
            <a:r>
              <a:rPr lang="en-US" sz="2800" i="1" dirty="0">
                <a:ea typeface="MS PGothic" pitchFamily="34" charset="-128"/>
                <a:cs typeface="+mn-cs"/>
              </a:rPr>
              <a:t> + </a:t>
            </a:r>
            <a:r>
              <a:rPr lang="en-US" sz="2800" b="1" i="1" dirty="0" err="1">
                <a:ea typeface="MS PGothic" pitchFamily="34" charset="-128"/>
                <a:cs typeface="+mn-cs"/>
              </a:rPr>
              <a:t>t</a:t>
            </a:r>
            <a:r>
              <a:rPr lang="en-US" sz="2800" i="1" dirty="0" err="1">
                <a:ea typeface="MS PGothic" pitchFamily="34" charset="-128"/>
                <a:cs typeface="+mn-cs"/>
              </a:rPr>
              <a:t>b</a:t>
            </a:r>
            <a:r>
              <a:rPr lang="en-US" sz="2800" dirty="0">
                <a:ea typeface="MS PGothic" pitchFamily="34" charset="-128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36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extended </a:t>
            </a:r>
            <a:r>
              <a:rPr lang="en-US" dirty="0" err="1" smtClean="0">
                <a:latin typeface="Franklin Gothic Medium" panose="020B0603020102020204" pitchFamily="34" charset="0"/>
              </a:rPr>
              <a:t>euclid</a:t>
            </a:r>
            <a:r>
              <a:rPr lang="en-US" dirty="0" smtClean="0">
                <a:latin typeface="Franklin Gothic Medium" panose="020B0603020102020204" pitchFamily="34" charset="0"/>
              </a:rPr>
              <a:t> algorithm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244160"/>
                <a:ext cx="8585200" cy="5140800"/>
              </a:xfrm>
            </p:spPr>
            <p:txBody>
              <a:bodyPr/>
              <a:lstStyle/>
              <a:p>
                <a:r>
                  <a:rPr lang="en-US" sz="2400" dirty="0" smtClean="0">
                    <a:latin typeface="Franklin Gothic Medium" panose="020B0603020102020204" pitchFamily="34" charset="0"/>
                    <a:cs typeface="Arial" pitchFamily="34" charset="0"/>
                  </a:rPr>
                  <a:t>Can use Euclid’s Algorithm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𝑠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𝑡</m:t>
                    </m:r>
                  </m:oMath>
                </a14:m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Franklin Gothic Medium" panose="020B0603020102020204" pitchFamily="34" charset="0"/>
                    <a:cs typeface="Arial" pitchFamily="34" charset="0"/>
                  </a:rPr>
                  <a:t>such that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cs typeface="Arial" pitchFamily="34" charset="0"/>
                  </a:rPr>
                  <a:t>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C00000"/>
                            </a:solidFill>
                            <a:latin typeface="Cambria Math"/>
                            <a:cs typeface="Arial" pitchFamily="34" charset="0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𝑏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𝑠𝑎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/>
                        <a:cs typeface="Arial" pitchFamily="34" charset="0"/>
                      </a:rPr>
                      <m:t>𝑡𝑏</m:t>
                    </m:r>
                  </m:oMath>
                </a14:m>
                <a:endParaRPr lang="en-US" sz="24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smtClean="0">
                    <a:latin typeface="+mn-lt"/>
                    <a:cs typeface="Arial" pitchFamily="34" charset="0"/>
                  </a:rPr>
                  <a:t>e.g.  </a:t>
                </a:r>
                <a:r>
                  <a:rPr lang="en-US" sz="2400" dirty="0" err="1" smtClean="0">
                    <a:latin typeface="+mn-lt"/>
                    <a:cs typeface="Arial" pitchFamily="34" charset="0"/>
                  </a:rPr>
                  <a:t>gcd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(35,27):  	35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</a:rPr>
                  <a:t> </a:t>
                </a:r>
                <a:r>
                  <a:rPr lang="en-US" sz="2400" dirty="0">
                    <a:latin typeface="+mn-lt"/>
                  </a:rPr>
                  <a:t>•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27 + 8      	35 -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>
                    <a:latin typeface="+mn-lt"/>
                  </a:rPr>
                  <a:t> •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27 =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</a:t>
                </a: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	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27=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8 + 3           27-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=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3</a:t>
                </a: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	8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3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+ 2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	8 -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3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=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2</a:t>
                </a: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	3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2 + 1           	3 -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2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= 1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                 	2 =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1 + 0  </a:t>
                </a:r>
              </a:p>
              <a:p>
                <a:pPr marL="0" indent="0">
                  <a:buNone/>
                </a:pPr>
                <a:endParaRPr lang="en-US" sz="2400" dirty="0" smtClean="0">
                  <a:latin typeface="+mn-lt"/>
                  <a:cs typeface="Arial" pitchFamily="34" charset="0"/>
                </a:endParaRPr>
              </a:p>
              <a:p>
                <a:r>
                  <a:rPr lang="en-US" sz="2400" dirty="0" smtClean="0">
                    <a:latin typeface="Franklin Gothic Medium" panose="020B0603020102020204" pitchFamily="34" charset="0"/>
                    <a:cs typeface="Arial" pitchFamily="34" charset="0"/>
                  </a:rPr>
                  <a:t>Substitute back from the bottom                      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+mn-lt"/>
                    <a:cs typeface="Arial" pitchFamily="34" charset="0"/>
                  </a:rPr>
                  <a:t>1= 3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2		=  3 –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(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8 -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2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3)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	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		= (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-1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</a:t>
                </a:r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•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8 +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3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		= (-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1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</a:t>
                </a:r>
                <a:r>
                  <a:rPr lang="en-US" sz="2400" dirty="0">
                    <a:latin typeface="+mn-lt"/>
                  </a:rPr>
                  <a:t> •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8 </a:t>
                </a:r>
                <a:r>
                  <a:rPr lang="en-US" sz="2400" dirty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+ </a:t>
                </a:r>
                <a:r>
                  <a:rPr lang="en-US" sz="2400" i="1" dirty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+mn-lt"/>
                    <a:cs typeface="Arial" pitchFamily="34" charset="0"/>
                  </a:rPr>
                  <a:t>(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27- </a:t>
                </a:r>
                <a:r>
                  <a:rPr lang="en-US" sz="2400" i="1" dirty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>
                    <a:latin typeface="+mn-lt"/>
                  </a:rPr>
                  <a:t>• 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8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 	=   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3</a:t>
                </a:r>
                <a:r>
                  <a:rPr lang="en-US" sz="2400" dirty="0" smtClean="0">
                    <a:latin typeface="+mn-lt"/>
                  </a:rPr>
                  <a:t> • 27 +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(</a:t>
                </a:r>
                <a:r>
                  <a:rPr lang="en-US" sz="2400" i="1" dirty="0" smtClean="0">
                    <a:latin typeface="+mn-lt"/>
                    <a:cs typeface="Arial" pitchFamily="34" charset="0"/>
                  </a:rPr>
                  <a:t>-10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)</a:t>
                </a:r>
                <a:r>
                  <a:rPr lang="en-US" sz="2400" dirty="0" smtClean="0">
                    <a:latin typeface="+mn-lt"/>
                  </a:rPr>
                  <a:t> </a:t>
                </a:r>
                <a:r>
                  <a:rPr lang="en-US" sz="2400" dirty="0">
                    <a:latin typeface="+mn-lt"/>
                  </a:rPr>
                  <a:t>•</a:t>
                </a: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8      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+mn-lt"/>
                    <a:cs typeface="Arial" pitchFamily="34" charset="0"/>
                  </a:rPr>
                  <a:t> </a:t>
                </a:r>
                <a:r>
                  <a:rPr lang="en-US" sz="2400" dirty="0" smtClean="0">
                    <a:latin typeface="+mn-lt"/>
                    <a:cs typeface="Arial" pitchFamily="34" charset="0"/>
                  </a:rPr>
                  <a:t>                  		= </a:t>
                </a:r>
                <a:endParaRPr lang="en-US" sz="2400" dirty="0">
                  <a:latin typeface="+mn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38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244160"/>
                <a:ext cx="8585200" cy="5140800"/>
              </a:xfrm>
              <a:blipFill rotWithShape="1">
                <a:blip r:embed="rId5"/>
                <a:stretch>
                  <a:fillRect l="-1065" t="-830" b="-5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7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multiplicative inverse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048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244160"/>
                <a:ext cx="8596489" cy="4309973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Suppose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GCD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80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>
                    <a:latin typeface="Franklin Gothic Medium" panose="020B0603020102020204" pitchFamily="34" charset="0"/>
                  </a:rPr>
                  <a:t>By </a:t>
                </a:r>
                <a:r>
                  <a:rPr lang="en-US" sz="2800" dirty="0" err="1" smtClean="0">
                    <a:latin typeface="Franklin Gothic Medium" panose="020B0603020102020204" pitchFamily="34" charset="0"/>
                  </a:rPr>
                  <a:t>Bézout’s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Theorem, there exist integers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such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𝑠𝑎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𝑡𝑚</m:t>
                    </m:r>
                    <m:r>
                      <a:rPr lang="en-US" sz="2800" b="0" i="1" smtClean="0">
                        <a:latin typeface="Cambria Math"/>
                      </a:rPr>
                      <m:t>=1.</m:t>
                    </m:r>
                  </m:oMath>
                </a14:m>
                <a:endParaRPr lang="en-US" sz="2800" b="0" dirty="0" smtClean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mod</m:t>
                    </m:r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is the multiplicative inverse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:</a:t>
                </a:r>
                <a:endParaRPr lang="en-US" sz="2800" dirty="0">
                  <a:latin typeface="Franklin Gothic Medium" panose="020B0603020102020204" pitchFamily="34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1=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𝑠𝑎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𝑡𝑚</m:t>
                        </m:r>
                      </m:e>
                    </m:d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𝑠𝑎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244160"/>
                <a:ext cx="8596489" cy="4309973"/>
              </a:xfrm>
              <a:blipFill rotWithShape="1">
                <a:blip r:embed="rId3"/>
                <a:stretch>
                  <a:fillRect l="-1418" t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8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modular </a:t>
            </a:r>
            <a:r>
              <a:rPr lang="en-US" dirty="0"/>
              <a:t>e</a:t>
            </a:r>
            <a:r>
              <a:rPr lang="en-US" dirty="0" smtClean="0"/>
              <a:t>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3957" y="1221582"/>
                <a:ext cx="8229600" cy="39374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/>
                  <a:t>Solving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𝑎𝑥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≡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for unknown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/>
                  <a:t> 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gcd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endParaRPr lang="en-US" sz="2600" dirty="0" smtClean="0"/>
              </a:p>
              <a:p>
                <a:pPr marL="914400" lvl="1" indent="-514350">
                  <a:buAutoNum type="arabicPeriod"/>
                </a:pPr>
                <a:r>
                  <a:rPr lang="en-US" sz="26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sz="2600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𝑠𝑎</m:t>
                    </m:r>
                    <m:r>
                      <a:rPr lang="en-US" sz="2600" b="0" i="1" smtClean="0">
                        <a:latin typeface="Cambria Math"/>
                      </a:rPr>
                      <m:t>+</m:t>
                    </m:r>
                    <m:r>
                      <a:rPr lang="en-US" sz="2600" b="0" i="1" smtClean="0">
                        <a:latin typeface="Cambria Math"/>
                      </a:rPr>
                      <m:t>𝑡𝑚</m:t>
                    </m:r>
                    <m:r>
                      <a:rPr lang="en-US" sz="26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600" b="0" dirty="0" smtClean="0"/>
              </a:p>
              <a:p>
                <a:pPr marL="914400" lvl="1" indent="-514350">
                  <a:buAutoNum type="arabicPeriod"/>
                </a:pPr>
                <a:r>
                  <a:rPr lang="en-US" sz="2600" dirty="0" smtClean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r>
                      <a:rPr lang="en-US" sz="2600" b="0" i="1" smtClean="0">
                        <a:latin typeface="Cambria Math"/>
                      </a:rPr>
                      <m:t>𝑠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/>
                      </a:rPr>
                      <m:t>mod</m:t>
                    </m:r>
                    <m:r>
                      <a:rPr lang="en-US" sz="2600" b="0" i="1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sz="2600" dirty="0" smtClean="0"/>
                  <a:t>, the multiplicative inverse of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600" dirty="0" smtClean="0"/>
                  <a:t> modulo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sz="2600" dirty="0" smtClean="0"/>
              </a:p>
              <a:p>
                <a:pPr marL="914400" lvl="1" indent="-514350">
                  <a:buAutoNum type="arabicPeriod"/>
                </a:pPr>
                <a:r>
                  <a:rPr lang="en-US" sz="2600" dirty="0" smtClean="0"/>
                  <a:t>Set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6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sz="2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solidFill>
                          <a:srgbClr val="C00000"/>
                        </a:solidFill>
                        <a:latin typeface="Cambria Math"/>
                      </a:rPr>
                      <m:t>mod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3957" y="1221582"/>
                <a:ext cx="8229600" cy="3937440"/>
              </a:xfrm>
              <a:blipFill rotWithShape="1">
                <a:blip r:embed="rId2"/>
                <a:stretch>
                  <a:fillRect l="-1481" t="-1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0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8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Franklin Gothic Medium" panose="020B0603020102020204" pitchFamily="34" charset="0"/>
                  </a:rPr>
                  <a:t>multiplicative cipher</a:t>
                </a:r>
                <a:r>
                  <a:rPr lang="en-US" dirty="0">
                    <a:latin typeface="Franklin Gothic Medium" panose="020B06030201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 = </m:t>
                    </m:r>
                    <m:r>
                      <a:rPr lang="en-US" i="1" dirty="0" smtClean="0">
                        <a:latin typeface="Cambria Math"/>
                      </a:rPr>
                      <m:t>𝑎𝑥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mod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945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</p:spPr>
            <p:txBody>
              <a:bodyPr/>
              <a:lstStyle/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For a multiplicative cipher to be invertible:</a:t>
                </a: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 smtClean="0">
                    <a:latin typeface="Calibri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𝑎𝑥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𝑚𝑜𝑑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 :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0,…,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→{0,…,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−1}</m:t>
                    </m:r>
                  </m:oMath>
                </a14:m>
                <a:endParaRPr lang="en-US" sz="2800" dirty="0">
                  <a:latin typeface="Calibri" charset="0"/>
                </a:endParaRPr>
              </a:p>
              <a:p>
                <a:pPr marL="0" indent="0">
                  <a:buFont typeface="Arial" charset="0"/>
                  <a:buNone/>
                </a:pPr>
                <a:r>
                  <a:rPr lang="en-US" sz="2800" dirty="0">
                    <a:latin typeface="Franklin Gothic Medium" panose="020B0603020102020204" pitchFamily="34" charset="0"/>
                  </a:rPr>
                  <a:t>	must be </a:t>
                </a:r>
                <a:r>
                  <a:rPr lang="en-US" sz="2800" dirty="0" smtClean="0">
                    <a:latin typeface="Franklin Gothic Medium" panose="020B0603020102020204" pitchFamily="34" charset="0"/>
                  </a:rPr>
                  <a:t>one-to-one </a:t>
                </a:r>
                <a:r>
                  <a:rPr lang="en-US" sz="2800" dirty="0">
                    <a:latin typeface="Franklin Gothic Medium" panose="020B0603020102020204" pitchFamily="34" charset="0"/>
                  </a:rPr>
                  <a:t>and onto</a:t>
                </a:r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090" y="1205085"/>
                <a:ext cx="8229600" cy="1730027"/>
              </a:xfrm>
              <a:blipFill rotWithShape="1">
                <a:blip r:embed="rId3"/>
                <a:stretch>
                  <a:fillRect l="-1556" t="-3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2668" y="3364093"/>
                <a:ext cx="6781800" cy="181588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2800" b="1" dirty="0" smtClean="0">
                    <a:ea typeface="MS PGothic" pitchFamily="34" charset="-128"/>
                    <a:cs typeface="+mn-cs"/>
                  </a:rPr>
                  <a:t>Lemma: 	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If </a:t>
                </a:r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there is an integer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𝑏</m:t>
                    </m:r>
                  </m:oMath>
                </a14:m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 such that </a:t>
                </a:r>
              </a:p>
              <a:p>
                <a:pPr>
                  <a:defRPr/>
                </a:pPr>
                <a:r>
                  <a:rPr lang="en-US" sz="2800" i="1" dirty="0">
                    <a:latin typeface="Cambria Math"/>
                    <a:ea typeface="MS PGothic" pitchFamily="34" charset="-128"/>
                  </a:rPr>
                  <a:t>	</a:t>
                </a:r>
                <a:r>
                  <a:rPr lang="en-US" sz="2800" i="1" dirty="0" smtClean="0">
                    <a:latin typeface="Cambria Math"/>
                    <a:ea typeface="MS PGothic" pitchFamily="34" charset="-128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𝑎𝑏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latin typeface="Cambria Math"/>
                        <a:ea typeface="MS PGothic" pitchFamily="34" charset="-128"/>
                      </a:rPr>
                      <m:t>mod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𝑚</m:t>
                    </m:r>
                    <m:r>
                      <a:rPr lang="en-US" sz="2800" i="1" dirty="0">
                        <a:latin typeface="Cambria Math"/>
                        <a:ea typeface="MS PGothic" pitchFamily="34" charset="-128"/>
                      </a:rPr>
                      <m:t> = 1</m:t>
                    </m:r>
                  </m:oMath>
                </a14:m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, then the function 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𝑓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) = 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𝑎𝑥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 smtClean="0">
                        <a:latin typeface="Cambria Math"/>
                        <a:ea typeface="MS PGothic" pitchFamily="34" charset="-128"/>
                      </a:rPr>
                      <m:t>mod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 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𝑚</m:t>
                    </m:r>
                    <m:r>
                      <a:rPr lang="en-US" sz="2800" i="1" dirty="0" smtClean="0">
                        <a:latin typeface="Cambria Math"/>
                        <a:ea typeface="MS PGothic" pitchFamily="34" charset="-128"/>
                      </a:rPr>
                      <m:t> </m:t>
                    </m:r>
                  </m:oMath>
                </a14:m>
                <a:r>
                  <a:rPr lang="en-US" sz="2800">
                    <a:latin typeface="Franklin Gothic Medium" panose="020B0603020102020204" pitchFamily="34" charset="0"/>
                    <a:ea typeface="MS PGothic" pitchFamily="34" charset="-128"/>
                  </a:rPr>
                  <a:t>is </a:t>
                </a:r>
                <a:r>
                  <a:rPr lang="en-US" sz="2800" smtClean="0">
                    <a:latin typeface="Franklin Gothic Medium" panose="020B0603020102020204" pitchFamily="34" charset="0"/>
                    <a:ea typeface="MS PGothic" pitchFamily="34" charset="-128"/>
                  </a:rPr>
                  <a:t>one-to-one </a:t>
                </a:r>
                <a:r>
                  <a:rPr lang="en-US" sz="2800" dirty="0" smtClean="0">
                    <a:latin typeface="Franklin Gothic Medium" panose="020B0603020102020204" pitchFamily="34" charset="0"/>
                    <a:ea typeface="MS PGothic" pitchFamily="34" charset="-128"/>
                  </a:rPr>
                  <a:t>				and </a:t>
                </a:r>
                <a:r>
                  <a:rPr lang="en-US" sz="2800" dirty="0">
                    <a:latin typeface="Franklin Gothic Medium" panose="020B0603020102020204" pitchFamily="34" charset="0"/>
                    <a:ea typeface="MS PGothic" pitchFamily="34" charset="-128"/>
                  </a:rPr>
                  <a:t>onto.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68" y="3364093"/>
                <a:ext cx="6781800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1704" t="-3333" r="-1525" b="-8333"/>
                </a:stretch>
              </a:blip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2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</TotalTime>
  <Words>965</Words>
  <Application>Microsoft Office PowerPoint</Application>
  <PresentationFormat>On-screen Show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311: Foundations of Computing</vt:lpstr>
      <vt:lpstr>announcements</vt:lpstr>
      <vt:lpstr>review: GCD</vt:lpstr>
      <vt:lpstr>review: euclid’s algorithm</vt:lpstr>
      <vt:lpstr>bézout’s theorem</vt:lpstr>
      <vt:lpstr>extended euclid algorithm</vt:lpstr>
      <vt:lpstr>multiplicative inverse mod m</vt:lpstr>
      <vt:lpstr>solving modular equations</vt:lpstr>
      <vt:lpstr>multiplicative cipher:  f(x) = ax mod m</vt:lpstr>
      <vt:lpstr>example</vt:lpstr>
      <vt:lpstr>mathematical induction</vt:lpstr>
      <vt:lpstr>finding a pattern</vt:lpstr>
      <vt:lpstr>how do you prove it?</vt:lpstr>
      <vt:lpstr>induction as a rule of Inference</vt:lpstr>
      <vt:lpstr>using the induction rule in a formal proof</vt:lpstr>
      <vt:lpstr>using the induction rule in a formal proof</vt:lpstr>
      <vt:lpstr>5 steps to inductive proofs in english</vt:lpstr>
      <vt:lpstr>induction example</vt:lpstr>
      <vt:lpstr>3∣2^2n-1 for all n ≥ 0.</vt:lpstr>
      <vt:lpstr>geometric sum</vt:lpstr>
      <vt:lpstr>1 + 2 + 4 +⋯+ 2n =2^(n+1)  – 1 for all n ≥ 0</vt:lpstr>
      <vt:lpstr>sum of first n numbers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397</cp:revision>
  <cp:lastPrinted>2013-10-03T23:44:12Z</cp:lastPrinted>
  <dcterms:created xsi:type="dcterms:W3CDTF">2013-01-07T07:20:47Z</dcterms:created>
  <dcterms:modified xsi:type="dcterms:W3CDTF">2013-10-23T03:10:27Z</dcterms:modified>
</cp:coreProperties>
</file>