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6.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58" r:id="rId2"/>
    <p:sldId id="359" r:id="rId3"/>
    <p:sldId id="466" r:id="rId4"/>
    <p:sldId id="451" r:id="rId5"/>
    <p:sldId id="467" r:id="rId6"/>
    <p:sldId id="447" r:id="rId7"/>
    <p:sldId id="448" r:id="rId8"/>
    <p:sldId id="449" r:id="rId9"/>
    <p:sldId id="450" r:id="rId10"/>
    <p:sldId id="452" r:id="rId11"/>
    <p:sldId id="453" r:id="rId12"/>
    <p:sldId id="454" r:id="rId13"/>
    <p:sldId id="455" r:id="rId14"/>
    <p:sldId id="456" r:id="rId15"/>
    <p:sldId id="457" r:id="rId16"/>
    <p:sldId id="458" r:id="rId17"/>
    <p:sldId id="459" r:id="rId18"/>
    <p:sldId id="460" r:id="rId19"/>
    <p:sldId id="461" r:id="rId20"/>
    <p:sldId id="462" r:id="rId21"/>
    <p:sldId id="463" r:id="rId22"/>
    <p:sldId id="464" r:id="rId23"/>
    <p:sldId id="465" r:id="rId24"/>
  </p:sldIdLst>
  <p:sldSz cx="9144000" cy="6858000" type="screen4x3"/>
  <p:notesSz cx="9601200" cy="7315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F5CE"/>
    <a:srgbClr val="33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403" autoAdjust="0"/>
  </p:normalViewPr>
  <p:slideViewPr>
    <p:cSldViewPr snapToGrid="0" snapToObjects="1">
      <p:cViewPr>
        <p:scale>
          <a:sx n="84" d="100"/>
          <a:sy n="84" d="100"/>
        </p:scale>
        <p:origin x="-294" y="-30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937" cy="36527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438180" y="0"/>
            <a:ext cx="4160937" cy="365276"/>
          </a:xfrm>
          <a:prstGeom prst="rect">
            <a:avLst/>
          </a:prstGeom>
        </p:spPr>
        <p:txBody>
          <a:bodyPr vert="horz" lIns="91440" tIns="45720" rIns="91440" bIns="45720" rtlCol="0"/>
          <a:lstStyle>
            <a:lvl1pPr algn="r">
              <a:defRPr sz="1200"/>
            </a:lvl1pPr>
          </a:lstStyle>
          <a:p>
            <a:fld id="{7BCE7665-BAAC-42B1-B972-C861D7B9B2E6}" type="datetimeFigureOut">
              <a:rPr lang="en-US" smtClean="0"/>
              <a:t>10/20/2013</a:t>
            </a:fld>
            <a:endParaRPr lang="en-US"/>
          </a:p>
        </p:txBody>
      </p:sp>
      <p:sp>
        <p:nvSpPr>
          <p:cNvPr id="4" name="Footer Placeholder 3"/>
          <p:cNvSpPr>
            <a:spLocks noGrp="1"/>
          </p:cNvSpPr>
          <p:nvPr>
            <p:ph type="ftr" sz="quarter" idx="2"/>
          </p:nvPr>
        </p:nvSpPr>
        <p:spPr>
          <a:xfrm>
            <a:off x="0" y="6948715"/>
            <a:ext cx="4160937" cy="36527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438180" y="6948715"/>
            <a:ext cx="4160937" cy="365276"/>
          </a:xfrm>
          <a:prstGeom prst="rect">
            <a:avLst/>
          </a:prstGeom>
        </p:spPr>
        <p:txBody>
          <a:bodyPr vert="horz" lIns="91440" tIns="45720" rIns="91440" bIns="45720" rtlCol="0" anchor="b"/>
          <a:lstStyle>
            <a:lvl1pPr algn="r">
              <a:defRPr sz="1200"/>
            </a:lvl1pPr>
          </a:lstStyle>
          <a:p>
            <a:fld id="{2E7FE06F-56D1-4639-A659-DFBB24ACCCFA}" type="slidenum">
              <a:rPr lang="en-US" smtClean="0"/>
              <a:t>‹#›</a:t>
            </a:fld>
            <a:endParaRPr lang="en-US"/>
          </a:p>
        </p:txBody>
      </p:sp>
    </p:spTree>
    <p:extLst>
      <p:ext uri="{BB962C8B-B14F-4D97-AF65-F5344CB8AC3E}">
        <p14:creationId xmlns:p14="http://schemas.microsoft.com/office/powerpoint/2010/main" val="1248068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5438458" y="0"/>
            <a:ext cx="4160520" cy="365760"/>
          </a:xfrm>
          <a:prstGeom prst="rect">
            <a:avLst/>
          </a:prstGeom>
        </p:spPr>
        <p:txBody>
          <a:bodyPr vert="horz" lIns="96661" tIns="48331" rIns="96661" bIns="48331" rtlCol="0"/>
          <a:lstStyle>
            <a:lvl1pPr algn="r">
              <a:defRPr sz="1300"/>
            </a:lvl1pPr>
          </a:lstStyle>
          <a:p>
            <a:fld id="{263FB922-F127-5E47-9B2E-CA730A74DCAB}" type="datetimeFigureOut">
              <a:rPr lang="en-US" smtClean="0"/>
              <a:t>10/20/2013</a:t>
            </a:fld>
            <a:endParaRPr lang="en-US"/>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960120" y="3474720"/>
            <a:ext cx="7680960" cy="32918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948171"/>
            <a:ext cx="4160520" cy="3657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5438458" y="6948171"/>
            <a:ext cx="4160520" cy="365760"/>
          </a:xfrm>
          <a:prstGeom prst="rect">
            <a:avLst/>
          </a:prstGeom>
        </p:spPr>
        <p:txBody>
          <a:bodyPr vert="horz" lIns="96661" tIns="48331" rIns="96661" bIns="48331" rtlCol="0" anchor="b"/>
          <a:lstStyle>
            <a:lvl1pPr algn="r">
              <a:defRPr sz="1300"/>
            </a:lvl1pPr>
          </a:lstStyle>
          <a:p>
            <a:fld id="{4FE1A22D-B0DA-7946-9107-1C35E13A8882}" type="slidenum">
              <a:rPr lang="en-US" smtClean="0"/>
              <a:t>‹#›</a:t>
            </a:fld>
            <a:endParaRPr lang="en-US"/>
          </a:p>
        </p:txBody>
      </p:sp>
    </p:spTree>
    <p:extLst>
      <p:ext uri="{BB962C8B-B14F-4D97-AF65-F5344CB8AC3E}">
        <p14:creationId xmlns:p14="http://schemas.microsoft.com/office/powerpoint/2010/main" val="2340084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58037"/>
            <a:ext cx="7772400" cy="815815"/>
          </a:xfrm>
          <a:prstGeom prst="rect">
            <a:avLst/>
          </a:prstGeom>
        </p:spPr>
        <p:txBody>
          <a:bodyPr/>
          <a:lstStyle>
            <a:lvl1pPr>
              <a:defRPr>
                <a:latin typeface="Franklin Gothic Medium"/>
                <a:cs typeface="Franklin Gothic Medium"/>
              </a:defRPr>
            </a:lvl1pPr>
          </a:lstStyle>
          <a:p>
            <a:r>
              <a:rPr lang="en-US" dirty="0" smtClean="0"/>
              <a:t>Click to edit Master title style</a:t>
            </a:r>
            <a:endParaRPr lang="en-US" dirty="0"/>
          </a:p>
        </p:txBody>
      </p:sp>
    </p:spTree>
    <p:extLst>
      <p:ext uri="{BB962C8B-B14F-4D97-AF65-F5344CB8AC3E}">
        <p14:creationId xmlns:p14="http://schemas.microsoft.com/office/powerpoint/2010/main" val="627174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6642"/>
          </a:xfrm>
          <a:prstGeom prst="rect">
            <a:avLst/>
          </a:prstGeom>
        </p:spPr>
        <p:txBody>
          <a:bodyPr>
            <a:normAutofit/>
          </a:bodyPr>
          <a:lstStyle>
            <a:lvl1pPr algn="l">
              <a:defRPr sz="3200">
                <a:latin typeface="Franklin Gothic Medium"/>
                <a:cs typeface="Franklin Gothic Medium"/>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44160"/>
            <a:ext cx="8229600" cy="5140800"/>
          </a:xfrm>
          <a:prstGeom prst="rect">
            <a:avLst/>
          </a:prstGeom>
        </p:spPr>
        <p:txBody>
          <a:bodyPr/>
          <a:lstStyle>
            <a:lvl1pPr>
              <a:defRPr>
                <a:latin typeface="Franklin Gothic Medium"/>
                <a:cs typeface="Franklin Gothic Medium"/>
              </a:defRPr>
            </a:lvl1pPr>
            <a:lvl2pPr>
              <a:defRPr>
                <a:latin typeface="Franklin Gothic Medium"/>
                <a:cs typeface="Franklin Gothic Medium"/>
              </a:defRPr>
            </a:lvl2pPr>
            <a:lvl3pPr marL="914400" indent="0">
              <a:buNone/>
              <a:defRPr/>
            </a:lvl3pPr>
            <a:lvl4pPr marL="1371600" indent="0">
              <a:buNone/>
              <a:defRPr/>
            </a:lvl4pPr>
            <a:lvl5pPr marL="1828800" indent="0">
              <a:buNone/>
              <a:defRPr/>
            </a:lvl5pPr>
          </a:lstStyle>
          <a:p>
            <a:pPr lvl="0"/>
            <a:r>
              <a:rPr lang="en-US" dirty="0" smtClean="0"/>
              <a:t>Click to edit Master text styles</a:t>
            </a:r>
          </a:p>
          <a:p>
            <a:pPr lvl="1"/>
            <a:r>
              <a:rPr lang="en-US" dirty="0" smtClean="0"/>
              <a:t>Second level</a:t>
            </a:r>
          </a:p>
        </p:txBody>
      </p:sp>
      <p:cxnSp>
        <p:nvCxnSpPr>
          <p:cNvPr id="8" name="Straight Connector 7"/>
          <p:cNvCxnSpPr/>
          <p:nvPr userDrawn="1"/>
        </p:nvCxnSpPr>
        <p:spPr>
          <a:xfrm>
            <a:off x="457200" y="881280"/>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45649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606642"/>
          </a:xfrm>
          <a:prstGeom prst="rect">
            <a:avLst/>
          </a:prstGeom>
        </p:spPr>
        <p:txBody>
          <a:bodyPr>
            <a:normAutofit/>
          </a:bodyPr>
          <a:lstStyle>
            <a:lvl1pPr algn="l">
              <a:defRPr sz="3200">
                <a:latin typeface="Franklin Gothic Medium"/>
                <a:cs typeface="Franklin Gothic Medium"/>
              </a:defRPr>
            </a:lvl1pPr>
          </a:lstStyle>
          <a:p>
            <a:r>
              <a:rPr lang="en-US" dirty="0" smtClean="0"/>
              <a:t>Click to edit Master title style</a:t>
            </a:r>
            <a:endParaRPr lang="en-US" dirty="0"/>
          </a:p>
        </p:txBody>
      </p:sp>
      <p:cxnSp>
        <p:nvCxnSpPr>
          <p:cNvPr id="7" name="Straight Connector 6"/>
          <p:cNvCxnSpPr/>
          <p:nvPr userDrawn="1"/>
        </p:nvCxnSpPr>
        <p:spPr>
          <a:xfrm>
            <a:off x="457200" y="881280"/>
            <a:ext cx="82296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53158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fld id="{E032AF24-FAF0-DF46-80F4-BB026815589E}" type="slidenum">
              <a:rPr lang="en-US"/>
              <a:pPr/>
              <a:t>‹#›</a:t>
            </a:fld>
            <a:endParaRPr lang="en-US"/>
          </a:p>
        </p:txBody>
      </p:sp>
    </p:spTree>
    <p:extLst>
      <p:ext uri="{BB962C8B-B14F-4D97-AF65-F5344CB8AC3E}">
        <p14:creationId xmlns:p14="http://schemas.microsoft.com/office/powerpoint/2010/main" val="1299431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8249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image" Target="../media/image20.png"/><Relationship Id="rId5" Type="http://schemas.openxmlformats.org/officeDocument/2006/relationships/tags" Target="../tags/tag14.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s>
</file>

<file path=ppt/slides/_rels/slide12.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image" Target="../media/image30.png"/><Relationship Id="rId4" Type="http://schemas.openxmlformats.org/officeDocument/2006/relationships/tags" Target="../tags/tag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2.png"/><Relationship Id="rId5" Type="http://schemas.openxmlformats.org/officeDocument/2006/relationships/slideLayout" Target="../slideLayouts/slideLayout2.xml"/><Relationship Id="rId4" Type="http://schemas.openxmlformats.org/officeDocument/2006/relationships/tags" Target="../tags/tag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image" Target="../media/image6.png"/><Relationship Id="rId4" Type="http://schemas.openxmlformats.org/officeDocument/2006/relationships/tags" Target="../tags/tag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CSE 311: Foundations of Computing</a:t>
            </a:r>
            <a:endParaRPr lang="en-US" dirty="0"/>
          </a:p>
        </p:txBody>
      </p:sp>
      <p:sp>
        <p:nvSpPr>
          <p:cNvPr id="4" name="TextBox 3"/>
          <p:cNvSpPr txBox="1"/>
          <p:nvPr/>
        </p:nvSpPr>
        <p:spPr>
          <a:xfrm>
            <a:off x="457200" y="1149953"/>
            <a:ext cx="8229600" cy="954107"/>
          </a:xfrm>
          <a:prstGeom prst="rect">
            <a:avLst/>
          </a:prstGeom>
          <a:noFill/>
        </p:spPr>
        <p:txBody>
          <a:bodyPr wrap="square" rtlCol="0">
            <a:spAutoFit/>
          </a:bodyPr>
          <a:lstStyle/>
          <a:p>
            <a:r>
              <a:rPr lang="en-US" sz="2800" dirty="0" smtClean="0">
                <a:latin typeface="Franklin Gothic Medium"/>
                <a:cs typeface="Franklin Gothic Medium"/>
              </a:rPr>
              <a:t>Fall 2013</a:t>
            </a:r>
          </a:p>
          <a:p>
            <a:r>
              <a:rPr lang="en-US" sz="2800" dirty="0" smtClean="0">
                <a:solidFill>
                  <a:srgbClr val="C00000"/>
                </a:solidFill>
                <a:latin typeface="Franklin Gothic Medium"/>
                <a:cs typeface="Franklin Gothic Medium"/>
              </a:rPr>
              <a:t>Lecture 12:  Primes, GCD, modular inverse</a:t>
            </a:r>
          </a:p>
        </p:txBody>
      </p:sp>
      <p:pic>
        <p:nvPicPr>
          <p:cNvPr id="1026" name="Picture 2" descr="Factoring the Ti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8265" y="2359138"/>
            <a:ext cx="4673953" cy="4081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60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custDataLst>
              <p:tags r:id="rId1"/>
            </p:custDataLst>
          </p:nvPr>
        </p:nvSpPr>
        <p:spPr/>
        <p:txBody>
          <a:bodyPr/>
          <a:lstStyle/>
          <a:p>
            <a:r>
              <a:rPr lang="en-US" dirty="0" smtClean="0">
                <a:latin typeface="Franklin Gothic Medium" panose="020B0603020102020204" pitchFamily="34" charset="0"/>
              </a:rPr>
              <a:t>distribution of primes</a:t>
            </a:r>
            <a:endParaRPr lang="en-US" dirty="0">
              <a:latin typeface="Franklin Gothic Medium" panose="020B0603020102020204" pitchFamily="34" charset="0"/>
            </a:endParaRPr>
          </a:p>
        </p:txBody>
      </p:sp>
      <mc:AlternateContent xmlns:mc="http://schemas.openxmlformats.org/markup-compatibility/2006" xmlns:a14="http://schemas.microsoft.com/office/drawing/2010/main">
        <mc:Choice Requires="a14">
          <p:sp>
            <p:nvSpPr>
              <p:cNvPr id="8195" name="Content Placeholder 2"/>
              <p:cNvSpPr>
                <a:spLocks noGrp="1"/>
              </p:cNvSpPr>
              <p:nvPr>
                <p:ph idx="1"/>
                <p:custDataLst>
                  <p:tags r:id="rId2"/>
                </p:custDataLst>
              </p:nvPr>
            </p:nvSpPr>
            <p:spPr>
              <a:xfrm>
                <a:off x="941213" y="2779891"/>
                <a:ext cx="7659511" cy="1272822"/>
              </a:xfrm>
            </p:spPr>
            <p:txBody>
              <a:bodyPr/>
              <a:lstStyle/>
              <a:p>
                <a:pPr marL="0" indent="0">
                  <a:buNone/>
                </a:pPr>
                <a:r>
                  <a:rPr lang="en-US" sz="2800" dirty="0" smtClean="0">
                    <a:solidFill>
                      <a:srgbClr val="C00000"/>
                    </a:solidFill>
                    <a:latin typeface="Franklin Gothic Medium" panose="020B0603020102020204" pitchFamily="34" charset="0"/>
                  </a:rPr>
                  <a:t>If you pick a random number </a:t>
                </a:r>
                <a14:m>
                  <m:oMath xmlns:m="http://schemas.openxmlformats.org/officeDocument/2006/math">
                    <m:r>
                      <a:rPr lang="en-US" sz="2800" b="0" i="1" smtClean="0">
                        <a:solidFill>
                          <a:srgbClr val="C00000"/>
                        </a:solidFill>
                        <a:latin typeface="Cambria Math"/>
                      </a:rPr>
                      <m:t>𝑛</m:t>
                    </m:r>
                  </m:oMath>
                </a14:m>
                <a:r>
                  <a:rPr lang="en-US" sz="2800" dirty="0" smtClean="0">
                    <a:solidFill>
                      <a:srgbClr val="C00000"/>
                    </a:solidFill>
                    <a:latin typeface="Franklin Gothic Medium" panose="020B0603020102020204" pitchFamily="34" charset="0"/>
                  </a:rPr>
                  <a:t> </a:t>
                </a:r>
                <a:r>
                  <a:rPr lang="en-US" sz="2800" dirty="0">
                    <a:solidFill>
                      <a:srgbClr val="C00000"/>
                    </a:solidFill>
                    <a:latin typeface="Franklin Gothic Medium" panose="020B0603020102020204" pitchFamily="34" charset="0"/>
                  </a:rPr>
                  <a:t>in the range </a:t>
                </a:r>
                <a:endParaRPr lang="en-US" sz="2800" dirty="0" smtClean="0">
                  <a:solidFill>
                    <a:srgbClr val="C00000"/>
                  </a:solidFill>
                  <a:latin typeface="Franklin Gothic Medium" panose="020B0603020102020204" pitchFamily="34" charset="0"/>
                </a:endParaRPr>
              </a:p>
              <a:p>
                <a:pPr marL="0" indent="0">
                  <a:buNone/>
                </a:pPr>
                <a14:m>
                  <m:oMath xmlns:m="http://schemas.openxmlformats.org/officeDocument/2006/math">
                    <m:d>
                      <m:dPr>
                        <m:begChr m:val="["/>
                        <m:endChr m:val="]"/>
                        <m:ctrlPr>
                          <a:rPr lang="en-US" sz="2800" b="0" i="1" smtClean="0">
                            <a:solidFill>
                              <a:srgbClr val="C00000"/>
                            </a:solidFill>
                            <a:latin typeface="Cambria Math"/>
                          </a:rPr>
                        </m:ctrlPr>
                      </m:dPr>
                      <m:e>
                        <m:r>
                          <a:rPr lang="en-US" sz="2800" b="0" i="1" smtClean="0">
                            <a:solidFill>
                              <a:srgbClr val="C00000"/>
                            </a:solidFill>
                            <a:latin typeface="Cambria Math"/>
                          </a:rPr>
                          <m:t>𝑥</m:t>
                        </m:r>
                        <m:r>
                          <a:rPr lang="en-US" sz="2800" b="0" i="1" smtClean="0">
                            <a:solidFill>
                              <a:srgbClr val="C00000"/>
                            </a:solidFill>
                            <a:latin typeface="Cambria Math"/>
                          </a:rPr>
                          <m:t>,2</m:t>
                        </m:r>
                        <m:r>
                          <a:rPr lang="en-US" sz="2800" b="0" i="1" smtClean="0">
                            <a:solidFill>
                              <a:srgbClr val="C00000"/>
                            </a:solidFill>
                            <a:latin typeface="Cambria Math"/>
                          </a:rPr>
                          <m:t>𝑥</m:t>
                        </m:r>
                      </m:e>
                    </m:d>
                  </m:oMath>
                </a14:m>
                <a:r>
                  <a:rPr lang="en-US" sz="2800" dirty="0">
                    <a:solidFill>
                      <a:srgbClr val="C00000"/>
                    </a:solidFill>
                    <a:latin typeface="Franklin Gothic Medium" panose="020B0603020102020204" pitchFamily="34" charset="0"/>
                  </a:rPr>
                  <a:t>, what is the chance that </a:t>
                </a:r>
                <a14:m>
                  <m:oMath xmlns:m="http://schemas.openxmlformats.org/officeDocument/2006/math">
                    <m:r>
                      <a:rPr lang="en-US" sz="2800" b="0" i="1" smtClean="0">
                        <a:solidFill>
                          <a:srgbClr val="C00000"/>
                        </a:solidFill>
                        <a:latin typeface="Cambria Math"/>
                      </a:rPr>
                      <m:t>𝑛</m:t>
                    </m:r>
                  </m:oMath>
                </a14:m>
                <a:r>
                  <a:rPr lang="en-US" sz="2800" dirty="0" smtClean="0">
                    <a:solidFill>
                      <a:srgbClr val="C00000"/>
                    </a:solidFill>
                    <a:latin typeface="Franklin Gothic Medium" panose="020B0603020102020204" pitchFamily="34" charset="0"/>
                  </a:rPr>
                  <a:t> </a:t>
                </a:r>
                <a:r>
                  <a:rPr lang="en-US" sz="2800" dirty="0">
                    <a:solidFill>
                      <a:srgbClr val="C00000"/>
                    </a:solidFill>
                    <a:latin typeface="Franklin Gothic Medium" panose="020B0603020102020204" pitchFamily="34" charset="0"/>
                  </a:rPr>
                  <a:t>is prime?</a:t>
                </a:r>
              </a:p>
            </p:txBody>
          </p:sp>
        </mc:Choice>
        <mc:Fallback xmlns="">
          <p:sp>
            <p:nvSpPr>
              <p:cNvPr id="8195" name="Content Placeholder 2"/>
              <p:cNvSpPr>
                <a:spLocks noGrp="1" noRot="1" noChangeAspect="1" noMove="1" noResize="1" noEditPoints="1" noAdjustHandles="1" noChangeArrowheads="1" noChangeShapeType="1" noTextEdit="1"/>
              </p:cNvSpPr>
              <p:nvPr>
                <p:ph idx="1"/>
                <p:custDataLst>
                  <p:tags r:id="rId5"/>
                </p:custDataLst>
              </p:nvPr>
            </p:nvSpPr>
            <p:spPr>
              <a:xfrm>
                <a:off x="941213" y="2779891"/>
                <a:ext cx="7659511" cy="1272822"/>
              </a:xfrm>
              <a:blipFill rotWithShape="1">
                <a:blip r:embed="rId6"/>
                <a:stretch>
                  <a:fillRect l="-1591" t="-4306"/>
                </a:stretch>
              </a:blipFill>
            </p:spPr>
            <p:txBody>
              <a:bodyPr/>
              <a:lstStyle/>
              <a:p>
                <a:r>
                  <a:rPr lang="en-US">
                    <a:noFill/>
                  </a:rPr>
                  <a:t> </a:t>
                </a:r>
              </a:p>
            </p:txBody>
          </p:sp>
        </mc:Fallback>
      </mc:AlternateContent>
      <p:sp>
        <p:nvSpPr>
          <p:cNvPr id="4" name="TextBox 3"/>
          <p:cNvSpPr txBox="1"/>
          <p:nvPr>
            <p:custDataLst>
              <p:tags r:id="rId3"/>
            </p:custDataLst>
          </p:nvPr>
        </p:nvSpPr>
        <p:spPr>
          <a:xfrm>
            <a:off x="838200" y="1295400"/>
            <a:ext cx="7391400" cy="1200150"/>
          </a:xfrm>
          <a:prstGeom prst="rect">
            <a:avLst/>
          </a:prstGeom>
          <a:solidFill>
            <a:schemeClr val="bg2"/>
          </a:solidFill>
          <a:ln>
            <a:solidFill>
              <a:schemeClr val="bg2">
                <a:lumMod val="50000"/>
              </a:schemeClr>
            </a:solidFill>
          </a:ln>
        </p:spPr>
        <p:txBody>
          <a:bodyPr>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a:t>2 3 5 7 11 13 17 19 23 29 31 37 41 43 47 53 59 61 67 71 73 79 83 89 97 101 103 107 109 113 127 131 137 139 149 151 157 163 167 173 179 181 191 193 197 199 211 223 227 229 233 239 241 251 257 263 269 271 277 281 283 293 307 311 313 317 331 337 347 349 353 359</a:t>
            </a:r>
          </a:p>
        </p:txBody>
      </p:sp>
    </p:spTree>
    <p:extLst>
      <p:ext uri="{BB962C8B-B14F-4D97-AF65-F5344CB8AC3E}">
        <p14:creationId xmlns:p14="http://schemas.microsoft.com/office/powerpoint/2010/main" val="36367506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custDataLst>
              <p:tags r:id="rId1"/>
            </p:custDataLst>
          </p:nvPr>
        </p:nvSpPr>
        <p:spPr/>
        <p:txBody>
          <a:bodyPr/>
          <a:lstStyle/>
          <a:p>
            <a:r>
              <a:rPr lang="en-US" dirty="0">
                <a:latin typeface="Franklin Gothic Medium" panose="020B0603020102020204" pitchFamily="34" charset="0"/>
              </a:rPr>
              <a:t>f</a:t>
            </a:r>
            <a:r>
              <a:rPr lang="en-US" dirty="0" smtClean="0">
                <a:latin typeface="Franklin Gothic Medium" panose="020B0603020102020204" pitchFamily="34" charset="0"/>
              </a:rPr>
              <a:t>amous algorithmic problems</a:t>
            </a:r>
            <a:endParaRPr lang="en-US" dirty="0">
              <a:latin typeface="Franklin Gothic Medium" panose="020B0603020102020204" pitchFamily="34" charset="0"/>
            </a:endParaRPr>
          </a:p>
        </p:txBody>
      </p:sp>
      <p:sp>
        <p:nvSpPr>
          <p:cNvPr id="9219" name="Content Placeholder 2"/>
          <p:cNvSpPr>
            <a:spLocks noGrp="1"/>
          </p:cNvSpPr>
          <p:nvPr>
            <p:ph idx="1"/>
            <p:custDataLst>
              <p:tags r:id="rId2"/>
            </p:custDataLst>
          </p:nvPr>
        </p:nvSpPr>
        <p:spPr/>
        <p:txBody>
          <a:bodyPr/>
          <a:lstStyle/>
          <a:p>
            <a:r>
              <a:rPr lang="en-US" sz="2800" dirty="0" err="1">
                <a:solidFill>
                  <a:srgbClr val="C00000"/>
                </a:solidFill>
                <a:latin typeface="Franklin Gothic Medium" panose="020B0603020102020204" pitchFamily="34" charset="0"/>
              </a:rPr>
              <a:t>Primality</a:t>
            </a:r>
            <a:r>
              <a:rPr lang="en-US" sz="2800" dirty="0">
                <a:solidFill>
                  <a:srgbClr val="C00000"/>
                </a:solidFill>
                <a:latin typeface="Franklin Gothic Medium" panose="020B0603020102020204" pitchFamily="34" charset="0"/>
              </a:rPr>
              <a:t> t</a:t>
            </a:r>
            <a:r>
              <a:rPr lang="en-US" sz="2800" dirty="0" smtClean="0">
                <a:solidFill>
                  <a:srgbClr val="C00000"/>
                </a:solidFill>
                <a:latin typeface="Franklin Gothic Medium" panose="020B0603020102020204" pitchFamily="34" charset="0"/>
              </a:rPr>
              <a:t>esting</a:t>
            </a:r>
            <a:endParaRPr lang="en-US" sz="2800" dirty="0">
              <a:solidFill>
                <a:srgbClr val="C00000"/>
              </a:solidFill>
              <a:latin typeface="Franklin Gothic Medium" panose="020B0603020102020204" pitchFamily="34" charset="0"/>
            </a:endParaRPr>
          </a:p>
          <a:p>
            <a:pPr lvl="1"/>
            <a:r>
              <a:rPr lang="en-US" dirty="0">
                <a:latin typeface="Franklin Gothic Medium" panose="020B0603020102020204" pitchFamily="34" charset="0"/>
              </a:rPr>
              <a:t>Given an integer n, determine if n is prime</a:t>
            </a:r>
          </a:p>
          <a:p>
            <a:r>
              <a:rPr lang="en-US" sz="2800" dirty="0">
                <a:solidFill>
                  <a:srgbClr val="C00000"/>
                </a:solidFill>
                <a:latin typeface="Franklin Gothic Medium" panose="020B0603020102020204" pitchFamily="34" charset="0"/>
              </a:rPr>
              <a:t>Factoring</a:t>
            </a:r>
          </a:p>
          <a:p>
            <a:pPr lvl="1"/>
            <a:r>
              <a:rPr lang="en-US" dirty="0">
                <a:latin typeface="Franklin Gothic Medium" panose="020B0603020102020204" pitchFamily="34" charset="0"/>
              </a:rPr>
              <a:t>Given an integer n, determine the prime factorization of n</a:t>
            </a:r>
          </a:p>
        </p:txBody>
      </p:sp>
    </p:spTree>
    <p:extLst>
      <p:ext uri="{BB962C8B-B14F-4D97-AF65-F5344CB8AC3E}">
        <p14:creationId xmlns:p14="http://schemas.microsoft.com/office/powerpoint/2010/main" val="22486222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custDataLst>
              <p:tags r:id="rId1"/>
            </p:custDataLst>
          </p:nvPr>
        </p:nvSpPr>
        <p:spPr/>
        <p:txBody>
          <a:bodyPr/>
          <a:lstStyle/>
          <a:p>
            <a:r>
              <a:rPr lang="en-US" dirty="0" smtClean="0">
                <a:latin typeface="Franklin Gothic Medium" panose="020B0603020102020204" pitchFamily="34" charset="0"/>
              </a:rPr>
              <a:t>factoring</a:t>
            </a:r>
            <a:endParaRPr lang="en-US" dirty="0">
              <a:latin typeface="Franklin Gothic Medium" panose="020B0603020102020204" pitchFamily="34" charset="0"/>
            </a:endParaRPr>
          </a:p>
        </p:txBody>
      </p:sp>
      <p:sp>
        <p:nvSpPr>
          <p:cNvPr id="10243" name="Content Placeholder 2"/>
          <p:cNvSpPr>
            <a:spLocks noGrp="1"/>
          </p:cNvSpPr>
          <p:nvPr>
            <p:ph idx="1"/>
            <p:custDataLst>
              <p:tags r:id="rId2"/>
            </p:custDataLst>
          </p:nvPr>
        </p:nvSpPr>
        <p:spPr>
          <a:xfrm>
            <a:off x="581379" y="1114773"/>
            <a:ext cx="8229600" cy="762000"/>
          </a:xfrm>
        </p:spPr>
        <p:txBody>
          <a:bodyPr/>
          <a:lstStyle/>
          <a:p>
            <a:pPr marL="0" indent="0">
              <a:buNone/>
            </a:pPr>
            <a:r>
              <a:rPr lang="en-US" sz="2800" dirty="0">
                <a:solidFill>
                  <a:srgbClr val="C00000"/>
                </a:solidFill>
                <a:latin typeface="Franklin Gothic Medium" panose="020B0603020102020204" pitchFamily="34" charset="0"/>
              </a:rPr>
              <a:t>Factor the following 232 digit number </a:t>
            </a:r>
            <a:r>
              <a:rPr lang="en-US" dirty="0">
                <a:solidFill>
                  <a:srgbClr val="C00000"/>
                </a:solidFill>
                <a:latin typeface="Calibri" charset="0"/>
              </a:rPr>
              <a:t>[RSA768]:</a:t>
            </a:r>
          </a:p>
        </p:txBody>
      </p:sp>
      <p:sp>
        <p:nvSpPr>
          <p:cNvPr id="10244" name="TextBox 3"/>
          <p:cNvSpPr txBox="1">
            <a:spLocks noChangeArrowheads="1"/>
          </p:cNvSpPr>
          <p:nvPr>
            <p:custDataLst>
              <p:tags r:id="rId3"/>
            </p:custDataLst>
          </p:nvPr>
        </p:nvSpPr>
        <p:spPr bwMode="auto">
          <a:xfrm>
            <a:off x="533400" y="1902174"/>
            <a:ext cx="7467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endParaRPr lang="en-US"/>
          </a:p>
          <a:p>
            <a:pPr eaLnBrk="1" hangingPunct="1"/>
            <a:r>
              <a:rPr lang="en-US"/>
              <a:t> </a:t>
            </a:r>
          </a:p>
        </p:txBody>
      </p:sp>
      <p:sp>
        <p:nvSpPr>
          <p:cNvPr id="10245" name="Rectangle 4"/>
          <p:cNvSpPr>
            <a:spLocks noChangeArrowheads="1"/>
          </p:cNvSpPr>
          <p:nvPr/>
        </p:nvSpPr>
        <p:spPr bwMode="auto">
          <a:xfrm>
            <a:off x="1408290" y="2051745"/>
            <a:ext cx="62484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dirty="0"/>
              <a:t>1230186684530117755130494958384962720772853569595334792197322452151726400507263657518745202199786469389956474942774063845925192557326303453731548268507917026122142913461670429214311602221240479274737794080665351419597459856902143413</a:t>
            </a:r>
          </a:p>
        </p:txBody>
      </p:sp>
    </p:spTree>
    <p:extLst>
      <p:ext uri="{BB962C8B-B14F-4D97-AF65-F5344CB8AC3E}">
        <p14:creationId xmlns:p14="http://schemas.microsoft.com/office/powerpoint/2010/main" val="3443831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6"/>
          <p:cNvSpPr>
            <a:spLocks noChangeArrowheads="1"/>
          </p:cNvSpPr>
          <p:nvPr/>
        </p:nvSpPr>
        <p:spPr bwMode="auto">
          <a:xfrm>
            <a:off x="457200" y="598311"/>
            <a:ext cx="8382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dirty="0" smtClean="0"/>
              <a:t>1230186684530117755130494958384962720772853569595334792197322452151726400507263657518745202199786469389956474942774063845925192557326303453731548268507917026122142913461670429214311602221240479274737794080665351419597459856902143413</a:t>
            </a:r>
            <a:endParaRPr lang="en-US" sz="2400" dirty="0"/>
          </a:p>
        </p:txBody>
      </p:sp>
      <p:sp>
        <p:nvSpPr>
          <p:cNvPr id="11270" name="TextBox 7"/>
          <p:cNvSpPr txBox="1">
            <a:spLocks noChangeArrowheads="1"/>
          </p:cNvSpPr>
          <p:nvPr/>
        </p:nvSpPr>
        <p:spPr bwMode="auto">
          <a:xfrm>
            <a:off x="457200" y="3048000"/>
            <a:ext cx="8382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2400"/>
              <a:t>33478071698956898786044169848212690817704794983713768568912431388982883793878002287614711652531743087737814467999489</a:t>
            </a:r>
          </a:p>
        </p:txBody>
      </p:sp>
      <p:sp>
        <p:nvSpPr>
          <p:cNvPr id="11271" name="TextBox 8"/>
          <p:cNvSpPr txBox="1">
            <a:spLocks noChangeArrowheads="1"/>
          </p:cNvSpPr>
          <p:nvPr/>
        </p:nvSpPr>
        <p:spPr bwMode="auto">
          <a:xfrm>
            <a:off x="533400" y="4831647"/>
            <a:ext cx="8458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2400" dirty="0"/>
              <a:t>36746043666799590428244633799627952632279158164343087642676032283815739666511279233373417143396810270092798736308917</a:t>
            </a:r>
          </a:p>
        </p:txBody>
      </p:sp>
      <p:sp>
        <p:nvSpPr>
          <p:cNvPr id="2" name="Equal 1"/>
          <p:cNvSpPr/>
          <p:nvPr/>
        </p:nvSpPr>
        <p:spPr>
          <a:xfrm>
            <a:off x="4103511" y="2492022"/>
            <a:ext cx="457200" cy="457200"/>
          </a:xfrm>
          <a:prstGeom prst="mathEqual">
            <a:avLst>
              <a:gd name="adj1" fmla="val 11230"/>
              <a:gd name="adj2" fmla="val 11760"/>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solidFill>
                <a:schemeClr val="tx1"/>
              </a:solidFill>
            </a:endParaRPr>
          </a:p>
        </p:txBody>
      </p:sp>
      <p:sp>
        <p:nvSpPr>
          <p:cNvPr id="3" name="Multiply 2"/>
          <p:cNvSpPr/>
          <p:nvPr/>
        </p:nvSpPr>
        <p:spPr>
          <a:xfrm>
            <a:off x="4114800" y="4193823"/>
            <a:ext cx="533400" cy="457200"/>
          </a:xfrm>
          <a:prstGeom prst="mathMultiply">
            <a:avLst>
              <a:gd name="adj1" fmla="val 11230"/>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6994871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custDataLst>
              <p:tags r:id="rId1"/>
            </p:custDataLst>
          </p:nvPr>
        </p:nvSpPr>
        <p:spPr/>
        <p:txBody>
          <a:bodyPr/>
          <a:lstStyle/>
          <a:p>
            <a:r>
              <a:rPr lang="en-US" dirty="0" smtClean="0">
                <a:latin typeface="Franklin Gothic Medium" panose="020B0603020102020204" pitchFamily="34" charset="0"/>
              </a:rPr>
              <a:t>greatest common divisor</a:t>
            </a:r>
            <a:endParaRPr lang="en-US" dirty="0">
              <a:latin typeface="Franklin Gothic Medium" panose="020B0603020102020204" pitchFamily="34" charset="0"/>
            </a:endParaRPr>
          </a:p>
        </p:txBody>
      </p:sp>
      <mc:AlternateContent xmlns:mc="http://schemas.openxmlformats.org/markup-compatibility/2006" xmlns:a14="http://schemas.microsoft.com/office/drawing/2010/main">
        <mc:Choice Requires="a14">
          <p:sp>
            <p:nvSpPr>
              <p:cNvPr id="12291" name="Content Placeholder 2"/>
              <p:cNvSpPr>
                <a:spLocks noGrp="1"/>
              </p:cNvSpPr>
              <p:nvPr>
                <p:ph idx="1"/>
                <p:custDataLst>
                  <p:tags r:id="rId2"/>
                </p:custDataLst>
              </p:nvPr>
            </p:nvSpPr>
            <p:spPr>
              <a:xfrm>
                <a:off x="457200" y="1244160"/>
                <a:ext cx="7162800" cy="5140800"/>
              </a:xfrm>
            </p:spPr>
            <p:txBody>
              <a:bodyPr/>
              <a:lstStyle/>
              <a:p>
                <a:pPr marL="0" indent="0">
                  <a:buNone/>
                </a:pPr>
                <a:r>
                  <a:rPr lang="en-US" sz="2800" dirty="0" smtClean="0">
                    <a:solidFill>
                      <a:srgbClr val="C00000"/>
                    </a:solidFill>
                    <a:latin typeface="Calibri" charset="0"/>
                  </a:rPr>
                  <a:t>GCD(a, b)</a:t>
                </a:r>
                <a:r>
                  <a:rPr lang="en-US" sz="2800" dirty="0" smtClean="0">
                    <a:latin typeface="Calibri" charset="0"/>
                  </a:rPr>
                  <a:t>: </a:t>
                </a:r>
              </a:p>
              <a:p>
                <a:pPr marL="0" indent="0">
                  <a:buNone/>
                </a:pPr>
                <a:r>
                  <a:rPr lang="en-US" sz="2800" dirty="0" smtClean="0">
                    <a:latin typeface="Franklin Gothic Medium" panose="020B0603020102020204" pitchFamily="34" charset="0"/>
                  </a:rPr>
                  <a:t>	Largest </a:t>
                </a:r>
                <a:r>
                  <a:rPr lang="en-US" sz="2800" dirty="0">
                    <a:latin typeface="Franklin Gothic Medium" panose="020B0603020102020204" pitchFamily="34" charset="0"/>
                  </a:rPr>
                  <a:t>integer </a:t>
                </a:r>
                <a14:m>
                  <m:oMath xmlns:m="http://schemas.openxmlformats.org/officeDocument/2006/math">
                    <m:r>
                      <a:rPr lang="en-US" sz="2800" b="0" i="1" smtClean="0">
                        <a:latin typeface="Cambria Math"/>
                      </a:rPr>
                      <m:t>𝑑</m:t>
                    </m:r>
                  </m:oMath>
                </a14:m>
                <a:r>
                  <a:rPr lang="en-US" sz="2800" dirty="0" smtClean="0">
                    <a:latin typeface="Franklin Gothic Medium" panose="020B0603020102020204" pitchFamily="34" charset="0"/>
                  </a:rPr>
                  <a:t> </a:t>
                </a:r>
                <a:r>
                  <a:rPr lang="en-US" sz="2800" dirty="0">
                    <a:latin typeface="Franklin Gothic Medium" panose="020B0603020102020204" pitchFamily="34" charset="0"/>
                  </a:rPr>
                  <a:t>such </a:t>
                </a:r>
                <a:r>
                  <a:rPr lang="en-US" sz="2800" dirty="0" smtClean="0">
                    <a:latin typeface="Franklin Gothic Medium" panose="020B0603020102020204" pitchFamily="34" charset="0"/>
                  </a:rPr>
                  <a:t>that </a:t>
                </a:r>
                <a14:m>
                  <m:oMath xmlns:m="http://schemas.openxmlformats.org/officeDocument/2006/math">
                    <m:r>
                      <a:rPr lang="en-US" sz="2800" b="0" i="1" smtClean="0">
                        <a:latin typeface="Cambria Math"/>
                      </a:rPr>
                      <m:t>𝑑</m:t>
                    </m:r>
                    <m:r>
                      <a:rPr lang="en-US" sz="2800" b="0" i="1" smtClean="0">
                        <a:latin typeface="Cambria Math"/>
                      </a:rPr>
                      <m:t>∣</m:t>
                    </m:r>
                    <m:r>
                      <a:rPr lang="en-US" sz="2800" b="0" i="1" smtClean="0">
                        <a:latin typeface="Cambria Math"/>
                      </a:rPr>
                      <m:t>𝑎</m:t>
                    </m:r>
                  </m:oMath>
                </a14:m>
                <a:r>
                  <a:rPr lang="en-US" sz="2800" dirty="0">
                    <a:latin typeface="Franklin Gothic Medium" panose="020B0603020102020204" pitchFamily="34" charset="0"/>
                  </a:rPr>
                  <a:t> and </a:t>
                </a:r>
                <a14:m>
                  <m:oMath xmlns:m="http://schemas.openxmlformats.org/officeDocument/2006/math">
                    <m:r>
                      <a:rPr lang="en-US" sz="2800" b="0" i="1" smtClean="0">
                        <a:latin typeface="Cambria Math"/>
                      </a:rPr>
                      <m:t>𝑑</m:t>
                    </m:r>
                    <m:r>
                      <a:rPr lang="en-US" sz="2800" b="0" i="1" smtClean="0">
                        <a:latin typeface="Cambria Math"/>
                      </a:rPr>
                      <m:t>∣</m:t>
                    </m:r>
                    <m:r>
                      <a:rPr lang="en-US" sz="2800" b="0" i="1" smtClean="0">
                        <a:latin typeface="Cambria Math"/>
                      </a:rPr>
                      <m:t>𝑏</m:t>
                    </m:r>
                  </m:oMath>
                </a14:m>
                <a:endParaRPr lang="en-US" sz="2800" dirty="0" smtClean="0">
                  <a:latin typeface="Franklin Gothic Medium" panose="020B0603020102020204" pitchFamily="34" charset="0"/>
                </a:endParaRPr>
              </a:p>
              <a:p>
                <a:endParaRPr lang="en-US" sz="2800" dirty="0">
                  <a:latin typeface="Calibri" charset="0"/>
                </a:endParaRPr>
              </a:p>
              <a:p>
                <a:pPr lvl="1"/>
                <a:r>
                  <a:rPr lang="en-US" dirty="0" smtClean="0">
                    <a:latin typeface="Calibri" charset="0"/>
                  </a:rPr>
                  <a:t>  GCD(100</a:t>
                </a:r>
                <a:r>
                  <a:rPr lang="en-US" dirty="0">
                    <a:latin typeface="Calibri" charset="0"/>
                  </a:rPr>
                  <a:t>, 125</a:t>
                </a:r>
                <a:r>
                  <a:rPr lang="en-US" dirty="0" smtClean="0">
                    <a:latin typeface="Calibri" charset="0"/>
                  </a:rPr>
                  <a:t>)	= </a:t>
                </a:r>
                <a:endParaRPr lang="en-US" dirty="0">
                  <a:latin typeface="Calibri" charset="0"/>
                </a:endParaRPr>
              </a:p>
              <a:p>
                <a:pPr lvl="1"/>
                <a:r>
                  <a:rPr lang="en-US" dirty="0" smtClean="0">
                    <a:latin typeface="Calibri" charset="0"/>
                  </a:rPr>
                  <a:t>  GCD(17</a:t>
                </a:r>
                <a:r>
                  <a:rPr lang="en-US" dirty="0">
                    <a:latin typeface="Calibri" charset="0"/>
                  </a:rPr>
                  <a:t>, 49) </a:t>
                </a:r>
                <a:r>
                  <a:rPr lang="en-US" dirty="0" smtClean="0">
                    <a:latin typeface="Calibri" charset="0"/>
                  </a:rPr>
                  <a:t>		= </a:t>
                </a:r>
                <a:endParaRPr lang="en-US" dirty="0">
                  <a:latin typeface="Calibri" charset="0"/>
                </a:endParaRPr>
              </a:p>
              <a:p>
                <a:pPr lvl="1"/>
                <a:r>
                  <a:rPr lang="en-US" dirty="0" smtClean="0">
                    <a:latin typeface="Calibri" charset="0"/>
                  </a:rPr>
                  <a:t>  GCD(11</a:t>
                </a:r>
                <a:r>
                  <a:rPr lang="en-US" dirty="0">
                    <a:latin typeface="Calibri" charset="0"/>
                  </a:rPr>
                  <a:t>, 66</a:t>
                </a:r>
                <a:r>
                  <a:rPr lang="en-US" dirty="0" smtClean="0">
                    <a:latin typeface="Calibri" charset="0"/>
                  </a:rPr>
                  <a:t>)		=</a:t>
                </a:r>
              </a:p>
              <a:p>
                <a:pPr lvl="1"/>
                <a:r>
                  <a:rPr lang="en-US" dirty="0" smtClean="0">
                    <a:latin typeface="Calibri" charset="0"/>
                  </a:rPr>
                  <a:t>  GCD(13, 0) 		= </a:t>
                </a:r>
                <a:endParaRPr lang="en-US" dirty="0">
                  <a:latin typeface="Calibri" charset="0"/>
                </a:endParaRPr>
              </a:p>
              <a:p>
                <a:pPr lvl="1"/>
                <a:r>
                  <a:rPr lang="en-US" dirty="0" smtClean="0">
                    <a:latin typeface="Calibri" charset="0"/>
                  </a:rPr>
                  <a:t>  GCD(180</a:t>
                </a:r>
                <a:r>
                  <a:rPr lang="en-US" dirty="0">
                    <a:latin typeface="Calibri" charset="0"/>
                  </a:rPr>
                  <a:t>, 252) </a:t>
                </a:r>
                <a:r>
                  <a:rPr lang="en-US" dirty="0" smtClean="0">
                    <a:latin typeface="Calibri" charset="0"/>
                  </a:rPr>
                  <a:t>	=</a:t>
                </a:r>
              </a:p>
              <a:p>
                <a:pPr marL="457200" lvl="1" indent="0">
                  <a:buNone/>
                </a:pPr>
                <a:endParaRPr lang="en-US" dirty="0">
                  <a:latin typeface="Calibri" charset="0"/>
                </a:endParaRPr>
              </a:p>
            </p:txBody>
          </p:sp>
        </mc:Choice>
        <mc:Fallback xmlns="">
          <p:sp>
            <p:nvSpPr>
              <p:cNvPr id="12291" name="Content Placeholder 2"/>
              <p:cNvSpPr>
                <a:spLocks noGrp="1" noRot="1" noChangeAspect="1" noMove="1" noResize="1" noEditPoints="1" noAdjustHandles="1" noChangeArrowheads="1" noChangeShapeType="1" noTextEdit="1"/>
              </p:cNvSpPr>
              <p:nvPr>
                <p:ph idx="1"/>
                <p:custDataLst>
                  <p:tags r:id="rId4"/>
                </p:custDataLst>
              </p:nvPr>
            </p:nvSpPr>
            <p:spPr>
              <a:xfrm>
                <a:off x="457200" y="1244160"/>
                <a:ext cx="7162800" cy="5140800"/>
              </a:xfrm>
              <a:blipFill rotWithShape="1">
                <a:blip r:embed="rId5"/>
                <a:stretch>
                  <a:fillRect l="-1702" t="-1068"/>
                </a:stretch>
              </a:blipFill>
            </p:spPr>
            <p:txBody>
              <a:bodyPr/>
              <a:lstStyle/>
              <a:p>
                <a:r>
                  <a:rPr lang="en-US">
                    <a:noFill/>
                  </a:rPr>
                  <a:t> </a:t>
                </a:r>
              </a:p>
            </p:txBody>
          </p:sp>
        </mc:Fallback>
      </mc:AlternateContent>
    </p:spTree>
    <p:extLst>
      <p:ext uri="{BB962C8B-B14F-4D97-AF65-F5344CB8AC3E}">
        <p14:creationId xmlns:p14="http://schemas.microsoft.com/office/powerpoint/2010/main" val="26980514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latin typeface="Franklin Gothic Medium" panose="020B0603020102020204" pitchFamily="34" charset="0"/>
              </a:rPr>
              <a:t>GCD and factoring</a:t>
            </a:r>
            <a:endParaRPr lang="en-US" dirty="0">
              <a:latin typeface="Franklin Gothic Medium" panose="020B0603020102020204" pitchFamily="34" charset="0"/>
            </a:endParaRPr>
          </a:p>
        </p:txBody>
      </p:sp>
      <p:sp>
        <p:nvSpPr>
          <p:cNvPr id="13318" name="TextBox 6"/>
          <p:cNvSpPr txBox="1">
            <a:spLocks noChangeArrowheads="1"/>
          </p:cNvSpPr>
          <p:nvPr/>
        </p:nvSpPr>
        <p:spPr bwMode="auto">
          <a:xfrm>
            <a:off x="715609" y="1304513"/>
            <a:ext cx="38862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2000" dirty="0">
                <a:solidFill>
                  <a:srgbClr val="C00000"/>
                </a:solidFill>
              </a:rPr>
              <a:t>a = 2</a:t>
            </a:r>
            <a:r>
              <a:rPr lang="en-US" sz="2000" b="1" baseline="30000" dirty="0">
                <a:solidFill>
                  <a:srgbClr val="C00000"/>
                </a:solidFill>
              </a:rPr>
              <a:t>3</a:t>
            </a:r>
            <a:r>
              <a:rPr lang="en-US" sz="2000" baseline="30000" dirty="0">
                <a:solidFill>
                  <a:srgbClr val="C00000"/>
                </a:solidFill>
              </a:rPr>
              <a:t> </a:t>
            </a:r>
            <a:r>
              <a:rPr lang="en-US" sz="2000" dirty="0">
                <a:solidFill>
                  <a:srgbClr val="C00000"/>
                </a:solidFill>
              </a:rPr>
              <a:t>• 3 • 5</a:t>
            </a:r>
            <a:r>
              <a:rPr lang="en-US" sz="2000" b="1" baseline="30000" dirty="0">
                <a:solidFill>
                  <a:srgbClr val="C00000"/>
                </a:solidFill>
              </a:rPr>
              <a:t>2</a:t>
            </a:r>
            <a:r>
              <a:rPr lang="en-US" sz="2000" dirty="0">
                <a:solidFill>
                  <a:srgbClr val="C00000"/>
                </a:solidFill>
              </a:rPr>
              <a:t> • 7 • </a:t>
            </a:r>
            <a:r>
              <a:rPr lang="en-US" sz="2000" dirty="0" smtClean="0">
                <a:solidFill>
                  <a:srgbClr val="C00000"/>
                </a:solidFill>
              </a:rPr>
              <a:t>11 = </a:t>
            </a:r>
            <a:r>
              <a:rPr lang="en-US" sz="2000" dirty="0">
                <a:solidFill>
                  <a:srgbClr val="C00000"/>
                </a:solidFill>
              </a:rPr>
              <a:t>46,200</a:t>
            </a:r>
          </a:p>
        </p:txBody>
      </p:sp>
      <p:sp>
        <p:nvSpPr>
          <p:cNvPr id="13319" name="TextBox 7"/>
          <p:cNvSpPr txBox="1">
            <a:spLocks noChangeArrowheads="1"/>
          </p:cNvSpPr>
          <p:nvPr/>
        </p:nvSpPr>
        <p:spPr bwMode="auto">
          <a:xfrm>
            <a:off x="721254" y="1817511"/>
            <a:ext cx="380264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2000" dirty="0">
                <a:solidFill>
                  <a:srgbClr val="C00000"/>
                </a:solidFill>
              </a:rPr>
              <a:t>b = 2 • 3</a:t>
            </a:r>
            <a:r>
              <a:rPr lang="en-US" sz="2000" b="1" baseline="30000" dirty="0">
                <a:solidFill>
                  <a:srgbClr val="C00000"/>
                </a:solidFill>
              </a:rPr>
              <a:t>2</a:t>
            </a:r>
            <a:r>
              <a:rPr lang="en-US" sz="2000" dirty="0">
                <a:solidFill>
                  <a:srgbClr val="C00000"/>
                </a:solidFill>
              </a:rPr>
              <a:t> • 5</a:t>
            </a:r>
            <a:r>
              <a:rPr lang="en-US" sz="2000" b="1" baseline="30000" dirty="0">
                <a:solidFill>
                  <a:srgbClr val="C00000"/>
                </a:solidFill>
              </a:rPr>
              <a:t>3</a:t>
            </a:r>
            <a:r>
              <a:rPr lang="en-US" sz="2000" dirty="0">
                <a:solidFill>
                  <a:srgbClr val="C00000"/>
                </a:solidFill>
              </a:rPr>
              <a:t> • 7 • 13 </a:t>
            </a:r>
            <a:r>
              <a:rPr lang="en-US" sz="2000" dirty="0" smtClean="0">
                <a:solidFill>
                  <a:srgbClr val="C00000"/>
                </a:solidFill>
              </a:rPr>
              <a:t>= </a:t>
            </a:r>
            <a:r>
              <a:rPr lang="en-US" sz="2000" dirty="0">
                <a:solidFill>
                  <a:srgbClr val="C00000"/>
                </a:solidFill>
              </a:rPr>
              <a:t>204,750</a:t>
            </a:r>
          </a:p>
        </p:txBody>
      </p:sp>
      <p:sp>
        <p:nvSpPr>
          <p:cNvPr id="13320" name="TextBox 8"/>
          <p:cNvSpPr txBox="1">
            <a:spLocks noChangeArrowheads="1"/>
          </p:cNvSpPr>
          <p:nvPr/>
        </p:nvSpPr>
        <p:spPr bwMode="auto">
          <a:xfrm>
            <a:off x="671688" y="2621131"/>
            <a:ext cx="786163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2000" dirty="0"/>
              <a:t>GCD(a, b) = 2</a:t>
            </a:r>
            <a:r>
              <a:rPr lang="en-US" sz="2000" b="1" baseline="30000" dirty="0"/>
              <a:t>min(3,1)</a:t>
            </a:r>
            <a:r>
              <a:rPr lang="en-US" sz="2000" b="1" dirty="0"/>
              <a:t> </a:t>
            </a:r>
            <a:r>
              <a:rPr lang="en-US" sz="2000" dirty="0"/>
              <a:t>• 3</a:t>
            </a:r>
            <a:r>
              <a:rPr lang="en-US" sz="2000" b="1" baseline="30000" dirty="0"/>
              <a:t>min(1,2)</a:t>
            </a:r>
            <a:r>
              <a:rPr lang="en-US" sz="2000" b="1" dirty="0"/>
              <a:t> </a:t>
            </a:r>
            <a:r>
              <a:rPr lang="en-US" sz="2000" dirty="0"/>
              <a:t>• 5</a:t>
            </a:r>
            <a:r>
              <a:rPr lang="en-US" sz="2000" b="1" baseline="30000" dirty="0"/>
              <a:t>min(2,3)</a:t>
            </a:r>
            <a:r>
              <a:rPr lang="en-US" sz="2000" b="1" dirty="0"/>
              <a:t> </a:t>
            </a:r>
            <a:r>
              <a:rPr lang="en-US" sz="2000" dirty="0"/>
              <a:t>• 7</a:t>
            </a:r>
            <a:r>
              <a:rPr lang="en-US" sz="2000" b="1" baseline="30000" dirty="0"/>
              <a:t>min(1,1)</a:t>
            </a:r>
            <a:r>
              <a:rPr lang="en-US" sz="2000" b="1" dirty="0"/>
              <a:t> </a:t>
            </a:r>
            <a:r>
              <a:rPr lang="en-US" sz="2000" dirty="0"/>
              <a:t>• 11</a:t>
            </a:r>
            <a:r>
              <a:rPr lang="en-US" sz="2000" b="1" baseline="30000" dirty="0"/>
              <a:t>min(1,0)</a:t>
            </a:r>
            <a:r>
              <a:rPr lang="en-US" sz="2000" b="1" dirty="0"/>
              <a:t> </a:t>
            </a:r>
            <a:r>
              <a:rPr lang="en-US" sz="2000" dirty="0"/>
              <a:t>• 13</a:t>
            </a:r>
            <a:r>
              <a:rPr lang="en-US" sz="2000" b="1" baseline="30000" dirty="0"/>
              <a:t>min(0,1)</a:t>
            </a:r>
          </a:p>
        </p:txBody>
      </p:sp>
      <p:sp>
        <p:nvSpPr>
          <p:cNvPr id="2" name="TextBox 1"/>
          <p:cNvSpPr txBox="1"/>
          <p:nvPr/>
        </p:nvSpPr>
        <p:spPr>
          <a:xfrm>
            <a:off x="636586" y="3855150"/>
            <a:ext cx="7514365" cy="954107"/>
          </a:xfrm>
          <a:prstGeom prst="rect">
            <a:avLst/>
          </a:prstGeom>
          <a:noFill/>
        </p:spPr>
        <p:txBody>
          <a:bodyPr wrap="none" rtlCol="0">
            <a:spAutoFit/>
          </a:bodyPr>
          <a:lstStyle/>
          <a:p>
            <a:r>
              <a:rPr lang="en-US" sz="2800" dirty="0" smtClean="0">
                <a:latin typeface="Franklin Gothic Medium" panose="020B0603020102020204" pitchFamily="34" charset="0"/>
              </a:rPr>
              <a:t>Factoring is expensive!    </a:t>
            </a:r>
          </a:p>
          <a:p>
            <a:r>
              <a:rPr lang="en-US" sz="2800" dirty="0">
                <a:latin typeface="Franklin Gothic Medium" panose="020B0603020102020204" pitchFamily="34" charset="0"/>
              </a:rPr>
              <a:t> </a:t>
            </a:r>
            <a:r>
              <a:rPr lang="en-US" sz="2800" dirty="0" smtClean="0">
                <a:latin typeface="Franklin Gothic Medium" panose="020B0603020102020204" pitchFamily="34" charset="0"/>
              </a:rPr>
              <a:t>    Can we compute </a:t>
            </a:r>
            <a:r>
              <a:rPr lang="en-US" sz="2800" dirty="0" smtClean="0">
                <a:solidFill>
                  <a:srgbClr val="C00000"/>
                </a:solidFill>
                <a:latin typeface="Franklin Gothic Medium" panose="020B0603020102020204" pitchFamily="34" charset="0"/>
              </a:rPr>
              <a:t>GCD(</a:t>
            </a:r>
            <a:r>
              <a:rPr lang="en-US" sz="2800" dirty="0" err="1" smtClean="0">
                <a:solidFill>
                  <a:srgbClr val="C00000"/>
                </a:solidFill>
                <a:latin typeface="Franklin Gothic Medium" panose="020B0603020102020204" pitchFamily="34" charset="0"/>
              </a:rPr>
              <a:t>a,b</a:t>
            </a:r>
            <a:r>
              <a:rPr lang="en-US" sz="2800" dirty="0" smtClean="0">
                <a:solidFill>
                  <a:srgbClr val="C00000"/>
                </a:solidFill>
                <a:latin typeface="Franklin Gothic Medium" panose="020B0603020102020204" pitchFamily="34" charset="0"/>
              </a:rPr>
              <a:t>)</a:t>
            </a:r>
            <a:r>
              <a:rPr lang="en-US" sz="2800" dirty="0" smtClean="0">
                <a:latin typeface="Franklin Gothic Medium" panose="020B0603020102020204" pitchFamily="34" charset="0"/>
              </a:rPr>
              <a:t> without factoring?</a:t>
            </a:r>
            <a:endParaRPr lang="en-US" sz="2800" dirty="0">
              <a:latin typeface="Franklin Gothic Medium" panose="020B0603020102020204" pitchFamily="34" charset="0"/>
            </a:endParaRPr>
          </a:p>
        </p:txBody>
      </p:sp>
    </p:spTree>
    <p:extLst>
      <p:ext uri="{BB962C8B-B14F-4D97-AF65-F5344CB8AC3E}">
        <p14:creationId xmlns:p14="http://schemas.microsoft.com/office/powerpoint/2010/main" val="42382387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a:t>
            </a:r>
            <a:r>
              <a:rPr lang="en-US" dirty="0" smtClean="0"/>
              <a:t>seful GCD fact</a:t>
            </a:r>
            <a:endParaRPr lang="en-US" dirty="0"/>
          </a:p>
        </p:txBody>
      </p:sp>
      <p:sp>
        <p:nvSpPr>
          <p:cNvPr id="5" name="TextBox 4"/>
          <p:cNvSpPr txBox="1"/>
          <p:nvPr/>
        </p:nvSpPr>
        <p:spPr>
          <a:xfrm>
            <a:off x="812800" y="1222022"/>
            <a:ext cx="7239000" cy="954107"/>
          </a:xfrm>
          <a:prstGeom prst="rect">
            <a:avLst/>
          </a:prstGeom>
          <a:solidFill>
            <a:schemeClr val="accent1">
              <a:lumMod val="20000"/>
              <a:lumOff val="80000"/>
            </a:schemeClr>
          </a:solidFill>
          <a:ln>
            <a:solidFill>
              <a:schemeClr val="accent1">
                <a:lumMod val="75000"/>
              </a:schemeClr>
            </a:solidFill>
          </a:ln>
        </p:spPr>
        <p:txBody>
          <a:bodyPr>
            <a:spAutoFit/>
          </a:bodyPr>
          <a:lstStyle/>
          <a:p>
            <a:pPr>
              <a:defRPr/>
            </a:pPr>
            <a:r>
              <a:rPr lang="en-US" sz="2800" dirty="0">
                <a:ea typeface="MS PGothic" pitchFamily="34" charset="-128"/>
                <a:cs typeface="+mn-cs"/>
              </a:rPr>
              <a:t>If </a:t>
            </a:r>
            <a:r>
              <a:rPr lang="en-US" sz="2800" i="1" dirty="0">
                <a:ea typeface="MS PGothic" pitchFamily="34" charset="-128"/>
                <a:cs typeface="+mn-cs"/>
              </a:rPr>
              <a:t>a</a:t>
            </a:r>
            <a:r>
              <a:rPr lang="en-US" sz="2800" dirty="0">
                <a:ea typeface="MS PGothic" pitchFamily="34" charset="-128"/>
                <a:cs typeface="+mn-cs"/>
              </a:rPr>
              <a:t> and </a:t>
            </a:r>
            <a:r>
              <a:rPr lang="en-US" sz="2800" i="1" dirty="0">
                <a:ea typeface="MS PGothic" pitchFamily="34" charset="-128"/>
                <a:cs typeface="+mn-cs"/>
              </a:rPr>
              <a:t>b</a:t>
            </a:r>
            <a:r>
              <a:rPr lang="en-US" sz="2800" dirty="0">
                <a:ea typeface="MS PGothic" pitchFamily="34" charset="-128"/>
                <a:cs typeface="+mn-cs"/>
              </a:rPr>
              <a:t> are positive integers, then </a:t>
            </a:r>
            <a:r>
              <a:rPr lang="en-US" sz="2800" i="1" dirty="0">
                <a:ea typeface="MS PGothic" pitchFamily="34" charset="-128"/>
                <a:cs typeface="+mn-cs"/>
              </a:rPr>
              <a:t>		</a:t>
            </a:r>
            <a:r>
              <a:rPr lang="en-US" sz="2800" i="1" dirty="0" smtClean="0">
                <a:ea typeface="MS PGothic" pitchFamily="34" charset="-128"/>
                <a:cs typeface="+mn-cs"/>
              </a:rPr>
              <a:t>   					</a:t>
            </a:r>
            <a:r>
              <a:rPr lang="en-US" sz="2800" dirty="0" err="1" smtClean="0">
                <a:ea typeface="MS PGothic" pitchFamily="34" charset="-128"/>
                <a:cs typeface="+mn-cs"/>
              </a:rPr>
              <a:t>gcd</a:t>
            </a:r>
            <a:r>
              <a:rPr lang="en-US" sz="2800" i="1" dirty="0" smtClean="0">
                <a:ea typeface="MS PGothic" pitchFamily="34" charset="-128"/>
                <a:cs typeface="+mn-cs"/>
              </a:rPr>
              <a:t>(</a:t>
            </a:r>
            <a:r>
              <a:rPr lang="en-US" sz="2800" i="1" dirty="0" err="1" smtClean="0">
                <a:ea typeface="MS PGothic" pitchFamily="34" charset="-128"/>
                <a:cs typeface="+mn-cs"/>
              </a:rPr>
              <a:t>a,b</a:t>
            </a:r>
            <a:r>
              <a:rPr lang="en-US" sz="2800" i="1" dirty="0">
                <a:ea typeface="MS PGothic" pitchFamily="34" charset="-128"/>
                <a:cs typeface="+mn-cs"/>
              </a:rPr>
              <a:t>) =</a:t>
            </a:r>
            <a:r>
              <a:rPr lang="en-US" sz="2800" dirty="0">
                <a:ea typeface="MS PGothic" pitchFamily="34" charset="-128"/>
                <a:cs typeface="+mn-cs"/>
              </a:rPr>
              <a:t> </a:t>
            </a:r>
            <a:r>
              <a:rPr lang="en-US" sz="2800" dirty="0" err="1" smtClean="0">
                <a:ea typeface="MS PGothic" pitchFamily="34" charset="-128"/>
                <a:cs typeface="+mn-cs"/>
              </a:rPr>
              <a:t>gcd</a:t>
            </a:r>
            <a:r>
              <a:rPr lang="en-US" sz="2800" dirty="0" smtClean="0">
                <a:ea typeface="MS PGothic" pitchFamily="34" charset="-128"/>
                <a:cs typeface="+mn-cs"/>
              </a:rPr>
              <a:t>(b</a:t>
            </a:r>
            <a:r>
              <a:rPr lang="en-US" sz="2800" i="1" dirty="0" smtClean="0">
                <a:ea typeface="MS PGothic" pitchFamily="34" charset="-128"/>
                <a:cs typeface="+mn-cs"/>
              </a:rPr>
              <a:t>, a </a:t>
            </a:r>
            <a:r>
              <a:rPr lang="en-US" sz="2800" dirty="0" smtClean="0">
                <a:ea typeface="MS PGothic" pitchFamily="34" charset="-128"/>
                <a:cs typeface="+mn-cs"/>
              </a:rPr>
              <a:t>mod</a:t>
            </a:r>
            <a:r>
              <a:rPr lang="en-US" sz="2800" i="1" dirty="0" smtClean="0">
                <a:ea typeface="MS PGothic" pitchFamily="34" charset="-128"/>
                <a:cs typeface="+mn-cs"/>
              </a:rPr>
              <a:t> b)</a:t>
            </a:r>
          </a:p>
        </p:txBody>
      </p:sp>
      <mc:AlternateContent xmlns:mc="http://schemas.openxmlformats.org/markup-compatibility/2006" xmlns:a14="http://schemas.microsoft.com/office/drawing/2010/main">
        <mc:Choice Requires="a14">
          <p:sp>
            <p:nvSpPr>
              <p:cNvPr id="6" name="TextBox 5"/>
              <p:cNvSpPr txBox="1"/>
              <p:nvPr/>
            </p:nvSpPr>
            <p:spPr>
              <a:xfrm>
                <a:off x="793043" y="2587977"/>
                <a:ext cx="7239000" cy="3108543"/>
              </a:xfrm>
              <a:prstGeom prst="rect">
                <a:avLst/>
              </a:prstGeom>
              <a:noFill/>
              <a:ln>
                <a:noFill/>
              </a:ln>
            </p:spPr>
            <p:txBody>
              <a:bodyPr>
                <a:spAutoFit/>
              </a:bodyPr>
              <a:lstStyle/>
              <a:p>
                <a:pPr>
                  <a:defRPr/>
                </a:pPr>
                <a:r>
                  <a:rPr lang="en-US" sz="2800" dirty="0" smtClean="0">
                    <a:latin typeface="Franklin Gothic Medium" panose="020B0603020102020204" pitchFamily="34" charset="0"/>
                    <a:ea typeface="MS PGothic" pitchFamily="34" charset="-128"/>
                  </a:rPr>
                  <a:t>Proof:</a:t>
                </a:r>
              </a:p>
              <a:p>
                <a:pPr>
                  <a:defRPr/>
                </a:pPr>
                <a:r>
                  <a:rPr lang="en-US" sz="2800" dirty="0">
                    <a:latin typeface="Franklin Gothic Medium" panose="020B0603020102020204" pitchFamily="34" charset="0"/>
                    <a:ea typeface="MS PGothic" pitchFamily="34" charset="-128"/>
                  </a:rPr>
                  <a:t>	</a:t>
                </a:r>
                <a:r>
                  <a:rPr lang="en-US" sz="2800" dirty="0" smtClean="0">
                    <a:latin typeface="Franklin Gothic Medium" panose="020B0603020102020204" pitchFamily="34" charset="0"/>
                    <a:ea typeface="MS PGothic" pitchFamily="34" charset="-128"/>
                  </a:rPr>
                  <a:t>By definition  </a:t>
                </a:r>
                <a14:m>
                  <m:oMath xmlns:m="http://schemas.openxmlformats.org/officeDocument/2006/math">
                    <m:r>
                      <a:rPr lang="en-US" sz="2800" b="0" i="1" smtClean="0">
                        <a:latin typeface="Cambria Math"/>
                        <a:ea typeface="MS PGothic" pitchFamily="34" charset="-128"/>
                      </a:rPr>
                      <m:t>𝑎</m:t>
                    </m:r>
                    <m:r>
                      <a:rPr lang="en-US" sz="2800" b="0" i="1" smtClean="0">
                        <a:latin typeface="Cambria Math"/>
                        <a:ea typeface="MS PGothic" pitchFamily="34" charset="-128"/>
                      </a:rPr>
                      <m:t>=</m:t>
                    </m:r>
                    <m:d>
                      <m:dPr>
                        <m:ctrlPr>
                          <a:rPr lang="en-US" sz="2800" b="0" i="1" smtClean="0">
                            <a:latin typeface="Cambria Math"/>
                            <a:ea typeface="MS PGothic" pitchFamily="34" charset="-128"/>
                          </a:rPr>
                        </m:ctrlPr>
                      </m:dPr>
                      <m:e>
                        <m:r>
                          <a:rPr lang="en-US" sz="2800" b="0" i="1" smtClean="0">
                            <a:latin typeface="Cambria Math"/>
                            <a:ea typeface="MS PGothic" pitchFamily="34" charset="-128"/>
                          </a:rPr>
                          <m:t>𝑎</m:t>
                        </m:r>
                        <m:r>
                          <a:rPr lang="en-US" sz="2800" b="0" i="1" smtClean="0">
                            <a:latin typeface="Cambria Math"/>
                            <a:ea typeface="MS PGothic" pitchFamily="34" charset="-128"/>
                          </a:rPr>
                          <m:t> </m:t>
                        </m:r>
                        <m:r>
                          <m:rPr>
                            <m:sty m:val="p"/>
                          </m:rPr>
                          <a:rPr lang="en-US" sz="2800" b="0" i="0" smtClean="0">
                            <a:latin typeface="Cambria Math"/>
                            <a:ea typeface="MS PGothic" pitchFamily="34" charset="-128"/>
                          </a:rPr>
                          <m:t>div</m:t>
                        </m:r>
                        <m:r>
                          <a:rPr lang="en-US" sz="2800" b="0" i="1" smtClean="0">
                            <a:latin typeface="Cambria Math"/>
                            <a:ea typeface="MS PGothic" pitchFamily="34" charset="-128"/>
                          </a:rPr>
                          <m:t> </m:t>
                        </m:r>
                        <m:r>
                          <a:rPr lang="en-US" sz="2800" b="0" i="1" smtClean="0">
                            <a:latin typeface="Cambria Math"/>
                            <a:ea typeface="MS PGothic" pitchFamily="34" charset="-128"/>
                          </a:rPr>
                          <m:t>𝑏</m:t>
                        </m:r>
                      </m:e>
                    </m:d>
                    <m:r>
                      <a:rPr lang="en-US" sz="2800" b="0" i="1" smtClean="0">
                        <a:latin typeface="Cambria Math"/>
                        <a:ea typeface="MS PGothic" pitchFamily="34" charset="-128"/>
                      </a:rPr>
                      <m:t>𝑏</m:t>
                    </m:r>
                    <m:r>
                      <a:rPr lang="en-US" sz="2800" b="0" i="1" smtClean="0">
                        <a:latin typeface="Cambria Math"/>
                        <a:ea typeface="MS PGothic" pitchFamily="34" charset="-128"/>
                      </a:rPr>
                      <m:t>+(</m:t>
                    </m:r>
                    <m:r>
                      <a:rPr lang="en-US" sz="2800" b="0" i="1" smtClean="0">
                        <a:latin typeface="Cambria Math"/>
                        <a:ea typeface="MS PGothic" pitchFamily="34" charset="-128"/>
                      </a:rPr>
                      <m:t>𝑎</m:t>
                    </m:r>
                    <m:r>
                      <a:rPr lang="en-US" sz="2800" b="0" i="1" smtClean="0">
                        <a:latin typeface="Cambria Math"/>
                        <a:ea typeface="MS PGothic" pitchFamily="34" charset="-128"/>
                      </a:rPr>
                      <m:t> </m:t>
                    </m:r>
                    <m:r>
                      <m:rPr>
                        <m:sty m:val="p"/>
                      </m:rPr>
                      <a:rPr lang="en-US" sz="2800" b="0" i="0" smtClean="0">
                        <a:latin typeface="Cambria Math"/>
                        <a:ea typeface="MS PGothic" pitchFamily="34" charset="-128"/>
                      </a:rPr>
                      <m:t>mod</m:t>
                    </m:r>
                    <m:r>
                      <a:rPr lang="en-US" sz="2800" b="0" i="1" smtClean="0">
                        <a:latin typeface="Cambria Math"/>
                        <a:ea typeface="MS PGothic" pitchFamily="34" charset="-128"/>
                      </a:rPr>
                      <m:t> </m:t>
                    </m:r>
                    <m:r>
                      <a:rPr lang="en-US" sz="2800" b="0" i="1" smtClean="0">
                        <a:latin typeface="Cambria Math"/>
                        <a:ea typeface="MS PGothic" pitchFamily="34" charset="-128"/>
                      </a:rPr>
                      <m:t>𝑏</m:t>
                    </m:r>
                    <m:r>
                      <a:rPr lang="en-US" sz="2800" b="0" i="1" smtClean="0">
                        <a:latin typeface="Cambria Math"/>
                        <a:ea typeface="MS PGothic" pitchFamily="34" charset="-128"/>
                      </a:rPr>
                      <m:t>)</m:t>
                    </m:r>
                  </m:oMath>
                </a14:m>
                <a:endParaRPr lang="en-US" sz="2800" dirty="0" smtClean="0">
                  <a:latin typeface="Franklin Gothic Medium" panose="020B0603020102020204" pitchFamily="34" charset="0"/>
                  <a:ea typeface="MS PGothic" pitchFamily="34" charset="-128"/>
                </a:endParaRPr>
              </a:p>
              <a:p>
                <a:pPr>
                  <a:defRPr/>
                </a:pPr>
                <a:endParaRPr lang="en-US" sz="2800" dirty="0">
                  <a:latin typeface="Franklin Gothic Medium" panose="020B0603020102020204" pitchFamily="34" charset="0"/>
                  <a:ea typeface="MS PGothic" pitchFamily="34" charset="-128"/>
                </a:endParaRPr>
              </a:p>
              <a:p>
                <a:pPr>
                  <a:defRPr/>
                </a:pPr>
                <a:r>
                  <a:rPr lang="en-US" sz="2800" dirty="0" smtClean="0">
                    <a:latin typeface="Franklin Gothic Medium" panose="020B0603020102020204" pitchFamily="34" charset="0"/>
                    <a:ea typeface="MS PGothic" pitchFamily="34" charset="-128"/>
                  </a:rPr>
                  <a:t>	If </a:t>
                </a:r>
                <a14:m>
                  <m:oMath xmlns:m="http://schemas.openxmlformats.org/officeDocument/2006/math">
                    <m:r>
                      <a:rPr lang="en-US" sz="2800" b="0" i="1" smtClean="0">
                        <a:latin typeface="Cambria Math"/>
                        <a:ea typeface="MS PGothic" pitchFamily="34" charset="-128"/>
                      </a:rPr>
                      <m:t>𝑑</m:t>
                    </m:r>
                    <m:r>
                      <a:rPr lang="en-US" sz="2800" b="0" i="1" smtClean="0">
                        <a:latin typeface="Cambria Math"/>
                        <a:ea typeface="MS PGothic" pitchFamily="34" charset="-128"/>
                      </a:rPr>
                      <m:t>∣</m:t>
                    </m:r>
                    <m:r>
                      <a:rPr lang="en-US" sz="2800" b="0" i="1" smtClean="0">
                        <a:latin typeface="Cambria Math"/>
                        <a:ea typeface="MS PGothic" pitchFamily="34" charset="-128"/>
                      </a:rPr>
                      <m:t>𝑎</m:t>
                    </m:r>
                  </m:oMath>
                </a14:m>
                <a:r>
                  <a:rPr lang="en-US" sz="2800" dirty="0" smtClean="0">
                    <a:latin typeface="Franklin Gothic Medium" panose="020B0603020102020204" pitchFamily="34" charset="0"/>
                    <a:ea typeface="MS PGothic" pitchFamily="34" charset="-128"/>
                  </a:rPr>
                  <a:t> and </a:t>
                </a:r>
                <a14:m>
                  <m:oMath xmlns:m="http://schemas.openxmlformats.org/officeDocument/2006/math">
                    <m:r>
                      <a:rPr lang="en-US" sz="2800" b="0" i="1" smtClean="0">
                        <a:latin typeface="Cambria Math"/>
                        <a:ea typeface="MS PGothic" pitchFamily="34" charset="-128"/>
                      </a:rPr>
                      <m:t>𝑑</m:t>
                    </m:r>
                    <m:r>
                      <a:rPr lang="en-US" sz="2800" b="0" i="1" smtClean="0">
                        <a:latin typeface="Cambria Math"/>
                        <a:ea typeface="MS PGothic" pitchFamily="34" charset="-128"/>
                      </a:rPr>
                      <m:t>∣</m:t>
                    </m:r>
                    <m:r>
                      <a:rPr lang="en-US" sz="2800" b="0" i="1" smtClean="0">
                        <a:latin typeface="Cambria Math"/>
                        <a:ea typeface="MS PGothic" pitchFamily="34" charset="-128"/>
                      </a:rPr>
                      <m:t>𝑏</m:t>
                    </m:r>
                  </m:oMath>
                </a14:m>
                <a:r>
                  <a:rPr lang="en-US" sz="2800" dirty="0" smtClean="0">
                    <a:latin typeface="Franklin Gothic Medium" panose="020B0603020102020204" pitchFamily="34" charset="0"/>
                    <a:ea typeface="MS PGothic" pitchFamily="34" charset="-128"/>
                  </a:rPr>
                  <a:t> then </a:t>
                </a:r>
                <a14:m>
                  <m:oMath xmlns:m="http://schemas.openxmlformats.org/officeDocument/2006/math">
                    <m:r>
                      <a:rPr lang="en-US" sz="2800" b="0" i="1" smtClean="0">
                        <a:latin typeface="Cambria Math"/>
                        <a:ea typeface="MS PGothic" pitchFamily="34" charset="-128"/>
                      </a:rPr>
                      <m:t>𝑑</m:t>
                    </m:r>
                    <m:r>
                      <a:rPr lang="en-US" sz="2800" b="0" i="1" smtClean="0">
                        <a:latin typeface="Cambria Math"/>
                        <a:ea typeface="MS PGothic" pitchFamily="34" charset="-128"/>
                      </a:rPr>
                      <m:t>∣</m:t>
                    </m:r>
                    <m:d>
                      <m:dPr>
                        <m:ctrlPr>
                          <a:rPr lang="en-US" sz="2800" b="0" i="1" smtClean="0">
                            <a:latin typeface="Cambria Math"/>
                            <a:ea typeface="MS PGothic" pitchFamily="34" charset="-128"/>
                          </a:rPr>
                        </m:ctrlPr>
                      </m:dPr>
                      <m:e>
                        <m:r>
                          <a:rPr lang="en-US" sz="2800" b="0" i="1" smtClean="0">
                            <a:latin typeface="Cambria Math"/>
                            <a:ea typeface="MS PGothic" pitchFamily="34" charset="-128"/>
                          </a:rPr>
                          <m:t>𝑎</m:t>
                        </m:r>
                        <m:r>
                          <a:rPr lang="en-US" sz="2800" b="0" i="1" smtClean="0">
                            <a:latin typeface="Cambria Math"/>
                            <a:ea typeface="MS PGothic" pitchFamily="34" charset="-128"/>
                          </a:rPr>
                          <m:t> </m:t>
                        </m:r>
                        <m:r>
                          <m:rPr>
                            <m:sty m:val="p"/>
                          </m:rPr>
                          <a:rPr lang="en-US" sz="2800" b="0" i="0" smtClean="0">
                            <a:latin typeface="Cambria Math"/>
                            <a:ea typeface="MS PGothic" pitchFamily="34" charset="-128"/>
                          </a:rPr>
                          <m:t>mod</m:t>
                        </m:r>
                        <m:r>
                          <a:rPr lang="en-US" sz="2800" b="0" i="1" smtClean="0">
                            <a:latin typeface="Cambria Math"/>
                            <a:ea typeface="MS PGothic" pitchFamily="34" charset="-128"/>
                          </a:rPr>
                          <m:t> </m:t>
                        </m:r>
                        <m:r>
                          <a:rPr lang="en-US" sz="2800" b="0" i="1" smtClean="0">
                            <a:latin typeface="Cambria Math"/>
                            <a:ea typeface="MS PGothic" pitchFamily="34" charset="-128"/>
                          </a:rPr>
                          <m:t>𝑏</m:t>
                        </m:r>
                      </m:e>
                    </m:d>
                  </m:oMath>
                </a14:m>
                <a:r>
                  <a:rPr lang="en-US" sz="2800" dirty="0" smtClean="0">
                    <a:latin typeface="Franklin Gothic Medium" panose="020B0603020102020204" pitchFamily="34" charset="0"/>
                    <a:ea typeface="MS PGothic" pitchFamily="34" charset="-128"/>
                  </a:rPr>
                  <a:t>.</a:t>
                </a:r>
              </a:p>
              <a:p>
                <a:pPr>
                  <a:defRPr/>
                </a:pPr>
                <a:endParaRPr lang="en-US" sz="2800" dirty="0" smtClean="0">
                  <a:latin typeface="Franklin Gothic Medium" panose="020B0603020102020204" pitchFamily="34" charset="0"/>
                  <a:ea typeface="MS PGothic" pitchFamily="34" charset="-128"/>
                </a:endParaRPr>
              </a:p>
              <a:p>
                <a:pPr>
                  <a:defRPr/>
                </a:pPr>
                <a:endParaRPr lang="en-US" sz="2800" dirty="0">
                  <a:latin typeface="Franklin Gothic Medium" panose="020B0603020102020204" pitchFamily="34" charset="0"/>
                  <a:ea typeface="MS PGothic" pitchFamily="34" charset="-128"/>
                </a:endParaRPr>
              </a:p>
              <a:p>
                <a:pPr>
                  <a:defRPr/>
                </a:pPr>
                <a:r>
                  <a:rPr lang="en-US" sz="2800" dirty="0" smtClean="0">
                    <a:latin typeface="Franklin Gothic Medium" panose="020B0603020102020204" pitchFamily="34" charset="0"/>
                    <a:ea typeface="MS PGothic" pitchFamily="34" charset="-128"/>
                  </a:rPr>
                  <a:t>	If </a:t>
                </a:r>
                <a14:m>
                  <m:oMath xmlns:m="http://schemas.openxmlformats.org/officeDocument/2006/math">
                    <m:r>
                      <a:rPr lang="en-US" sz="2800" b="0" i="1" smtClean="0">
                        <a:latin typeface="Cambria Math"/>
                        <a:ea typeface="MS PGothic" pitchFamily="34" charset="-128"/>
                      </a:rPr>
                      <m:t>𝑑</m:t>
                    </m:r>
                    <m:r>
                      <a:rPr lang="en-US" sz="2800" b="0" i="1" smtClean="0">
                        <a:latin typeface="Cambria Math"/>
                        <a:ea typeface="MS PGothic" pitchFamily="34" charset="-128"/>
                      </a:rPr>
                      <m:t>∣</m:t>
                    </m:r>
                    <m:r>
                      <a:rPr lang="en-US" sz="2800" b="0" i="1" smtClean="0">
                        <a:latin typeface="Cambria Math"/>
                        <a:ea typeface="MS PGothic" pitchFamily="34" charset="-128"/>
                      </a:rPr>
                      <m:t>𝑏</m:t>
                    </m:r>
                  </m:oMath>
                </a14:m>
                <a:r>
                  <a:rPr lang="en-US" sz="2800" dirty="0" smtClean="0">
                    <a:latin typeface="Franklin Gothic Medium" panose="020B0603020102020204" pitchFamily="34" charset="0"/>
                    <a:ea typeface="MS PGothic" pitchFamily="34" charset="-128"/>
                  </a:rPr>
                  <a:t> and </a:t>
                </a:r>
                <a14:m>
                  <m:oMath xmlns:m="http://schemas.openxmlformats.org/officeDocument/2006/math">
                    <m:r>
                      <a:rPr lang="en-US" sz="2800" b="0" i="1" smtClean="0">
                        <a:latin typeface="Cambria Math"/>
                        <a:ea typeface="MS PGothic" pitchFamily="34" charset="-128"/>
                      </a:rPr>
                      <m:t>𝑑</m:t>
                    </m:r>
                    <m:r>
                      <a:rPr lang="en-US" sz="2800" b="0" i="1" smtClean="0">
                        <a:latin typeface="Cambria Math"/>
                        <a:ea typeface="MS PGothic" pitchFamily="34" charset="-128"/>
                      </a:rPr>
                      <m:t>∣</m:t>
                    </m:r>
                    <m:d>
                      <m:dPr>
                        <m:ctrlPr>
                          <a:rPr lang="en-US" sz="2800" b="0" i="1" smtClean="0">
                            <a:latin typeface="Cambria Math"/>
                            <a:ea typeface="MS PGothic" pitchFamily="34" charset="-128"/>
                          </a:rPr>
                        </m:ctrlPr>
                      </m:dPr>
                      <m:e>
                        <m:r>
                          <a:rPr lang="en-US" sz="2800" b="0" i="1" smtClean="0">
                            <a:latin typeface="Cambria Math"/>
                            <a:ea typeface="MS PGothic" pitchFamily="34" charset="-128"/>
                          </a:rPr>
                          <m:t>𝑎</m:t>
                        </m:r>
                        <m:r>
                          <a:rPr lang="en-US" sz="2800" b="0" i="1" smtClean="0">
                            <a:latin typeface="Cambria Math"/>
                            <a:ea typeface="MS PGothic" pitchFamily="34" charset="-128"/>
                          </a:rPr>
                          <m:t> </m:t>
                        </m:r>
                        <m:r>
                          <m:rPr>
                            <m:sty m:val="p"/>
                          </m:rPr>
                          <a:rPr lang="en-US" sz="2800" b="0" i="0" smtClean="0">
                            <a:latin typeface="Cambria Math"/>
                            <a:ea typeface="MS PGothic" pitchFamily="34" charset="-128"/>
                          </a:rPr>
                          <m:t>mod</m:t>
                        </m:r>
                        <m:r>
                          <a:rPr lang="en-US" sz="2800" b="0" i="1" smtClean="0">
                            <a:latin typeface="Cambria Math"/>
                            <a:ea typeface="MS PGothic" pitchFamily="34" charset="-128"/>
                          </a:rPr>
                          <m:t> </m:t>
                        </m:r>
                        <m:r>
                          <a:rPr lang="en-US" sz="2800" b="0" i="1" smtClean="0">
                            <a:latin typeface="Cambria Math"/>
                            <a:ea typeface="MS PGothic" pitchFamily="34" charset="-128"/>
                          </a:rPr>
                          <m:t>𝑏</m:t>
                        </m:r>
                      </m:e>
                    </m:d>
                  </m:oMath>
                </a14:m>
                <a:r>
                  <a:rPr lang="en-US" sz="2800" dirty="0" smtClean="0">
                    <a:latin typeface="Franklin Gothic Medium" panose="020B0603020102020204" pitchFamily="34" charset="0"/>
                    <a:ea typeface="MS PGothic" pitchFamily="34" charset="-128"/>
                  </a:rPr>
                  <a:t> then </a:t>
                </a:r>
                <a14:m>
                  <m:oMath xmlns:m="http://schemas.openxmlformats.org/officeDocument/2006/math">
                    <m:r>
                      <a:rPr lang="en-US" sz="2800" b="0" i="1" smtClean="0">
                        <a:latin typeface="Cambria Math"/>
                        <a:ea typeface="MS PGothic" pitchFamily="34" charset="-128"/>
                      </a:rPr>
                      <m:t>𝑑</m:t>
                    </m:r>
                    <m:r>
                      <a:rPr lang="en-US" sz="2800" b="0" i="1" smtClean="0">
                        <a:latin typeface="Cambria Math"/>
                        <a:ea typeface="MS PGothic" pitchFamily="34" charset="-128"/>
                      </a:rPr>
                      <m:t>∣</m:t>
                    </m:r>
                    <m:r>
                      <a:rPr lang="en-US" sz="2800" b="0" i="1" smtClean="0">
                        <a:latin typeface="Cambria Math"/>
                        <a:ea typeface="MS PGothic" pitchFamily="34" charset="-128"/>
                      </a:rPr>
                      <m:t>𝑎</m:t>
                    </m:r>
                  </m:oMath>
                </a14:m>
                <a:r>
                  <a:rPr lang="en-US" sz="2800" dirty="0" smtClean="0">
                    <a:latin typeface="Franklin Gothic Medium" panose="020B0603020102020204" pitchFamily="34" charset="0"/>
                    <a:ea typeface="MS PGothic" pitchFamily="34" charset="-128"/>
                  </a:rPr>
                  <a:t>.</a:t>
                </a:r>
              </a:p>
            </p:txBody>
          </p:sp>
        </mc:Choice>
        <mc:Fallback xmlns="">
          <p:sp>
            <p:nvSpPr>
              <p:cNvPr id="6" name="TextBox 5"/>
              <p:cNvSpPr txBox="1">
                <a:spLocks noRot="1" noChangeAspect="1" noMove="1" noResize="1" noEditPoints="1" noAdjustHandles="1" noChangeArrowheads="1" noChangeShapeType="1" noTextEdit="1"/>
              </p:cNvSpPr>
              <p:nvPr/>
            </p:nvSpPr>
            <p:spPr>
              <a:xfrm>
                <a:off x="793043" y="2587977"/>
                <a:ext cx="7239000" cy="3108543"/>
              </a:xfrm>
              <a:prstGeom prst="rect">
                <a:avLst/>
              </a:prstGeom>
              <a:blipFill rotWithShape="1">
                <a:blip r:embed="rId2"/>
                <a:stretch>
                  <a:fillRect l="-1684" t="-1768" b="-4912"/>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2743316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a:t>
            </a:r>
            <a:r>
              <a:rPr lang="en-US" dirty="0" err="1" smtClean="0"/>
              <a:t>uclid’s</a:t>
            </a:r>
            <a:r>
              <a:rPr lang="en-US" dirty="0" smtClean="0"/>
              <a:t> algorithm</a:t>
            </a:r>
            <a:endParaRPr lang="en-US" dirty="0"/>
          </a:p>
        </p:txBody>
      </p:sp>
      <p:sp>
        <p:nvSpPr>
          <p:cNvPr id="4" name="Rectangle 3"/>
          <p:cNvSpPr/>
          <p:nvPr/>
        </p:nvSpPr>
        <p:spPr>
          <a:xfrm>
            <a:off x="620888" y="2412999"/>
            <a:ext cx="2273379" cy="461665"/>
          </a:xfrm>
          <a:prstGeom prst="rect">
            <a:avLst/>
          </a:prstGeom>
        </p:spPr>
        <p:txBody>
          <a:bodyPr wrap="none">
            <a:spAutoFit/>
          </a:bodyPr>
          <a:lstStyle/>
          <a:p>
            <a:pPr>
              <a:defRPr/>
            </a:pPr>
            <a:r>
              <a:rPr lang="en-US" sz="2400" dirty="0" smtClean="0">
                <a:ea typeface="MS PGothic" pitchFamily="34" charset="-128"/>
              </a:rPr>
              <a:t>GCD(660,126</a:t>
            </a:r>
            <a:r>
              <a:rPr lang="en-US" sz="2400" dirty="0">
                <a:ea typeface="MS PGothic" pitchFamily="34" charset="-128"/>
              </a:rPr>
              <a:t>)</a:t>
            </a:r>
          </a:p>
        </p:txBody>
      </p:sp>
      <mc:AlternateContent xmlns:mc="http://schemas.openxmlformats.org/markup-compatibility/2006" xmlns:a14="http://schemas.microsoft.com/office/drawing/2010/main">
        <mc:Choice Requires="a14">
          <p:sp>
            <p:nvSpPr>
              <p:cNvPr id="5" name="TextBox 4"/>
              <p:cNvSpPr txBox="1"/>
              <p:nvPr/>
            </p:nvSpPr>
            <p:spPr>
              <a:xfrm>
                <a:off x="609599" y="1163133"/>
                <a:ext cx="6820200" cy="830997"/>
              </a:xfrm>
              <a:prstGeom prst="rect">
                <a:avLst/>
              </a:prstGeom>
              <a:noFill/>
            </p:spPr>
            <p:txBody>
              <a:bodyPr wrap="none" rtlCol="0">
                <a:spAutoFit/>
              </a:bodyPr>
              <a:lstStyle/>
              <a:p>
                <a:r>
                  <a:rPr lang="en-US" sz="2400" dirty="0" smtClean="0">
                    <a:solidFill>
                      <a:srgbClr val="C00000"/>
                    </a:solidFill>
                    <a:latin typeface="Franklin Gothic Medium" panose="020B0603020102020204" pitchFamily="34" charset="0"/>
                  </a:rPr>
                  <a:t>Repeatedly use the </a:t>
                </a:r>
                <a14:m>
                  <m:oMath xmlns:m="http://schemas.openxmlformats.org/officeDocument/2006/math">
                    <m:r>
                      <m:rPr>
                        <m:sty m:val="p"/>
                      </m:rPr>
                      <a:rPr lang="en-US" sz="2400" b="0" i="0" smtClean="0">
                        <a:solidFill>
                          <a:srgbClr val="C00000"/>
                        </a:solidFill>
                        <a:latin typeface="Cambria Math"/>
                      </a:rPr>
                      <m:t>GCD</m:t>
                    </m:r>
                  </m:oMath>
                </a14:m>
                <a:r>
                  <a:rPr lang="en-US" sz="2400" dirty="0" smtClean="0">
                    <a:solidFill>
                      <a:srgbClr val="C00000"/>
                    </a:solidFill>
                    <a:latin typeface="Franklin Gothic Medium" panose="020B0603020102020204" pitchFamily="34" charset="0"/>
                  </a:rPr>
                  <a:t> fact to reduce numbers </a:t>
                </a:r>
              </a:p>
              <a:p>
                <a:r>
                  <a:rPr lang="en-US" sz="2400" dirty="0">
                    <a:solidFill>
                      <a:srgbClr val="C00000"/>
                    </a:solidFill>
                    <a:latin typeface="Franklin Gothic Medium" panose="020B0603020102020204" pitchFamily="34" charset="0"/>
                  </a:rPr>
                  <a:t> </a:t>
                </a:r>
                <a:r>
                  <a:rPr lang="en-US" sz="2400" dirty="0" smtClean="0">
                    <a:solidFill>
                      <a:srgbClr val="C00000"/>
                    </a:solidFill>
                    <a:latin typeface="Franklin Gothic Medium" panose="020B0603020102020204" pitchFamily="34" charset="0"/>
                  </a:rPr>
                  <a:t>     until you get </a:t>
                </a:r>
                <a14:m>
                  <m:oMath xmlns:m="http://schemas.openxmlformats.org/officeDocument/2006/math">
                    <m:r>
                      <m:rPr>
                        <m:sty m:val="p"/>
                      </m:rPr>
                      <a:rPr lang="en-US" sz="2400" b="0" i="0" smtClean="0">
                        <a:solidFill>
                          <a:srgbClr val="C00000"/>
                        </a:solidFill>
                        <a:latin typeface="Cambria Math"/>
                      </a:rPr>
                      <m:t>GCD</m:t>
                    </m:r>
                    <m:d>
                      <m:dPr>
                        <m:ctrlPr>
                          <a:rPr lang="en-US" sz="2400" b="0" i="1" smtClean="0">
                            <a:solidFill>
                              <a:srgbClr val="C00000"/>
                            </a:solidFill>
                            <a:latin typeface="Cambria Math"/>
                          </a:rPr>
                        </m:ctrlPr>
                      </m:dPr>
                      <m:e>
                        <m:r>
                          <a:rPr lang="en-US" sz="2400" b="0" i="1" smtClean="0">
                            <a:solidFill>
                              <a:srgbClr val="C00000"/>
                            </a:solidFill>
                            <a:latin typeface="Cambria Math"/>
                          </a:rPr>
                          <m:t>𝑥</m:t>
                        </m:r>
                        <m:r>
                          <a:rPr lang="en-US" sz="2400" b="0" i="1" smtClean="0">
                            <a:solidFill>
                              <a:srgbClr val="C00000"/>
                            </a:solidFill>
                            <a:latin typeface="Cambria Math"/>
                          </a:rPr>
                          <m:t>,0</m:t>
                        </m:r>
                      </m:e>
                    </m:d>
                    <m:r>
                      <a:rPr lang="en-US" sz="2400" b="0" i="1" smtClean="0">
                        <a:solidFill>
                          <a:srgbClr val="C00000"/>
                        </a:solidFill>
                        <a:latin typeface="Cambria Math"/>
                      </a:rPr>
                      <m:t>=</m:t>
                    </m:r>
                    <m:r>
                      <a:rPr lang="en-US" sz="2400" b="0" i="1" smtClean="0">
                        <a:solidFill>
                          <a:srgbClr val="C00000"/>
                        </a:solidFill>
                        <a:latin typeface="Cambria Math"/>
                      </a:rPr>
                      <m:t>𝑥</m:t>
                    </m:r>
                    <m:r>
                      <a:rPr lang="en-US" sz="2400" b="0" i="1" smtClean="0">
                        <a:solidFill>
                          <a:srgbClr val="C00000"/>
                        </a:solidFill>
                        <a:latin typeface="Cambria Math"/>
                      </a:rPr>
                      <m:t>.</m:t>
                    </m:r>
                  </m:oMath>
                </a14:m>
                <a:endParaRPr lang="en-US" sz="2400" dirty="0">
                  <a:solidFill>
                    <a:srgbClr val="C00000"/>
                  </a:solidFill>
                  <a:latin typeface="Franklin Gothic Medium" panose="020B0603020102020204" pitchFamily="34"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609599" y="1163133"/>
                <a:ext cx="6820200" cy="830997"/>
              </a:xfrm>
              <a:prstGeom prst="rect">
                <a:avLst/>
              </a:prstGeom>
              <a:blipFill rotWithShape="1">
                <a:blip r:embed="rId2"/>
                <a:stretch>
                  <a:fillRect l="-1340" t="-5147" b="-16912"/>
                </a:stretch>
              </a:blipFill>
            </p:spPr>
            <p:txBody>
              <a:bodyPr/>
              <a:lstStyle/>
              <a:p>
                <a:r>
                  <a:rPr lang="en-US">
                    <a:noFill/>
                  </a:rPr>
                  <a:t> </a:t>
                </a:r>
              </a:p>
            </p:txBody>
          </p:sp>
        </mc:Fallback>
      </mc:AlternateContent>
    </p:spTree>
    <p:extLst>
      <p:ext uri="{BB962C8B-B14F-4D97-AF65-F5344CB8AC3E}">
        <p14:creationId xmlns:p14="http://schemas.microsoft.com/office/powerpoint/2010/main" val="34483595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latin typeface="Franklin Gothic Medium" panose="020B0603020102020204" pitchFamily="34" charset="0"/>
              </a:rPr>
              <a:t>e</a:t>
            </a:r>
            <a:r>
              <a:rPr lang="en-US" dirty="0" err="1" smtClean="0">
                <a:latin typeface="Franklin Gothic Medium" panose="020B0603020102020204" pitchFamily="34" charset="0"/>
              </a:rPr>
              <a:t>uclid’s</a:t>
            </a:r>
            <a:r>
              <a:rPr lang="en-US" dirty="0" smtClean="0">
                <a:latin typeface="Franklin Gothic Medium" panose="020B0603020102020204" pitchFamily="34" charset="0"/>
              </a:rPr>
              <a:t> </a:t>
            </a:r>
            <a:r>
              <a:rPr lang="en-US" dirty="0">
                <a:latin typeface="Franklin Gothic Medium" panose="020B0603020102020204" pitchFamily="34" charset="0"/>
              </a:rPr>
              <a:t>a</a:t>
            </a:r>
            <a:r>
              <a:rPr lang="en-US" dirty="0" smtClean="0">
                <a:latin typeface="Franklin Gothic Medium" panose="020B0603020102020204" pitchFamily="34" charset="0"/>
              </a:rPr>
              <a:t>lgorithm</a:t>
            </a:r>
            <a:endParaRPr lang="en-US" dirty="0">
              <a:latin typeface="Franklin Gothic Medium" panose="020B0603020102020204" pitchFamily="34" charset="0"/>
            </a:endParaRPr>
          </a:p>
        </p:txBody>
      </p:sp>
      <p:sp>
        <p:nvSpPr>
          <p:cNvPr id="6" name="Content Placeholder 5"/>
          <p:cNvSpPr>
            <a:spLocks noGrp="1"/>
          </p:cNvSpPr>
          <p:nvPr>
            <p:ph idx="1"/>
          </p:nvPr>
        </p:nvSpPr>
        <p:spPr/>
        <p:txBody>
          <a:bodyPr/>
          <a:lstStyle/>
          <a:p>
            <a:pPr marL="0" indent="0">
              <a:buNone/>
            </a:pPr>
            <a:r>
              <a:rPr lang="en-US" dirty="0">
                <a:solidFill>
                  <a:srgbClr val="C00000"/>
                </a:solidFill>
                <a:latin typeface="Calibri" charset="0"/>
              </a:rPr>
              <a:t>GCD(x, y) = GCD(y, x mod y)</a:t>
            </a:r>
          </a:p>
          <a:p>
            <a:endParaRPr lang="en-US" dirty="0"/>
          </a:p>
        </p:txBody>
      </p:sp>
      <p:sp>
        <p:nvSpPr>
          <p:cNvPr id="7" name="TextBox 3"/>
          <p:cNvSpPr txBox="1">
            <a:spLocks noChangeArrowheads="1"/>
          </p:cNvSpPr>
          <p:nvPr>
            <p:custDataLst>
              <p:tags r:id="rId1"/>
            </p:custDataLst>
          </p:nvPr>
        </p:nvSpPr>
        <p:spPr bwMode="auto">
          <a:xfrm>
            <a:off x="522105" y="2094084"/>
            <a:ext cx="62484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457200" algn="l"/>
              </a:tabLst>
              <a:defRPr>
                <a:solidFill>
                  <a:schemeClr val="tx1"/>
                </a:solidFill>
                <a:latin typeface="Arial" charset="0"/>
                <a:ea typeface="MS PGothic" charset="0"/>
                <a:cs typeface="MS PGothic" charset="0"/>
              </a:defRPr>
            </a:lvl1pPr>
            <a:lvl2pPr marL="742950" indent="-285750" eaLnBrk="0" hangingPunct="0">
              <a:tabLst>
                <a:tab pos="457200" algn="l"/>
              </a:tabLst>
              <a:defRPr>
                <a:solidFill>
                  <a:schemeClr val="tx1"/>
                </a:solidFill>
                <a:latin typeface="Arial" charset="0"/>
                <a:ea typeface="MS PGothic" charset="0"/>
                <a:cs typeface="MS PGothic" charset="0"/>
              </a:defRPr>
            </a:lvl2pPr>
            <a:lvl3pPr marL="1143000" indent="-228600" eaLnBrk="0" hangingPunct="0">
              <a:tabLst>
                <a:tab pos="457200" algn="l"/>
              </a:tabLst>
              <a:defRPr>
                <a:solidFill>
                  <a:schemeClr val="tx1"/>
                </a:solidFill>
                <a:latin typeface="Arial" charset="0"/>
                <a:ea typeface="MS PGothic" charset="0"/>
                <a:cs typeface="MS PGothic" charset="0"/>
              </a:defRPr>
            </a:lvl3pPr>
            <a:lvl4pPr marL="1600200" indent="-228600" eaLnBrk="0" hangingPunct="0">
              <a:tabLst>
                <a:tab pos="457200" algn="l"/>
              </a:tabLst>
              <a:defRPr>
                <a:solidFill>
                  <a:schemeClr val="tx1"/>
                </a:solidFill>
                <a:latin typeface="Arial" charset="0"/>
                <a:ea typeface="MS PGothic" charset="0"/>
                <a:cs typeface="MS PGothic" charset="0"/>
              </a:defRPr>
            </a:lvl4pPr>
            <a:lvl5pPr marL="2057400" indent="-228600" eaLnBrk="0" hangingPunct="0">
              <a:tabLst>
                <a:tab pos="457200" algn="l"/>
              </a:tabLst>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tabLst>
                <a:tab pos="457200" algn="l"/>
              </a:tabLs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tabLst>
                <a:tab pos="457200" algn="l"/>
              </a:tabLs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tabLst>
                <a:tab pos="457200" algn="l"/>
              </a:tabLs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tabLst>
                <a:tab pos="457200" algn="l"/>
              </a:tabLst>
              <a:defRPr>
                <a:solidFill>
                  <a:schemeClr val="tx1"/>
                </a:solidFill>
                <a:latin typeface="Arial" charset="0"/>
                <a:ea typeface="MS PGothic" charset="0"/>
                <a:cs typeface="MS PGothic" charset="0"/>
              </a:defRPr>
            </a:lvl9pPr>
          </a:lstStyle>
          <a:p>
            <a:pPr eaLnBrk="1" hangingPunct="1"/>
            <a:r>
              <a:rPr lang="en-US" sz="2600" dirty="0" err="1">
                <a:latin typeface="+mn-lt"/>
                <a:cs typeface="Arial" charset="0"/>
              </a:rPr>
              <a:t>int</a:t>
            </a:r>
            <a:r>
              <a:rPr lang="en-US" sz="2600" dirty="0">
                <a:latin typeface="+mn-lt"/>
                <a:cs typeface="Arial" charset="0"/>
              </a:rPr>
              <a:t> GCD(</a:t>
            </a:r>
            <a:r>
              <a:rPr lang="en-US" sz="2600" dirty="0" err="1">
                <a:latin typeface="+mn-lt"/>
                <a:cs typeface="Arial" charset="0"/>
              </a:rPr>
              <a:t>int</a:t>
            </a:r>
            <a:r>
              <a:rPr lang="en-US" sz="2600" dirty="0">
                <a:latin typeface="+mn-lt"/>
                <a:cs typeface="Arial" charset="0"/>
              </a:rPr>
              <a:t> a, </a:t>
            </a:r>
            <a:r>
              <a:rPr lang="en-US" sz="2600" dirty="0" err="1">
                <a:latin typeface="+mn-lt"/>
                <a:cs typeface="Arial" charset="0"/>
              </a:rPr>
              <a:t>int</a:t>
            </a:r>
            <a:r>
              <a:rPr lang="en-US" sz="2600" dirty="0">
                <a:latin typeface="+mn-lt"/>
                <a:cs typeface="Arial" charset="0"/>
              </a:rPr>
              <a:t> b){   /* a &gt;= b,   b &gt; 0 */</a:t>
            </a:r>
          </a:p>
          <a:p>
            <a:pPr eaLnBrk="1" hangingPunct="1"/>
            <a:r>
              <a:rPr lang="en-US" sz="2600" dirty="0">
                <a:latin typeface="+mn-lt"/>
                <a:cs typeface="Arial" charset="0"/>
              </a:rPr>
              <a:t>	</a:t>
            </a:r>
            <a:r>
              <a:rPr lang="en-US" sz="2600" dirty="0" err="1">
                <a:latin typeface="+mn-lt"/>
                <a:cs typeface="Arial" charset="0"/>
              </a:rPr>
              <a:t>int</a:t>
            </a:r>
            <a:r>
              <a:rPr lang="en-US" sz="2600" dirty="0">
                <a:latin typeface="+mn-lt"/>
                <a:cs typeface="Arial" charset="0"/>
              </a:rPr>
              <a:t> </a:t>
            </a:r>
            <a:r>
              <a:rPr lang="en-US" sz="2600" dirty="0" err="1">
                <a:latin typeface="+mn-lt"/>
                <a:cs typeface="Arial" charset="0"/>
              </a:rPr>
              <a:t>tmp</a:t>
            </a:r>
            <a:r>
              <a:rPr lang="en-US" sz="2600" dirty="0">
                <a:latin typeface="+mn-lt"/>
                <a:cs typeface="Arial" charset="0"/>
              </a:rPr>
              <a:t>;</a:t>
            </a:r>
          </a:p>
          <a:p>
            <a:pPr eaLnBrk="1" hangingPunct="1"/>
            <a:r>
              <a:rPr lang="en-US" sz="2600" dirty="0">
                <a:latin typeface="+mn-lt"/>
                <a:cs typeface="Arial" charset="0"/>
              </a:rPr>
              <a:t>	</a:t>
            </a:r>
            <a:r>
              <a:rPr lang="en-US" sz="2600" dirty="0" err="1">
                <a:latin typeface="+mn-lt"/>
                <a:cs typeface="Arial" charset="0"/>
              </a:rPr>
              <a:t>int</a:t>
            </a:r>
            <a:r>
              <a:rPr lang="en-US" sz="2600" dirty="0">
                <a:latin typeface="+mn-lt"/>
                <a:cs typeface="Arial" charset="0"/>
              </a:rPr>
              <a:t> x = a;</a:t>
            </a:r>
          </a:p>
          <a:p>
            <a:pPr eaLnBrk="1" hangingPunct="1"/>
            <a:r>
              <a:rPr lang="en-US" sz="2600" dirty="0">
                <a:latin typeface="+mn-lt"/>
                <a:cs typeface="Arial" charset="0"/>
              </a:rPr>
              <a:t>	</a:t>
            </a:r>
            <a:r>
              <a:rPr lang="en-US" sz="2600" dirty="0" err="1">
                <a:latin typeface="+mn-lt"/>
                <a:cs typeface="Arial" charset="0"/>
              </a:rPr>
              <a:t>int</a:t>
            </a:r>
            <a:r>
              <a:rPr lang="en-US" sz="2600" dirty="0">
                <a:latin typeface="+mn-lt"/>
                <a:cs typeface="Arial" charset="0"/>
              </a:rPr>
              <a:t> y = b;</a:t>
            </a:r>
          </a:p>
          <a:p>
            <a:pPr eaLnBrk="1" hangingPunct="1"/>
            <a:r>
              <a:rPr lang="en-US" sz="2600" dirty="0">
                <a:latin typeface="+mn-lt"/>
                <a:cs typeface="Arial" charset="0"/>
              </a:rPr>
              <a:t>	while (y &gt; 0</a:t>
            </a:r>
            <a:r>
              <a:rPr lang="en-US" sz="2600" dirty="0" smtClean="0">
                <a:latin typeface="+mn-lt"/>
                <a:cs typeface="Arial" charset="0"/>
              </a:rPr>
              <a:t>) {</a:t>
            </a:r>
            <a:endParaRPr lang="en-US" sz="2600" dirty="0">
              <a:latin typeface="+mn-lt"/>
              <a:cs typeface="Arial" charset="0"/>
            </a:endParaRPr>
          </a:p>
          <a:p>
            <a:pPr eaLnBrk="1" hangingPunct="1"/>
            <a:r>
              <a:rPr lang="en-US" sz="2600" dirty="0">
                <a:latin typeface="+mn-lt"/>
                <a:cs typeface="Arial" charset="0"/>
              </a:rPr>
              <a:t>		</a:t>
            </a:r>
            <a:r>
              <a:rPr lang="en-US" sz="2600" dirty="0" err="1">
                <a:latin typeface="+mn-lt"/>
                <a:cs typeface="Arial" charset="0"/>
              </a:rPr>
              <a:t>tmp</a:t>
            </a:r>
            <a:r>
              <a:rPr lang="en-US" sz="2600" dirty="0">
                <a:latin typeface="+mn-lt"/>
                <a:cs typeface="Arial" charset="0"/>
              </a:rPr>
              <a:t> = x % y;</a:t>
            </a:r>
          </a:p>
          <a:p>
            <a:pPr eaLnBrk="1" hangingPunct="1"/>
            <a:r>
              <a:rPr lang="en-US" sz="2600" dirty="0">
                <a:latin typeface="+mn-lt"/>
                <a:cs typeface="Arial" charset="0"/>
              </a:rPr>
              <a:t>		x = y;</a:t>
            </a:r>
          </a:p>
          <a:p>
            <a:pPr eaLnBrk="1" hangingPunct="1"/>
            <a:r>
              <a:rPr lang="en-US" sz="2600" dirty="0">
                <a:latin typeface="+mn-lt"/>
                <a:cs typeface="Arial" charset="0"/>
              </a:rPr>
              <a:t>		y = </a:t>
            </a:r>
            <a:r>
              <a:rPr lang="en-US" sz="2600" dirty="0" err="1">
                <a:latin typeface="+mn-lt"/>
                <a:cs typeface="Arial" charset="0"/>
              </a:rPr>
              <a:t>tmp</a:t>
            </a:r>
            <a:r>
              <a:rPr lang="en-US" sz="2600" dirty="0">
                <a:latin typeface="+mn-lt"/>
                <a:cs typeface="Arial" charset="0"/>
              </a:rPr>
              <a:t>;</a:t>
            </a:r>
          </a:p>
          <a:p>
            <a:pPr eaLnBrk="1" hangingPunct="1"/>
            <a:r>
              <a:rPr lang="en-US" sz="2600" dirty="0">
                <a:latin typeface="+mn-lt"/>
                <a:cs typeface="Arial" charset="0"/>
              </a:rPr>
              <a:t>	}</a:t>
            </a:r>
          </a:p>
          <a:p>
            <a:pPr eaLnBrk="1" hangingPunct="1"/>
            <a:r>
              <a:rPr lang="en-US" sz="2600" dirty="0">
                <a:latin typeface="+mn-lt"/>
                <a:cs typeface="Arial" charset="0"/>
              </a:rPr>
              <a:t>	return x;</a:t>
            </a:r>
          </a:p>
          <a:p>
            <a:pPr eaLnBrk="1" hangingPunct="1"/>
            <a:r>
              <a:rPr lang="en-US" sz="2600" dirty="0">
                <a:latin typeface="+mn-lt"/>
                <a:cs typeface="Arial" charset="0"/>
              </a:rPr>
              <a:t>}</a:t>
            </a:r>
          </a:p>
          <a:p>
            <a:pPr eaLnBrk="1" hangingPunct="1"/>
            <a:endParaRPr lang="en-US" sz="2600" dirty="0">
              <a:latin typeface="+mn-lt"/>
              <a:cs typeface="Arial" charset="0"/>
            </a:endParaRPr>
          </a:p>
        </p:txBody>
      </p:sp>
      <p:sp>
        <p:nvSpPr>
          <p:cNvPr id="8" name="TextBox 7"/>
          <p:cNvSpPr txBox="1"/>
          <p:nvPr/>
        </p:nvSpPr>
        <p:spPr>
          <a:xfrm>
            <a:off x="5916613" y="6200016"/>
            <a:ext cx="2448454" cy="369888"/>
          </a:xfrm>
          <a:prstGeom prst="rect">
            <a:avLst/>
          </a:prstGeom>
          <a:solidFill>
            <a:schemeClr val="accent2">
              <a:lumMod val="20000"/>
              <a:lumOff val="80000"/>
            </a:schemeClr>
          </a:solidFill>
          <a:ln>
            <a:solidFill>
              <a:schemeClr val="accent2">
                <a:lumMod val="75000"/>
              </a:schemeClr>
            </a:solidFill>
          </a:ln>
        </p:spPr>
        <p:txBody>
          <a:bodyPr wrap="square">
            <a:spAutoFit/>
          </a:bodyPr>
          <a:lstStyle/>
          <a:p>
            <a:pPr>
              <a:defRPr/>
            </a:pPr>
            <a:r>
              <a:rPr lang="en-US" dirty="0">
                <a:ea typeface="MS PGothic" pitchFamily="34" charset="-128"/>
                <a:cs typeface="+mn-cs"/>
              </a:rPr>
              <a:t>Example: GCD(660, 126)</a:t>
            </a:r>
          </a:p>
        </p:txBody>
      </p:sp>
    </p:spTree>
    <p:extLst>
      <p:ext uri="{BB962C8B-B14F-4D97-AF65-F5344CB8AC3E}">
        <p14:creationId xmlns:p14="http://schemas.microsoft.com/office/powerpoint/2010/main" val="7501515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6"/>
          <p:cNvSpPr>
            <a:spLocks noGrp="1"/>
          </p:cNvSpPr>
          <p:nvPr>
            <p:ph type="title"/>
          </p:nvPr>
        </p:nvSpPr>
        <p:spPr/>
        <p:txBody>
          <a:bodyPr/>
          <a:lstStyle/>
          <a:p>
            <a:r>
              <a:rPr lang="en-US" dirty="0" err="1">
                <a:latin typeface="Franklin Gothic Medium" panose="020B0603020102020204" pitchFamily="34" charset="0"/>
              </a:rPr>
              <a:t>b</a:t>
            </a:r>
            <a:r>
              <a:rPr lang="en-US" dirty="0" err="1" smtClean="0">
                <a:latin typeface="Franklin Gothic Medium" panose="020B0603020102020204" pitchFamily="34" charset="0"/>
              </a:rPr>
              <a:t>ézoit’s</a:t>
            </a:r>
            <a:r>
              <a:rPr lang="en-US" dirty="0" smtClean="0">
                <a:latin typeface="Franklin Gothic Medium" panose="020B0603020102020204" pitchFamily="34" charset="0"/>
              </a:rPr>
              <a:t> theorem</a:t>
            </a:r>
            <a:endParaRPr lang="en-US" dirty="0">
              <a:latin typeface="Franklin Gothic Medium" panose="020B0603020102020204" pitchFamily="34" charset="0"/>
            </a:endParaRPr>
          </a:p>
        </p:txBody>
      </p:sp>
      <p:sp>
        <p:nvSpPr>
          <p:cNvPr id="10" name="TextBox 9"/>
          <p:cNvSpPr txBox="1"/>
          <p:nvPr/>
        </p:nvSpPr>
        <p:spPr>
          <a:xfrm>
            <a:off x="925689" y="1309510"/>
            <a:ext cx="7239000" cy="1384300"/>
          </a:xfrm>
          <a:prstGeom prst="rect">
            <a:avLst/>
          </a:prstGeom>
          <a:solidFill>
            <a:schemeClr val="accent1">
              <a:lumMod val="20000"/>
              <a:lumOff val="80000"/>
            </a:schemeClr>
          </a:solidFill>
          <a:ln>
            <a:solidFill>
              <a:schemeClr val="accent1">
                <a:lumMod val="75000"/>
              </a:schemeClr>
            </a:solidFill>
          </a:ln>
        </p:spPr>
        <p:txBody>
          <a:bodyPr>
            <a:spAutoFit/>
          </a:bodyPr>
          <a:lstStyle/>
          <a:p>
            <a:pPr>
              <a:defRPr/>
            </a:pPr>
            <a:r>
              <a:rPr lang="en-US" sz="2800" dirty="0">
                <a:ea typeface="MS PGothic" pitchFamily="34" charset="-128"/>
                <a:cs typeface="+mn-cs"/>
              </a:rPr>
              <a:t>If </a:t>
            </a:r>
            <a:r>
              <a:rPr lang="en-US" sz="2800" i="1" dirty="0">
                <a:ea typeface="MS PGothic" pitchFamily="34" charset="-128"/>
                <a:cs typeface="+mn-cs"/>
              </a:rPr>
              <a:t>a</a:t>
            </a:r>
            <a:r>
              <a:rPr lang="en-US" sz="2800" dirty="0">
                <a:ea typeface="MS PGothic" pitchFamily="34" charset="-128"/>
                <a:cs typeface="+mn-cs"/>
              </a:rPr>
              <a:t> and </a:t>
            </a:r>
            <a:r>
              <a:rPr lang="en-US" sz="2800" i="1" dirty="0">
                <a:ea typeface="MS PGothic" pitchFamily="34" charset="-128"/>
                <a:cs typeface="+mn-cs"/>
              </a:rPr>
              <a:t>b</a:t>
            </a:r>
            <a:r>
              <a:rPr lang="en-US" sz="2800" dirty="0">
                <a:ea typeface="MS PGothic" pitchFamily="34" charset="-128"/>
                <a:cs typeface="+mn-cs"/>
              </a:rPr>
              <a:t> are positive integers, then there exist integers </a:t>
            </a:r>
            <a:r>
              <a:rPr lang="en-US" sz="2800" b="1" i="1" dirty="0">
                <a:ea typeface="MS PGothic" pitchFamily="34" charset="-128"/>
                <a:cs typeface="+mn-cs"/>
              </a:rPr>
              <a:t>s</a:t>
            </a:r>
            <a:r>
              <a:rPr lang="en-US" sz="2800" dirty="0">
                <a:ea typeface="MS PGothic" pitchFamily="34" charset="-128"/>
                <a:cs typeface="+mn-cs"/>
              </a:rPr>
              <a:t> and </a:t>
            </a:r>
            <a:r>
              <a:rPr lang="en-US" sz="2800" b="1" i="1" dirty="0">
                <a:ea typeface="MS PGothic" pitchFamily="34" charset="-128"/>
                <a:cs typeface="+mn-cs"/>
              </a:rPr>
              <a:t>t</a:t>
            </a:r>
            <a:r>
              <a:rPr lang="en-US" sz="2800" dirty="0">
                <a:ea typeface="MS PGothic" pitchFamily="34" charset="-128"/>
                <a:cs typeface="+mn-cs"/>
              </a:rPr>
              <a:t> such that </a:t>
            </a:r>
          </a:p>
          <a:p>
            <a:pPr>
              <a:defRPr/>
            </a:pPr>
            <a:r>
              <a:rPr lang="en-US" sz="2800" i="1" dirty="0">
                <a:ea typeface="MS PGothic" pitchFamily="34" charset="-128"/>
                <a:cs typeface="+mn-cs"/>
              </a:rPr>
              <a:t>		</a:t>
            </a:r>
            <a:r>
              <a:rPr lang="en-US" sz="2800" dirty="0" err="1">
                <a:ea typeface="MS PGothic" pitchFamily="34" charset="-128"/>
                <a:cs typeface="+mn-cs"/>
              </a:rPr>
              <a:t>gcd</a:t>
            </a:r>
            <a:r>
              <a:rPr lang="en-US" sz="2800" i="1" dirty="0">
                <a:ea typeface="MS PGothic" pitchFamily="34" charset="-128"/>
                <a:cs typeface="+mn-cs"/>
              </a:rPr>
              <a:t>(</a:t>
            </a:r>
            <a:r>
              <a:rPr lang="en-US" sz="2800" i="1" dirty="0" err="1">
                <a:ea typeface="MS PGothic" pitchFamily="34" charset="-128"/>
                <a:cs typeface="+mn-cs"/>
              </a:rPr>
              <a:t>a,b</a:t>
            </a:r>
            <a:r>
              <a:rPr lang="en-US" sz="2800" i="1" dirty="0">
                <a:ea typeface="MS PGothic" pitchFamily="34" charset="-128"/>
                <a:cs typeface="+mn-cs"/>
              </a:rPr>
              <a:t>) = </a:t>
            </a:r>
            <a:r>
              <a:rPr lang="en-US" sz="2800" b="1" i="1" dirty="0" err="1">
                <a:ea typeface="MS PGothic" pitchFamily="34" charset="-128"/>
                <a:cs typeface="+mn-cs"/>
              </a:rPr>
              <a:t>s</a:t>
            </a:r>
            <a:r>
              <a:rPr lang="en-US" sz="2800" i="1" dirty="0" err="1">
                <a:ea typeface="MS PGothic" pitchFamily="34" charset="-128"/>
                <a:cs typeface="+mn-cs"/>
              </a:rPr>
              <a:t>a</a:t>
            </a:r>
            <a:r>
              <a:rPr lang="en-US" sz="2800" i="1" dirty="0">
                <a:ea typeface="MS PGothic" pitchFamily="34" charset="-128"/>
                <a:cs typeface="+mn-cs"/>
              </a:rPr>
              <a:t> + </a:t>
            </a:r>
            <a:r>
              <a:rPr lang="en-US" sz="2800" b="1" i="1" dirty="0" err="1">
                <a:ea typeface="MS PGothic" pitchFamily="34" charset="-128"/>
                <a:cs typeface="+mn-cs"/>
              </a:rPr>
              <a:t>t</a:t>
            </a:r>
            <a:r>
              <a:rPr lang="en-US" sz="2800" i="1" dirty="0" err="1">
                <a:ea typeface="MS PGothic" pitchFamily="34" charset="-128"/>
                <a:cs typeface="+mn-cs"/>
              </a:rPr>
              <a:t>b</a:t>
            </a:r>
            <a:r>
              <a:rPr lang="en-US" sz="2800" dirty="0">
                <a:ea typeface="MS PGothic" pitchFamily="34" charset="-128"/>
                <a:cs typeface="+mn-cs"/>
              </a:rPr>
              <a:t>.</a:t>
            </a:r>
          </a:p>
        </p:txBody>
      </p:sp>
    </p:spTree>
    <p:extLst>
      <p:ext uri="{BB962C8B-B14F-4D97-AF65-F5344CB8AC3E}">
        <p14:creationId xmlns:p14="http://schemas.microsoft.com/office/powerpoint/2010/main" val="1763686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dirty="0" smtClean="0"/>
              <a:t>announcements</a:t>
            </a:r>
          </a:p>
        </p:txBody>
      </p:sp>
      <p:sp>
        <p:nvSpPr>
          <p:cNvPr id="3075" name="Content Placeholder 2"/>
          <p:cNvSpPr>
            <a:spLocks noGrp="1"/>
          </p:cNvSpPr>
          <p:nvPr>
            <p:ph idx="1"/>
          </p:nvPr>
        </p:nvSpPr>
        <p:spPr>
          <a:xfrm>
            <a:off x="457200" y="1244160"/>
            <a:ext cx="8229600" cy="4253529"/>
          </a:xfrm>
        </p:spPr>
        <p:txBody>
          <a:bodyPr/>
          <a:lstStyle/>
          <a:p>
            <a:pPr marL="0" indent="0" eaLnBrk="1" hangingPunct="1">
              <a:buNone/>
            </a:pPr>
            <a:r>
              <a:rPr lang="en-US" sz="2800" dirty="0" smtClean="0"/>
              <a:t>Reading assignment</a:t>
            </a:r>
          </a:p>
          <a:p>
            <a:pPr marL="0" indent="0" eaLnBrk="1" hangingPunct="1">
              <a:buNone/>
            </a:pPr>
            <a:r>
              <a:rPr lang="en-US" sz="2800" dirty="0" smtClean="0">
                <a:solidFill>
                  <a:srgbClr val="C00000"/>
                </a:solidFill>
              </a:rPr>
              <a:t>	Primes, GCD, modular inverses</a:t>
            </a:r>
          </a:p>
          <a:p>
            <a:pPr lvl="2"/>
            <a:r>
              <a:rPr lang="en-US" dirty="0" smtClean="0"/>
              <a:t>4.3-4.4, 7</a:t>
            </a:r>
            <a:r>
              <a:rPr lang="en-US" baseline="30000" dirty="0" smtClean="0"/>
              <a:t>th</a:t>
            </a:r>
            <a:r>
              <a:rPr lang="en-US" dirty="0" smtClean="0"/>
              <a:t> edition</a:t>
            </a:r>
          </a:p>
          <a:p>
            <a:pPr lvl="2"/>
            <a:r>
              <a:rPr lang="en-US" dirty="0" smtClean="0"/>
              <a:t>3.5-3.6, 6</a:t>
            </a:r>
            <a:r>
              <a:rPr lang="en-US" baseline="30000" dirty="0" smtClean="0"/>
              <a:t>th</a:t>
            </a:r>
            <a:r>
              <a:rPr lang="en-US" dirty="0" smtClean="0"/>
              <a:t> edition</a:t>
            </a:r>
            <a:endParaRPr lang="en-US" dirty="0"/>
          </a:p>
          <a:p>
            <a:pPr lvl="2"/>
            <a:endParaRPr lang="en-US" dirty="0" smtClean="0"/>
          </a:p>
        </p:txBody>
      </p:sp>
    </p:spTree>
    <p:extLst>
      <p:ext uri="{BB962C8B-B14F-4D97-AF65-F5344CB8AC3E}">
        <p14:creationId xmlns:p14="http://schemas.microsoft.com/office/powerpoint/2010/main" val="36776771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custDataLst>
              <p:tags r:id="rId1"/>
            </p:custDataLst>
          </p:nvPr>
        </p:nvSpPr>
        <p:spPr/>
        <p:txBody>
          <a:bodyPr/>
          <a:lstStyle/>
          <a:p>
            <a:r>
              <a:rPr lang="en-US" dirty="0" smtClean="0">
                <a:latin typeface="Franklin Gothic Medium" panose="020B0603020102020204" pitchFamily="34" charset="0"/>
              </a:rPr>
              <a:t>extended </a:t>
            </a:r>
            <a:r>
              <a:rPr lang="en-US" dirty="0" err="1" smtClean="0">
                <a:latin typeface="Franklin Gothic Medium" panose="020B0603020102020204" pitchFamily="34" charset="0"/>
              </a:rPr>
              <a:t>euclid</a:t>
            </a:r>
            <a:r>
              <a:rPr lang="en-US" dirty="0" smtClean="0">
                <a:latin typeface="Franklin Gothic Medium" panose="020B0603020102020204" pitchFamily="34" charset="0"/>
              </a:rPr>
              <a:t> algorithm</a:t>
            </a:r>
            <a:endParaRPr lang="en-US" dirty="0">
              <a:latin typeface="Franklin Gothic Medium" panose="020B0603020102020204" pitchFamily="34" charset="0"/>
            </a:endParaRPr>
          </a:p>
        </p:txBody>
      </p:sp>
      <mc:AlternateContent xmlns:mc="http://schemas.openxmlformats.org/markup-compatibility/2006">
        <mc:Choice xmlns:a14="http://schemas.microsoft.com/office/drawing/2010/main" Requires="a14">
          <p:sp>
            <p:nvSpPr>
              <p:cNvPr id="16387" name="Content Placeholder 2"/>
              <p:cNvSpPr>
                <a:spLocks noGrp="1"/>
              </p:cNvSpPr>
              <p:nvPr>
                <p:ph idx="1"/>
                <p:custDataLst>
                  <p:tags r:id="rId2"/>
                </p:custDataLst>
              </p:nvPr>
            </p:nvSpPr>
            <p:spPr>
              <a:xfrm>
                <a:off x="457200" y="1244160"/>
                <a:ext cx="8585200" cy="5140800"/>
              </a:xfrm>
            </p:spPr>
            <p:txBody>
              <a:bodyPr/>
              <a:lstStyle/>
              <a:p>
                <a:r>
                  <a:rPr lang="en-US" sz="2400" dirty="0" smtClean="0">
                    <a:latin typeface="Franklin Gothic Medium" panose="020B0603020102020204" pitchFamily="34" charset="0"/>
                    <a:cs typeface="Arial" pitchFamily="34" charset="0"/>
                  </a:rPr>
                  <a:t>Can use Euclid’s Algorithm to find </a:t>
                </a:r>
                <a14:m>
                  <m:oMath xmlns:m="http://schemas.openxmlformats.org/officeDocument/2006/math">
                    <m:r>
                      <a:rPr lang="en-US" sz="2400" b="0" i="1" smtClean="0">
                        <a:latin typeface="Cambria Math"/>
                        <a:cs typeface="Arial" pitchFamily="34" charset="0"/>
                      </a:rPr>
                      <m:t>𝑠</m:t>
                    </m:r>
                    <m:r>
                      <a:rPr lang="en-US" sz="2400" b="0" i="1" smtClean="0">
                        <a:latin typeface="Cambria Math"/>
                        <a:cs typeface="Arial" pitchFamily="34" charset="0"/>
                      </a:rPr>
                      <m:t>, </m:t>
                    </m:r>
                    <m:r>
                      <a:rPr lang="en-US" sz="2400" b="0" i="1" smtClean="0">
                        <a:latin typeface="Cambria Math"/>
                        <a:cs typeface="Arial" pitchFamily="34" charset="0"/>
                      </a:rPr>
                      <m:t>𝑡</m:t>
                    </m:r>
                  </m:oMath>
                </a14:m>
                <a:r>
                  <a:rPr lang="en-US" sz="2400" dirty="0" smtClean="0">
                    <a:latin typeface="Arial" pitchFamily="34" charset="0"/>
                    <a:cs typeface="Arial" pitchFamily="34" charset="0"/>
                  </a:rPr>
                  <a:t> </a:t>
                </a:r>
                <a:r>
                  <a:rPr lang="en-US" sz="2400" dirty="0" smtClean="0">
                    <a:latin typeface="Franklin Gothic Medium" panose="020B0603020102020204" pitchFamily="34" charset="0"/>
                    <a:cs typeface="Arial" pitchFamily="34" charset="0"/>
                  </a:rPr>
                  <a:t>such that</a:t>
                </a:r>
              </a:p>
              <a:p>
                <a:pPr marL="0" indent="0">
                  <a:buNone/>
                </a:pPr>
                <a:r>
                  <a:rPr lang="en-US" sz="2400" dirty="0" smtClean="0">
                    <a:latin typeface="Franklin Gothic Medium" panose="020B0603020102020204" pitchFamily="34" charset="0"/>
                    <a:cs typeface="Arial" pitchFamily="34" charset="0"/>
                  </a:rPr>
                  <a:t>     </a:t>
                </a:r>
                <a14:m>
                  <m:oMath xmlns:m="http://schemas.openxmlformats.org/officeDocument/2006/math">
                    <m:func>
                      <m:funcPr>
                        <m:ctrlPr>
                          <a:rPr lang="en-US" sz="2400" b="0" i="1" smtClean="0">
                            <a:latin typeface="Cambria Math"/>
                            <a:cs typeface="Arial" pitchFamily="34" charset="0"/>
                          </a:rPr>
                        </m:ctrlPr>
                      </m:funcPr>
                      <m:fName>
                        <m:r>
                          <m:rPr>
                            <m:sty m:val="p"/>
                          </m:rPr>
                          <a:rPr lang="en-US" sz="2400" b="0" i="0" smtClean="0">
                            <a:latin typeface="Cambria Math"/>
                            <a:cs typeface="Arial" pitchFamily="34" charset="0"/>
                          </a:rPr>
                          <m:t>gcd</m:t>
                        </m:r>
                      </m:fName>
                      <m:e>
                        <m:d>
                          <m:dPr>
                            <m:ctrlPr>
                              <a:rPr lang="en-US" sz="2400" b="0" i="1" smtClean="0">
                                <a:latin typeface="Cambria Math"/>
                                <a:cs typeface="Arial" pitchFamily="34" charset="0"/>
                              </a:rPr>
                            </m:ctrlPr>
                          </m:dPr>
                          <m:e>
                            <m:r>
                              <a:rPr lang="en-US" sz="2400" b="0" i="1" smtClean="0">
                                <a:latin typeface="Cambria Math"/>
                                <a:cs typeface="Arial" pitchFamily="34" charset="0"/>
                              </a:rPr>
                              <m:t>𝑎</m:t>
                            </m:r>
                            <m:r>
                              <a:rPr lang="en-US" sz="2400" b="0" i="1" smtClean="0">
                                <a:latin typeface="Cambria Math"/>
                                <a:cs typeface="Arial" pitchFamily="34" charset="0"/>
                              </a:rPr>
                              <m:t>,</m:t>
                            </m:r>
                            <m:r>
                              <a:rPr lang="en-US" sz="2400" b="0" i="1" smtClean="0">
                                <a:latin typeface="Cambria Math"/>
                                <a:cs typeface="Arial" pitchFamily="34" charset="0"/>
                              </a:rPr>
                              <m:t>𝑏</m:t>
                            </m:r>
                          </m:e>
                        </m:d>
                      </m:e>
                    </m:func>
                    <m:r>
                      <a:rPr lang="en-US" sz="2400" b="0" i="1" smtClean="0">
                        <a:latin typeface="Cambria Math"/>
                        <a:cs typeface="Arial" pitchFamily="34" charset="0"/>
                      </a:rPr>
                      <m:t>=</m:t>
                    </m:r>
                    <m:r>
                      <a:rPr lang="en-US" sz="2400" b="0" i="1" smtClean="0">
                        <a:latin typeface="Cambria Math"/>
                        <a:cs typeface="Arial" pitchFamily="34" charset="0"/>
                      </a:rPr>
                      <m:t>𝑠𝑎</m:t>
                    </m:r>
                    <m:r>
                      <a:rPr lang="en-US" sz="2400" b="0" i="1" smtClean="0">
                        <a:latin typeface="Cambria Math"/>
                        <a:cs typeface="Arial" pitchFamily="34" charset="0"/>
                      </a:rPr>
                      <m:t>+</m:t>
                    </m:r>
                    <m:r>
                      <a:rPr lang="en-US" sz="2400" b="0" i="1" smtClean="0">
                        <a:latin typeface="Cambria Math"/>
                        <a:cs typeface="Arial" pitchFamily="34" charset="0"/>
                      </a:rPr>
                      <m:t>𝑡𝑏</m:t>
                    </m:r>
                  </m:oMath>
                </a14:m>
                <a:endParaRPr lang="en-US" sz="2400" dirty="0" smtClean="0">
                  <a:latin typeface="Arial" pitchFamily="34" charset="0"/>
                  <a:cs typeface="Arial" pitchFamily="34" charset="0"/>
                </a:endParaRPr>
              </a:p>
              <a:p>
                <a:endParaRPr lang="en-US" sz="2400" dirty="0" smtClean="0">
                  <a:latin typeface="Arial" pitchFamily="34" charset="0"/>
                  <a:cs typeface="Arial" pitchFamily="34" charset="0"/>
                </a:endParaRPr>
              </a:p>
              <a:p>
                <a:r>
                  <a:rPr lang="en-US" sz="2400" dirty="0" smtClean="0">
                    <a:latin typeface="+mn-lt"/>
                    <a:cs typeface="Arial" pitchFamily="34" charset="0"/>
                  </a:rPr>
                  <a:t>e.g.  </a:t>
                </a:r>
                <a:r>
                  <a:rPr lang="en-US" sz="2400" dirty="0" err="1" smtClean="0">
                    <a:latin typeface="+mn-lt"/>
                    <a:cs typeface="Arial" pitchFamily="34" charset="0"/>
                  </a:rPr>
                  <a:t>gcd</a:t>
                </a:r>
                <a:r>
                  <a:rPr lang="en-US" sz="2400" dirty="0" smtClean="0">
                    <a:latin typeface="+mn-lt"/>
                    <a:cs typeface="Arial" pitchFamily="34" charset="0"/>
                  </a:rPr>
                  <a:t>(35,27):  	35 = </a:t>
                </a:r>
                <a:r>
                  <a:rPr lang="en-US" sz="2400" i="1" dirty="0" smtClean="0">
                    <a:latin typeface="+mn-lt"/>
                    <a:cs typeface="Arial" pitchFamily="34" charset="0"/>
                  </a:rPr>
                  <a:t>1</a:t>
                </a:r>
                <a:r>
                  <a:rPr lang="en-US" sz="2400" dirty="0" smtClean="0">
                    <a:latin typeface="+mn-lt"/>
                  </a:rPr>
                  <a:t> </a:t>
                </a:r>
                <a:r>
                  <a:rPr lang="en-US" sz="2400" dirty="0">
                    <a:latin typeface="+mn-lt"/>
                  </a:rPr>
                  <a:t>•</a:t>
                </a:r>
                <a:r>
                  <a:rPr lang="en-US" sz="2400" dirty="0" smtClean="0">
                    <a:latin typeface="+mn-lt"/>
                    <a:cs typeface="Arial" pitchFamily="34" charset="0"/>
                  </a:rPr>
                  <a:t> 27 + 8      	35 - </a:t>
                </a:r>
                <a:r>
                  <a:rPr lang="en-US" sz="2400" i="1" dirty="0">
                    <a:latin typeface="+mn-lt"/>
                    <a:cs typeface="Arial" pitchFamily="34" charset="0"/>
                  </a:rPr>
                  <a:t>1</a:t>
                </a:r>
                <a:r>
                  <a:rPr lang="en-US" sz="2400" dirty="0">
                    <a:latin typeface="+mn-lt"/>
                  </a:rPr>
                  <a:t> •</a:t>
                </a:r>
                <a:r>
                  <a:rPr lang="en-US" sz="2400" dirty="0">
                    <a:latin typeface="+mn-lt"/>
                    <a:cs typeface="Arial" pitchFamily="34" charset="0"/>
                  </a:rPr>
                  <a:t> 27 =</a:t>
                </a:r>
                <a:r>
                  <a:rPr lang="en-US" sz="2400" dirty="0" smtClean="0">
                    <a:latin typeface="+mn-lt"/>
                    <a:cs typeface="Arial" pitchFamily="34" charset="0"/>
                  </a:rPr>
                  <a:t> </a:t>
                </a:r>
                <a:r>
                  <a:rPr lang="en-US" sz="2400" dirty="0">
                    <a:latin typeface="+mn-lt"/>
                    <a:cs typeface="Arial" pitchFamily="34" charset="0"/>
                  </a:rPr>
                  <a:t>8</a:t>
                </a:r>
                <a:endParaRPr lang="en-US" sz="2400" dirty="0" smtClean="0">
                  <a:latin typeface="+mn-lt"/>
                  <a:cs typeface="Arial" pitchFamily="34" charset="0"/>
                </a:endParaRPr>
              </a:p>
              <a:p>
                <a:pPr marL="0" indent="0">
                  <a:buNone/>
                </a:pPr>
                <a:r>
                  <a:rPr lang="en-US" sz="2400" dirty="0" smtClean="0">
                    <a:latin typeface="+mn-lt"/>
                    <a:cs typeface="Arial" pitchFamily="34" charset="0"/>
                  </a:rPr>
                  <a:t>                                   </a:t>
                </a:r>
                <a:r>
                  <a:rPr lang="en-US" sz="2400" dirty="0">
                    <a:latin typeface="+mn-lt"/>
                    <a:cs typeface="Arial" pitchFamily="34" charset="0"/>
                  </a:rPr>
                  <a:t>	</a:t>
                </a:r>
                <a:r>
                  <a:rPr lang="en-US" sz="2400" dirty="0" smtClean="0">
                    <a:latin typeface="+mn-lt"/>
                    <a:cs typeface="Arial" pitchFamily="34" charset="0"/>
                  </a:rPr>
                  <a:t>27= </a:t>
                </a:r>
                <a:r>
                  <a:rPr lang="en-US" sz="2400" i="1" dirty="0" smtClean="0">
                    <a:latin typeface="+mn-lt"/>
                    <a:cs typeface="Arial" pitchFamily="34" charset="0"/>
                  </a:rPr>
                  <a:t>3</a:t>
                </a:r>
                <a:r>
                  <a:rPr lang="en-US" sz="2400" dirty="0" smtClean="0">
                    <a:latin typeface="+mn-lt"/>
                    <a:cs typeface="Arial" pitchFamily="34" charset="0"/>
                  </a:rPr>
                  <a:t> </a:t>
                </a:r>
                <a:r>
                  <a:rPr lang="en-US" sz="2400" dirty="0">
                    <a:latin typeface="+mn-lt"/>
                  </a:rPr>
                  <a:t>• </a:t>
                </a:r>
                <a:r>
                  <a:rPr lang="en-US" sz="2400" dirty="0" smtClean="0">
                    <a:latin typeface="+mn-lt"/>
                    <a:cs typeface="Arial" pitchFamily="34" charset="0"/>
                  </a:rPr>
                  <a:t>8 + 3           27- </a:t>
                </a:r>
                <a:r>
                  <a:rPr lang="en-US" sz="2400" i="1" dirty="0" smtClean="0">
                    <a:latin typeface="+mn-lt"/>
                    <a:cs typeface="Arial" pitchFamily="34" charset="0"/>
                  </a:rPr>
                  <a:t>3</a:t>
                </a:r>
                <a:r>
                  <a:rPr lang="en-US" sz="2400" dirty="0" smtClean="0">
                    <a:latin typeface="+mn-lt"/>
                    <a:cs typeface="Arial" pitchFamily="34" charset="0"/>
                  </a:rPr>
                  <a:t> </a:t>
                </a:r>
                <a:r>
                  <a:rPr lang="en-US" sz="2400" dirty="0">
                    <a:latin typeface="+mn-lt"/>
                  </a:rPr>
                  <a:t>• </a:t>
                </a:r>
                <a:r>
                  <a:rPr lang="en-US" sz="2400" dirty="0">
                    <a:latin typeface="+mn-lt"/>
                    <a:cs typeface="Arial" pitchFamily="34" charset="0"/>
                  </a:rPr>
                  <a:t>8 </a:t>
                </a:r>
                <a:r>
                  <a:rPr lang="en-US" sz="2400" dirty="0" smtClean="0">
                    <a:latin typeface="+mn-lt"/>
                    <a:cs typeface="Arial" pitchFamily="34" charset="0"/>
                  </a:rPr>
                  <a:t>  = </a:t>
                </a:r>
                <a:r>
                  <a:rPr lang="en-US" sz="2400" dirty="0">
                    <a:latin typeface="+mn-lt"/>
                    <a:cs typeface="Arial" pitchFamily="34" charset="0"/>
                  </a:rPr>
                  <a:t>3</a:t>
                </a:r>
                <a:endParaRPr lang="en-US" sz="2400" dirty="0" smtClean="0">
                  <a:latin typeface="+mn-lt"/>
                  <a:cs typeface="Arial" pitchFamily="34" charset="0"/>
                </a:endParaRPr>
              </a:p>
              <a:p>
                <a:pPr marL="0" indent="0">
                  <a:buNone/>
                </a:pPr>
                <a:r>
                  <a:rPr lang="en-US" sz="2400" dirty="0">
                    <a:latin typeface="+mn-lt"/>
                    <a:cs typeface="Arial" pitchFamily="34" charset="0"/>
                  </a:rPr>
                  <a:t> </a:t>
                </a:r>
                <a:r>
                  <a:rPr lang="en-US" sz="2400" dirty="0" smtClean="0">
                    <a:latin typeface="+mn-lt"/>
                    <a:cs typeface="Arial" pitchFamily="34" charset="0"/>
                  </a:rPr>
                  <a:t>                                   	8 = </a:t>
                </a:r>
                <a:r>
                  <a:rPr lang="en-US" sz="2400" i="1" dirty="0" smtClean="0">
                    <a:latin typeface="+mn-lt"/>
                    <a:cs typeface="Arial" pitchFamily="34" charset="0"/>
                  </a:rPr>
                  <a:t>2</a:t>
                </a:r>
                <a:r>
                  <a:rPr lang="en-US" sz="2400" dirty="0" smtClean="0">
                    <a:latin typeface="+mn-lt"/>
                    <a:cs typeface="Arial" pitchFamily="34" charset="0"/>
                  </a:rPr>
                  <a:t> </a:t>
                </a:r>
                <a:r>
                  <a:rPr lang="en-US" sz="2400" dirty="0">
                    <a:latin typeface="+mn-lt"/>
                  </a:rPr>
                  <a:t>• </a:t>
                </a:r>
                <a:r>
                  <a:rPr lang="en-US" sz="2400" dirty="0" smtClean="0">
                    <a:latin typeface="+mn-lt"/>
                    <a:cs typeface="Arial" pitchFamily="34" charset="0"/>
                  </a:rPr>
                  <a:t>3 </a:t>
                </a:r>
                <a:r>
                  <a:rPr lang="en-US" sz="2400" dirty="0">
                    <a:latin typeface="+mn-lt"/>
                    <a:cs typeface="Arial" pitchFamily="34" charset="0"/>
                  </a:rPr>
                  <a:t>+ 2 </a:t>
                </a:r>
                <a:r>
                  <a:rPr lang="en-US" sz="2400" dirty="0" smtClean="0">
                    <a:latin typeface="+mn-lt"/>
                    <a:cs typeface="Arial" pitchFamily="34" charset="0"/>
                  </a:rPr>
                  <a:t>         	8 - </a:t>
                </a:r>
                <a:r>
                  <a:rPr lang="en-US" sz="2400" i="1" dirty="0">
                    <a:latin typeface="+mn-lt"/>
                    <a:cs typeface="Arial" pitchFamily="34" charset="0"/>
                  </a:rPr>
                  <a:t>2</a:t>
                </a:r>
                <a:r>
                  <a:rPr lang="en-US" sz="2400" dirty="0">
                    <a:latin typeface="+mn-lt"/>
                    <a:cs typeface="Arial" pitchFamily="34" charset="0"/>
                  </a:rPr>
                  <a:t> </a:t>
                </a:r>
                <a:r>
                  <a:rPr lang="en-US" sz="2400" dirty="0">
                    <a:latin typeface="+mn-lt"/>
                  </a:rPr>
                  <a:t>• </a:t>
                </a:r>
                <a:r>
                  <a:rPr lang="en-US" sz="2400" dirty="0">
                    <a:latin typeface="+mn-lt"/>
                    <a:cs typeface="Arial" pitchFamily="34" charset="0"/>
                  </a:rPr>
                  <a:t>3 </a:t>
                </a:r>
                <a:r>
                  <a:rPr lang="en-US" sz="2400" dirty="0" smtClean="0">
                    <a:latin typeface="+mn-lt"/>
                    <a:cs typeface="Arial" pitchFamily="34" charset="0"/>
                  </a:rPr>
                  <a:t>  = </a:t>
                </a:r>
                <a:r>
                  <a:rPr lang="en-US" sz="2400" dirty="0">
                    <a:latin typeface="+mn-lt"/>
                    <a:cs typeface="Arial" pitchFamily="34" charset="0"/>
                  </a:rPr>
                  <a:t>2</a:t>
                </a:r>
                <a:endParaRPr lang="en-US" sz="2400" dirty="0" smtClean="0">
                  <a:latin typeface="+mn-lt"/>
                  <a:cs typeface="Arial" pitchFamily="34" charset="0"/>
                </a:endParaRPr>
              </a:p>
              <a:p>
                <a:pPr marL="0" indent="0">
                  <a:buNone/>
                </a:pPr>
                <a:r>
                  <a:rPr lang="en-US" sz="2400" dirty="0">
                    <a:latin typeface="+mn-lt"/>
                    <a:cs typeface="Arial" pitchFamily="34" charset="0"/>
                  </a:rPr>
                  <a:t> </a:t>
                </a:r>
                <a:r>
                  <a:rPr lang="en-US" sz="2400" dirty="0" smtClean="0">
                    <a:latin typeface="+mn-lt"/>
                    <a:cs typeface="Arial" pitchFamily="34" charset="0"/>
                  </a:rPr>
                  <a:t>                                   	3 = </a:t>
                </a:r>
                <a:r>
                  <a:rPr lang="en-US" sz="2400" i="1" dirty="0" smtClean="0">
                    <a:latin typeface="+mn-lt"/>
                    <a:cs typeface="Arial" pitchFamily="34" charset="0"/>
                  </a:rPr>
                  <a:t>1</a:t>
                </a:r>
                <a:r>
                  <a:rPr lang="en-US" sz="2400" dirty="0" smtClean="0">
                    <a:latin typeface="+mn-lt"/>
                    <a:cs typeface="Arial" pitchFamily="34" charset="0"/>
                  </a:rPr>
                  <a:t> </a:t>
                </a:r>
                <a:r>
                  <a:rPr lang="en-US" sz="2400" dirty="0">
                    <a:latin typeface="+mn-lt"/>
                  </a:rPr>
                  <a:t>• </a:t>
                </a:r>
                <a:r>
                  <a:rPr lang="en-US" sz="2400" dirty="0" smtClean="0">
                    <a:latin typeface="+mn-lt"/>
                    <a:cs typeface="Arial" pitchFamily="34" charset="0"/>
                  </a:rPr>
                  <a:t>2 + 1           	3 - </a:t>
                </a:r>
                <a:r>
                  <a:rPr lang="en-US" sz="2400" i="1" dirty="0">
                    <a:latin typeface="+mn-lt"/>
                    <a:cs typeface="Arial" pitchFamily="34" charset="0"/>
                  </a:rPr>
                  <a:t>1</a:t>
                </a:r>
                <a:r>
                  <a:rPr lang="en-US" sz="2400" dirty="0">
                    <a:latin typeface="+mn-lt"/>
                    <a:cs typeface="Arial" pitchFamily="34" charset="0"/>
                  </a:rPr>
                  <a:t> </a:t>
                </a:r>
                <a:r>
                  <a:rPr lang="en-US" sz="2400" dirty="0">
                    <a:latin typeface="+mn-lt"/>
                  </a:rPr>
                  <a:t>• </a:t>
                </a:r>
                <a:r>
                  <a:rPr lang="en-US" sz="2400" dirty="0">
                    <a:latin typeface="+mn-lt"/>
                    <a:cs typeface="Arial" pitchFamily="34" charset="0"/>
                  </a:rPr>
                  <a:t>2 </a:t>
                </a:r>
                <a:r>
                  <a:rPr lang="en-US" sz="2400" dirty="0" smtClean="0">
                    <a:latin typeface="+mn-lt"/>
                    <a:cs typeface="Arial" pitchFamily="34" charset="0"/>
                  </a:rPr>
                  <a:t>  = 1 </a:t>
                </a:r>
              </a:p>
              <a:p>
                <a:pPr marL="0" indent="0">
                  <a:buNone/>
                </a:pPr>
                <a:r>
                  <a:rPr lang="en-US" sz="2400" dirty="0">
                    <a:latin typeface="+mn-lt"/>
                    <a:cs typeface="Arial" pitchFamily="34" charset="0"/>
                  </a:rPr>
                  <a:t> </a:t>
                </a:r>
                <a:r>
                  <a:rPr lang="en-US" sz="2400" dirty="0" smtClean="0">
                    <a:latin typeface="+mn-lt"/>
                    <a:cs typeface="Arial" pitchFamily="34" charset="0"/>
                  </a:rPr>
                  <a:t>                                   	2 = </a:t>
                </a:r>
                <a:r>
                  <a:rPr lang="en-US" sz="2400" i="1" dirty="0" smtClean="0">
                    <a:latin typeface="+mn-lt"/>
                    <a:cs typeface="Arial" pitchFamily="34" charset="0"/>
                  </a:rPr>
                  <a:t>2</a:t>
                </a:r>
                <a:r>
                  <a:rPr lang="en-US" sz="2400" dirty="0" smtClean="0">
                    <a:latin typeface="+mn-lt"/>
                    <a:cs typeface="Arial" pitchFamily="34" charset="0"/>
                  </a:rPr>
                  <a:t> </a:t>
                </a:r>
                <a:r>
                  <a:rPr lang="en-US" sz="2400" dirty="0">
                    <a:latin typeface="+mn-lt"/>
                  </a:rPr>
                  <a:t>• </a:t>
                </a:r>
                <a:r>
                  <a:rPr lang="en-US" sz="2400" dirty="0" smtClean="0">
                    <a:latin typeface="+mn-lt"/>
                    <a:cs typeface="Arial" pitchFamily="34" charset="0"/>
                  </a:rPr>
                  <a:t>1 + 0  </a:t>
                </a:r>
              </a:p>
              <a:p>
                <a:r>
                  <a:rPr lang="en-US" sz="2400" dirty="0" smtClean="0">
                    <a:latin typeface="Franklin Gothic Medium" panose="020B0603020102020204" pitchFamily="34" charset="0"/>
                    <a:cs typeface="Arial" pitchFamily="34" charset="0"/>
                  </a:rPr>
                  <a:t>S</a:t>
                </a:r>
                <a:r>
                  <a:rPr lang="en-US" sz="2400" dirty="0" smtClean="0">
                    <a:latin typeface="Franklin Gothic Medium" panose="020B0603020102020204" pitchFamily="34" charset="0"/>
                    <a:cs typeface="Arial" pitchFamily="34" charset="0"/>
                  </a:rPr>
                  <a:t>ubstitute back from the bottom</a:t>
                </a:r>
                <a:r>
                  <a:rPr lang="en-US" sz="2400" dirty="0" smtClean="0">
                    <a:latin typeface="Franklin Gothic Medium" panose="020B0603020102020204" pitchFamily="34" charset="0"/>
                    <a:cs typeface="Arial" pitchFamily="34" charset="0"/>
                  </a:rPr>
                  <a:t>                      </a:t>
                </a:r>
                <a:endParaRPr lang="en-US" sz="2400" dirty="0" smtClean="0">
                  <a:latin typeface="Franklin Gothic Medium" panose="020B0603020102020204" pitchFamily="34" charset="0"/>
                  <a:cs typeface="Arial" pitchFamily="34" charset="0"/>
                </a:endParaRPr>
              </a:p>
              <a:p>
                <a:pPr marL="0" indent="0">
                  <a:buNone/>
                </a:pPr>
                <a:r>
                  <a:rPr lang="en-US" sz="2400" dirty="0" smtClean="0">
                    <a:latin typeface="+mn-lt"/>
                    <a:cs typeface="Arial" pitchFamily="34" charset="0"/>
                  </a:rPr>
                  <a:t>1= 3 </a:t>
                </a:r>
                <a:r>
                  <a:rPr lang="en-US" sz="2400" dirty="0">
                    <a:latin typeface="+mn-lt"/>
                    <a:cs typeface="Arial" pitchFamily="34" charset="0"/>
                  </a:rPr>
                  <a:t>- </a:t>
                </a:r>
                <a:r>
                  <a:rPr lang="en-US" sz="2400" i="1" dirty="0">
                    <a:latin typeface="+mn-lt"/>
                    <a:cs typeface="Arial" pitchFamily="34" charset="0"/>
                  </a:rPr>
                  <a:t>1</a:t>
                </a:r>
                <a:r>
                  <a:rPr lang="en-US" sz="2400" dirty="0">
                    <a:latin typeface="+mn-lt"/>
                    <a:cs typeface="Arial" pitchFamily="34" charset="0"/>
                  </a:rPr>
                  <a:t> </a:t>
                </a:r>
                <a:r>
                  <a:rPr lang="en-US" sz="2400" dirty="0">
                    <a:latin typeface="+mn-lt"/>
                  </a:rPr>
                  <a:t>• </a:t>
                </a:r>
                <a:r>
                  <a:rPr lang="en-US" sz="2400" dirty="0" smtClean="0">
                    <a:latin typeface="+mn-lt"/>
                    <a:cs typeface="Arial" pitchFamily="34" charset="0"/>
                  </a:rPr>
                  <a:t>2		=  3 – </a:t>
                </a:r>
                <a:r>
                  <a:rPr lang="en-US" sz="2400" i="1" dirty="0" smtClean="0">
                    <a:latin typeface="+mn-lt"/>
                    <a:cs typeface="Arial" pitchFamily="34" charset="0"/>
                  </a:rPr>
                  <a:t>1</a:t>
                </a:r>
                <a:r>
                  <a:rPr lang="en-US" sz="2400" dirty="0" smtClean="0">
                    <a:latin typeface="+mn-lt"/>
                    <a:cs typeface="Arial" pitchFamily="34" charset="0"/>
                  </a:rPr>
                  <a:t> (</a:t>
                </a:r>
                <a:r>
                  <a:rPr lang="en-US" sz="2400" dirty="0">
                    <a:latin typeface="+mn-lt"/>
                    <a:cs typeface="Arial" pitchFamily="34" charset="0"/>
                  </a:rPr>
                  <a:t>8 - </a:t>
                </a:r>
                <a:r>
                  <a:rPr lang="en-US" sz="2400" i="1" dirty="0">
                    <a:latin typeface="+mn-lt"/>
                    <a:cs typeface="Arial" pitchFamily="34" charset="0"/>
                  </a:rPr>
                  <a:t>2</a:t>
                </a:r>
                <a:r>
                  <a:rPr lang="en-US" sz="2400" dirty="0">
                    <a:latin typeface="+mn-lt"/>
                    <a:cs typeface="Arial" pitchFamily="34" charset="0"/>
                  </a:rPr>
                  <a:t> </a:t>
                </a:r>
                <a:r>
                  <a:rPr lang="en-US" sz="2400" dirty="0">
                    <a:latin typeface="+mn-lt"/>
                  </a:rPr>
                  <a:t>• </a:t>
                </a:r>
                <a:r>
                  <a:rPr lang="en-US" sz="2400" dirty="0" smtClean="0">
                    <a:latin typeface="+mn-lt"/>
                    <a:cs typeface="Arial" pitchFamily="34" charset="0"/>
                  </a:rPr>
                  <a:t>3) </a:t>
                </a:r>
                <a:r>
                  <a:rPr lang="en-US" sz="2400" dirty="0">
                    <a:latin typeface="+mn-lt"/>
                    <a:cs typeface="Arial" pitchFamily="34" charset="0"/>
                  </a:rPr>
                  <a:t>	</a:t>
                </a:r>
                <a:r>
                  <a:rPr lang="en-US" sz="2400" dirty="0" smtClean="0">
                    <a:latin typeface="+mn-lt"/>
                    <a:cs typeface="Arial" pitchFamily="34" charset="0"/>
                  </a:rPr>
                  <a:t>		= (</a:t>
                </a:r>
                <a:r>
                  <a:rPr lang="en-US" sz="2400" i="1" dirty="0" smtClean="0">
                    <a:latin typeface="+mn-lt"/>
                    <a:cs typeface="Arial" pitchFamily="34" charset="0"/>
                  </a:rPr>
                  <a:t>-1</a:t>
                </a:r>
                <a:r>
                  <a:rPr lang="en-US" sz="2400" dirty="0" smtClean="0">
                    <a:latin typeface="+mn-lt"/>
                    <a:cs typeface="Arial" pitchFamily="34" charset="0"/>
                  </a:rPr>
                  <a:t>)</a:t>
                </a:r>
                <a:r>
                  <a:rPr lang="en-US" sz="2400" dirty="0">
                    <a:latin typeface="+mn-lt"/>
                  </a:rPr>
                  <a:t> </a:t>
                </a:r>
                <a:r>
                  <a:rPr lang="en-US" sz="2400" dirty="0" smtClean="0">
                    <a:latin typeface="+mn-lt"/>
                  </a:rPr>
                  <a:t>•</a:t>
                </a:r>
                <a:r>
                  <a:rPr lang="en-US" sz="2400" dirty="0" smtClean="0">
                    <a:latin typeface="+mn-lt"/>
                    <a:cs typeface="Arial" pitchFamily="34" charset="0"/>
                  </a:rPr>
                  <a:t> 8 + </a:t>
                </a:r>
                <a:r>
                  <a:rPr lang="en-US" sz="2400" i="1" dirty="0" smtClean="0">
                    <a:latin typeface="+mn-lt"/>
                    <a:cs typeface="Arial" pitchFamily="34" charset="0"/>
                  </a:rPr>
                  <a:t>3</a:t>
                </a:r>
                <a:r>
                  <a:rPr lang="en-US" sz="2400" dirty="0" smtClean="0">
                    <a:latin typeface="+mn-lt"/>
                    <a:cs typeface="Arial" pitchFamily="34" charset="0"/>
                  </a:rPr>
                  <a:t> </a:t>
                </a:r>
                <a:r>
                  <a:rPr lang="en-US" sz="2400" dirty="0">
                    <a:latin typeface="+mn-lt"/>
                  </a:rPr>
                  <a:t>• </a:t>
                </a:r>
                <a:r>
                  <a:rPr lang="en-US" sz="2400" dirty="0" smtClean="0">
                    <a:latin typeface="+mn-lt"/>
                    <a:cs typeface="Arial" pitchFamily="34" charset="0"/>
                  </a:rPr>
                  <a:t>3</a:t>
                </a:r>
              </a:p>
              <a:p>
                <a:pPr marL="0" indent="0">
                  <a:buNone/>
                </a:pPr>
                <a:r>
                  <a:rPr lang="en-US" sz="2400" dirty="0">
                    <a:latin typeface="+mn-lt"/>
                    <a:cs typeface="Arial" pitchFamily="34" charset="0"/>
                  </a:rPr>
                  <a:t> </a:t>
                </a:r>
                <a:r>
                  <a:rPr lang="en-US" sz="2400" dirty="0" smtClean="0">
                    <a:latin typeface="+mn-lt"/>
                    <a:cs typeface="Arial" pitchFamily="34" charset="0"/>
                  </a:rPr>
                  <a:t>                  		= (-</a:t>
                </a:r>
                <a:r>
                  <a:rPr lang="en-US" sz="2400" i="1" dirty="0" smtClean="0">
                    <a:latin typeface="+mn-lt"/>
                    <a:cs typeface="Arial" pitchFamily="34" charset="0"/>
                  </a:rPr>
                  <a:t>1</a:t>
                </a:r>
                <a:r>
                  <a:rPr lang="en-US" sz="2400" dirty="0" smtClean="0">
                    <a:latin typeface="+mn-lt"/>
                    <a:cs typeface="Arial" pitchFamily="34" charset="0"/>
                  </a:rPr>
                  <a:t>)</a:t>
                </a:r>
                <a:r>
                  <a:rPr lang="en-US" sz="2400" dirty="0">
                    <a:latin typeface="+mn-lt"/>
                  </a:rPr>
                  <a:t> •</a:t>
                </a:r>
                <a:r>
                  <a:rPr lang="en-US" sz="2400" dirty="0">
                    <a:latin typeface="+mn-lt"/>
                    <a:cs typeface="Arial" pitchFamily="34" charset="0"/>
                  </a:rPr>
                  <a:t> </a:t>
                </a:r>
                <a:r>
                  <a:rPr lang="en-US" sz="2400" dirty="0" smtClean="0">
                    <a:latin typeface="+mn-lt"/>
                    <a:cs typeface="Arial" pitchFamily="34" charset="0"/>
                  </a:rPr>
                  <a:t>8 </a:t>
                </a:r>
                <a:r>
                  <a:rPr lang="en-US" sz="2400" dirty="0">
                    <a:solidFill>
                      <a:prstClr val="black"/>
                    </a:solidFill>
                    <a:latin typeface="+mn-lt"/>
                    <a:cs typeface="Arial" pitchFamily="34" charset="0"/>
                  </a:rPr>
                  <a:t>+ </a:t>
                </a:r>
                <a:r>
                  <a:rPr lang="en-US" sz="2400" i="1" dirty="0">
                    <a:solidFill>
                      <a:prstClr val="black"/>
                    </a:solidFill>
                    <a:latin typeface="+mn-lt"/>
                    <a:cs typeface="Arial" pitchFamily="34" charset="0"/>
                  </a:rPr>
                  <a:t>3</a:t>
                </a:r>
                <a:r>
                  <a:rPr lang="en-US" sz="2400" dirty="0">
                    <a:solidFill>
                      <a:prstClr val="black"/>
                    </a:solidFill>
                    <a:latin typeface="+mn-lt"/>
                    <a:cs typeface="Arial" pitchFamily="34" charset="0"/>
                  </a:rPr>
                  <a:t> </a:t>
                </a:r>
                <a:r>
                  <a:rPr lang="en-US" sz="2400" dirty="0" smtClean="0">
                    <a:solidFill>
                      <a:prstClr val="black"/>
                    </a:solidFill>
                    <a:latin typeface="+mn-lt"/>
                    <a:cs typeface="Arial" pitchFamily="34" charset="0"/>
                  </a:rPr>
                  <a:t>(</a:t>
                </a:r>
                <a:r>
                  <a:rPr lang="en-US" sz="2400" dirty="0">
                    <a:latin typeface="+mn-lt"/>
                    <a:cs typeface="Arial" pitchFamily="34" charset="0"/>
                  </a:rPr>
                  <a:t>27- </a:t>
                </a:r>
                <a:r>
                  <a:rPr lang="en-US" sz="2400" i="1" dirty="0">
                    <a:latin typeface="+mn-lt"/>
                    <a:cs typeface="Arial" pitchFamily="34" charset="0"/>
                  </a:rPr>
                  <a:t>3</a:t>
                </a:r>
                <a:r>
                  <a:rPr lang="en-US" sz="2400" dirty="0">
                    <a:latin typeface="+mn-lt"/>
                    <a:cs typeface="Arial" pitchFamily="34" charset="0"/>
                  </a:rPr>
                  <a:t> </a:t>
                </a:r>
                <a:r>
                  <a:rPr lang="en-US" sz="2400" dirty="0">
                    <a:latin typeface="+mn-lt"/>
                  </a:rPr>
                  <a:t>• </a:t>
                </a:r>
                <a:r>
                  <a:rPr lang="en-US" sz="2400" dirty="0">
                    <a:latin typeface="+mn-lt"/>
                    <a:cs typeface="Arial" pitchFamily="34" charset="0"/>
                  </a:rPr>
                  <a:t>8 </a:t>
                </a:r>
                <a:r>
                  <a:rPr lang="en-US" sz="2400" dirty="0" smtClean="0">
                    <a:latin typeface="+mn-lt"/>
                    <a:cs typeface="Arial" pitchFamily="34" charset="0"/>
                  </a:rPr>
                  <a:t>) 	=   </a:t>
                </a:r>
                <a:r>
                  <a:rPr lang="en-US" sz="2400" i="1" dirty="0" smtClean="0">
                    <a:latin typeface="+mn-lt"/>
                    <a:cs typeface="Arial" pitchFamily="34" charset="0"/>
                  </a:rPr>
                  <a:t>3</a:t>
                </a:r>
                <a:r>
                  <a:rPr lang="en-US" sz="2400" dirty="0" smtClean="0">
                    <a:latin typeface="+mn-lt"/>
                  </a:rPr>
                  <a:t> • 27 + </a:t>
                </a:r>
                <a:r>
                  <a:rPr lang="en-US" sz="2400" dirty="0" smtClean="0">
                    <a:latin typeface="+mn-lt"/>
                    <a:cs typeface="Arial" pitchFamily="34" charset="0"/>
                  </a:rPr>
                  <a:t> (</a:t>
                </a:r>
                <a:r>
                  <a:rPr lang="en-US" sz="2400" i="1" dirty="0" smtClean="0">
                    <a:latin typeface="+mn-lt"/>
                    <a:cs typeface="Arial" pitchFamily="34" charset="0"/>
                  </a:rPr>
                  <a:t>-10</a:t>
                </a:r>
                <a:r>
                  <a:rPr lang="en-US" sz="2400" dirty="0" smtClean="0">
                    <a:latin typeface="+mn-lt"/>
                    <a:cs typeface="Arial" pitchFamily="34" charset="0"/>
                  </a:rPr>
                  <a:t>)</a:t>
                </a:r>
                <a:r>
                  <a:rPr lang="en-US" sz="2400" dirty="0" smtClean="0">
                    <a:latin typeface="+mn-lt"/>
                  </a:rPr>
                  <a:t> </a:t>
                </a:r>
                <a:r>
                  <a:rPr lang="en-US" sz="2400" dirty="0">
                    <a:latin typeface="+mn-lt"/>
                  </a:rPr>
                  <a:t>•</a:t>
                </a:r>
                <a:r>
                  <a:rPr lang="en-US" sz="2400" dirty="0">
                    <a:latin typeface="+mn-lt"/>
                    <a:cs typeface="Arial" pitchFamily="34" charset="0"/>
                  </a:rPr>
                  <a:t> </a:t>
                </a:r>
                <a:r>
                  <a:rPr lang="en-US" sz="2400" dirty="0" smtClean="0">
                    <a:latin typeface="+mn-lt"/>
                    <a:cs typeface="Arial" pitchFamily="34" charset="0"/>
                  </a:rPr>
                  <a:t>8        </a:t>
                </a:r>
              </a:p>
              <a:p>
                <a:pPr marL="0" indent="0">
                  <a:buNone/>
                </a:pPr>
                <a:r>
                  <a:rPr lang="en-US" sz="2400" dirty="0">
                    <a:latin typeface="+mn-lt"/>
                    <a:cs typeface="Arial" pitchFamily="34" charset="0"/>
                  </a:rPr>
                  <a:t> </a:t>
                </a:r>
                <a:r>
                  <a:rPr lang="en-US" sz="2400" dirty="0" smtClean="0">
                    <a:latin typeface="+mn-lt"/>
                    <a:cs typeface="Arial" pitchFamily="34" charset="0"/>
                  </a:rPr>
                  <a:t>                  		= </a:t>
                </a:r>
                <a:endParaRPr lang="en-US" sz="2400" dirty="0">
                  <a:latin typeface="+mn-lt"/>
                  <a:cs typeface="Arial" pitchFamily="34" charset="0"/>
                </a:endParaRPr>
              </a:p>
            </p:txBody>
          </p:sp>
        </mc:Choice>
        <mc:Fallback>
          <p:sp>
            <p:nvSpPr>
              <p:cNvPr id="16387" name="Content Placeholder 2"/>
              <p:cNvSpPr>
                <a:spLocks noGrp="1" noRot="1" noChangeAspect="1" noMove="1" noResize="1" noEditPoints="1" noAdjustHandles="1" noChangeArrowheads="1" noChangeShapeType="1" noTextEdit="1"/>
              </p:cNvSpPr>
              <p:nvPr>
                <p:ph idx="1"/>
                <p:custDataLst>
                  <p:tags r:id="rId2"/>
                </p:custDataLst>
              </p:nvPr>
            </p:nvSpPr>
            <p:spPr>
              <a:xfrm>
                <a:off x="457200" y="1244160"/>
                <a:ext cx="8585200" cy="5140800"/>
              </a:xfrm>
              <a:blipFill rotWithShape="1">
                <a:blip r:embed="rId4"/>
                <a:stretch>
                  <a:fillRect l="-1065" t="-830" b="-5575"/>
                </a:stretch>
              </a:blipFill>
            </p:spPr>
            <p:txBody>
              <a:bodyPr/>
              <a:lstStyle/>
              <a:p>
                <a:r>
                  <a:rPr lang="en-US">
                    <a:noFill/>
                  </a:rPr>
                  <a:t> </a:t>
                </a:r>
              </a:p>
            </p:txBody>
          </p:sp>
        </mc:Fallback>
      </mc:AlternateContent>
    </p:spTree>
    <p:extLst>
      <p:ext uri="{BB962C8B-B14F-4D97-AF65-F5344CB8AC3E}">
        <p14:creationId xmlns:p14="http://schemas.microsoft.com/office/powerpoint/2010/main" val="37367335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0482" name="Title 1"/>
              <p:cNvSpPr>
                <a:spLocks noGrp="1"/>
              </p:cNvSpPr>
              <p:nvPr>
                <p:ph type="title"/>
              </p:nvPr>
            </p:nvSpPr>
            <p:spPr/>
            <p:txBody>
              <a:bodyPr/>
              <a:lstStyle/>
              <a:p>
                <a:r>
                  <a:rPr lang="en-US" dirty="0" smtClean="0">
                    <a:latin typeface="Franklin Gothic Medium" panose="020B0603020102020204" pitchFamily="34" charset="0"/>
                  </a:rPr>
                  <a:t>multiplicative inverse </a:t>
                </a:r>
                <a14:m>
                  <m:oMath xmlns:m="http://schemas.openxmlformats.org/officeDocument/2006/math">
                    <m:r>
                      <m:rPr>
                        <m:sty m:val="p"/>
                      </m:rPr>
                      <a:rPr lang="en-US" b="0" i="0" smtClean="0">
                        <a:latin typeface="Cambria Math"/>
                      </a:rPr>
                      <m:t>mod</m:t>
                    </m:r>
                    <m:r>
                      <a:rPr lang="en-US" b="0" i="1" smtClean="0">
                        <a:latin typeface="Cambria Math"/>
                      </a:rPr>
                      <m:t> </m:t>
                    </m:r>
                    <m:r>
                      <a:rPr lang="en-US" b="0" i="1" smtClean="0">
                        <a:latin typeface="Cambria Math"/>
                      </a:rPr>
                      <m:t>𝑚</m:t>
                    </m:r>
                  </m:oMath>
                </a14:m>
                <a:endParaRPr lang="en-US" dirty="0">
                  <a:latin typeface="Franklin Gothic Medium" panose="020B0603020102020204" pitchFamily="34" charset="0"/>
                </a:endParaRPr>
              </a:p>
            </p:txBody>
          </p:sp>
        </mc:Choice>
        <mc:Fallback xmlns="">
          <p:sp>
            <p:nvSpPr>
              <p:cNvPr id="20482" name="Title 1"/>
              <p:cNvSpPr>
                <a:spLocks noGrp="1" noRot="1" noChangeAspect="1" noMove="1" noResize="1" noEditPoints="1" noAdjustHandles="1" noChangeArrowheads="1" noChangeShapeType="1" noTextEdit="1"/>
              </p:cNvSpPr>
              <p:nvPr>
                <p:ph type="title"/>
              </p:nvPr>
            </p:nvSpPr>
            <p:spPr>
              <a:blipFill rotWithShape="1">
                <a:blip r:embed="rId2"/>
                <a:stretch>
                  <a:fillRect l="-1852" t="-12000" b="-290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0483" name="Content Placeholder 2"/>
              <p:cNvSpPr>
                <a:spLocks noGrp="1"/>
              </p:cNvSpPr>
              <p:nvPr>
                <p:ph idx="1"/>
              </p:nvPr>
            </p:nvSpPr>
            <p:spPr>
              <a:xfrm>
                <a:off x="457199" y="1244160"/>
                <a:ext cx="8596489" cy="4309973"/>
              </a:xfrm>
            </p:spPr>
            <p:txBody>
              <a:bodyPr/>
              <a:lstStyle/>
              <a:p>
                <a:pPr marL="0" indent="0">
                  <a:buFont typeface="Arial" charset="0"/>
                  <a:buNone/>
                </a:pPr>
                <a:r>
                  <a:rPr lang="en-US" sz="2800" dirty="0" smtClean="0">
                    <a:latin typeface="Franklin Gothic Medium" panose="020B0603020102020204" pitchFamily="34" charset="0"/>
                  </a:rPr>
                  <a:t>Suppose </a:t>
                </a:r>
                <a14:m>
                  <m:oMath xmlns:m="http://schemas.openxmlformats.org/officeDocument/2006/math">
                    <m:r>
                      <m:rPr>
                        <m:sty m:val="p"/>
                      </m:rPr>
                      <a:rPr lang="en-US" sz="2800" b="0" i="0" smtClean="0">
                        <a:latin typeface="Cambria Math"/>
                      </a:rPr>
                      <m:t>GCD</m:t>
                    </m:r>
                    <m:d>
                      <m:dPr>
                        <m:ctrlPr>
                          <a:rPr lang="en-US" sz="2800" b="0" i="1" smtClean="0">
                            <a:latin typeface="Cambria Math"/>
                          </a:rPr>
                        </m:ctrlPr>
                      </m:dPr>
                      <m:e>
                        <m:r>
                          <a:rPr lang="en-US" sz="2800" b="0" i="1" smtClean="0">
                            <a:latin typeface="Cambria Math"/>
                          </a:rPr>
                          <m:t>𝑎</m:t>
                        </m:r>
                        <m:r>
                          <a:rPr lang="en-US" sz="2800" b="0" i="1" smtClean="0">
                            <a:latin typeface="Cambria Math"/>
                          </a:rPr>
                          <m:t>,</m:t>
                        </m:r>
                        <m:r>
                          <a:rPr lang="en-US" sz="2800" b="0" i="1" smtClean="0">
                            <a:latin typeface="Cambria Math"/>
                          </a:rPr>
                          <m:t>𝑚</m:t>
                        </m:r>
                      </m:e>
                    </m:d>
                    <m:r>
                      <a:rPr lang="en-US" sz="2800" b="0" i="1" smtClean="0">
                        <a:latin typeface="Cambria Math"/>
                      </a:rPr>
                      <m:t>=1</m:t>
                    </m:r>
                  </m:oMath>
                </a14:m>
                <a:endParaRPr lang="en-US" sz="2800" dirty="0" smtClean="0">
                  <a:latin typeface="Franklin Gothic Medium" panose="020B0603020102020204" pitchFamily="34" charset="0"/>
                </a:endParaRPr>
              </a:p>
              <a:p>
                <a:pPr marL="0" indent="0">
                  <a:buFont typeface="Arial" charset="0"/>
                  <a:buNone/>
                </a:pPr>
                <a:endParaRPr lang="en-US" sz="2800" dirty="0">
                  <a:latin typeface="Franklin Gothic Medium" panose="020B0603020102020204" pitchFamily="34" charset="0"/>
                </a:endParaRPr>
              </a:p>
              <a:p>
                <a:pPr marL="0" indent="0">
                  <a:buFont typeface="Arial" charset="0"/>
                  <a:buNone/>
                </a:pPr>
                <a:r>
                  <a:rPr lang="en-US" sz="2800" dirty="0">
                    <a:latin typeface="Franklin Gothic Medium" panose="020B0603020102020204" pitchFamily="34" charset="0"/>
                  </a:rPr>
                  <a:t>By </a:t>
                </a:r>
                <a:r>
                  <a:rPr lang="en-US" sz="2800" dirty="0" err="1" smtClean="0">
                    <a:latin typeface="Franklin Gothic Medium" panose="020B0603020102020204" pitchFamily="34" charset="0"/>
                  </a:rPr>
                  <a:t>Bézoit’s</a:t>
                </a:r>
                <a:r>
                  <a:rPr lang="en-US" sz="2800" dirty="0" smtClean="0">
                    <a:latin typeface="Franklin Gothic Medium" panose="020B0603020102020204" pitchFamily="34" charset="0"/>
                  </a:rPr>
                  <a:t> </a:t>
                </a:r>
                <a:r>
                  <a:rPr lang="en-US" sz="2800" dirty="0">
                    <a:latin typeface="Franklin Gothic Medium" panose="020B0603020102020204" pitchFamily="34" charset="0"/>
                  </a:rPr>
                  <a:t>Theorem, there exist integers </a:t>
                </a:r>
                <a14:m>
                  <m:oMath xmlns:m="http://schemas.openxmlformats.org/officeDocument/2006/math">
                    <m:r>
                      <a:rPr lang="en-US" sz="2800" b="0" i="1" smtClean="0">
                        <a:latin typeface="Cambria Math"/>
                      </a:rPr>
                      <m:t>𝑠</m:t>
                    </m:r>
                  </m:oMath>
                </a14:m>
                <a:r>
                  <a:rPr lang="en-US" sz="2800" dirty="0" smtClean="0">
                    <a:latin typeface="Franklin Gothic Medium" panose="020B0603020102020204" pitchFamily="34" charset="0"/>
                  </a:rPr>
                  <a:t> </a:t>
                </a:r>
                <a:r>
                  <a:rPr lang="en-US" sz="2800" dirty="0">
                    <a:latin typeface="Franklin Gothic Medium" panose="020B0603020102020204" pitchFamily="34" charset="0"/>
                  </a:rPr>
                  <a:t>and </a:t>
                </a:r>
                <a14:m>
                  <m:oMath xmlns:m="http://schemas.openxmlformats.org/officeDocument/2006/math">
                    <m:r>
                      <a:rPr lang="en-US" sz="2800" b="0" i="1" smtClean="0">
                        <a:latin typeface="Cambria Math"/>
                      </a:rPr>
                      <m:t>𝑡</m:t>
                    </m:r>
                  </m:oMath>
                </a14:m>
                <a:endParaRPr lang="en-US" sz="2800" b="0" dirty="0" smtClean="0">
                  <a:latin typeface="Franklin Gothic Medium" panose="020B0603020102020204" pitchFamily="34" charset="0"/>
                </a:endParaRPr>
              </a:p>
              <a:p>
                <a:pPr marL="0" indent="0">
                  <a:buFont typeface="Arial" charset="0"/>
                  <a:buNone/>
                </a:pPr>
                <a:r>
                  <a:rPr lang="en-US" sz="2800" dirty="0" smtClean="0">
                    <a:latin typeface="Franklin Gothic Medium" panose="020B0603020102020204" pitchFamily="34" charset="0"/>
                  </a:rPr>
                  <a:t>such </a:t>
                </a:r>
                <a:r>
                  <a:rPr lang="en-US" sz="2800" dirty="0">
                    <a:latin typeface="Franklin Gothic Medium" panose="020B0603020102020204" pitchFamily="34" charset="0"/>
                  </a:rPr>
                  <a:t>that </a:t>
                </a:r>
                <a14:m>
                  <m:oMath xmlns:m="http://schemas.openxmlformats.org/officeDocument/2006/math">
                    <m:r>
                      <a:rPr lang="en-US" sz="2800" b="0" i="1" smtClean="0">
                        <a:latin typeface="Cambria Math"/>
                      </a:rPr>
                      <m:t>𝑠𝑎</m:t>
                    </m:r>
                    <m:r>
                      <a:rPr lang="en-US" sz="2800" b="0" i="1" smtClean="0">
                        <a:latin typeface="Cambria Math"/>
                      </a:rPr>
                      <m:t>+</m:t>
                    </m:r>
                    <m:r>
                      <a:rPr lang="en-US" sz="2800" b="0" i="1" smtClean="0">
                        <a:latin typeface="Cambria Math"/>
                      </a:rPr>
                      <m:t>𝑡𝑚</m:t>
                    </m:r>
                    <m:r>
                      <a:rPr lang="en-US" sz="2800" b="0" i="1" smtClean="0">
                        <a:latin typeface="Cambria Math"/>
                      </a:rPr>
                      <m:t>=1.</m:t>
                    </m:r>
                  </m:oMath>
                </a14:m>
                <a:endParaRPr lang="en-US" sz="2800" b="0" dirty="0" smtClean="0">
                  <a:latin typeface="Franklin Gothic Medium" panose="020B0603020102020204" pitchFamily="34" charset="0"/>
                </a:endParaRPr>
              </a:p>
              <a:p>
                <a:pPr marL="0" indent="0">
                  <a:buFont typeface="Arial" charset="0"/>
                  <a:buNone/>
                </a:pPr>
                <a:endParaRPr lang="en-US" sz="2800" dirty="0">
                  <a:latin typeface="Franklin Gothic Medium" panose="020B0603020102020204" pitchFamily="34" charset="0"/>
                </a:endParaRPr>
              </a:p>
              <a:p>
                <a:pPr marL="0" indent="0">
                  <a:buFont typeface="Arial" charset="0"/>
                  <a:buNone/>
                </a:pPr>
                <a14:m>
                  <m:oMath xmlns:m="http://schemas.openxmlformats.org/officeDocument/2006/math">
                    <m:r>
                      <a:rPr lang="en-US" sz="2800" b="0" i="1" smtClean="0">
                        <a:latin typeface="Cambria Math"/>
                      </a:rPr>
                      <m:t>𝑠</m:t>
                    </m:r>
                    <m:r>
                      <a:rPr lang="en-US" sz="2800" b="0" i="1" smtClean="0">
                        <a:latin typeface="Cambria Math"/>
                      </a:rPr>
                      <m:t> </m:t>
                    </m:r>
                    <m:r>
                      <m:rPr>
                        <m:sty m:val="p"/>
                      </m:rPr>
                      <a:rPr lang="en-US" sz="2800">
                        <a:latin typeface="Cambria Math"/>
                      </a:rPr>
                      <m:t>mod</m:t>
                    </m:r>
                    <m:r>
                      <a:rPr lang="en-US" sz="2800" b="0" i="0" smtClean="0">
                        <a:latin typeface="Cambria Math"/>
                      </a:rPr>
                      <m:t> </m:t>
                    </m:r>
                    <m:r>
                      <a:rPr lang="en-US" sz="2800" b="0" i="1" smtClean="0">
                        <a:latin typeface="Cambria Math"/>
                      </a:rPr>
                      <m:t>𝑚</m:t>
                    </m:r>
                  </m:oMath>
                </a14:m>
                <a:r>
                  <a:rPr lang="en-US" sz="2800" dirty="0" smtClean="0">
                    <a:latin typeface="Franklin Gothic Medium" panose="020B0603020102020204" pitchFamily="34" charset="0"/>
                  </a:rPr>
                  <a:t> </a:t>
                </a:r>
                <a:r>
                  <a:rPr lang="en-US" sz="2800" dirty="0">
                    <a:latin typeface="Franklin Gothic Medium" panose="020B0603020102020204" pitchFamily="34" charset="0"/>
                  </a:rPr>
                  <a:t>is the multiplicative inverse of </a:t>
                </a:r>
                <a14:m>
                  <m:oMath xmlns:m="http://schemas.openxmlformats.org/officeDocument/2006/math">
                    <m:r>
                      <a:rPr lang="en-US" sz="2800" b="0" i="1" smtClean="0">
                        <a:latin typeface="Cambria Math"/>
                      </a:rPr>
                      <m:t>𝑎</m:t>
                    </m:r>
                  </m:oMath>
                </a14:m>
                <a:r>
                  <a:rPr lang="en-US" sz="2800" dirty="0" smtClean="0">
                    <a:latin typeface="Franklin Gothic Medium" panose="020B0603020102020204" pitchFamily="34" charset="0"/>
                  </a:rPr>
                  <a:t>:</a:t>
                </a:r>
                <a:endParaRPr lang="en-US" sz="2800" dirty="0">
                  <a:latin typeface="Franklin Gothic Medium" panose="020B0603020102020204" pitchFamily="34" charset="0"/>
                </a:endParaRPr>
              </a:p>
              <a:p>
                <a:pPr marL="0" indent="0">
                  <a:buFont typeface="Arial" charset="0"/>
                  <a:buNone/>
                </a:pPr>
                <a:r>
                  <a:rPr lang="en-US" sz="2800" dirty="0">
                    <a:latin typeface="Franklin Gothic Medium" panose="020B0603020102020204" pitchFamily="34" charset="0"/>
                  </a:rPr>
                  <a:t>	</a:t>
                </a:r>
                <a14:m>
                  <m:oMath xmlns:m="http://schemas.openxmlformats.org/officeDocument/2006/math">
                    <m:r>
                      <a:rPr lang="en-US" sz="2800" b="0" i="1" smtClean="0">
                        <a:latin typeface="Cambria Math"/>
                      </a:rPr>
                      <m:t>1=</m:t>
                    </m:r>
                    <m:d>
                      <m:dPr>
                        <m:ctrlPr>
                          <a:rPr lang="en-US" sz="2800" b="0" i="1" smtClean="0">
                            <a:latin typeface="Cambria Math"/>
                          </a:rPr>
                        </m:ctrlPr>
                      </m:dPr>
                      <m:e>
                        <m:r>
                          <a:rPr lang="en-US" sz="2800" b="0" i="1" smtClean="0">
                            <a:latin typeface="Cambria Math"/>
                          </a:rPr>
                          <m:t>𝑠𝑎</m:t>
                        </m:r>
                        <m:r>
                          <a:rPr lang="en-US" sz="2800" b="0" i="1" smtClean="0">
                            <a:latin typeface="Cambria Math"/>
                          </a:rPr>
                          <m:t>+</m:t>
                        </m:r>
                        <m:r>
                          <a:rPr lang="en-US" sz="2800" b="0" i="1" smtClean="0">
                            <a:latin typeface="Cambria Math"/>
                          </a:rPr>
                          <m:t>𝑡𝑚</m:t>
                        </m:r>
                      </m:e>
                    </m:d>
                    <m:r>
                      <a:rPr lang="en-US" sz="2800" b="0" i="1" smtClean="0">
                        <a:latin typeface="Cambria Math"/>
                      </a:rPr>
                      <m:t> </m:t>
                    </m:r>
                    <m:r>
                      <m:rPr>
                        <m:sty m:val="p"/>
                      </m:rPr>
                      <a:rPr lang="en-US" sz="2800" b="0" i="0" smtClean="0">
                        <a:latin typeface="Cambria Math"/>
                      </a:rPr>
                      <m:t>mod</m:t>
                    </m:r>
                    <m:r>
                      <a:rPr lang="en-US" sz="2800" b="0" i="1" smtClean="0">
                        <a:latin typeface="Cambria Math"/>
                      </a:rPr>
                      <m:t> </m:t>
                    </m:r>
                    <m:r>
                      <a:rPr lang="en-US" sz="2800" b="0" i="1" smtClean="0">
                        <a:latin typeface="Cambria Math"/>
                      </a:rPr>
                      <m:t>𝑚</m:t>
                    </m:r>
                    <m:r>
                      <a:rPr lang="en-US" sz="2800" b="0" i="1" smtClean="0">
                        <a:latin typeface="Cambria Math"/>
                      </a:rPr>
                      <m:t>=</m:t>
                    </m:r>
                    <m:r>
                      <a:rPr lang="en-US" sz="2800" b="0" i="1" smtClean="0">
                        <a:latin typeface="Cambria Math"/>
                      </a:rPr>
                      <m:t>𝑠𝑎</m:t>
                    </m:r>
                    <m:r>
                      <a:rPr lang="en-US" sz="2800" b="0" i="1" smtClean="0">
                        <a:latin typeface="Cambria Math"/>
                      </a:rPr>
                      <m:t> </m:t>
                    </m:r>
                    <m:r>
                      <m:rPr>
                        <m:sty m:val="p"/>
                      </m:rPr>
                      <a:rPr lang="en-US" sz="2800" b="0" i="0" smtClean="0">
                        <a:latin typeface="Cambria Math"/>
                      </a:rPr>
                      <m:t>mod</m:t>
                    </m:r>
                    <m:r>
                      <a:rPr lang="en-US" sz="2800" b="0" i="1" smtClean="0">
                        <a:latin typeface="Cambria Math"/>
                      </a:rPr>
                      <m:t> </m:t>
                    </m:r>
                    <m:r>
                      <a:rPr lang="en-US" sz="2800" b="0" i="1" smtClean="0">
                        <a:latin typeface="Cambria Math"/>
                      </a:rPr>
                      <m:t>𝑚</m:t>
                    </m:r>
                  </m:oMath>
                </a14:m>
                <a:endParaRPr lang="en-US" sz="2800" dirty="0">
                  <a:latin typeface="Franklin Gothic Medium" panose="020B0603020102020204" pitchFamily="34" charset="0"/>
                </a:endParaRPr>
              </a:p>
            </p:txBody>
          </p:sp>
        </mc:Choice>
        <mc:Fallback>
          <p:sp>
            <p:nvSpPr>
              <p:cNvPr id="20483" name="Content Placeholder 2"/>
              <p:cNvSpPr>
                <a:spLocks noGrp="1" noRot="1" noChangeAspect="1" noMove="1" noResize="1" noEditPoints="1" noAdjustHandles="1" noChangeArrowheads="1" noChangeShapeType="1" noTextEdit="1"/>
              </p:cNvSpPr>
              <p:nvPr>
                <p:ph idx="1"/>
              </p:nvPr>
            </p:nvSpPr>
            <p:spPr>
              <a:xfrm>
                <a:off x="457199" y="1244160"/>
                <a:ext cx="8596489" cy="4309973"/>
              </a:xfrm>
              <a:blipFill rotWithShape="1">
                <a:blip r:embed="rId3"/>
                <a:stretch>
                  <a:fillRect l="-1418" t="-1273"/>
                </a:stretch>
              </a:blipFill>
            </p:spPr>
            <p:txBody>
              <a:bodyPr/>
              <a:lstStyle/>
              <a:p>
                <a:r>
                  <a:rPr lang="en-US">
                    <a:noFill/>
                  </a:rPr>
                  <a:t> </a:t>
                </a:r>
              </a:p>
            </p:txBody>
          </p:sp>
        </mc:Fallback>
      </mc:AlternateContent>
    </p:spTree>
    <p:extLst>
      <p:ext uri="{BB962C8B-B14F-4D97-AF65-F5344CB8AC3E}">
        <p14:creationId xmlns:p14="http://schemas.microsoft.com/office/powerpoint/2010/main" val="9468904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modular </a:t>
            </a:r>
            <a:r>
              <a:rPr lang="en-US" dirty="0"/>
              <a:t>e</a:t>
            </a:r>
            <a:r>
              <a:rPr lang="en-US" dirty="0" smtClean="0"/>
              <a:t>quations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3957" y="1221582"/>
                <a:ext cx="8229600" cy="3937440"/>
              </a:xfrm>
            </p:spPr>
            <p:txBody>
              <a:bodyPr/>
              <a:lstStyle/>
              <a:p>
                <a:pPr marL="0" indent="0">
                  <a:buNone/>
                </a:pPr>
                <a:r>
                  <a:rPr lang="en-US" sz="2800" dirty="0" smtClean="0"/>
                  <a:t>Solving </a:t>
                </a:r>
                <a14:m>
                  <m:oMath xmlns:m="http://schemas.openxmlformats.org/officeDocument/2006/math">
                    <m:r>
                      <a:rPr lang="en-US" sz="2800" b="0" i="1" smtClean="0">
                        <a:solidFill>
                          <a:srgbClr val="C00000"/>
                        </a:solidFill>
                        <a:latin typeface="Cambria Math"/>
                      </a:rPr>
                      <m:t>𝑎𝑥</m:t>
                    </m:r>
                    <m:r>
                      <a:rPr lang="en-US" sz="2800" b="0" i="1" smtClean="0">
                        <a:solidFill>
                          <a:srgbClr val="C00000"/>
                        </a:solidFill>
                        <a:latin typeface="Cambria Math"/>
                      </a:rPr>
                      <m:t>≡</m:t>
                    </m:r>
                    <m:r>
                      <a:rPr lang="en-US" sz="2800" b="0" i="1" smtClean="0">
                        <a:solidFill>
                          <a:srgbClr val="C00000"/>
                        </a:solidFill>
                        <a:latin typeface="Cambria Math"/>
                      </a:rPr>
                      <m:t>𝑏</m:t>
                    </m:r>
                    <m:r>
                      <a:rPr lang="en-US" sz="2800" b="0" i="1" smtClean="0">
                        <a:solidFill>
                          <a:srgbClr val="C00000"/>
                        </a:solidFill>
                        <a:latin typeface="Cambria Math"/>
                      </a:rPr>
                      <m:t> (</m:t>
                    </m:r>
                    <m:r>
                      <m:rPr>
                        <m:sty m:val="p"/>
                      </m:rPr>
                      <a:rPr lang="en-US" sz="2800" b="0" i="0" smtClean="0">
                        <a:solidFill>
                          <a:srgbClr val="C00000"/>
                        </a:solidFill>
                        <a:latin typeface="Cambria Math"/>
                      </a:rPr>
                      <m:t>mod</m:t>
                    </m:r>
                    <m:r>
                      <a:rPr lang="en-US" sz="2800" b="0" i="1" smtClean="0">
                        <a:solidFill>
                          <a:srgbClr val="C00000"/>
                        </a:solidFill>
                        <a:latin typeface="Cambria Math"/>
                      </a:rPr>
                      <m:t> </m:t>
                    </m:r>
                    <m:r>
                      <a:rPr lang="en-US" sz="2800" b="0" i="1" smtClean="0">
                        <a:solidFill>
                          <a:srgbClr val="C00000"/>
                        </a:solidFill>
                        <a:latin typeface="Cambria Math"/>
                      </a:rPr>
                      <m:t>𝑚</m:t>
                    </m:r>
                    <m:r>
                      <a:rPr lang="en-US" sz="2800" b="0" i="1" smtClean="0">
                        <a:solidFill>
                          <a:srgbClr val="C00000"/>
                        </a:solidFill>
                        <a:latin typeface="Cambria Math"/>
                      </a:rPr>
                      <m:t>)</m:t>
                    </m:r>
                  </m:oMath>
                </a14:m>
                <a:r>
                  <a:rPr lang="en-US" sz="2800" dirty="0" smtClean="0">
                    <a:solidFill>
                      <a:srgbClr val="C00000"/>
                    </a:solidFill>
                  </a:rPr>
                  <a:t> </a:t>
                </a:r>
                <a:r>
                  <a:rPr lang="en-US" sz="2800" dirty="0" smtClean="0"/>
                  <a:t>for unknown </a:t>
                </a:r>
                <a14:m>
                  <m:oMath xmlns:m="http://schemas.openxmlformats.org/officeDocument/2006/math">
                    <m:r>
                      <a:rPr lang="en-US" sz="2800" b="0" i="1" smtClean="0">
                        <a:latin typeface="Cambria Math"/>
                      </a:rPr>
                      <m:t>𝑥</m:t>
                    </m:r>
                  </m:oMath>
                </a14:m>
                <a:r>
                  <a:rPr lang="en-US" sz="2800" dirty="0" smtClean="0"/>
                  <a:t> when </a:t>
                </a:r>
                <a14:m>
                  <m:oMath xmlns:m="http://schemas.openxmlformats.org/officeDocument/2006/math">
                    <m:func>
                      <m:funcPr>
                        <m:ctrlPr>
                          <a:rPr lang="en-US" sz="2800" b="0" i="1" smtClean="0">
                            <a:latin typeface="Cambria Math"/>
                          </a:rPr>
                        </m:ctrlPr>
                      </m:funcPr>
                      <m:fName>
                        <m:r>
                          <m:rPr>
                            <m:sty m:val="p"/>
                          </m:rPr>
                          <a:rPr lang="en-US" sz="2800" b="0" i="0" smtClean="0">
                            <a:latin typeface="Cambria Math"/>
                          </a:rPr>
                          <m:t>gcd</m:t>
                        </m:r>
                      </m:fName>
                      <m:e>
                        <m:d>
                          <m:dPr>
                            <m:ctrlPr>
                              <a:rPr lang="en-US" sz="2800" b="0" i="1" smtClean="0">
                                <a:latin typeface="Cambria Math"/>
                              </a:rPr>
                            </m:ctrlPr>
                          </m:dPr>
                          <m:e>
                            <m:r>
                              <a:rPr lang="en-US" sz="2800" b="0" i="1" smtClean="0">
                                <a:latin typeface="Cambria Math"/>
                              </a:rPr>
                              <m:t>𝑎</m:t>
                            </m:r>
                            <m:r>
                              <a:rPr lang="en-US" sz="2800" b="0" i="1" smtClean="0">
                                <a:latin typeface="Cambria Math"/>
                              </a:rPr>
                              <m:t>,</m:t>
                            </m:r>
                            <m:r>
                              <a:rPr lang="en-US" sz="2800" b="0" i="1" smtClean="0">
                                <a:latin typeface="Cambria Math"/>
                              </a:rPr>
                              <m:t>𝑚</m:t>
                            </m:r>
                          </m:e>
                        </m:d>
                        <m:r>
                          <a:rPr lang="en-US" sz="2800" b="0" i="1" smtClean="0">
                            <a:latin typeface="Cambria Math"/>
                          </a:rPr>
                          <m:t>=1</m:t>
                        </m:r>
                      </m:e>
                    </m:func>
                  </m:oMath>
                </a14:m>
                <a:r>
                  <a:rPr lang="en-US" sz="2800" dirty="0" smtClean="0"/>
                  <a:t>.</a:t>
                </a:r>
              </a:p>
              <a:p>
                <a:pPr marL="0" indent="0">
                  <a:buNone/>
                </a:pPr>
                <a:endParaRPr lang="en-US" sz="2600" dirty="0" smtClean="0"/>
              </a:p>
              <a:p>
                <a:pPr marL="914400" lvl="1" indent="-514350">
                  <a:buAutoNum type="arabicPeriod"/>
                </a:pPr>
                <a:r>
                  <a:rPr lang="en-US" sz="2600" dirty="0" smtClean="0"/>
                  <a:t>Find </a:t>
                </a:r>
                <a14:m>
                  <m:oMath xmlns:m="http://schemas.openxmlformats.org/officeDocument/2006/math">
                    <m:r>
                      <a:rPr lang="en-US" sz="2600" b="0" i="1" smtClean="0">
                        <a:latin typeface="Cambria Math"/>
                      </a:rPr>
                      <m:t>𝑠</m:t>
                    </m:r>
                  </m:oMath>
                </a14:m>
                <a:r>
                  <a:rPr lang="en-US" sz="2600" dirty="0" smtClean="0"/>
                  <a:t> such that </a:t>
                </a:r>
                <a14:m>
                  <m:oMath xmlns:m="http://schemas.openxmlformats.org/officeDocument/2006/math">
                    <m:r>
                      <a:rPr lang="en-US" sz="2600" b="0" i="1" smtClean="0">
                        <a:latin typeface="Cambria Math"/>
                      </a:rPr>
                      <m:t>𝑠𝑎</m:t>
                    </m:r>
                    <m:r>
                      <a:rPr lang="en-US" sz="2600" b="0" i="1" smtClean="0">
                        <a:latin typeface="Cambria Math"/>
                      </a:rPr>
                      <m:t>+</m:t>
                    </m:r>
                    <m:r>
                      <a:rPr lang="en-US" sz="2600" b="0" i="1" smtClean="0">
                        <a:latin typeface="Cambria Math"/>
                      </a:rPr>
                      <m:t>𝑡𝑚</m:t>
                    </m:r>
                    <m:r>
                      <a:rPr lang="en-US" sz="2600" b="0" i="1" smtClean="0">
                        <a:latin typeface="Cambria Math"/>
                      </a:rPr>
                      <m:t>=1</m:t>
                    </m:r>
                  </m:oMath>
                </a14:m>
                <a:endParaRPr lang="en-US" sz="2600" b="0" dirty="0" smtClean="0"/>
              </a:p>
              <a:p>
                <a:pPr marL="914400" lvl="1" indent="-514350">
                  <a:buAutoNum type="arabicPeriod"/>
                </a:pPr>
                <a:r>
                  <a:rPr lang="en-US" sz="2600" dirty="0" smtClean="0"/>
                  <a:t>Compute </a:t>
                </a:r>
                <a14:m>
                  <m:oMath xmlns:m="http://schemas.openxmlformats.org/officeDocument/2006/math">
                    <m:sSup>
                      <m:sSupPr>
                        <m:ctrlPr>
                          <a:rPr lang="en-US" sz="2600" b="0" i="1" smtClean="0">
                            <a:latin typeface="Cambria Math"/>
                          </a:rPr>
                        </m:ctrlPr>
                      </m:sSupPr>
                      <m:e>
                        <m:r>
                          <a:rPr lang="en-US" sz="2600" b="0" i="1" smtClean="0">
                            <a:latin typeface="Cambria Math"/>
                          </a:rPr>
                          <m:t>𝑎</m:t>
                        </m:r>
                      </m:e>
                      <m:sup>
                        <m:r>
                          <a:rPr lang="en-US" sz="2600" b="0" i="1" smtClean="0">
                            <a:latin typeface="Cambria Math"/>
                          </a:rPr>
                          <m:t>−1</m:t>
                        </m:r>
                      </m:sup>
                    </m:sSup>
                    <m:r>
                      <a:rPr lang="en-US" sz="2600" b="0" i="1" smtClean="0">
                        <a:latin typeface="Cambria Math"/>
                      </a:rPr>
                      <m:t>=</m:t>
                    </m:r>
                    <m:r>
                      <a:rPr lang="en-US" sz="2600" b="0" i="1" smtClean="0">
                        <a:latin typeface="Cambria Math"/>
                      </a:rPr>
                      <m:t>𝑠</m:t>
                    </m:r>
                    <m:r>
                      <a:rPr lang="en-US" sz="2600" b="0" i="1" smtClean="0">
                        <a:latin typeface="Cambria Math"/>
                      </a:rPr>
                      <m:t> </m:t>
                    </m:r>
                    <m:r>
                      <m:rPr>
                        <m:sty m:val="p"/>
                      </m:rPr>
                      <a:rPr lang="en-US" sz="2600" b="0" i="0" smtClean="0">
                        <a:latin typeface="Cambria Math"/>
                      </a:rPr>
                      <m:t>mod</m:t>
                    </m:r>
                    <m:r>
                      <a:rPr lang="en-US" sz="2600" b="0" i="1" smtClean="0">
                        <a:latin typeface="Cambria Math"/>
                      </a:rPr>
                      <m:t> </m:t>
                    </m:r>
                    <m:r>
                      <a:rPr lang="en-US" sz="2600" b="0" i="1" smtClean="0">
                        <a:latin typeface="Cambria Math"/>
                      </a:rPr>
                      <m:t>𝑚</m:t>
                    </m:r>
                  </m:oMath>
                </a14:m>
                <a:r>
                  <a:rPr lang="en-US" sz="2600" dirty="0" smtClean="0"/>
                  <a:t>, the multiplicative inverse of </a:t>
                </a:r>
                <a14:m>
                  <m:oMath xmlns:m="http://schemas.openxmlformats.org/officeDocument/2006/math">
                    <m:r>
                      <a:rPr lang="en-US" sz="2600" b="0" i="1" smtClean="0">
                        <a:latin typeface="Cambria Math"/>
                      </a:rPr>
                      <m:t>𝑎</m:t>
                    </m:r>
                  </m:oMath>
                </a14:m>
                <a:r>
                  <a:rPr lang="en-US" sz="2600" dirty="0" smtClean="0"/>
                  <a:t> modulo </a:t>
                </a:r>
                <a14:m>
                  <m:oMath xmlns:m="http://schemas.openxmlformats.org/officeDocument/2006/math">
                    <m:r>
                      <a:rPr lang="en-US" sz="2600" b="0" i="1" smtClean="0">
                        <a:latin typeface="Cambria Math"/>
                      </a:rPr>
                      <m:t>𝑚</m:t>
                    </m:r>
                  </m:oMath>
                </a14:m>
                <a:endParaRPr lang="en-US" sz="2600" dirty="0" smtClean="0"/>
              </a:p>
              <a:p>
                <a:pPr marL="914400" lvl="1" indent="-514350">
                  <a:buAutoNum type="arabicPeriod"/>
                </a:pPr>
                <a:r>
                  <a:rPr lang="en-US" sz="2600" dirty="0" smtClean="0"/>
                  <a:t>Set </a:t>
                </a:r>
                <a14:m>
                  <m:oMath xmlns:m="http://schemas.openxmlformats.org/officeDocument/2006/math">
                    <m:r>
                      <a:rPr lang="en-US" sz="2600" b="0" i="1" smtClean="0">
                        <a:solidFill>
                          <a:srgbClr val="C00000"/>
                        </a:solidFill>
                        <a:latin typeface="Cambria Math"/>
                      </a:rPr>
                      <m:t>𝑥</m:t>
                    </m:r>
                    <m:r>
                      <a:rPr lang="en-US" sz="2600" b="0" i="1" smtClean="0">
                        <a:solidFill>
                          <a:srgbClr val="C00000"/>
                        </a:solidFill>
                        <a:latin typeface="Cambria Math"/>
                      </a:rPr>
                      <m:t>=</m:t>
                    </m:r>
                    <m:d>
                      <m:dPr>
                        <m:ctrlPr>
                          <a:rPr lang="en-US" sz="2600" b="0" i="1" smtClean="0">
                            <a:solidFill>
                              <a:srgbClr val="C00000"/>
                            </a:solidFill>
                            <a:latin typeface="Cambria Math"/>
                          </a:rPr>
                        </m:ctrlPr>
                      </m:dPr>
                      <m:e>
                        <m:sSup>
                          <m:sSupPr>
                            <m:ctrlPr>
                              <a:rPr lang="en-US" sz="2600" b="0" i="1" smtClean="0">
                                <a:solidFill>
                                  <a:srgbClr val="C00000"/>
                                </a:solidFill>
                                <a:latin typeface="Cambria Math"/>
                              </a:rPr>
                            </m:ctrlPr>
                          </m:sSupPr>
                          <m:e>
                            <m:r>
                              <a:rPr lang="en-US" sz="2600" b="0" i="1" smtClean="0">
                                <a:solidFill>
                                  <a:srgbClr val="C00000"/>
                                </a:solidFill>
                                <a:latin typeface="Cambria Math"/>
                              </a:rPr>
                              <m:t>𝑎</m:t>
                            </m:r>
                          </m:e>
                          <m:sup>
                            <m:r>
                              <a:rPr lang="en-US" sz="2600" b="0" i="1" smtClean="0">
                                <a:solidFill>
                                  <a:srgbClr val="C00000"/>
                                </a:solidFill>
                                <a:latin typeface="Cambria Math"/>
                              </a:rPr>
                              <m:t>−1</m:t>
                            </m:r>
                          </m:sup>
                        </m:sSup>
                        <m:r>
                          <a:rPr lang="en-US" sz="2600" b="0" i="1" smtClean="0">
                            <a:solidFill>
                              <a:srgbClr val="C00000"/>
                            </a:solidFill>
                            <a:latin typeface="Cambria Math"/>
                          </a:rPr>
                          <m:t>⋅</m:t>
                        </m:r>
                        <m:r>
                          <a:rPr lang="en-US" sz="2600" b="0" i="1" smtClean="0">
                            <a:solidFill>
                              <a:srgbClr val="C00000"/>
                            </a:solidFill>
                            <a:latin typeface="Cambria Math"/>
                          </a:rPr>
                          <m:t>𝑏</m:t>
                        </m:r>
                      </m:e>
                    </m:d>
                    <m:r>
                      <a:rPr lang="en-US" sz="2600" b="0" i="1" smtClean="0">
                        <a:solidFill>
                          <a:srgbClr val="C00000"/>
                        </a:solidFill>
                        <a:latin typeface="Cambria Math"/>
                      </a:rPr>
                      <m:t> </m:t>
                    </m:r>
                    <m:r>
                      <m:rPr>
                        <m:sty m:val="p"/>
                      </m:rPr>
                      <a:rPr lang="en-US" sz="2600" b="0" i="0" smtClean="0">
                        <a:solidFill>
                          <a:srgbClr val="C00000"/>
                        </a:solidFill>
                        <a:latin typeface="Cambria Math"/>
                      </a:rPr>
                      <m:t>mod</m:t>
                    </m:r>
                    <m:r>
                      <a:rPr lang="en-US" sz="2600" b="0" i="1" smtClean="0">
                        <a:solidFill>
                          <a:srgbClr val="C00000"/>
                        </a:solidFill>
                        <a:latin typeface="Cambria Math"/>
                      </a:rPr>
                      <m:t> </m:t>
                    </m:r>
                    <m:r>
                      <a:rPr lang="en-US" sz="2600" b="0" i="1" smtClean="0">
                        <a:solidFill>
                          <a:srgbClr val="C00000"/>
                        </a:solidFill>
                        <a:latin typeface="Cambria Math"/>
                      </a:rPr>
                      <m:t>𝑚</m:t>
                    </m:r>
                  </m:oMath>
                </a14:m>
                <a:endParaRPr lang="en-US" sz="2800" dirty="0">
                  <a:solidFill>
                    <a:srgbClr val="C00000"/>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3957" y="1221582"/>
                <a:ext cx="8229600" cy="3937440"/>
              </a:xfrm>
              <a:blipFill rotWithShape="1">
                <a:blip r:embed="rId2"/>
                <a:stretch>
                  <a:fillRect l="-1481" t="-1393"/>
                </a:stretch>
              </a:blipFill>
            </p:spPr>
            <p:txBody>
              <a:bodyPr/>
              <a:lstStyle/>
              <a:p>
                <a:r>
                  <a:rPr lang="en-US">
                    <a:noFill/>
                  </a:rPr>
                  <a:t> </a:t>
                </a:r>
              </a:p>
            </p:txBody>
          </p:sp>
        </mc:Fallback>
      </mc:AlternateContent>
    </p:spTree>
    <p:extLst>
      <p:ext uri="{BB962C8B-B14F-4D97-AF65-F5344CB8AC3E}">
        <p14:creationId xmlns:p14="http://schemas.microsoft.com/office/powerpoint/2010/main" val="10620145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9458" name="Title 1"/>
              <p:cNvSpPr>
                <a:spLocks noGrp="1"/>
              </p:cNvSpPr>
              <p:nvPr>
                <p:ph type="title"/>
              </p:nvPr>
            </p:nvSpPr>
            <p:spPr/>
            <p:txBody>
              <a:bodyPr>
                <a:normAutofit fontScale="90000"/>
              </a:bodyPr>
              <a:lstStyle/>
              <a:p>
                <a:r>
                  <a:rPr lang="en-US" sz="4000" dirty="0" smtClean="0">
                    <a:latin typeface="Franklin Gothic Medium" panose="020B0603020102020204" pitchFamily="34" charset="0"/>
                  </a:rPr>
                  <a:t>multiplicative cipher</a:t>
                </a:r>
                <a:r>
                  <a:rPr lang="en-US" sz="4000" dirty="0">
                    <a:latin typeface="Franklin Gothic Medium" panose="020B0603020102020204" pitchFamily="34" charset="0"/>
                  </a:rPr>
                  <a:t>:  </a:t>
                </a:r>
                <a14:m>
                  <m:oMath xmlns:m="http://schemas.openxmlformats.org/officeDocument/2006/math">
                    <m:r>
                      <a:rPr lang="en-US" sz="4000" i="1" dirty="0" smtClean="0">
                        <a:latin typeface="Cambria Math"/>
                      </a:rPr>
                      <m:t>𝑓</m:t>
                    </m:r>
                    <m:r>
                      <a:rPr lang="en-US" sz="4000" i="1" dirty="0" smtClean="0">
                        <a:latin typeface="Cambria Math"/>
                      </a:rPr>
                      <m:t>(</m:t>
                    </m:r>
                    <m:r>
                      <a:rPr lang="en-US" sz="4000" i="1" dirty="0" smtClean="0">
                        <a:latin typeface="Cambria Math"/>
                      </a:rPr>
                      <m:t>𝑥</m:t>
                    </m:r>
                    <m:r>
                      <a:rPr lang="en-US" sz="4000" i="1" dirty="0" smtClean="0">
                        <a:latin typeface="Cambria Math"/>
                      </a:rPr>
                      <m:t>) = </m:t>
                    </m:r>
                    <m:r>
                      <a:rPr lang="en-US" sz="4000" i="1" dirty="0" smtClean="0">
                        <a:latin typeface="Cambria Math"/>
                      </a:rPr>
                      <m:t>𝑎𝑥</m:t>
                    </m:r>
                    <m:r>
                      <a:rPr lang="en-US" sz="4000" i="1" dirty="0" smtClean="0">
                        <a:latin typeface="Cambria Math"/>
                      </a:rPr>
                      <m:t> </m:t>
                    </m:r>
                    <m:r>
                      <m:rPr>
                        <m:sty m:val="p"/>
                      </m:rPr>
                      <a:rPr lang="en-US" sz="4000" i="0" dirty="0" smtClean="0">
                        <a:latin typeface="Cambria Math"/>
                      </a:rPr>
                      <m:t>mod</m:t>
                    </m:r>
                    <m:r>
                      <a:rPr lang="en-US" sz="4000" i="1" dirty="0" smtClean="0">
                        <a:latin typeface="Cambria Math"/>
                      </a:rPr>
                      <m:t> </m:t>
                    </m:r>
                    <m:r>
                      <a:rPr lang="en-US" sz="4000" i="1" dirty="0" smtClean="0">
                        <a:latin typeface="Cambria Math"/>
                      </a:rPr>
                      <m:t>𝑚</m:t>
                    </m:r>
                  </m:oMath>
                </a14:m>
                <a:endParaRPr lang="en-US" sz="4000" dirty="0">
                  <a:latin typeface="Franklin Gothic Medium" panose="020B0603020102020204" pitchFamily="34" charset="0"/>
                </a:endParaRPr>
              </a:p>
            </p:txBody>
          </p:sp>
        </mc:Choice>
        <mc:Fallback xmlns="">
          <p:sp>
            <p:nvSpPr>
              <p:cNvPr id="19458" name="Title 1"/>
              <p:cNvSpPr>
                <a:spLocks noGrp="1" noRot="1" noChangeAspect="1" noMove="1" noResize="1" noEditPoints="1" noAdjustHandles="1" noChangeArrowheads="1" noChangeShapeType="1" noTextEdit="1"/>
              </p:cNvSpPr>
              <p:nvPr>
                <p:ph type="title"/>
              </p:nvPr>
            </p:nvSpPr>
            <p:spPr>
              <a:blipFill rotWithShape="1">
                <a:blip r:embed="rId2"/>
                <a:stretch>
                  <a:fillRect l="-2222" t="-15000" b="-43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459" name="Content Placeholder 2"/>
              <p:cNvSpPr>
                <a:spLocks noGrp="1"/>
              </p:cNvSpPr>
              <p:nvPr>
                <p:ph idx="1"/>
              </p:nvPr>
            </p:nvSpPr>
            <p:spPr>
              <a:xfrm>
                <a:off x="570090" y="1205085"/>
                <a:ext cx="8229600" cy="1730027"/>
              </a:xfrm>
            </p:spPr>
            <p:txBody>
              <a:bodyPr/>
              <a:lstStyle/>
              <a:p>
                <a:pPr marL="0" indent="0">
                  <a:buFont typeface="Arial" charset="0"/>
                  <a:buNone/>
                </a:pPr>
                <a:r>
                  <a:rPr lang="en-US" sz="2800" dirty="0" smtClean="0">
                    <a:latin typeface="Franklin Gothic Medium" panose="020B0603020102020204" pitchFamily="34" charset="0"/>
                  </a:rPr>
                  <a:t>For a multiplicative cipher to be invertible:</a:t>
                </a:r>
              </a:p>
              <a:p>
                <a:pPr marL="0" indent="0">
                  <a:buFont typeface="Arial" charset="0"/>
                  <a:buNone/>
                </a:pPr>
                <a:r>
                  <a:rPr lang="en-US" sz="2800" dirty="0" smtClean="0">
                    <a:latin typeface="Calibri" charset="0"/>
                  </a:rPr>
                  <a:t>	</a:t>
                </a:r>
                <a14:m>
                  <m:oMath xmlns:m="http://schemas.openxmlformats.org/officeDocument/2006/math">
                    <m:r>
                      <a:rPr lang="en-US" sz="2800" b="0" i="1" smtClean="0">
                        <a:latin typeface="Cambria Math"/>
                      </a:rPr>
                      <m:t>𝑓</m:t>
                    </m:r>
                    <m:d>
                      <m:dPr>
                        <m:ctrlPr>
                          <a:rPr lang="en-US" sz="2800" b="0" i="1" smtClean="0">
                            <a:latin typeface="Cambria Math"/>
                          </a:rPr>
                        </m:ctrlPr>
                      </m:dPr>
                      <m:e>
                        <m:r>
                          <a:rPr lang="en-US" sz="2800" b="0" i="1" smtClean="0">
                            <a:latin typeface="Cambria Math"/>
                          </a:rPr>
                          <m:t>𝑥</m:t>
                        </m:r>
                      </m:e>
                    </m:d>
                    <m:r>
                      <a:rPr lang="en-US" sz="2800" b="0" i="1" smtClean="0">
                        <a:latin typeface="Cambria Math"/>
                      </a:rPr>
                      <m:t>=</m:t>
                    </m:r>
                    <m:r>
                      <a:rPr lang="en-US" sz="2800" b="0" i="1" smtClean="0">
                        <a:latin typeface="Cambria Math"/>
                      </a:rPr>
                      <m:t>𝑎𝑥</m:t>
                    </m:r>
                    <m:r>
                      <a:rPr lang="en-US" sz="2800" b="0" i="1" smtClean="0">
                        <a:latin typeface="Cambria Math"/>
                      </a:rPr>
                      <m:t> </m:t>
                    </m:r>
                    <m:r>
                      <a:rPr lang="en-US" sz="2800" b="0" i="1" smtClean="0">
                        <a:latin typeface="Cambria Math"/>
                      </a:rPr>
                      <m:t>𝑚𝑜𝑑</m:t>
                    </m:r>
                    <m:r>
                      <a:rPr lang="en-US" sz="2800" b="0" i="1" smtClean="0">
                        <a:latin typeface="Cambria Math"/>
                      </a:rPr>
                      <m:t> </m:t>
                    </m:r>
                    <m:r>
                      <a:rPr lang="en-US" sz="2800" b="0" i="1" smtClean="0">
                        <a:latin typeface="Cambria Math"/>
                      </a:rPr>
                      <m:t>𝑚</m:t>
                    </m:r>
                    <m:r>
                      <a:rPr lang="en-US" sz="2800" b="0" i="1" smtClean="0">
                        <a:latin typeface="Cambria Math"/>
                      </a:rPr>
                      <m:t> :</m:t>
                    </m:r>
                    <m:d>
                      <m:dPr>
                        <m:begChr m:val="{"/>
                        <m:endChr m:val="}"/>
                        <m:ctrlPr>
                          <a:rPr lang="en-US" sz="2800" b="0" i="1" smtClean="0">
                            <a:latin typeface="Cambria Math"/>
                          </a:rPr>
                        </m:ctrlPr>
                      </m:dPr>
                      <m:e>
                        <m:r>
                          <a:rPr lang="en-US" sz="2800" b="0" i="1" smtClean="0">
                            <a:latin typeface="Cambria Math"/>
                          </a:rPr>
                          <m:t>0,</m:t>
                        </m:r>
                        <m:r>
                          <a:rPr lang="en-US" sz="2800" b="0" i="1" smtClean="0">
                            <a:latin typeface="Cambria Math"/>
                          </a:rPr>
                          <m:t>𝑚</m:t>
                        </m:r>
                        <m:r>
                          <a:rPr lang="en-US" sz="2800" b="0" i="1" smtClean="0">
                            <a:latin typeface="Cambria Math"/>
                          </a:rPr>
                          <m:t>−1</m:t>
                        </m:r>
                      </m:e>
                    </m:d>
                    <m:r>
                      <a:rPr lang="en-US" sz="2800" b="0" i="1" smtClean="0">
                        <a:latin typeface="Cambria Math"/>
                      </a:rPr>
                      <m:t>→{0,</m:t>
                    </m:r>
                    <m:r>
                      <a:rPr lang="en-US" sz="2800" b="0" i="1" smtClean="0">
                        <a:latin typeface="Cambria Math"/>
                      </a:rPr>
                      <m:t>𝑚</m:t>
                    </m:r>
                    <m:r>
                      <a:rPr lang="en-US" sz="2800" b="0" i="1" smtClean="0">
                        <a:latin typeface="Cambria Math"/>
                      </a:rPr>
                      <m:t>−1}</m:t>
                    </m:r>
                  </m:oMath>
                </a14:m>
                <a:endParaRPr lang="en-US" sz="2800" dirty="0">
                  <a:latin typeface="Calibri" charset="0"/>
                </a:endParaRPr>
              </a:p>
              <a:p>
                <a:pPr marL="0" indent="0">
                  <a:buFont typeface="Arial" charset="0"/>
                  <a:buNone/>
                </a:pPr>
                <a:r>
                  <a:rPr lang="en-US" sz="2800" dirty="0">
                    <a:latin typeface="Franklin Gothic Medium" panose="020B0603020102020204" pitchFamily="34" charset="0"/>
                  </a:rPr>
                  <a:t>	must be </a:t>
                </a:r>
                <a:r>
                  <a:rPr lang="en-US" sz="2800" dirty="0" smtClean="0">
                    <a:latin typeface="Franklin Gothic Medium" panose="020B0603020102020204" pitchFamily="34" charset="0"/>
                  </a:rPr>
                  <a:t>one-to-one </a:t>
                </a:r>
                <a:r>
                  <a:rPr lang="en-US" sz="2800" dirty="0">
                    <a:latin typeface="Franklin Gothic Medium" panose="020B0603020102020204" pitchFamily="34" charset="0"/>
                  </a:rPr>
                  <a:t>and onto</a:t>
                </a:r>
              </a:p>
            </p:txBody>
          </p:sp>
        </mc:Choice>
        <mc:Fallback xmlns="">
          <p:sp>
            <p:nvSpPr>
              <p:cNvPr id="19459" name="Content Placeholder 2"/>
              <p:cNvSpPr>
                <a:spLocks noGrp="1" noRot="1" noChangeAspect="1" noMove="1" noResize="1" noEditPoints="1" noAdjustHandles="1" noChangeArrowheads="1" noChangeShapeType="1" noTextEdit="1"/>
              </p:cNvSpPr>
              <p:nvPr>
                <p:ph idx="1"/>
              </p:nvPr>
            </p:nvSpPr>
            <p:spPr>
              <a:xfrm>
                <a:off x="570090" y="1205085"/>
                <a:ext cx="8229600" cy="1730027"/>
              </a:xfrm>
              <a:blipFill rotWithShape="1">
                <a:blip r:embed="rId3"/>
                <a:stretch>
                  <a:fillRect l="-1556" t="-318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592668" y="3364093"/>
                <a:ext cx="6781800" cy="1815882"/>
              </a:xfrm>
              <a:prstGeom prst="rect">
                <a:avLst/>
              </a:prstGeom>
              <a:solidFill>
                <a:schemeClr val="accent2">
                  <a:lumMod val="20000"/>
                  <a:lumOff val="80000"/>
                </a:schemeClr>
              </a:solidFill>
              <a:ln>
                <a:solidFill>
                  <a:schemeClr val="accent2">
                    <a:lumMod val="75000"/>
                  </a:schemeClr>
                </a:solidFill>
              </a:ln>
            </p:spPr>
            <p:txBody>
              <a:bodyPr wrap="square">
                <a:spAutoFit/>
              </a:bodyPr>
              <a:lstStyle/>
              <a:p>
                <a:pPr>
                  <a:defRPr/>
                </a:pPr>
                <a:r>
                  <a:rPr lang="en-US" sz="2800" b="1" dirty="0" smtClean="0">
                    <a:ea typeface="MS PGothic" pitchFamily="34" charset="-128"/>
                    <a:cs typeface="+mn-cs"/>
                  </a:rPr>
                  <a:t>Lemma: 	</a:t>
                </a:r>
                <a:r>
                  <a:rPr lang="en-US" sz="2800" dirty="0" smtClean="0">
                    <a:latin typeface="Franklin Gothic Medium" panose="020B0603020102020204" pitchFamily="34" charset="0"/>
                    <a:ea typeface="MS PGothic" pitchFamily="34" charset="-128"/>
                  </a:rPr>
                  <a:t>If </a:t>
                </a:r>
                <a:r>
                  <a:rPr lang="en-US" sz="2800" dirty="0">
                    <a:latin typeface="Franklin Gothic Medium" panose="020B0603020102020204" pitchFamily="34" charset="0"/>
                    <a:ea typeface="MS PGothic" pitchFamily="34" charset="-128"/>
                  </a:rPr>
                  <a:t>there is an integer </a:t>
                </a:r>
                <a14:m>
                  <m:oMath xmlns:m="http://schemas.openxmlformats.org/officeDocument/2006/math">
                    <m:r>
                      <a:rPr lang="en-US" sz="2800" i="1" dirty="0" smtClean="0">
                        <a:latin typeface="Cambria Math"/>
                        <a:ea typeface="MS PGothic" pitchFamily="34" charset="-128"/>
                      </a:rPr>
                      <m:t>𝑏</m:t>
                    </m:r>
                  </m:oMath>
                </a14:m>
                <a:r>
                  <a:rPr lang="en-US" sz="2800" dirty="0">
                    <a:latin typeface="Franklin Gothic Medium" panose="020B0603020102020204" pitchFamily="34" charset="0"/>
                    <a:ea typeface="MS PGothic" pitchFamily="34" charset="-128"/>
                  </a:rPr>
                  <a:t> such that </a:t>
                </a:r>
              </a:p>
              <a:p>
                <a:pPr>
                  <a:defRPr/>
                </a:pPr>
                <a:r>
                  <a:rPr lang="en-US" sz="2800" i="1" dirty="0">
                    <a:latin typeface="Cambria Math"/>
                    <a:ea typeface="MS PGothic" pitchFamily="34" charset="-128"/>
                  </a:rPr>
                  <a:t>	</a:t>
                </a:r>
                <a:r>
                  <a:rPr lang="en-US" sz="2800" i="1" dirty="0" smtClean="0">
                    <a:latin typeface="Cambria Math"/>
                    <a:ea typeface="MS PGothic" pitchFamily="34" charset="-128"/>
                  </a:rPr>
                  <a:t>		</a:t>
                </a:r>
                <a14:m>
                  <m:oMath xmlns:m="http://schemas.openxmlformats.org/officeDocument/2006/math">
                    <m:r>
                      <a:rPr lang="en-US" sz="2800" i="1" dirty="0" smtClean="0">
                        <a:latin typeface="Cambria Math"/>
                        <a:ea typeface="MS PGothic" pitchFamily="34" charset="-128"/>
                      </a:rPr>
                      <m:t>𝑎𝑏</m:t>
                    </m:r>
                    <m:r>
                      <a:rPr lang="en-US" sz="2800" i="1" dirty="0">
                        <a:latin typeface="Cambria Math"/>
                        <a:ea typeface="MS PGothic" pitchFamily="34" charset="-128"/>
                      </a:rPr>
                      <m:t> </m:t>
                    </m:r>
                    <m:r>
                      <m:rPr>
                        <m:sty m:val="p"/>
                      </m:rPr>
                      <a:rPr lang="en-US" sz="2800" i="0" dirty="0">
                        <a:latin typeface="Cambria Math"/>
                        <a:ea typeface="MS PGothic" pitchFamily="34" charset="-128"/>
                      </a:rPr>
                      <m:t>mod</m:t>
                    </m:r>
                    <m:r>
                      <a:rPr lang="en-US" sz="2800" i="1" dirty="0">
                        <a:latin typeface="Cambria Math"/>
                        <a:ea typeface="MS PGothic" pitchFamily="34" charset="-128"/>
                      </a:rPr>
                      <m:t> </m:t>
                    </m:r>
                    <m:r>
                      <a:rPr lang="en-US" sz="2800" i="1" dirty="0">
                        <a:latin typeface="Cambria Math"/>
                        <a:ea typeface="MS PGothic" pitchFamily="34" charset="-128"/>
                      </a:rPr>
                      <m:t>𝑚</m:t>
                    </m:r>
                    <m:r>
                      <a:rPr lang="en-US" sz="2800" i="1" dirty="0">
                        <a:latin typeface="Cambria Math"/>
                        <a:ea typeface="MS PGothic" pitchFamily="34" charset="-128"/>
                      </a:rPr>
                      <m:t> = 1</m:t>
                    </m:r>
                  </m:oMath>
                </a14:m>
                <a:r>
                  <a:rPr lang="en-US" sz="2800" dirty="0">
                    <a:latin typeface="Franklin Gothic Medium" panose="020B0603020102020204" pitchFamily="34" charset="0"/>
                    <a:ea typeface="MS PGothic" pitchFamily="34" charset="-128"/>
                  </a:rPr>
                  <a:t>, then the function </a:t>
                </a:r>
                <a:r>
                  <a:rPr lang="en-US" sz="2800" dirty="0" smtClean="0">
                    <a:latin typeface="Franklin Gothic Medium" panose="020B0603020102020204" pitchFamily="34" charset="0"/>
                    <a:ea typeface="MS PGothic" pitchFamily="34" charset="-128"/>
                  </a:rPr>
                  <a:t>			</a:t>
                </a:r>
                <a14:m>
                  <m:oMath xmlns:m="http://schemas.openxmlformats.org/officeDocument/2006/math">
                    <m:r>
                      <a:rPr lang="en-US" sz="2800" i="1" dirty="0" smtClean="0">
                        <a:latin typeface="Cambria Math"/>
                        <a:ea typeface="MS PGothic" pitchFamily="34" charset="-128"/>
                      </a:rPr>
                      <m:t>𝑓</m:t>
                    </m:r>
                    <m:r>
                      <a:rPr lang="en-US" sz="2800" i="1" dirty="0" smtClean="0">
                        <a:latin typeface="Cambria Math"/>
                        <a:ea typeface="MS PGothic" pitchFamily="34" charset="-128"/>
                      </a:rPr>
                      <m:t>(</m:t>
                    </m:r>
                    <m:r>
                      <a:rPr lang="en-US" sz="2800" i="1" dirty="0" smtClean="0">
                        <a:latin typeface="Cambria Math"/>
                        <a:ea typeface="MS PGothic" pitchFamily="34" charset="-128"/>
                      </a:rPr>
                      <m:t>𝑥</m:t>
                    </m:r>
                    <m:r>
                      <a:rPr lang="en-US" sz="2800" i="1" dirty="0" smtClean="0">
                        <a:latin typeface="Cambria Math"/>
                        <a:ea typeface="MS PGothic" pitchFamily="34" charset="-128"/>
                      </a:rPr>
                      <m:t>) = </m:t>
                    </m:r>
                    <m:r>
                      <a:rPr lang="en-US" sz="2800" i="1" dirty="0" smtClean="0">
                        <a:latin typeface="Cambria Math"/>
                        <a:ea typeface="MS PGothic" pitchFamily="34" charset="-128"/>
                      </a:rPr>
                      <m:t>𝑎𝑥</m:t>
                    </m:r>
                    <m:r>
                      <a:rPr lang="en-US" sz="2800" i="1" dirty="0" smtClean="0">
                        <a:latin typeface="Cambria Math"/>
                        <a:ea typeface="MS PGothic" pitchFamily="34" charset="-128"/>
                      </a:rPr>
                      <m:t> </m:t>
                    </m:r>
                    <m:r>
                      <m:rPr>
                        <m:sty m:val="p"/>
                      </m:rPr>
                      <a:rPr lang="en-US" sz="2800" i="0" dirty="0" smtClean="0">
                        <a:latin typeface="Cambria Math"/>
                        <a:ea typeface="MS PGothic" pitchFamily="34" charset="-128"/>
                      </a:rPr>
                      <m:t>mod</m:t>
                    </m:r>
                    <m:r>
                      <a:rPr lang="en-US" sz="2800" i="1" dirty="0" smtClean="0">
                        <a:latin typeface="Cambria Math"/>
                        <a:ea typeface="MS PGothic" pitchFamily="34" charset="-128"/>
                      </a:rPr>
                      <m:t> </m:t>
                    </m:r>
                    <m:r>
                      <a:rPr lang="en-US" sz="2800" i="1" dirty="0" smtClean="0">
                        <a:latin typeface="Cambria Math"/>
                        <a:ea typeface="MS PGothic" pitchFamily="34" charset="-128"/>
                      </a:rPr>
                      <m:t>𝑚</m:t>
                    </m:r>
                    <m:r>
                      <a:rPr lang="en-US" sz="2800" i="1" dirty="0" smtClean="0">
                        <a:latin typeface="Cambria Math"/>
                        <a:ea typeface="MS PGothic" pitchFamily="34" charset="-128"/>
                      </a:rPr>
                      <m:t> </m:t>
                    </m:r>
                  </m:oMath>
                </a14:m>
                <a:r>
                  <a:rPr lang="en-US" sz="2800">
                    <a:latin typeface="Franklin Gothic Medium" panose="020B0603020102020204" pitchFamily="34" charset="0"/>
                    <a:ea typeface="MS PGothic" pitchFamily="34" charset="-128"/>
                  </a:rPr>
                  <a:t>is </a:t>
                </a:r>
                <a:r>
                  <a:rPr lang="en-US" sz="2800" smtClean="0">
                    <a:latin typeface="Franklin Gothic Medium" panose="020B0603020102020204" pitchFamily="34" charset="0"/>
                    <a:ea typeface="MS PGothic" pitchFamily="34" charset="-128"/>
                  </a:rPr>
                  <a:t>one-to-one </a:t>
                </a:r>
                <a:r>
                  <a:rPr lang="en-US" sz="2800" dirty="0" smtClean="0">
                    <a:latin typeface="Franklin Gothic Medium" panose="020B0603020102020204" pitchFamily="34" charset="0"/>
                    <a:ea typeface="MS PGothic" pitchFamily="34" charset="-128"/>
                  </a:rPr>
                  <a:t>				and </a:t>
                </a:r>
                <a:r>
                  <a:rPr lang="en-US" sz="2800" dirty="0">
                    <a:latin typeface="Franklin Gothic Medium" panose="020B0603020102020204" pitchFamily="34" charset="0"/>
                    <a:ea typeface="MS PGothic" pitchFamily="34" charset="-128"/>
                  </a:rPr>
                  <a:t>onto.</a:t>
                </a:r>
              </a:p>
            </p:txBody>
          </p:sp>
        </mc:Choice>
        <mc:Fallback xmlns="">
          <p:sp>
            <p:nvSpPr>
              <p:cNvPr id="9" name="TextBox 8"/>
              <p:cNvSpPr txBox="1">
                <a:spLocks noRot="1" noChangeAspect="1" noMove="1" noResize="1" noEditPoints="1" noAdjustHandles="1" noChangeArrowheads="1" noChangeShapeType="1" noTextEdit="1"/>
              </p:cNvSpPr>
              <p:nvPr/>
            </p:nvSpPr>
            <p:spPr>
              <a:xfrm>
                <a:off x="592668" y="3364093"/>
                <a:ext cx="6781800" cy="1815882"/>
              </a:xfrm>
              <a:prstGeom prst="rect">
                <a:avLst/>
              </a:prstGeom>
              <a:blipFill rotWithShape="1">
                <a:blip r:embed="rId4"/>
                <a:stretch>
                  <a:fillRect l="-1704" t="-3333" r="-1525" b="-8333"/>
                </a:stretch>
              </a:blipFill>
              <a:ln>
                <a:solidFill>
                  <a:schemeClr val="accent2">
                    <a:lumMod val="75000"/>
                  </a:schemeClr>
                </a:solidFill>
              </a:ln>
            </p:spPr>
            <p:txBody>
              <a:bodyPr/>
              <a:lstStyle/>
              <a:p>
                <a:r>
                  <a:rPr lang="en-US">
                    <a:noFill/>
                  </a:rPr>
                  <a:t> </a:t>
                </a:r>
              </a:p>
            </p:txBody>
          </p:sp>
        </mc:Fallback>
      </mc:AlternateContent>
    </p:spTree>
    <p:extLst>
      <p:ext uri="{BB962C8B-B14F-4D97-AF65-F5344CB8AC3E}">
        <p14:creationId xmlns:p14="http://schemas.microsoft.com/office/powerpoint/2010/main" val="2477246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lumMod val="50000"/>
                  </a:schemeClr>
                </a:solidFill>
              </a:rPr>
              <a:t>review: repeated </a:t>
            </a:r>
            <a:r>
              <a:rPr lang="en-US" dirty="0" smtClean="0">
                <a:solidFill>
                  <a:schemeClr val="bg1">
                    <a:lumMod val="50000"/>
                  </a:schemeClr>
                </a:solidFill>
              </a:rPr>
              <a:t>squaring </a:t>
            </a:r>
            <a:r>
              <a:rPr lang="en-US" dirty="0" smtClean="0">
                <a:solidFill>
                  <a:schemeClr val="bg1">
                    <a:lumMod val="50000"/>
                  </a:schemeClr>
                </a:solidFill>
              </a:rPr>
              <a:t>for fast exponentiation</a:t>
            </a:r>
            <a:endParaRPr lang="en-US" dirty="0">
              <a:solidFill>
                <a:schemeClr val="bg1">
                  <a:lumMod val="50000"/>
                </a:schemeClr>
              </a:solidFill>
            </a:endParaRPr>
          </a:p>
        </p:txBody>
      </p:sp>
      <p:sp>
        <p:nvSpPr>
          <p:cNvPr id="3" name="Content Placeholder 2"/>
          <p:cNvSpPr>
            <a:spLocks noGrp="1"/>
          </p:cNvSpPr>
          <p:nvPr>
            <p:ph idx="1"/>
          </p:nvPr>
        </p:nvSpPr>
        <p:spPr/>
        <p:txBody>
          <a:bodyPr/>
          <a:lstStyle/>
          <a:p>
            <a:pPr marL="0" lvl="1" indent="0">
              <a:buNone/>
            </a:pPr>
            <a:r>
              <a:rPr lang="en-US" sz="3200" dirty="0">
                <a:latin typeface="Franklin Gothic Medium" panose="020B0603020102020204" pitchFamily="34" charset="0"/>
              </a:rPr>
              <a:t>Compute</a:t>
            </a:r>
            <a:r>
              <a:rPr lang="en-US" sz="3200" dirty="0">
                <a:latin typeface="Calibri" charset="0"/>
              </a:rPr>
              <a:t> 78365</a:t>
            </a:r>
            <a:r>
              <a:rPr lang="en-US" sz="3200" baseline="30000" dirty="0">
                <a:latin typeface="Calibri" charset="0"/>
              </a:rPr>
              <a:t>81453</a:t>
            </a:r>
            <a:r>
              <a:rPr lang="en-US" sz="3200" dirty="0">
                <a:latin typeface="Calibri" charset="0"/>
              </a:rPr>
              <a:t> mod </a:t>
            </a:r>
            <a:r>
              <a:rPr lang="en-US" sz="3200" dirty="0" smtClean="0">
                <a:latin typeface="Calibri" charset="0"/>
              </a:rPr>
              <a:t>104729</a:t>
            </a:r>
          </a:p>
          <a:p>
            <a:pPr marL="0" lvl="1" indent="0">
              <a:buNone/>
            </a:pPr>
            <a:endParaRPr lang="en-US" sz="3200" dirty="0">
              <a:latin typeface="Calibri" charset="0"/>
            </a:endParaRPr>
          </a:p>
          <a:p>
            <a:pPr marL="0" lvl="1" indent="0">
              <a:buNone/>
            </a:pPr>
            <a:r>
              <a:rPr lang="en-US" sz="3200" dirty="0" smtClean="0">
                <a:latin typeface="+mn-lt"/>
              </a:rPr>
              <a:t>Since   </a:t>
            </a:r>
            <a:r>
              <a:rPr lang="en-US" dirty="0" smtClean="0">
                <a:latin typeface="Arial" panose="020B0604020202020204" pitchFamily="34" charset="0"/>
                <a:cs typeface="Arial" panose="020B0604020202020204" pitchFamily="34" charset="0"/>
              </a:rPr>
              <a:t>a mod m </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 </a:t>
            </a:r>
            <a:r>
              <a:rPr lang="en-US" dirty="0">
                <a:latin typeface="Arial" panose="020B0604020202020204" pitchFamily="34" charset="0"/>
                <a:cs typeface="Arial" panose="020B0604020202020204" pitchFamily="34" charset="0"/>
              </a:rPr>
              <a:t>(mod m</a:t>
            </a:r>
            <a:r>
              <a:rPr lang="en-US" dirty="0" smtClean="0">
                <a:latin typeface="Arial" panose="020B0604020202020204" pitchFamily="34" charset="0"/>
                <a:cs typeface="Arial" panose="020B0604020202020204" pitchFamily="34" charset="0"/>
              </a:rPr>
              <a:t>)  </a:t>
            </a:r>
            <a:r>
              <a:rPr lang="en-US" dirty="0" smtClean="0">
                <a:latin typeface="+mn-lt"/>
                <a:cs typeface="Arial" panose="020B0604020202020204" pitchFamily="34" charset="0"/>
              </a:rPr>
              <a:t>for any  </a:t>
            </a:r>
            <a:r>
              <a:rPr lang="en-US" dirty="0" smtClean="0">
                <a:latin typeface="Arial" panose="020B0604020202020204" pitchFamily="34" charset="0"/>
                <a:cs typeface="Arial" panose="020B0604020202020204" pitchFamily="34" charset="0"/>
              </a:rPr>
              <a:t>a</a:t>
            </a:r>
          </a:p>
          <a:p>
            <a:pPr marL="0" lvl="1" indent="0">
              <a:buNone/>
            </a:pPr>
            <a:endParaRPr lang="en-US" sz="1100" dirty="0">
              <a:latin typeface="Arial" panose="020B0604020202020204" pitchFamily="34" charset="0"/>
              <a:cs typeface="Arial" panose="020B0604020202020204" pitchFamily="34" charset="0"/>
            </a:endParaRPr>
          </a:p>
          <a:p>
            <a:pPr marL="0" lvl="1" indent="0">
              <a:buNone/>
            </a:pPr>
            <a:r>
              <a:rPr lang="en-US" dirty="0" smtClean="0">
                <a:latin typeface="Calibri" charset="0"/>
              </a:rPr>
              <a:t>we have  </a:t>
            </a:r>
            <a:r>
              <a:rPr lang="en-US" dirty="0" smtClean="0">
                <a:latin typeface="Arial" panose="020B0604020202020204" pitchFamily="34" charset="0"/>
                <a:cs typeface="Arial" panose="020B0604020202020204" pitchFamily="34" charset="0"/>
              </a:rPr>
              <a:t>a</a:t>
            </a:r>
            <a:r>
              <a:rPr lang="en-US" baseline="30000" dirty="0" smtClean="0">
                <a:latin typeface="Arial" panose="020B0604020202020204" pitchFamily="34" charset="0"/>
                <a:cs typeface="Arial" panose="020B0604020202020204" pitchFamily="34" charset="0"/>
              </a:rPr>
              <a:t>2 </a:t>
            </a:r>
            <a:r>
              <a:rPr lang="en-US" dirty="0" smtClean="0">
                <a:latin typeface="Arial" panose="020B0604020202020204" pitchFamily="34" charset="0"/>
                <a:cs typeface="Arial" panose="020B0604020202020204" pitchFamily="34" charset="0"/>
              </a:rPr>
              <a:t>mod m = (</a:t>
            </a:r>
            <a:r>
              <a:rPr lang="en-US" dirty="0">
                <a:latin typeface="Arial" panose="020B0604020202020204" pitchFamily="34" charset="0"/>
                <a:cs typeface="Arial" panose="020B0604020202020204" pitchFamily="34" charset="0"/>
              </a:rPr>
              <a:t>a mod </a:t>
            </a:r>
            <a:r>
              <a:rPr lang="en-US" dirty="0" smtClean="0">
                <a:latin typeface="Arial" panose="020B0604020202020204" pitchFamily="34" charset="0"/>
                <a:cs typeface="Arial" panose="020B0604020202020204" pitchFamily="34" charset="0"/>
              </a:rPr>
              <a:t>m)</a:t>
            </a:r>
            <a:r>
              <a:rPr lang="en-US" baseline="30000" dirty="0" smtClean="0">
                <a:latin typeface="Arial" panose="020B0604020202020204" pitchFamily="34" charset="0"/>
                <a:cs typeface="Arial" panose="020B0604020202020204" pitchFamily="34" charset="0"/>
              </a:rPr>
              <a:t>2 </a:t>
            </a:r>
            <a:r>
              <a:rPr lang="en-US" dirty="0" smtClean="0">
                <a:latin typeface="Arial" panose="020B0604020202020204" pitchFamily="34" charset="0"/>
                <a:cs typeface="Arial" panose="020B0604020202020204" pitchFamily="34" charset="0"/>
              </a:rPr>
              <a:t>mod m</a:t>
            </a:r>
          </a:p>
          <a:p>
            <a:pPr marL="0" lvl="1" indent="0">
              <a:buNone/>
            </a:pPr>
            <a:r>
              <a:rPr lang="en-US" dirty="0" smtClean="0">
                <a:latin typeface="+mn-lt"/>
                <a:cs typeface="Arial" panose="020B0604020202020204" pitchFamily="34" charset="0"/>
              </a:rPr>
              <a:t>and          </a:t>
            </a:r>
            <a:r>
              <a:rPr lang="en-US" dirty="0" smtClean="0">
                <a:latin typeface="Arial" panose="020B0604020202020204" pitchFamily="34" charset="0"/>
                <a:cs typeface="Arial" panose="020B0604020202020204" pitchFamily="34" charset="0"/>
              </a:rPr>
              <a:t>a</a:t>
            </a:r>
            <a:r>
              <a:rPr lang="en-US" baseline="30000" dirty="0" smtClean="0">
                <a:latin typeface="Arial" panose="020B0604020202020204" pitchFamily="34" charset="0"/>
                <a:cs typeface="Arial" panose="020B0604020202020204" pitchFamily="34" charset="0"/>
              </a:rPr>
              <a:t>4</a:t>
            </a:r>
            <a:r>
              <a:rPr lang="en-US" dirty="0" smtClean="0">
                <a:latin typeface="Arial" panose="020B0604020202020204" pitchFamily="34" charset="0"/>
                <a:cs typeface="Arial" panose="020B0604020202020204" pitchFamily="34" charset="0"/>
              </a:rPr>
              <a:t> mod m </a:t>
            </a: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a:t>
            </a:r>
            <a:r>
              <a:rPr lang="en-US" baseline="30000" dirty="0" smtClean="0">
                <a:latin typeface="Arial" panose="020B0604020202020204" pitchFamily="34" charset="0"/>
                <a:cs typeface="Arial" panose="020B0604020202020204" pitchFamily="34" charset="0"/>
              </a:rPr>
              <a:t>2</a:t>
            </a:r>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mod m)</a:t>
            </a:r>
            <a:r>
              <a:rPr lang="en-US" baseline="30000" dirty="0">
                <a:latin typeface="Arial" panose="020B0604020202020204" pitchFamily="34" charset="0"/>
                <a:cs typeface="Arial" panose="020B0604020202020204" pitchFamily="34" charset="0"/>
              </a:rPr>
              <a:t>2 </a:t>
            </a:r>
            <a:r>
              <a:rPr lang="en-US" dirty="0">
                <a:latin typeface="Arial" panose="020B0604020202020204" pitchFamily="34" charset="0"/>
                <a:cs typeface="Arial" panose="020B0604020202020204" pitchFamily="34" charset="0"/>
              </a:rPr>
              <a:t>mod </a:t>
            </a:r>
            <a:r>
              <a:rPr lang="en-US" dirty="0" smtClean="0">
                <a:latin typeface="Arial" panose="020B0604020202020204" pitchFamily="34" charset="0"/>
                <a:cs typeface="Arial" panose="020B0604020202020204" pitchFamily="34" charset="0"/>
              </a:rPr>
              <a:t>m</a:t>
            </a:r>
          </a:p>
          <a:p>
            <a:pPr marL="0" lvl="1" indent="0">
              <a:buNone/>
            </a:pPr>
            <a:r>
              <a:rPr lang="en-US" dirty="0">
                <a:solidFill>
                  <a:prstClr val="black"/>
                </a:solidFill>
                <a:latin typeface="Calibri"/>
                <a:cs typeface="Arial" panose="020B0604020202020204" pitchFamily="34" charset="0"/>
              </a:rPr>
              <a:t>and          </a:t>
            </a:r>
            <a:r>
              <a:rPr lang="en-US" dirty="0" smtClean="0">
                <a:solidFill>
                  <a:prstClr val="black"/>
                </a:solidFill>
                <a:latin typeface="Arial" panose="020B0604020202020204" pitchFamily="34" charset="0"/>
                <a:cs typeface="Arial" panose="020B0604020202020204" pitchFamily="34" charset="0"/>
              </a:rPr>
              <a:t>a</a:t>
            </a:r>
            <a:r>
              <a:rPr lang="en-US" baseline="30000" dirty="0" smtClean="0">
                <a:solidFill>
                  <a:prstClr val="black"/>
                </a:solidFill>
                <a:latin typeface="Arial" panose="020B0604020202020204" pitchFamily="34" charset="0"/>
                <a:cs typeface="Arial" panose="020B0604020202020204" pitchFamily="34" charset="0"/>
              </a:rPr>
              <a:t>8</a:t>
            </a:r>
            <a:r>
              <a:rPr lang="en-US" dirty="0" smtClean="0">
                <a:solidFill>
                  <a:prstClr val="black"/>
                </a:solidFill>
                <a:latin typeface="Arial" panose="020B0604020202020204" pitchFamily="34" charset="0"/>
                <a:cs typeface="Arial" panose="020B0604020202020204" pitchFamily="34" charset="0"/>
              </a:rPr>
              <a:t> </a:t>
            </a:r>
            <a:r>
              <a:rPr lang="en-US" dirty="0">
                <a:solidFill>
                  <a:prstClr val="black"/>
                </a:solidFill>
                <a:latin typeface="Arial" panose="020B0604020202020204" pitchFamily="34" charset="0"/>
                <a:cs typeface="Arial" panose="020B0604020202020204" pitchFamily="34" charset="0"/>
              </a:rPr>
              <a:t>mod m = (</a:t>
            </a:r>
            <a:r>
              <a:rPr lang="en-US" dirty="0" smtClean="0">
                <a:solidFill>
                  <a:prstClr val="black"/>
                </a:solidFill>
                <a:latin typeface="Arial" panose="020B0604020202020204" pitchFamily="34" charset="0"/>
                <a:cs typeface="Arial" panose="020B0604020202020204" pitchFamily="34" charset="0"/>
              </a:rPr>
              <a:t>a</a:t>
            </a:r>
            <a:r>
              <a:rPr lang="en-US" baseline="30000" dirty="0" smtClean="0">
                <a:solidFill>
                  <a:prstClr val="black"/>
                </a:solidFill>
                <a:latin typeface="Arial" panose="020B0604020202020204" pitchFamily="34" charset="0"/>
                <a:cs typeface="Arial" panose="020B0604020202020204" pitchFamily="34" charset="0"/>
              </a:rPr>
              <a:t>4</a:t>
            </a:r>
            <a:r>
              <a:rPr lang="en-US" dirty="0" smtClean="0">
                <a:solidFill>
                  <a:prstClr val="black"/>
                </a:solidFill>
                <a:latin typeface="Arial" panose="020B0604020202020204" pitchFamily="34" charset="0"/>
                <a:cs typeface="Arial" panose="020B0604020202020204" pitchFamily="34" charset="0"/>
              </a:rPr>
              <a:t> </a:t>
            </a:r>
            <a:r>
              <a:rPr lang="en-US" dirty="0">
                <a:solidFill>
                  <a:prstClr val="black"/>
                </a:solidFill>
                <a:latin typeface="Arial" panose="020B0604020202020204" pitchFamily="34" charset="0"/>
                <a:cs typeface="Arial" panose="020B0604020202020204" pitchFamily="34" charset="0"/>
              </a:rPr>
              <a:t>mod m)</a:t>
            </a:r>
            <a:r>
              <a:rPr lang="en-US" baseline="30000" dirty="0">
                <a:solidFill>
                  <a:prstClr val="black"/>
                </a:solidFill>
                <a:latin typeface="Arial" panose="020B0604020202020204" pitchFamily="34" charset="0"/>
                <a:cs typeface="Arial" panose="020B0604020202020204" pitchFamily="34" charset="0"/>
              </a:rPr>
              <a:t>2 </a:t>
            </a:r>
            <a:r>
              <a:rPr lang="en-US" dirty="0">
                <a:solidFill>
                  <a:prstClr val="black"/>
                </a:solidFill>
                <a:latin typeface="Arial" panose="020B0604020202020204" pitchFamily="34" charset="0"/>
                <a:cs typeface="Arial" panose="020B0604020202020204" pitchFamily="34" charset="0"/>
              </a:rPr>
              <a:t>mod </a:t>
            </a:r>
            <a:r>
              <a:rPr lang="en-US" dirty="0" smtClean="0">
                <a:solidFill>
                  <a:prstClr val="black"/>
                </a:solidFill>
                <a:latin typeface="Arial" panose="020B0604020202020204" pitchFamily="34" charset="0"/>
                <a:cs typeface="Arial" panose="020B0604020202020204" pitchFamily="34" charset="0"/>
              </a:rPr>
              <a:t>m</a:t>
            </a:r>
          </a:p>
          <a:p>
            <a:pPr marL="0" lvl="1" indent="0">
              <a:buNone/>
            </a:pPr>
            <a:r>
              <a:rPr lang="en-US" dirty="0">
                <a:solidFill>
                  <a:prstClr val="black"/>
                </a:solidFill>
                <a:latin typeface="Calibri"/>
                <a:cs typeface="Arial" panose="020B0604020202020204" pitchFamily="34" charset="0"/>
              </a:rPr>
              <a:t>and          </a:t>
            </a:r>
            <a:r>
              <a:rPr lang="en-US" dirty="0" smtClean="0">
                <a:solidFill>
                  <a:prstClr val="black"/>
                </a:solidFill>
                <a:latin typeface="Arial" panose="020B0604020202020204" pitchFamily="34" charset="0"/>
                <a:cs typeface="Arial" panose="020B0604020202020204" pitchFamily="34" charset="0"/>
              </a:rPr>
              <a:t>a</a:t>
            </a:r>
            <a:r>
              <a:rPr lang="en-US" baseline="30000" dirty="0" smtClean="0">
                <a:solidFill>
                  <a:prstClr val="black"/>
                </a:solidFill>
                <a:latin typeface="Arial" panose="020B0604020202020204" pitchFamily="34" charset="0"/>
                <a:cs typeface="Arial" panose="020B0604020202020204" pitchFamily="34" charset="0"/>
              </a:rPr>
              <a:t>16</a:t>
            </a:r>
            <a:r>
              <a:rPr lang="en-US" dirty="0" smtClean="0">
                <a:solidFill>
                  <a:prstClr val="black"/>
                </a:solidFill>
                <a:latin typeface="Arial" panose="020B0604020202020204" pitchFamily="34" charset="0"/>
                <a:cs typeface="Arial" panose="020B0604020202020204" pitchFamily="34" charset="0"/>
              </a:rPr>
              <a:t> </a:t>
            </a:r>
            <a:r>
              <a:rPr lang="en-US" dirty="0">
                <a:solidFill>
                  <a:prstClr val="black"/>
                </a:solidFill>
                <a:latin typeface="Arial" panose="020B0604020202020204" pitchFamily="34" charset="0"/>
                <a:cs typeface="Arial" panose="020B0604020202020204" pitchFamily="34" charset="0"/>
              </a:rPr>
              <a:t>mod m = (</a:t>
            </a:r>
            <a:r>
              <a:rPr lang="en-US" dirty="0" smtClean="0">
                <a:solidFill>
                  <a:prstClr val="black"/>
                </a:solidFill>
                <a:latin typeface="Arial" panose="020B0604020202020204" pitchFamily="34" charset="0"/>
                <a:cs typeface="Arial" panose="020B0604020202020204" pitchFamily="34" charset="0"/>
              </a:rPr>
              <a:t>a</a:t>
            </a:r>
            <a:r>
              <a:rPr lang="en-US" baseline="30000" dirty="0" smtClean="0">
                <a:solidFill>
                  <a:prstClr val="black"/>
                </a:solidFill>
                <a:latin typeface="Arial" panose="020B0604020202020204" pitchFamily="34" charset="0"/>
                <a:cs typeface="Arial" panose="020B0604020202020204" pitchFamily="34" charset="0"/>
              </a:rPr>
              <a:t>8</a:t>
            </a:r>
            <a:r>
              <a:rPr lang="en-US" dirty="0" smtClean="0">
                <a:solidFill>
                  <a:prstClr val="black"/>
                </a:solidFill>
                <a:latin typeface="Arial" panose="020B0604020202020204" pitchFamily="34" charset="0"/>
                <a:cs typeface="Arial" panose="020B0604020202020204" pitchFamily="34" charset="0"/>
              </a:rPr>
              <a:t> </a:t>
            </a:r>
            <a:r>
              <a:rPr lang="en-US" dirty="0">
                <a:solidFill>
                  <a:prstClr val="black"/>
                </a:solidFill>
                <a:latin typeface="Arial" panose="020B0604020202020204" pitchFamily="34" charset="0"/>
                <a:cs typeface="Arial" panose="020B0604020202020204" pitchFamily="34" charset="0"/>
              </a:rPr>
              <a:t>mod m)</a:t>
            </a:r>
            <a:r>
              <a:rPr lang="en-US" baseline="30000" dirty="0">
                <a:solidFill>
                  <a:prstClr val="black"/>
                </a:solidFill>
                <a:latin typeface="Arial" panose="020B0604020202020204" pitchFamily="34" charset="0"/>
                <a:cs typeface="Arial" panose="020B0604020202020204" pitchFamily="34" charset="0"/>
              </a:rPr>
              <a:t>2 </a:t>
            </a:r>
            <a:r>
              <a:rPr lang="en-US" dirty="0">
                <a:solidFill>
                  <a:prstClr val="black"/>
                </a:solidFill>
                <a:latin typeface="Arial" panose="020B0604020202020204" pitchFamily="34" charset="0"/>
                <a:cs typeface="Arial" panose="020B0604020202020204" pitchFamily="34" charset="0"/>
              </a:rPr>
              <a:t>mod m</a:t>
            </a:r>
          </a:p>
          <a:p>
            <a:pPr marL="0" lvl="1" indent="0">
              <a:buNone/>
            </a:pPr>
            <a:r>
              <a:rPr lang="en-US" dirty="0">
                <a:solidFill>
                  <a:prstClr val="black"/>
                </a:solidFill>
                <a:latin typeface="Calibri"/>
                <a:cs typeface="Arial" panose="020B0604020202020204" pitchFamily="34" charset="0"/>
              </a:rPr>
              <a:t>and          </a:t>
            </a:r>
            <a:r>
              <a:rPr lang="en-US" dirty="0" smtClean="0">
                <a:solidFill>
                  <a:prstClr val="black"/>
                </a:solidFill>
                <a:latin typeface="Arial" panose="020B0604020202020204" pitchFamily="34" charset="0"/>
                <a:cs typeface="Arial" panose="020B0604020202020204" pitchFamily="34" charset="0"/>
              </a:rPr>
              <a:t>a</a:t>
            </a:r>
            <a:r>
              <a:rPr lang="en-US" baseline="30000" dirty="0" smtClean="0">
                <a:solidFill>
                  <a:prstClr val="black"/>
                </a:solidFill>
                <a:latin typeface="Arial" panose="020B0604020202020204" pitchFamily="34" charset="0"/>
                <a:cs typeface="Arial" panose="020B0604020202020204" pitchFamily="34" charset="0"/>
              </a:rPr>
              <a:t>32</a:t>
            </a:r>
            <a:r>
              <a:rPr lang="en-US" dirty="0" smtClean="0">
                <a:solidFill>
                  <a:prstClr val="black"/>
                </a:solidFill>
                <a:latin typeface="Arial" panose="020B0604020202020204" pitchFamily="34" charset="0"/>
                <a:cs typeface="Arial" panose="020B0604020202020204" pitchFamily="34" charset="0"/>
              </a:rPr>
              <a:t> </a:t>
            </a:r>
            <a:r>
              <a:rPr lang="en-US" dirty="0">
                <a:solidFill>
                  <a:prstClr val="black"/>
                </a:solidFill>
                <a:latin typeface="Arial" panose="020B0604020202020204" pitchFamily="34" charset="0"/>
                <a:cs typeface="Arial" panose="020B0604020202020204" pitchFamily="34" charset="0"/>
              </a:rPr>
              <a:t>mod m = (</a:t>
            </a:r>
            <a:r>
              <a:rPr lang="en-US" dirty="0" smtClean="0">
                <a:solidFill>
                  <a:prstClr val="black"/>
                </a:solidFill>
                <a:latin typeface="Arial" panose="020B0604020202020204" pitchFamily="34" charset="0"/>
                <a:cs typeface="Arial" panose="020B0604020202020204" pitchFamily="34" charset="0"/>
              </a:rPr>
              <a:t>a</a:t>
            </a:r>
            <a:r>
              <a:rPr lang="en-US" baseline="30000" dirty="0" smtClean="0">
                <a:solidFill>
                  <a:prstClr val="black"/>
                </a:solidFill>
                <a:latin typeface="Arial" panose="020B0604020202020204" pitchFamily="34" charset="0"/>
                <a:cs typeface="Arial" panose="020B0604020202020204" pitchFamily="34" charset="0"/>
              </a:rPr>
              <a:t>16</a:t>
            </a:r>
            <a:r>
              <a:rPr lang="en-US" dirty="0" smtClean="0">
                <a:solidFill>
                  <a:prstClr val="black"/>
                </a:solidFill>
                <a:latin typeface="Arial" panose="020B0604020202020204" pitchFamily="34" charset="0"/>
                <a:cs typeface="Arial" panose="020B0604020202020204" pitchFamily="34" charset="0"/>
              </a:rPr>
              <a:t> </a:t>
            </a:r>
            <a:r>
              <a:rPr lang="en-US" dirty="0">
                <a:solidFill>
                  <a:prstClr val="black"/>
                </a:solidFill>
                <a:latin typeface="Arial" panose="020B0604020202020204" pitchFamily="34" charset="0"/>
                <a:cs typeface="Arial" panose="020B0604020202020204" pitchFamily="34" charset="0"/>
              </a:rPr>
              <a:t>mod m)</a:t>
            </a:r>
            <a:r>
              <a:rPr lang="en-US" baseline="30000" dirty="0">
                <a:solidFill>
                  <a:prstClr val="black"/>
                </a:solidFill>
                <a:latin typeface="Arial" panose="020B0604020202020204" pitchFamily="34" charset="0"/>
                <a:cs typeface="Arial" panose="020B0604020202020204" pitchFamily="34" charset="0"/>
              </a:rPr>
              <a:t>2 </a:t>
            </a:r>
            <a:r>
              <a:rPr lang="en-US" dirty="0">
                <a:solidFill>
                  <a:prstClr val="black"/>
                </a:solidFill>
                <a:latin typeface="Arial" panose="020B0604020202020204" pitchFamily="34" charset="0"/>
                <a:cs typeface="Arial" panose="020B0604020202020204" pitchFamily="34" charset="0"/>
              </a:rPr>
              <a:t>mod </a:t>
            </a:r>
            <a:r>
              <a:rPr lang="en-US" dirty="0" smtClean="0">
                <a:solidFill>
                  <a:prstClr val="black"/>
                </a:solidFill>
                <a:latin typeface="Arial" panose="020B0604020202020204" pitchFamily="34" charset="0"/>
                <a:cs typeface="Arial" panose="020B0604020202020204" pitchFamily="34" charset="0"/>
              </a:rPr>
              <a:t>m</a:t>
            </a:r>
          </a:p>
          <a:p>
            <a:pPr marL="0" lvl="1" indent="0">
              <a:buNone/>
            </a:pPr>
            <a:r>
              <a:rPr lang="en-US" sz="1100" dirty="0" smtClean="0">
                <a:solidFill>
                  <a:prstClr val="black"/>
                </a:solidFill>
                <a:latin typeface="Arial" panose="020B0604020202020204" pitchFamily="34" charset="0"/>
                <a:cs typeface="Arial" panose="020B0604020202020204" pitchFamily="34" charset="0"/>
              </a:rPr>
              <a:t>...</a:t>
            </a:r>
            <a:endParaRPr lang="en-US" sz="1100" dirty="0">
              <a:solidFill>
                <a:prstClr val="black"/>
              </a:solidFill>
              <a:latin typeface="Arial" panose="020B0604020202020204" pitchFamily="34" charset="0"/>
              <a:cs typeface="Arial" panose="020B0604020202020204" pitchFamily="34" charset="0"/>
            </a:endParaRPr>
          </a:p>
          <a:p>
            <a:pPr marL="0" lvl="1" indent="0">
              <a:buNone/>
            </a:pPr>
            <a:r>
              <a:rPr lang="en-US" sz="3200" dirty="0" smtClean="0">
                <a:solidFill>
                  <a:prstClr val="black"/>
                </a:solidFill>
                <a:latin typeface="Franklin Gothic Medium" panose="020B0603020102020204" pitchFamily="34" charset="0"/>
                <a:cs typeface="Arial" panose="020B0604020202020204" pitchFamily="34" charset="0"/>
              </a:rPr>
              <a:t>Can compute </a:t>
            </a:r>
            <a:r>
              <a:rPr lang="en-US" sz="3200" dirty="0" err="1" smtClean="0">
                <a:solidFill>
                  <a:prstClr val="black"/>
                </a:solidFill>
                <a:latin typeface="Arial" panose="020B0604020202020204" pitchFamily="34" charset="0"/>
                <a:cs typeface="Arial" panose="020B0604020202020204" pitchFamily="34" charset="0"/>
              </a:rPr>
              <a:t>a</a:t>
            </a:r>
            <a:r>
              <a:rPr lang="en-US" sz="3200" baseline="30000" dirty="0" err="1" smtClean="0">
                <a:solidFill>
                  <a:prstClr val="black"/>
                </a:solidFill>
                <a:latin typeface="Arial" panose="020B0604020202020204" pitchFamily="34" charset="0"/>
                <a:cs typeface="Arial" panose="020B0604020202020204" pitchFamily="34" charset="0"/>
              </a:rPr>
              <a:t>k</a:t>
            </a:r>
            <a:r>
              <a:rPr lang="en-US" sz="3200" dirty="0" smtClean="0">
                <a:solidFill>
                  <a:prstClr val="black"/>
                </a:solidFill>
                <a:latin typeface="Arial" panose="020B0604020202020204" pitchFamily="34" charset="0"/>
                <a:cs typeface="Arial" panose="020B0604020202020204" pitchFamily="34" charset="0"/>
              </a:rPr>
              <a:t> mod m </a:t>
            </a:r>
            <a:r>
              <a:rPr lang="en-US" sz="3200" dirty="0" smtClean="0">
                <a:solidFill>
                  <a:prstClr val="black"/>
                </a:solidFill>
                <a:latin typeface="Franklin Gothic Medium" panose="020B0603020102020204" pitchFamily="34" charset="0"/>
                <a:cs typeface="Arial" panose="020B0604020202020204" pitchFamily="34" charset="0"/>
              </a:rPr>
              <a:t>for</a:t>
            </a:r>
            <a:r>
              <a:rPr lang="en-US" sz="3200" dirty="0" smtClean="0">
                <a:solidFill>
                  <a:prstClr val="black"/>
                </a:solidFill>
                <a:latin typeface="+mn-lt"/>
                <a:cs typeface="Arial" panose="020B0604020202020204" pitchFamily="34" charset="0"/>
              </a:rPr>
              <a:t> </a:t>
            </a:r>
            <a:r>
              <a:rPr lang="en-US" sz="3200" dirty="0" smtClean="0">
                <a:solidFill>
                  <a:prstClr val="black"/>
                </a:solidFill>
                <a:latin typeface="Arial" panose="020B0604020202020204" pitchFamily="34" charset="0"/>
                <a:cs typeface="Arial" panose="020B0604020202020204" pitchFamily="34" charset="0"/>
              </a:rPr>
              <a:t>k=2</a:t>
            </a:r>
            <a:r>
              <a:rPr lang="en-US" sz="3200" baseline="30000" dirty="0" smtClean="0">
                <a:solidFill>
                  <a:prstClr val="black"/>
                </a:solidFill>
                <a:latin typeface="Arial" panose="020B0604020202020204" pitchFamily="34" charset="0"/>
                <a:cs typeface="Arial" panose="020B0604020202020204" pitchFamily="34" charset="0"/>
              </a:rPr>
              <a:t>i</a:t>
            </a:r>
            <a:r>
              <a:rPr lang="en-US" sz="3200" dirty="0" smtClean="0">
                <a:solidFill>
                  <a:prstClr val="black"/>
                </a:solidFill>
                <a:latin typeface="Arial" panose="020B0604020202020204" pitchFamily="34" charset="0"/>
                <a:cs typeface="Arial" panose="020B0604020202020204" pitchFamily="34" charset="0"/>
              </a:rPr>
              <a:t> </a:t>
            </a:r>
            <a:r>
              <a:rPr lang="en-US" sz="3200" dirty="0" smtClean="0">
                <a:solidFill>
                  <a:prstClr val="black"/>
                </a:solidFill>
                <a:latin typeface="Franklin Gothic Medium" panose="020B0603020102020204" pitchFamily="34" charset="0"/>
                <a:cs typeface="Arial" panose="020B0604020202020204" pitchFamily="34" charset="0"/>
              </a:rPr>
              <a:t>in only </a:t>
            </a:r>
            <a:r>
              <a:rPr lang="en-US" sz="3200" dirty="0" err="1" smtClean="0">
                <a:solidFill>
                  <a:prstClr val="black"/>
                </a:solidFill>
                <a:latin typeface="Arial" panose="020B0604020202020204" pitchFamily="34" charset="0"/>
                <a:cs typeface="Arial" panose="020B0604020202020204" pitchFamily="34" charset="0"/>
              </a:rPr>
              <a:t>i</a:t>
            </a:r>
            <a:r>
              <a:rPr lang="en-US" sz="3200" dirty="0" smtClean="0">
                <a:solidFill>
                  <a:prstClr val="black"/>
                </a:solidFill>
                <a:latin typeface="Arial" panose="020B0604020202020204" pitchFamily="34" charset="0"/>
                <a:cs typeface="Arial" panose="020B0604020202020204" pitchFamily="34" charset="0"/>
              </a:rPr>
              <a:t> </a:t>
            </a:r>
            <a:r>
              <a:rPr lang="en-US" sz="3200" dirty="0" smtClean="0">
                <a:solidFill>
                  <a:prstClr val="black"/>
                </a:solidFill>
                <a:latin typeface="Franklin Gothic Medium" panose="020B0603020102020204" pitchFamily="34" charset="0"/>
                <a:cs typeface="Arial" panose="020B0604020202020204" pitchFamily="34" charset="0"/>
              </a:rPr>
              <a:t>steps</a:t>
            </a:r>
            <a:endParaRPr lang="en-US" sz="3200" dirty="0">
              <a:solidFill>
                <a:prstClr val="black"/>
              </a:solidFill>
              <a:latin typeface="Franklin Gothic Medium" panose="020B0603020102020204" pitchFamily="34" charset="0"/>
              <a:cs typeface="Arial" panose="020B0604020202020204" pitchFamily="34" charset="0"/>
            </a:endParaRPr>
          </a:p>
          <a:p>
            <a:pPr marL="0" lvl="1" indent="0">
              <a:buNone/>
            </a:pPr>
            <a:endParaRPr lang="en-US" dirty="0">
              <a:solidFill>
                <a:prstClr val="black"/>
              </a:solidFill>
              <a:latin typeface="Arial" panose="020B0604020202020204" pitchFamily="34" charset="0"/>
              <a:cs typeface="Arial" panose="020B0604020202020204" pitchFamily="34" charset="0"/>
            </a:endParaRPr>
          </a:p>
          <a:p>
            <a:pPr marL="0" lvl="1" indent="0">
              <a:buNone/>
            </a:pPr>
            <a:endParaRPr lang="en-US" dirty="0">
              <a:latin typeface="Arial" panose="020B0604020202020204" pitchFamily="34" charset="0"/>
              <a:cs typeface="Arial" panose="020B0604020202020204" pitchFamily="34" charset="0"/>
            </a:endParaRPr>
          </a:p>
          <a:p>
            <a:pPr marL="0" lvl="1" indent="0">
              <a:buNone/>
            </a:pPr>
            <a:endParaRPr lang="en-US" dirty="0">
              <a:latin typeface="+mn-lt"/>
              <a:cs typeface="Arial" panose="020B0604020202020204" pitchFamily="34" charset="0"/>
            </a:endParaRPr>
          </a:p>
          <a:p>
            <a:endParaRPr lang="en-US" dirty="0"/>
          </a:p>
        </p:txBody>
      </p:sp>
    </p:spTree>
    <p:extLst>
      <p:ext uri="{BB962C8B-B14F-4D97-AF65-F5344CB8AC3E}">
        <p14:creationId xmlns:p14="http://schemas.microsoft.com/office/powerpoint/2010/main" val="2013090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custDataLst>
              <p:tags r:id="rId1"/>
            </p:custDataLst>
          </p:nvPr>
        </p:nvSpPr>
        <p:spPr/>
        <p:txBody>
          <a:bodyPr/>
          <a:lstStyle/>
          <a:p>
            <a:r>
              <a:rPr lang="en-US" dirty="0" smtClean="0">
                <a:solidFill>
                  <a:schemeClr val="bg1">
                    <a:lumMod val="50000"/>
                  </a:schemeClr>
                </a:solidFill>
                <a:latin typeface="Franklin Gothic Medium" panose="020B0603020102020204" pitchFamily="34" charset="0"/>
              </a:rPr>
              <a:t>review: fast exponentiation algorithm</a:t>
            </a:r>
            <a:endParaRPr lang="en-US" dirty="0">
              <a:solidFill>
                <a:schemeClr val="bg1">
                  <a:lumMod val="50000"/>
                </a:schemeClr>
              </a:solidFill>
              <a:latin typeface="Franklin Gothic Medium" panose="020B0603020102020204" pitchFamily="34" charset="0"/>
            </a:endParaRPr>
          </a:p>
        </p:txBody>
      </p:sp>
      <p:sp>
        <p:nvSpPr>
          <p:cNvPr id="19459" name="TextBox 3"/>
          <p:cNvSpPr txBox="1">
            <a:spLocks noChangeArrowheads="1"/>
          </p:cNvSpPr>
          <p:nvPr>
            <p:custDataLst>
              <p:tags r:id="rId2"/>
            </p:custDataLst>
          </p:nvPr>
        </p:nvSpPr>
        <p:spPr bwMode="auto">
          <a:xfrm>
            <a:off x="245529" y="1196619"/>
            <a:ext cx="8683984"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sv-SE" sz="2200" dirty="0">
                <a:latin typeface="+mn-lt"/>
              </a:rPr>
              <a:t>        int FastExp(int </a:t>
            </a:r>
            <a:r>
              <a:rPr lang="sv-SE" sz="2200" dirty="0" smtClean="0">
                <a:latin typeface="+mn-lt"/>
              </a:rPr>
              <a:t>a, </a:t>
            </a:r>
            <a:r>
              <a:rPr lang="sv-SE" sz="2200" dirty="0">
                <a:latin typeface="+mn-lt"/>
              </a:rPr>
              <a:t>int </a:t>
            </a:r>
            <a:r>
              <a:rPr lang="sv-SE" sz="2200" dirty="0" smtClean="0">
                <a:latin typeface="+mn-lt"/>
              </a:rPr>
              <a:t>n, m){</a:t>
            </a:r>
            <a:endParaRPr lang="sv-SE" sz="2200" dirty="0">
              <a:latin typeface="+mn-lt"/>
            </a:endParaRPr>
          </a:p>
          <a:p>
            <a:pPr eaLnBrk="1" hangingPunct="1"/>
            <a:r>
              <a:rPr lang="en-US" sz="2200" dirty="0">
                <a:latin typeface="+mn-lt"/>
              </a:rPr>
              <a:t>            long v = (long) </a:t>
            </a:r>
            <a:r>
              <a:rPr lang="en-US" sz="2200" dirty="0" smtClean="0">
                <a:latin typeface="+mn-lt"/>
              </a:rPr>
              <a:t>a;</a:t>
            </a:r>
            <a:endParaRPr lang="en-US" sz="2200" dirty="0">
              <a:latin typeface="+mn-lt"/>
            </a:endParaRPr>
          </a:p>
          <a:p>
            <a:pPr eaLnBrk="1" hangingPunct="1"/>
            <a:r>
              <a:rPr lang="en-US" sz="2200" dirty="0">
                <a:latin typeface="+mn-lt"/>
              </a:rPr>
              <a:t>            </a:t>
            </a:r>
            <a:r>
              <a:rPr lang="en-US" sz="2200" dirty="0" err="1">
                <a:latin typeface="+mn-lt"/>
              </a:rPr>
              <a:t>int</a:t>
            </a:r>
            <a:r>
              <a:rPr lang="en-US" sz="2200" dirty="0">
                <a:latin typeface="+mn-lt"/>
              </a:rPr>
              <a:t> </a:t>
            </a:r>
            <a:r>
              <a:rPr lang="en-US" sz="2200" dirty="0" err="1" smtClean="0">
                <a:latin typeface="+mn-lt"/>
              </a:rPr>
              <a:t>exp</a:t>
            </a:r>
            <a:r>
              <a:rPr lang="en-US" sz="2200" dirty="0" smtClean="0">
                <a:latin typeface="+mn-lt"/>
              </a:rPr>
              <a:t> </a:t>
            </a:r>
            <a:r>
              <a:rPr lang="en-US" sz="2200" dirty="0">
                <a:latin typeface="+mn-lt"/>
              </a:rPr>
              <a:t>= 1;</a:t>
            </a:r>
          </a:p>
          <a:p>
            <a:pPr eaLnBrk="1" hangingPunct="1"/>
            <a:r>
              <a:rPr lang="nn-NO" sz="2200" dirty="0">
                <a:latin typeface="+mn-lt"/>
              </a:rPr>
              <a:t>            for (int i = 1; i &lt;= n; i++){</a:t>
            </a:r>
          </a:p>
          <a:p>
            <a:pPr eaLnBrk="1" hangingPunct="1"/>
            <a:r>
              <a:rPr lang="en-US" sz="2200" dirty="0">
                <a:latin typeface="+mn-lt"/>
              </a:rPr>
              <a:t>                v = (v * v) % </a:t>
            </a:r>
            <a:r>
              <a:rPr lang="en-US" sz="2200" dirty="0" smtClean="0">
                <a:latin typeface="+mn-lt"/>
              </a:rPr>
              <a:t>m;</a:t>
            </a:r>
            <a:endParaRPr lang="en-US" sz="2200" dirty="0">
              <a:latin typeface="+mn-lt"/>
            </a:endParaRPr>
          </a:p>
          <a:p>
            <a:pPr eaLnBrk="1" hangingPunct="1"/>
            <a:r>
              <a:rPr lang="en-US" sz="2200" dirty="0">
                <a:latin typeface="+mn-lt"/>
              </a:rPr>
              <a:t>                </a:t>
            </a:r>
            <a:r>
              <a:rPr lang="en-US" sz="2200" dirty="0" err="1" smtClean="0">
                <a:latin typeface="+mn-lt"/>
              </a:rPr>
              <a:t>exp</a:t>
            </a:r>
            <a:r>
              <a:rPr lang="en-US" sz="2200" dirty="0" smtClean="0">
                <a:latin typeface="+mn-lt"/>
              </a:rPr>
              <a:t> = </a:t>
            </a:r>
            <a:r>
              <a:rPr lang="en-US" sz="2200" dirty="0" err="1" smtClean="0">
                <a:latin typeface="+mn-lt"/>
              </a:rPr>
              <a:t>exp</a:t>
            </a:r>
            <a:r>
              <a:rPr lang="en-US" sz="2200" dirty="0" smtClean="0">
                <a:latin typeface="+mn-lt"/>
              </a:rPr>
              <a:t> + </a:t>
            </a:r>
            <a:r>
              <a:rPr lang="en-US" sz="2200" dirty="0" err="1" smtClean="0">
                <a:latin typeface="+mn-lt"/>
              </a:rPr>
              <a:t>exp</a:t>
            </a:r>
            <a:r>
              <a:rPr lang="en-US" sz="2200" dirty="0" smtClean="0">
                <a:latin typeface="+mn-lt"/>
              </a:rPr>
              <a:t>;</a:t>
            </a:r>
            <a:endParaRPr lang="en-US" sz="2200" dirty="0">
              <a:latin typeface="+mn-lt"/>
            </a:endParaRPr>
          </a:p>
          <a:p>
            <a:pPr eaLnBrk="1" hangingPunct="1"/>
            <a:r>
              <a:rPr lang="en-US" sz="2200" dirty="0">
                <a:latin typeface="+mn-lt"/>
              </a:rPr>
              <a:t>                </a:t>
            </a:r>
            <a:r>
              <a:rPr lang="en-US" sz="2200" dirty="0" err="1">
                <a:latin typeface="+mn-lt"/>
              </a:rPr>
              <a:t>Console.WriteLine</a:t>
            </a:r>
            <a:r>
              <a:rPr lang="en-US" sz="2200" dirty="0">
                <a:latin typeface="+mn-lt"/>
              </a:rPr>
              <a:t>("</a:t>
            </a:r>
            <a:r>
              <a:rPr lang="en-US" sz="2200" dirty="0" err="1">
                <a:latin typeface="+mn-lt"/>
              </a:rPr>
              <a:t>i</a:t>
            </a:r>
            <a:r>
              <a:rPr lang="en-US" sz="2200" dirty="0">
                <a:latin typeface="+mn-lt"/>
              </a:rPr>
              <a:t> : " + </a:t>
            </a:r>
            <a:r>
              <a:rPr lang="en-US" sz="2200" dirty="0" err="1">
                <a:latin typeface="+mn-lt"/>
              </a:rPr>
              <a:t>i</a:t>
            </a:r>
            <a:r>
              <a:rPr lang="en-US" sz="2200" dirty="0">
                <a:latin typeface="+mn-lt"/>
              </a:rPr>
              <a:t> + ", </a:t>
            </a:r>
            <a:r>
              <a:rPr lang="en-US" sz="2200" dirty="0" err="1" smtClean="0">
                <a:latin typeface="+mn-lt"/>
              </a:rPr>
              <a:t>exp</a:t>
            </a:r>
            <a:r>
              <a:rPr lang="en-US" sz="2200" dirty="0" smtClean="0">
                <a:latin typeface="+mn-lt"/>
              </a:rPr>
              <a:t> :</a:t>
            </a:r>
          </a:p>
          <a:p>
            <a:pPr eaLnBrk="1" hangingPunct="1"/>
            <a:r>
              <a:rPr lang="en-US" sz="2200" dirty="0">
                <a:latin typeface="+mn-lt"/>
              </a:rPr>
              <a:t>	</a:t>
            </a:r>
            <a:r>
              <a:rPr lang="en-US" sz="2200" dirty="0" smtClean="0">
                <a:latin typeface="+mn-lt"/>
              </a:rPr>
              <a:t>		" </a:t>
            </a:r>
            <a:r>
              <a:rPr lang="en-US" sz="2200" dirty="0">
                <a:latin typeface="+mn-lt"/>
              </a:rPr>
              <a:t>+ </a:t>
            </a:r>
            <a:r>
              <a:rPr lang="en-US" sz="2200" dirty="0" err="1" smtClean="0">
                <a:latin typeface="+mn-lt"/>
              </a:rPr>
              <a:t>exp</a:t>
            </a:r>
            <a:r>
              <a:rPr lang="en-US" sz="2200" dirty="0" smtClean="0">
                <a:latin typeface="+mn-lt"/>
              </a:rPr>
              <a:t> </a:t>
            </a:r>
            <a:r>
              <a:rPr lang="en-US" sz="2200" dirty="0">
                <a:latin typeface="+mn-lt"/>
              </a:rPr>
              <a:t>+ ", v : " + v  );</a:t>
            </a:r>
          </a:p>
          <a:p>
            <a:pPr eaLnBrk="1" hangingPunct="1"/>
            <a:r>
              <a:rPr lang="en-US" sz="2200" dirty="0">
                <a:latin typeface="+mn-lt"/>
              </a:rPr>
              <a:t>            }</a:t>
            </a:r>
          </a:p>
          <a:p>
            <a:pPr eaLnBrk="1" hangingPunct="1"/>
            <a:r>
              <a:rPr lang="en-US" sz="2200" dirty="0">
                <a:latin typeface="+mn-lt"/>
              </a:rPr>
              <a:t>            return (</a:t>
            </a:r>
            <a:r>
              <a:rPr lang="en-US" sz="2200" dirty="0" err="1">
                <a:latin typeface="+mn-lt"/>
              </a:rPr>
              <a:t>int</a:t>
            </a:r>
            <a:r>
              <a:rPr lang="en-US" sz="2200" dirty="0">
                <a:latin typeface="+mn-lt"/>
              </a:rPr>
              <a:t>)v;</a:t>
            </a:r>
          </a:p>
          <a:p>
            <a:pPr eaLnBrk="1" hangingPunct="1"/>
            <a:r>
              <a:rPr lang="en-US" sz="2200" dirty="0">
                <a:latin typeface="+mn-lt"/>
              </a:rPr>
              <a:t>        }</a:t>
            </a:r>
          </a:p>
        </p:txBody>
      </p:sp>
      <p:sp>
        <p:nvSpPr>
          <p:cNvPr id="4" name="TextBox 2"/>
          <p:cNvSpPr txBox="1">
            <a:spLocks noChangeArrowheads="1"/>
          </p:cNvSpPr>
          <p:nvPr>
            <p:custDataLst>
              <p:tags r:id="rId3"/>
            </p:custDataLst>
          </p:nvPr>
        </p:nvSpPr>
        <p:spPr bwMode="auto">
          <a:xfrm>
            <a:off x="5765802" y="1311234"/>
            <a:ext cx="2678287" cy="3754874"/>
          </a:xfrm>
          <a:prstGeom prst="rect">
            <a:avLst/>
          </a:prstGeom>
          <a:ln w="57150">
            <a:solidFill>
              <a:schemeClr val="tx1"/>
            </a:solidFill>
          </a:ln>
          <a:extLst/>
        </p:spPr>
        <p:style>
          <a:lnRef idx="2">
            <a:schemeClr val="dk1"/>
          </a:lnRef>
          <a:fillRef idx="1">
            <a:schemeClr val="lt1"/>
          </a:fillRef>
          <a:effectRef idx="0">
            <a:schemeClr val="dk1"/>
          </a:effectRef>
          <a:fontRef idx="minor">
            <a:schemeClr val="dk1"/>
          </a:fontRef>
        </p:style>
        <p:txBody>
          <a:bodyPr wrap="square">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nn-NO" sz="1400" dirty="0">
                <a:solidFill>
                  <a:srgbClr val="C00000"/>
                </a:solidFill>
                <a:latin typeface="+mn-lt"/>
              </a:rPr>
              <a:t>i : 1, </a:t>
            </a:r>
            <a:r>
              <a:rPr lang="nn-NO" sz="1400" dirty="0" smtClean="0">
                <a:solidFill>
                  <a:srgbClr val="C00000"/>
                </a:solidFill>
                <a:latin typeface="+mn-lt"/>
              </a:rPr>
              <a:t>	exp </a:t>
            </a:r>
            <a:r>
              <a:rPr lang="nn-NO" sz="1400" dirty="0">
                <a:solidFill>
                  <a:srgbClr val="C00000"/>
                </a:solidFill>
                <a:latin typeface="+mn-lt"/>
              </a:rPr>
              <a:t>: 2, </a:t>
            </a:r>
            <a:r>
              <a:rPr lang="nn-NO" sz="1400" dirty="0" smtClean="0">
                <a:solidFill>
                  <a:srgbClr val="C00000"/>
                </a:solidFill>
                <a:latin typeface="+mn-lt"/>
              </a:rPr>
              <a:t>	v </a:t>
            </a:r>
            <a:r>
              <a:rPr lang="nn-NO" sz="1400" dirty="0">
                <a:solidFill>
                  <a:srgbClr val="C00000"/>
                </a:solidFill>
                <a:latin typeface="+mn-lt"/>
              </a:rPr>
              <a:t>: 82915</a:t>
            </a:r>
          </a:p>
          <a:p>
            <a:pPr eaLnBrk="1" hangingPunct="1"/>
            <a:r>
              <a:rPr lang="nn-NO" sz="1400" dirty="0">
                <a:solidFill>
                  <a:srgbClr val="C00000"/>
                </a:solidFill>
                <a:latin typeface="+mn-lt"/>
              </a:rPr>
              <a:t>i : 2, </a:t>
            </a:r>
            <a:r>
              <a:rPr lang="nn-NO" sz="1400" dirty="0" smtClean="0">
                <a:solidFill>
                  <a:srgbClr val="C00000"/>
                </a:solidFill>
                <a:latin typeface="+mn-lt"/>
              </a:rPr>
              <a:t>	exp </a:t>
            </a:r>
            <a:r>
              <a:rPr lang="nn-NO" sz="1400" dirty="0">
                <a:solidFill>
                  <a:srgbClr val="C00000"/>
                </a:solidFill>
                <a:latin typeface="+mn-lt"/>
              </a:rPr>
              <a:t>: 4, </a:t>
            </a:r>
            <a:r>
              <a:rPr lang="nn-NO" sz="1400" dirty="0" smtClean="0">
                <a:solidFill>
                  <a:srgbClr val="C00000"/>
                </a:solidFill>
                <a:latin typeface="+mn-lt"/>
              </a:rPr>
              <a:t>	v </a:t>
            </a:r>
            <a:r>
              <a:rPr lang="nn-NO" sz="1400" dirty="0">
                <a:solidFill>
                  <a:srgbClr val="C00000"/>
                </a:solidFill>
                <a:latin typeface="+mn-lt"/>
              </a:rPr>
              <a:t>: 95592</a:t>
            </a:r>
          </a:p>
          <a:p>
            <a:pPr eaLnBrk="1" hangingPunct="1"/>
            <a:r>
              <a:rPr lang="nn-NO" sz="1400" dirty="0">
                <a:solidFill>
                  <a:srgbClr val="C00000"/>
                </a:solidFill>
                <a:latin typeface="+mn-lt"/>
              </a:rPr>
              <a:t>i : 3, </a:t>
            </a:r>
            <a:r>
              <a:rPr lang="nn-NO" sz="1400" dirty="0" smtClean="0">
                <a:solidFill>
                  <a:srgbClr val="C00000"/>
                </a:solidFill>
                <a:latin typeface="+mn-lt"/>
              </a:rPr>
              <a:t>	exp </a:t>
            </a:r>
            <a:r>
              <a:rPr lang="nn-NO" sz="1400" dirty="0">
                <a:solidFill>
                  <a:srgbClr val="C00000"/>
                </a:solidFill>
                <a:latin typeface="+mn-lt"/>
              </a:rPr>
              <a:t>: 8, </a:t>
            </a:r>
            <a:r>
              <a:rPr lang="nn-NO" sz="1400" dirty="0" smtClean="0">
                <a:solidFill>
                  <a:srgbClr val="C00000"/>
                </a:solidFill>
                <a:latin typeface="+mn-lt"/>
              </a:rPr>
              <a:t>	v </a:t>
            </a:r>
            <a:r>
              <a:rPr lang="nn-NO" sz="1400" dirty="0">
                <a:solidFill>
                  <a:srgbClr val="C00000"/>
                </a:solidFill>
                <a:latin typeface="+mn-lt"/>
              </a:rPr>
              <a:t>: 70252</a:t>
            </a:r>
          </a:p>
          <a:p>
            <a:pPr eaLnBrk="1" hangingPunct="1"/>
            <a:r>
              <a:rPr lang="nn-NO" sz="1400" dirty="0">
                <a:solidFill>
                  <a:srgbClr val="C00000"/>
                </a:solidFill>
                <a:latin typeface="+mn-lt"/>
              </a:rPr>
              <a:t>i : 4, </a:t>
            </a:r>
            <a:r>
              <a:rPr lang="nn-NO" sz="1400" dirty="0" smtClean="0">
                <a:solidFill>
                  <a:srgbClr val="C00000"/>
                </a:solidFill>
                <a:latin typeface="+mn-lt"/>
              </a:rPr>
              <a:t>	exp </a:t>
            </a:r>
            <a:r>
              <a:rPr lang="nn-NO" sz="1400" dirty="0">
                <a:solidFill>
                  <a:srgbClr val="C00000"/>
                </a:solidFill>
                <a:latin typeface="+mn-lt"/>
              </a:rPr>
              <a:t>: 16, </a:t>
            </a:r>
            <a:r>
              <a:rPr lang="nn-NO" sz="1400" dirty="0" smtClean="0">
                <a:solidFill>
                  <a:srgbClr val="C00000"/>
                </a:solidFill>
                <a:latin typeface="+mn-lt"/>
              </a:rPr>
              <a:t>	v </a:t>
            </a:r>
            <a:r>
              <a:rPr lang="nn-NO" sz="1400" dirty="0">
                <a:solidFill>
                  <a:srgbClr val="C00000"/>
                </a:solidFill>
                <a:latin typeface="+mn-lt"/>
              </a:rPr>
              <a:t>: 26992</a:t>
            </a:r>
          </a:p>
          <a:p>
            <a:pPr eaLnBrk="1" hangingPunct="1"/>
            <a:r>
              <a:rPr lang="nn-NO" sz="1400" dirty="0">
                <a:solidFill>
                  <a:srgbClr val="C00000"/>
                </a:solidFill>
                <a:latin typeface="+mn-lt"/>
              </a:rPr>
              <a:t>i : 5, </a:t>
            </a:r>
            <a:r>
              <a:rPr lang="nn-NO" sz="1400" dirty="0" smtClean="0">
                <a:solidFill>
                  <a:srgbClr val="C00000"/>
                </a:solidFill>
                <a:latin typeface="+mn-lt"/>
              </a:rPr>
              <a:t>	exp </a:t>
            </a:r>
            <a:r>
              <a:rPr lang="nn-NO" sz="1400" dirty="0">
                <a:solidFill>
                  <a:srgbClr val="C00000"/>
                </a:solidFill>
                <a:latin typeface="+mn-lt"/>
              </a:rPr>
              <a:t>: 32, </a:t>
            </a:r>
            <a:r>
              <a:rPr lang="nn-NO" sz="1400" dirty="0" smtClean="0">
                <a:solidFill>
                  <a:srgbClr val="C00000"/>
                </a:solidFill>
                <a:latin typeface="+mn-lt"/>
              </a:rPr>
              <a:t>	v </a:t>
            </a:r>
            <a:r>
              <a:rPr lang="nn-NO" sz="1400" dirty="0">
                <a:solidFill>
                  <a:srgbClr val="C00000"/>
                </a:solidFill>
                <a:latin typeface="+mn-lt"/>
              </a:rPr>
              <a:t>: 74970</a:t>
            </a:r>
          </a:p>
          <a:p>
            <a:pPr eaLnBrk="1" hangingPunct="1"/>
            <a:r>
              <a:rPr lang="nn-NO" sz="1400" dirty="0">
                <a:solidFill>
                  <a:srgbClr val="C00000"/>
                </a:solidFill>
                <a:latin typeface="+mn-lt"/>
              </a:rPr>
              <a:t>i : 6, </a:t>
            </a:r>
            <a:r>
              <a:rPr lang="nn-NO" sz="1400" dirty="0" smtClean="0">
                <a:solidFill>
                  <a:srgbClr val="C00000"/>
                </a:solidFill>
                <a:latin typeface="+mn-lt"/>
              </a:rPr>
              <a:t>	exp </a:t>
            </a:r>
            <a:r>
              <a:rPr lang="nn-NO" sz="1400" dirty="0">
                <a:solidFill>
                  <a:srgbClr val="C00000"/>
                </a:solidFill>
                <a:latin typeface="+mn-lt"/>
              </a:rPr>
              <a:t>: 64, </a:t>
            </a:r>
            <a:r>
              <a:rPr lang="nn-NO" sz="1400" dirty="0" smtClean="0">
                <a:solidFill>
                  <a:srgbClr val="C00000"/>
                </a:solidFill>
                <a:latin typeface="+mn-lt"/>
              </a:rPr>
              <a:t>	v </a:t>
            </a:r>
            <a:r>
              <a:rPr lang="nn-NO" sz="1400" dirty="0">
                <a:solidFill>
                  <a:srgbClr val="C00000"/>
                </a:solidFill>
                <a:latin typeface="+mn-lt"/>
              </a:rPr>
              <a:t>: 71358</a:t>
            </a:r>
          </a:p>
          <a:p>
            <a:pPr eaLnBrk="1" hangingPunct="1"/>
            <a:r>
              <a:rPr lang="nn-NO" sz="1400" dirty="0">
                <a:solidFill>
                  <a:srgbClr val="C00000"/>
                </a:solidFill>
                <a:latin typeface="+mn-lt"/>
              </a:rPr>
              <a:t>i : 7, </a:t>
            </a:r>
            <a:r>
              <a:rPr lang="nn-NO" sz="1400" dirty="0" smtClean="0">
                <a:solidFill>
                  <a:srgbClr val="C00000"/>
                </a:solidFill>
                <a:latin typeface="+mn-lt"/>
              </a:rPr>
              <a:t>	exp </a:t>
            </a:r>
            <a:r>
              <a:rPr lang="nn-NO" sz="1400" dirty="0">
                <a:solidFill>
                  <a:srgbClr val="C00000"/>
                </a:solidFill>
                <a:latin typeface="+mn-lt"/>
              </a:rPr>
              <a:t>: 128, </a:t>
            </a:r>
            <a:r>
              <a:rPr lang="nn-NO" sz="1400" dirty="0" smtClean="0">
                <a:solidFill>
                  <a:srgbClr val="C00000"/>
                </a:solidFill>
                <a:latin typeface="+mn-lt"/>
              </a:rPr>
              <a:t>	v </a:t>
            </a:r>
            <a:r>
              <a:rPr lang="nn-NO" sz="1400" dirty="0">
                <a:solidFill>
                  <a:srgbClr val="C00000"/>
                </a:solidFill>
                <a:latin typeface="+mn-lt"/>
              </a:rPr>
              <a:t>: 20594</a:t>
            </a:r>
          </a:p>
          <a:p>
            <a:pPr eaLnBrk="1" hangingPunct="1"/>
            <a:r>
              <a:rPr lang="nn-NO" sz="1400" dirty="0">
                <a:solidFill>
                  <a:srgbClr val="C00000"/>
                </a:solidFill>
                <a:latin typeface="+mn-lt"/>
              </a:rPr>
              <a:t>i : 8, </a:t>
            </a:r>
            <a:r>
              <a:rPr lang="nn-NO" sz="1400" dirty="0" smtClean="0">
                <a:solidFill>
                  <a:srgbClr val="C00000"/>
                </a:solidFill>
                <a:latin typeface="+mn-lt"/>
              </a:rPr>
              <a:t>	exp </a:t>
            </a:r>
            <a:r>
              <a:rPr lang="nn-NO" sz="1400" dirty="0">
                <a:solidFill>
                  <a:srgbClr val="C00000"/>
                </a:solidFill>
                <a:latin typeface="+mn-lt"/>
              </a:rPr>
              <a:t>: </a:t>
            </a:r>
            <a:r>
              <a:rPr lang="nn-NO" sz="1400" dirty="0" smtClean="0">
                <a:solidFill>
                  <a:srgbClr val="C00000"/>
                </a:solidFill>
                <a:latin typeface="+mn-lt"/>
              </a:rPr>
              <a:t>256</a:t>
            </a:r>
            <a:r>
              <a:rPr lang="nn-NO" sz="1400" dirty="0">
                <a:solidFill>
                  <a:srgbClr val="C00000"/>
                </a:solidFill>
                <a:latin typeface="+mn-lt"/>
              </a:rPr>
              <a:t>, </a:t>
            </a:r>
            <a:r>
              <a:rPr lang="nn-NO" sz="1400" dirty="0" smtClean="0">
                <a:solidFill>
                  <a:srgbClr val="C00000"/>
                </a:solidFill>
                <a:latin typeface="+mn-lt"/>
              </a:rPr>
              <a:t>	v </a:t>
            </a:r>
            <a:r>
              <a:rPr lang="nn-NO" sz="1400" dirty="0">
                <a:solidFill>
                  <a:srgbClr val="C00000"/>
                </a:solidFill>
                <a:latin typeface="+mn-lt"/>
              </a:rPr>
              <a:t>: 10143</a:t>
            </a:r>
          </a:p>
          <a:p>
            <a:pPr eaLnBrk="1" hangingPunct="1"/>
            <a:r>
              <a:rPr lang="nn-NO" sz="1400" dirty="0">
                <a:solidFill>
                  <a:srgbClr val="C00000"/>
                </a:solidFill>
                <a:latin typeface="+mn-lt"/>
              </a:rPr>
              <a:t>i : 9, </a:t>
            </a:r>
            <a:r>
              <a:rPr lang="nn-NO" sz="1400" dirty="0" smtClean="0">
                <a:solidFill>
                  <a:srgbClr val="C00000"/>
                </a:solidFill>
                <a:latin typeface="+mn-lt"/>
              </a:rPr>
              <a:t>	exp </a:t>
            </a:r>
            <a:r>
              <a:rPr lang="nn-NO" sz="1400" dirty="0">
                <a:solidFill>
                  <a:srgbClr val="C00000"/>
                </a:solidFill>
                <a:latin typeface="+mn-lt"/>
              </a:rPr>
              <a:t>: 512, </a:t>
            </a:r>
            <a:r>
              <a:rPr lang="nn-NO" sz="1400" dirty="0" smtClean="0">
                <a:solidFill>
                  <a:srgbClr val="C00000"/>
                </a:solidFill>
                <a:latin typeface="+mn-lt"/>
              </a:rPr>
              <a:t>	v </a:t>
            </a:r>
            <a:r>
              <a:rPr lang="nn-NO" sz="1400" dirty="0">
                <a:solidFill>
                  <a:srgbClr val="C00000"/>
                </a:solidFill>
                <a:latin typeface="+mn-lt"/>
              </a:rPr>
              <a:t>: 61355</a:t>
            </a:r>
          </a:p>
          <a:p>
            <a:pPr eaLnBrk="1" hangingPunct="1"/>
            <a:r>
              <a:rPr lang="nn-NO" sz="1400" dirty="0">
                <a:solidFill>
                  <a:srgbClr val="C00000"/>
                </a:solidFill>
                <a:latin typeface="+mn-lt"/>
              </a:rPr>
              <a:t>i : 10, </a:t>
            </a:r>
            <a:r>
              <a:rPr lang="nn-NO" sz="1400" dirty="0" smtClean="0">
                <a:solidFill>
                  <a:srgbClr val="C00000"/>
                </a:solidFill>
                <a:latin typeface="+mn-lt"/>
              </a:rPr>
              <a:t>	exp </a:t>
            </a:r>
            <a:r>
              <a:rPr lang="nn-NO" sz="1400" dirty="0">
                <a:solidFill>
                  <a:srgbClr val="C00000"/>
                </a:solidFill>
                <a:latin typeface="+mn-lt"/>
              </a:rPr>
              <a:t>: 1024, </a:t>
            </a:r>
            <a:r>
              <a:rPr lang="nn-NO" sz="1400" dirty="0" smtClean="0">
                <a:solidFill>
                  <a:srgbClr val="C00000"/>
                </a:solidFill>
                <a:latin typeface="+mn-lt"/>
              </a:rPr>
              <a:t>	v </a:t>
            </a:r>
            <a:r>
              <a:rPr lang="nn-NO" sz="1400" dirty="0">
                <a:solidFill>
                  <a:srgbClr val="C00000"/>
                </a:solidFill>
                <a:latin typeface="+mn-lt"/>
              </a:rPr>
              <a:t>: 68404</a:t>
            </a:r>
          </a:p>
          <a:p>
            <a:pPr eaLnBrk="1" hangingPunct="1"/>
            <a:r>
              <a:rPr lang="nn-NO" sz="1400" dirty="0">
                <a:solidFill>
                  <a:srgbClr val="C00000"/>
                </a:solidFill>
                <a:latin typeface="+mn-lt"/>
              </a:rPr>
              <a:t>i : 11</a:t>
            </a:r>
            <a:r>
              <a:rPr lang="nn-NO" sz="1400" dirty="0" smtClean="0">
                <a:solidFill>
                  <a:srgbClr val="C00000"/>
                </a:solidFill>
                <a:latin typeface="+mn-lt"/>
              </a:rPr>
              <a:t>,	exp </a:t>
            </a:r>
            <a:r>
              <a:rPr lang="nn-NO" sz="1400" dirty="0">
                <a:solidFill>
                  <a:srgbClr val="C00000"/>
                </a:solidFill>
                <a:latin typeface="+mn-lt"/>
              </a:rPr>
              <a:t>: 2048, </a:t>
            </a:r>
            <a:r>
              <a:rPr lang="nn-NO" sz="1400" dirty="0" smtClean="0">
                <a:solidFill>
                  <a:srgbClr val="C00000"/>
                </a:solidFill>
                <a:latin typeface="+mn-lt"/>
              </a:rPr>
              <a:t>	v </a:t>
            </a:r>
            <a:r>
              <a:rPr lang="nn-NO" sz="1400" dirty="0">
                <a:solidFill>
                  <a:srgbClr val="C00000"/>
                </a:solidFill>
                <a:latin typeface="+mn-lt"/>
              </a:rPr>
              <a:t>: </a:t>
            </a:r>
            <a:r>
              <a:rPr lang="nn-NO" sz="1400" dirty="0" smtClean="0">
                <a:solidFill>
                  <a:srgbClr val="C00000"/>
                </a:solidFill>
                <a:latin typeface="+mn-lt"/>
              </a:rPr>
              <a:t>  4207</a:t>
            </a:r>
            <a:endParaRPr lang="nn-NO" sz="1400" dirty="0">
              <a:solidFill>
                <a:srgbClr val="C00000"/>
              </a:solidFill>
              <a:latin typeface="+mn-lt"/>
            </a:endParaRPr>
          </a:p>
          <a:p>
            <a:pPr eaLnBrk="1" hangingPunct="1"/>
            <a:r>
              <a:rPr lang="nn-NO" sz="1400" dirty="0">
                <a:solidFill>
                  <a:srgbClr val="C00000"/>
                </a:solidFill>
                <a:latin typeface="+mn-lt"/>
              </a:rPr>
              <a:t>i : 12, </a:t>
            </a:r>
            <a:r>
              <a:rPr lang="nn-NO" sz="1400" dirty="0" smtClean="0">
                <a:solidFill>
                  <a:srgbClr val="C00000"/>
                </a:solidFill>
                <a:latin typeface="+mn-lt"/>
              </a:rPr>
              <a:t>	exp </a:t>
            </a:r>
            <a:r>
              <a:rPr lang="nn-NO" sz="1400" dirty="0">
                <a:solidFill>
                  <a:srgbClr val="C00000"/>
                </a:solidFill>
                <a:latin typeface="+mn-lt"/>
              </a:rPr>
              <a:t>: 4096, </a:t>
            </a:r>
            <a:r>
              <a:rPr lang="nn-NO" sz="1400" dirty="0" smtClean="0">
                <a:solidFill>
                  <a:srgbClr val="C00000"/>
                </a:solidFill>
                <a:latin typeface="+mn-lt"/>
              </a:rPr>
              <a:t>	v </a:t>
            </a:r>
            <a:r>
              <a:rPr lang="nn-NO" sz="1400" dirty="0">
                <a:solidFill>
                  <a:srgbClr val="C00000"/>
                </a:solidFill>
                <a:latin typeface="+mn-lt"/>
              </a:rPr>
              <a:t>: 75698</a:t>
            </a:r>
          </a:p>
          <a:p>
            <a:pPr eaLnBrk="1" hangingPunct="1"/>
            <a:r>
              <a:rPr lang="nn-NO" sz="1400" dirty="0">
                <a:solidFill>
                  <a:srgbClr val="C00000"/>
                </a:solidFill>
                <a:latin typeface="+mn-lt"/>
              </a:rPr>
              <a:t>i : 13, </a:t>
            </a:r>
            <a:r>
              <a:rPr lang="nn-NO" sz="1400" dirty="0" smtClean="0">
                <a:solidFill>
                  <a:srgbClr val="C00000"/>
                </a:solidFill>
                <a:latin typeface="+mn-lt"/>
              </a:rPr>
              <a:t>	exp </a:t>
            </a:r>
            <a:r>
              <a:rPr lang="nn-NO" sz="1400" dirty="0">
                <a:solidFill>
                  <a:srgbClr val="C00000"/>
                </a:solidFill>
                <a:latin typeface="+mn-lt"/>
              </a:rPr>
              <a:t>: 8192, </a:t>
            </a:r>
            <a:r>
              <a:rPr lang="nn-NO" sz="1400" dirty="0" smtClean="0">
                <a:solidFill>
                  <a:srgbClr val="C00000"/>
                </a:solidFill>
                <a:latin typeface="+mn-lt"/>
              </a:rPr>
              <a:t>	v </a:t>
            </a:r>
            <a:r>
              <a:rPr lang="nn-NO" sz="1400" dirty="0">
                <a:solidFill>
                  <a:srgbClr val="C00000"/>
                </a:solidFill>
                <a:latin typeface="+mn-lt"/>
              </a:rPr>
              <a:t>: 56154</a:t>
            </a:r>
          </a:p>
          <a:p>
            <a:pPr eaLnBrk="1" hangingPunct="1"/>
            <a:r>
              <a:rPr lang="nn-NO" sz="1400" dirty="0">
                <a:solidFill>
                  <a:srgbClr val="C00000"/>
                </a:solidFill>
                <a:latin typeface="+mn-lt"/>
              </a:rPr>
              <a:t>i : 14, </a:t>
            </a:r>
            <a:r>
              <a:rPr lang="nn-NO" sz="1400" dirty="0" smtClean="0">
                <a:solidFill>
                  <a:srgbClr val="C00000"/>
                </a:solidFill>
                <a:latin typeface="+mn-lt"/>
              </a:rPr>
              <a:t>	exp </a:t>
            </a:r>
            <a:r>
              <a:rPr lang="nn-NO" sz="1400" dirty="0">
                <a:solidFill>
                  <a:srgbClr val="C00000"/>
                </a:solidFill>
                <a:latin typeface="+mn-lt"/>
              </a:rPr>
              <a:t>: 16384, </a:t>
            </a:r>
            <a:r>
              <a:rPr lang="nn-NO" sz="1400" dirty="0" smtClean="0">
                <a:solidFill>
                  <a:srgbClr val="C00000"/>
                </a:solidFill>
                <a:latin typeface="+mn-lt"/>
              </a:rPr>
              <a:t>v </a:t>
            </a:r>
            <a:r>
              <a:rPr lang="nn-NO" sz="1400" dirty="0">
                <a:solidFill>
                  <a:srgbClr val="C00000"/>
                </a:solidFill>
                <a:latin typeface="+mn-lt"/>
              </a:rPr>
              <a:t>: 83314</a:t>
            </a:r>
          </a:p>
          <a:p>
            <a:pPr eaLnBrk="1" hangingPunct="1"/>
            <a:r>
              <a:rPr lang="nn-NO" sz="1400" dirty="0">
                <a:solidFill>
                  <a:srgbClr val="C00000"/>
                </a:solidFill>
                <a:latin typeface="+mn-lt"/>
              </a:rPr>
              <a:t>i : 15, </a:t>
            </a:r>
            <a:r>
              <a:rPr lang="nn-NO" sz="1400" dirty="0" smtClean="0">
                <a:solidFill>
                  <a:srgbClr val="C00000"/>
                </a:solidFill>
                <a:latin typeface="+mn-lt"/>
              </a:rPr>
              <a:t>	exp </a:t>
            </a:r>
            <a:r>
              <a:rPr lang="nn-NO" sz="1400" dirty="0">
                <a:solidFill>
                  <a:srgbClr val="C00000"/>
                </a:solidFill>
                <a:latin typeface="+mn-lt"/>
              </a:rPr>
              <a:t>: 32768, </a:t>
            </a:r>
            <a:r>
              <a:rPr lang="nn-NO" sz="1400" dirty="0" smtClean="0">
                <a:solidFill>
                  <a:srgbClr val="C00000"/>
                </a:solidFill>
                <a:latin typeface="+mn-lt"/>
              </a:rPr>
              <a:t>v </a:t>
            </a:r>
            <a:r>
              <a:rPr lang="nn-NO" sz="1400" dirty="0">
                <a:solidFill>
                  <a:srgbClr val="C00000"/>
                </a:solidFill>
                <a:latin typeface="+mn-lt"/>
              </a:rPr>
              <a:t>: 99519</a:t>
            </a:r>
          </a:p>
          <a:p>
            <a:pPr eaLnBrk="1" hangingPunct="1"/>
            <a:r>
              <a:rPr lang="nn-NO" sz="1400" dirty="0">
                <a:solidFill>
                  <a:srgbClr val="C00000"/>
                </a:solidFill>
                <a:latin typeface="+mn-lt"/>
              </a:rPr>
              <a:t>i : 16, </a:t>
            </a:r>
            <a:r>
              <a:rPr lang="nn-NO" sz="1400" dirty="0" smtClean="0">
                <a:solidFill>
                  <a:srgbClr val="C00000"/>
                </a:solidFill>
                <a:latin typeface="+mn-lt"/>
              </a:rPr>
              <a:t>	exp </a:t>
            </a:r>
            <a:r>
              <a:rPr lang="nn-NO" sz="1400" dirty="0">
                <a:solidFill>
                  <a:srgbClr val="C00000"/>
                </a:solidFill>
                <a:latin typeface="+mn-lt"/>
              </a:rPr>
              <a:t>: 65536, </a:t>
            </a:r>
            <a:r>
              <a:rPr lang="nn-NO" sz="1400" dirty="0" smtClean="0">
                <a:solidFill>
                  <a:srgbClr val="C00000"/>
                </a:solidFill>
                <a:latin typeface="+mn-lt"/>
              </a:rPr>
              <a:t>v </a:t>
            </a:r>
            <a:r>
              <a:rPr lang="nn-NO" sz="1400" dirty="0">
                <a:solidFill>
                  <a:srgbClr val="C00000"/>
                </a:solidFill>
                <a:latin typeface="+mn-lt"/>
              </a:rPr>
              <a:t>: 29057</a:t>
            </a:r>
          </a:p>
          <a:p>
            <a:pPr eaLnBrk="1" hangingPunct="1"/>
            <a:endParaRPr lang="en-US" sz="1400" dirty="0">
              <a:solidFill>
                <a:srgbClr val="C00000"/>
              </a:solidFill>
              <a:latin typeface="+mn-lt"/>
            </a:endParaRPr>
          </a:p>
        </p:txBody>
      </p:sp>
    </p:spTree>
    <p:extLst>
      <p:ext uri="{BB962C8B-B14F-4D97-AF65-F5344CB8AC3E}">
        <p14:creationId xmlns:p14="http://schemas.microsoft.com/office/powerpoint/2010/main" val="1460049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custDataLst>
              <p:tags r:id="rId1"/>
            </p:custDataLst>
          </p:nvPr>
        </p:nvSpPr>
        <p:spPr/>
        <p:txBody>
          <a:bodyPr/>
          <a:lstStyle/>
          <a:p>
            <a:r>
              <a:rPr lang="en-US" dirty="0" smtClean="0">
                <a:solidFill>
                  <a:schemeClr val="bg1">
                    <a:lumMod val="50000"/>
                  </a:schemeClr>
                </a:solidFill>
                <a:latin typeface="Franklin Gothic Medium" panose="020B0603020102020204" pitchFamily="34" charset="0"/>
              </a:rPr>
              <a:t>review: fast </a:t>
            </a:r>
            <a:r>
              <a:rPr lang="en-US" dirty="0">
                <a:solidFill>
                  <a:schemeClr val="bg1">
                    <a:lumMod val="50000"/>
                  </a:schemeClr>
                </a:solidFill>
                <a:latin typeface="Franklin Gothic Medium" panose="020B0603020102020204" pitchFamily="34" charset="0"/>
              </a:rPr>
              <a:t>exponentiation algorithm </a:t>
            </a:r>
          </a:p>
        </p:txBody>
      </p:sp>
      <p:sp>
        <p:nvSpPr>
          <p:cNvPr id="21507" name="Content Placeholder 2"/>
          <p:cNvSpPr>
            <a:spLocks noGrp="1"/>
          </p:cNvSpPr>
          <p:nvPr>
            <p:ph idx="1"/>
            <p:custDataLst>
              <p:tags r:id="rId2"/>
            </p:custDataLst>
          </p:nvPr>
        </p:nvSpPr>
        <p:spPr>
          <a:xfrm>
            <a:off x="553155" y="1145823"/>
            <a:ext cx="8229600" cy="1219200"/>
          </a:xfrm>
        </p:spPr>
        <p:txBody>
          <a:bodyPr/>
          <a:lstStyle/>
          <a:p>
            <a:pPr marL="0" indent="0">
              <a:buNone/>
            </a:pPr>
            <a:r>
              <a:rPr lang="en-US" sz="2800" dirty="0">
                <a:latin typeface="Franklin Gothic Medium" panose="020B0603020102020204" pitchFamily="34" charset="0"/>
              </a:rPr>
              <a:t>What if the exponent is not a power of two?</a:t>
            </a:r>
          </a:p>
        </p:txBody>
      </p:sp>
      <p:sp>
        <p:nvSpPr>
          <p:cNvPr id="21508" name="TextBox 3"/>
          <p:cNvSpPr txBox="1">
            <a:spLocks noChangeArrowheads="1"/>
          </p:cNvSpPr>
          <p:nvPr>
            <p:custDataLst>
              <p:tags r:id="rId3"/>
            </p:custDataLst>
          </p:nvPr>
        </p:nvSpPr>
        <p:spPr bwMode="auto">
          <a:xfrm>
            <a:off x="533400" y="1903060"/>
            <a:ext cx="79438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2400" dirty="0" smtClean="0"/>
              <a:t>81453 = 2</a:t>
            </a:r>
            <a:r>
              <a:rPr lang="en-US" sz="2400" baseline="30000" dirty="0" smtClean="0"/>
              <a:t>16</a:t>
            </a:r>
            <a:r>
              <a:rPr lang="en-US" sz="2400" dirty="0" smtClean="0"/>
              <a:t> + 2</a:t>
            </a:r>
            <a:r>
              <a:rPr lang="en-US" sz="2400" baseline="30000" dirty="0" smtClean="0"/>
              <a:t>13</a:t>
            </a:r>
            <a:r>
              <a:rPr lang="en-US" sz="2400" dirty="0" smtClean="0"/>
              <a:t> + 2</a:t>
            </a:r>
            <a:r>
              <a:rPr lang="en-US" sz="2400" baseline="30000" dirty="0" smtClean="0"/>
              <a:t>12</a:t>
            </a:r>
            <a:r>
              <a:rPr lang="en-US" sz="2400" dirty="0" smtClean="0"/>
              <a:t> + 2</a:t>
            </a:r>
            <a:r>
              <a:rPr lang="en-US" sz="2400" baseline="30000" dirty="0" smtClean="0"/>
              <a:t>11</a:t>
            </a:r>
            <a:r>
              <a:rPr lang="en-US" sz="2400" dirty="0" smtClean="0"/>
              <a:t> + 2</a:t>
            </a:r>
            <a:r>
              <a:rPr lang="en-US" sz="2400" baseline="30000" dirty="0" smtClean="0"/>
              <a:t>10</a:t>
            </a:r>
            <a:r>
              <a:rPr lang="en-US" sz="2400" dirty="0" smtClean="0"/>
              <a:t> + 2</a:t>
            </a:r>
            <a:r>
              <a:rPr lang="en-US" sz="2400" baseline="30000" dirty="0" smtClean="0"/>
              <a:t>9</a:t>
            </a:r>
            <a:r>
              <a:rPr lang="en-US" sz="2400" dirty="0" smtClean="0"/>
              <a:t> + 2</a:t>
            </a:r>
            <a:r>
              <a:rPr lang="en-US" sz="2400" baseline="30000" dirty="0" smtClean="0"/>
              <a:t>5</a:t>
            </a:r>
            <a:r>
              <a:rPr lang="en-US" sz="2400" dirty="0" smtClean="0"/>
              <a:t> + 2</a:t>
            </a:r>
            <a:r>
              <a:rPr lang="en-US" sz="2400" baseline="30000" dirty="0" smtClean="0"/>
              <a:t>3</a:t>
            </a:r>
            <a:r>
              <a:rPr lang="en-US" sz="2400" dirty="0" smtClean="0"/>
              <a:t> + 2</a:t>
            </a:r>
            <a:r>
              <a:rPr lang="en-US" sz="2400" baseline="30000" dirty="0" smtClean="0"/>
              <a:t>2</a:t>
            </a:r>
            <a:r>
              <a:rPr lang="en-US" sz="2400" dirty="0" smtClean="0"/>
              <a:t> + 2</a:t>
            </a:r>
            <a:r>
              <a:rPr lang="en-US" sz="2400" baseline="30000" dirty="0" smtClean="0"/>
              <a:t>0</a:t>
            </a:r>
            <a:endParaRPr lang="en-US" sz="2400" baseline="30000" dirty="0"/>
          </a:p>
        </p:txBody>
      </p:sp>
      <mc:AlternateContent xmlns:mc="http://schemas.openxmlformats.org/markup-compatibility/2006">
        <mc:Choice xmlns:a14="http://schemas.microsoft.com/office/drawing/2010/main" Requires="a14">
          <p:sp>
            <p:nvSpPr>
              <p:cNvPr id="21509" name="TextBox 4"/>
              <p:cNvSpPr txBox="1">
                <a:spLocks noChangeArrowheads="1"/>
              </p:cNvSpPr>
              <p:nvPr>
                <p:custDataLst>
                  <p:tags r:id="rId4"/>
                </p:custDataLst>
              </p:nvPr>
            </p:nvSpPr>
            <p:spPr bwMode="auto">
              <a:xfrm>
                <a:off x="643467" y="4969836"/>
                <a:ext cx="8209107" cy="95410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2800" dirty="0" smtClean="0">
                    <a:latin typeface="Franklin Gothic Medium" panose="020B0603020102020204" pitchFamily="34" charset="0"/>
                  </a:rPr>
                  <a:t>The fast exponentiation algorithm computes </a:t>
                </a:r>
              </a:p>
              <a:p>
                <a:pPr eaLnBrk="1" hangingPunct="1"/>
                <a14:m>
                  <m:oMath xmlns:m="http://schemas.openxmlformats.org/officeDocument/2006/math">
                    <m:sSup>
                      <m:sSupPr>
                        <m:ctrlPr>
                          <a:rPr lang="en-US" sz="2800" b="0" i="1" smtClean="0">
                            <a:solidFill>
                              <a:srgbClr val="C00000"/>
                            </a:solidFill>
                            <a:latin typeface="Cambria Math"/>
                          </a:rPr>
                        </m:ctrlPr>
                      </m:sSupPr>
                      <m:e>
                        <m:r>
                          <a:rPr lang="en-US" sz="2800" b="0" i="1" smtClean="0">
                            <a:solidFill>
                              <a:srgbClr val="C00000"/>
                            </a:solidFill>
                            <a:latin typeface="Cambria Math"/>
                          </a:rPr>
                          <m:t>𝑎</m:t>
                        </m:r>
                      </m:e>
                      <m:sup>
                        <m:r>
                          <a:rPr lang="en-US" sz="2800" b="0" i="1" smtClean="0">
                            <a:solidFill>
                              <a:srgbClr val="C00000"/>
                            </a:solidFill>
                            <a:latin typeface="Cambria Math"/>
                          </a:rPr>
                          <m:t>𝑛</m:t>
                        </m:r>
                      </m:sup>
                    </m:sSup>
                    <m:r>
                      <a:rPr lang="en-US" sz="2800" b="0" i="1" smtClean="0">
                        <a:solidFill>
                          <a:srgbClr val="C00000"/>
                        </a:solidFill>
                        <a:latin typeface="Cambria Math"/>
                      </a:rPr>
                      <m:t> </m:t>
                    </m:r>
                    <m:r>
                      <m:rPr>
                        <m:sty m:val="p"/>
                      </m:rPr>
                      <a:rPr lang="en-US" sz="2800" b="0" i="0" smtClean="0">
                        <a:solidFill>
                          <a:srgbClr val="C00000"/>
                        </a:solidFill>
                        <a:latin typeface="Cambria Math"/>
                      </a:rPr>
                      <m:t>mod</m:t>
                    </m:r>
                    <m:r>
                      <a:rPr lang="en-US" sz="2800" b="0" i="1" smtClean="0">
                        <a:solidFill>
                          <a:srgbClr val="C00000"/>
                        </a:solidFill>
                        <a:latin typeface="Cambria Math"/>
                      </a:rPr>
                      <m:t> </m:t>
                    </m:r>
                    <m:r>
                      <a:rPr lang="en-US" sz="2800" b="0" i="1" smtClean="0">
                        <a:solidFill>
                          <a:srgbClr val="C00000"/>
                        </a:solidFill>
                        <a:latin typeface="Cambria Math"/>
                      </a:rPr>
                      <m:t>𝑚</m:t>
                    </m:r>
                    <m:r>
                      <a:rPr lang="en-US" sz="2800" b="0" i="1" smtClean="0">
                        <a:solidFill>
                          <a:srgbClr val="C00000"/>
                        </a:solidFill>
                        <a:latin typeface="Cambria Math"/>
                      </a:rPr>
                      <m:t> </m:t>
                    </m:r>
                  </m:oMath>
                </a14:m>
                <a:r>
                  <a:rPr lang="en-US" sz="2800" dirty="0" smtClean="0">
                    <a:latin typeface="Franklin Gothic Medium" panose="020B0603020102020204" pitchFamily="34" charset="0"/>
                  </a:rPr>
                  <a:t>using </a:t>
                </a:r>
                <a14:m>
                  <m:oMath xmlns:m="http://schemas.openxmlformats.org/officeDocument/2006/math">
                    <m:r>
                      <a:rPr lang="en-US" sz="2800" b="0" i="1" smtClean="0">
                        <a:solidFill>
                          <a:srgbClr val="C00000"/>
                        </a:solidFill>
                        <a:latin typeface="Cambria Math"/>
                      </a:rPr>
                      <m:t>𝑂</m:t>
                    </m:r>
                    <m:r>
                      <a:rPr lang="en-US" sz="2800" b="0" i="1" smtClean="0">
                        <a:solidFill>
                          <a:srgbClr val="C00000"/>
                        </a:solidFill>
                        <a:latin typeface="Cambria Math"/>
                      </a:rPr>
                      <m:t>(</m:t>
                    </m:r>
                    <m:func>
                      <m:funcPr>
                        <m:ctrlPr>
                          <a:rPr lang="en-US" sz="2800" b="0" i="1" smtClean="0">
                            <a:solidFill>
                              <a:srgbClr val="C00000"/>
                            </a:solidFill>
                            <a:latin typeface="Cambria Math"/>
                          </a:rPr>
                        </m:ctrlPr>
                      </m:funcPr>
                      <m:fName>
                        <m:r>
                          <m:rPr>
                            <m:sty m:val="p"/>
                          </m:rPr>
                          <a:rPr lang="en-US" sz="2800" b="0" i="0" smtClean="0">
                            <a:solidFill>
                              <a:srgbClr val="C00000"/>
                            </a:solidFill>
                            <a:latin typeface="Cambria Math"/>
                          </a:rPr>
                          <m:t>log</m:t>
                        </m:r>
                      </m:fName>
                      <m:e>
                        <m:r>
                          <a:rPr lang="en-US" sz="2800" b="0" i="1" smtClean="0">
                            <a:solidFill>
                              <a:srgbClr val="C00000"/>
                            </a:solidFill>
                            <a:latin typeface="Cambria Math"/>
                          </a:rPr>
                          <m:t>𝑛</m:t>
                        </m:r>
                        <m:r>
                          <a:rPr lang="en-US" sz="2800" b="0" i="1" smtClean="0">
                            <a:solidFill>
                              <a:srgbClr val="C00000"/>
                            </a:solidFill>
                            <a:latin typeface="Cambria Math"/>
                          </a:rPr>
                          <m:t>)</m:t>
                        </m:r>
                      </m:e>
                    </m:func>
                  </m:oMath>
                </a14:m>
                <a:r>
                  <a:rPr lang="en-US" sz="2800" dirty="0" smtClean="0">
                    <a:latin typeface="Franklin Gothic Medium" panose="020B0603020102020204" pitchFamily="34" charset="0"/>
                  </a:rPr>
                  <a:t> </a:t>
                </a:r>
                <a:r>
                  <a:rPr lang="en-US" sz="2800" dirty="0" smtClean="0">
                    <a:latin typeface="Franklin Gothic Medium" panose="020B0603020102020204" pitchFamily="34" charset="0"/>
                  </a:rPr>
                  <a:t>multiplications modulo </a:t>
                </a:r>
                <a14:m>
                  <m:oMath xmlns:m="http://schemas.openxmlformats.org/officeDocument/2006/math">
                    <m:r>
                      <a:rPr lang="en-US" sz="2800" i="1" smtClean="0">
                        <a:solidFill>
                          <a:srgbClr val="C00000"/>
                        </a:solidFill>
                        <a:latin typeface="Cambria Math"/>
                      </a:rPr>
                      <m:t>𝑚</m:t>
                    </m:r>
                    <m:r>
                      <a:rPr lang="en-US" sz="2800" i="1">
                        <a:solidFill>
                          <a:schemeClr val="tx1"/>
                        </a:solidFill>
                        <a:latin typeface="Cambria Math"/>
                      </a:rPr>
                      <m:t> </m:t>
                    </m:r>
                  </m:oMath>
                </a14:m>
                <a:endParaRPr lang="en-US" sz="2800" dirty="0">
                  <a:solidFill>
                    <a:schemeClr val="tx1"/>
                  </a:solidFill>
                  <a:latin typeface="Franklin Gothic Medium" panose="020B0603020102020204" pitchFamily="34" charset="0"/>
                </a:endParaRPr>
              </a:p>
            </p:txBody>
          </p:sp>
        </mc:Choice>
        <mc:Fallback>
          <p:sp>
            <p:nvSpPr>
              <p:cNvPr id="21509" name="TextBox 4"/>
              <p:cNvSpPr txBox="1">
                <a:spLocks noRot="1" noChangeAspect="1" noMove="1" noResize="1" noEditPoints="1" noAdjustHandles="1" noChangeArrowheads="1" noChangeShapeType="1" noTextEdit="1"/>
              </p:cNvSpPr>
              <p:nvPr>
                <p:custDataLst>
                  <p:tags r:id="rId4"/>
                </p:custDataLst>
              </p:nvPr>
            </p:nvSpPr>
            <p:spPr bwMode="auto">
              <a:xfrm>
                <a:off x="643467" y="4969836"/>
                <a:ext cx="8209107" cy="954107"/>
              </a:xfrm>
              <a:prstGeom prst="rect">
                <a:avLst/>
              </a:prstGeom>
              <a:blipFill rotWithShape="1">
                <a:blip r:embed="rId6"/>
                <a:stretch>
                  <a:fillRect l="-1560" t="-5732" b="-17197"/>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2" name="Rectangle 1"/>
          <p:cNvSpPr/>
          <p:nvPr/>
        </p:nvSpPr>
        <p:spPr>
          <a:xfrm>
            <a:off x="903111" y="2740982"/>
            <a:ext cx="7224888" cy="400110"/>
          </a:xfrm>
          <a:prstGeom prst="rect">
            <a:avLst/>
          </a:prstGeom>
        </p:spPr>
        <p:txBody>
          <a:bodyPr wrap="square">
            <a:spAutoFit/>
          </a:bodyPr>
          <a:lstStyle/>
          <a:p>
            <a:r>
              <a:rPr lang="en-US" sz="2000" dirty="0" smtClean="0">
                <a:latin typeface="Arial" panose="020B0604020202020204" pitchFamily="34" charset="0"/>
                <a:cs typeface="Arial" panose="020B0604020202020204" pitchFamily="34" charset="0"/>
              </a:rPr>
              <a:t>a</a:t>
            </a:r>
            <a:r>
              <a:rPr lang="en-US" sz="2000" b="1" baseline="30000" dirty="0" smtClean="0">
                <a:latin typeface="Arial" panose="020B0604020202020204" pitchFamily="34" charset="0"/>
                <a:cs typeface="Arial" panose="020B0604020202020204" pitchFamily="34" charset="0"/>
              </a:rPr>
              <a:t>81453</a:t>
            </a:r>
            <a:r>
              <a:rPr lang="en-US" sz="2000" baseline="30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a</a:t>
            </a:r>
            <a:r>
              <a:rPr lang="en-US" sz="2400" b="1" baseline="26000" dirty="0" smtClean="0">
                <a:latin typeface="Arial" panose="020B0604020202020204" pitchFamily="34" charset="0"/>
                <a:cs typeface="Arial" panose="020B0604020202020204" pitchFamily="34" charset="0"/>
              </a:rPr>
              <a:t>2</a:t>
            </a:r>
            <a:r>
              <a:rPr lang="en-US" sz="2000" b="1" baseline="60000" dirty="0" smtClean="0">
                <a:latin typeface="Arial" panose="020B0604020202020204" pitchFamily="34" charset="0"/>
                <a:cs typeface="Arial" panose="020B0604020202020204" pitchFamily="34" charset="0"/>
              </a:rPr>
              <a:t>16</a:t>
            </a:r>
            <a:r>
              <a:rPr lang="en-US" sz="2000" dirty="0" smtClean="0">
                <a:latin typeface="Arial" panose="020B0604020202020204" pitchFamily="34" charset="0"/>
                <a:cs typeface="Arial" panose="020B0604020202020204" pitchFamily="34" charset="0"/>
              </a:rPr>
              <a:t> </a:t>
            </a:r>
            <a:r>
              <a:rPr lang="en-US" sz="2000" dirty="0">
                <a:solidFill>
                  <a:prstClr val="black"/>
                </a:solidFill>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a</a:t>
            </a:r>
            <a:r>
              <a:rPr lang="en-US" sz="2400" b="1" baseline="26000" dirty="0" smtClean="0">
                <a:latin typeface="Arial" panose="020B0604020202020204" pitchFamily="34" charset="0"/>
                <a:cs typeface="Arial" panose="020B0604020202020204" pitchFamily="34" charset="0"/>
              </a:rPr>
              <a:t>2</a:t>
            </a:r>
            <a:r>
              <a:rPr lang="en-US" sz="2000" b="1" baseline="60000" dirty="0" smtClean="0">
                <a:latin typeface="Arial" panose="020B0604020202020204" pitchFamily="34" charset="0"/>
                <a:cs typeface="Arial" panose="020B0604020202020204" pitchFamily="34" charset="0"/>
              </a:rPr>
              <a:t>13</a:t>
            </a:r>
            <a:r>
              <a:rPr lang="en-US" sz="2000" dirty="0" smtClean="0">
                <a:latin typeface="Arial" panose="020B0604020202020204" pitchFamily="34" charset="0"/>
                <a:cs typeface="Arial" panose="020B0604020202020204" pitchFamily="34" charset="0"/>
              </a:rPr>
              <a:t> </a:t>
            </a:r>
            <a:r>
              <a:rPr lang="en-US" sz="2000" dirty="0">
                <a:solidFill>
                  <a:prstClr val="black"/>
                </a:solidFill>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a</a:t>
            </a:r>
            <a:r>
              <a:rPr lang="en-US" sz="2400" b="1" baseline="24000" dirty="0" smtClean="0">
                <a:latin typeface="Arial" panose="020B0604020202020204" pitchFamily="34" charset="0"/>
                <a:cs typeface="Arial" panose="020B0604020202020204" pitchFamily="34" charset="0"/>
              </a:rPr>
              <a:t>2</a:t>
            </a:r>
            <a:r>
              <a:rPr lang="en-US" sz="2000" b="1" baseline="60000" dirty="0" smtClean="0">
                <a:latin typeface="Arial" panose="020B0604020202020204" pitchFamily="34" charset="0"/>
                <a:cs typeface="Arial" panose="020B0604020202020204" pitchFamily="34" charset="0"/>
              </a:rPr>
              <a:t>12</a:t>
            </a:r>
            <a:r>
              <a:rPr lang="en-US" sz="2000" dirty="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a</a:t>
            </a:r>
            <a:r>
              <a:rPr lang="en-US" sz="2400" b="1" baseline="26000" dirty="0" smtClean="0">
                <a:latin typeface="Arial" panose="020B0604020202020204" pitchFamily="34" charset="0"/>
                <a:cs typeface="Arial" panose="020B0604020202020204" pitchFamily="34" charset="0"/>
              </a:rPr>
              <a:t>2</a:t>
            </a:r>
            <a:r>
              <a:rPr lang="en-US" sz="2000" b="1" baseline="60000" dirty="0" smtClean="0">
                <a:latin typeface="Arial" panose="020B0604020202020204" pitchFamily="34" charset="0"/>
                <a:cs typeface="Arial" panose="020B0604020202020204" pitchFamily="34" charset="0"/>
              </a:rPr>
              <a:t>11</a:t>
            </a:r>
            <a:r>
              <a:rPr lang="en-US" sz="2000" dirty="0">
                <a:solidFill>
                  <a:prstClr val="black"/>
                </a:solidFill>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a</a:t>
            </a:r>
            <a:r>
              <a:rPr lang="en-US" sz="2400" b="1" baseline="26000" dirty="0" smtClean="0">
                <a:latin typeface="Arial" panose="020B0604020202020204" pitchFamily="34" charset="0"/>
                <a:cs typeface="Arial" panose="020B0604020202020204" pitchFamily="34" charset="0"/>
              </a:rPr>
              <a:t>2</a:t>
            </a:r>
            <a:r>
              <a:rPr lang="en-US" sz="2000" b="1" baseline="60000" dirty="0" smtClean="0">
                <a:latin typeface="Arial" panose="020B0604020202020204" pitchFamily="34" charset="0"/>
                <a:cs typeface="Arial" panose="020B0604020202020204" pitchFamily="34" charset="0"/>
              </a:rPr>
              <a:t>10</a:t>
            </a:r>
            <a:r>
              <a:rPr lang="en-US" sz="2000" dirty="0" smtClean="0">
                <a:latin typeface="Arial" panose="020B0604020202020204" pitchFamily="34" charset="0"/>
                <a:cs typeface="Arial" panose="020B0604020202020204" pitchFamily="34" charset="0"/>
              </a:rPr>
              <a:t> </a:t>
            </a:r>
            <a:r>
              <a:rPr lang="en-US" sz="2000" dirty="0">
                <a:solidFill>
                  <a:prstClr val="black"/>
                </a:solidFill>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a</a:t>
            </a:r>
            <a:r>
              <a:rPr lang="en-US" sz="2400" b="1" baseline="26000" dirty="0" smtClean="0">
                <a:latin typeface="Arial" panose="020B0604020202020204" pitchFamily="34" charset="0"/>
                <a:cs typeface="Arial" panose="020B0604020202020204" pitchFamily="34" charset="0"/>
              </a:rPr>
              <a:t>2</a:t>
            </a:r>
            <a:r>
              <a:rPr lang="en-US" sz="2000" b="1" baseline="60000" dirty="0" smtClean="0">
                <a:latin typeface="Arial" panose="020B0604020202020204" pitchFamily="34" charset="0"/>
                <a:cs typeface="Arial" panose="020B0604020202020204" pitchFamily="34" charset="0"/>
              </a:rPr>
              <a:t>9</a:t>
            </a:r>
            <a:r>
              <a:rPr lang="en-US" sz="2000" dirty="0" smtClean="0">
                <a:latin typeface="Arial" panose="020B0604020202020204" pitchFamily="34" charset="0"/>
                <a:cs typeface="Arial" panose="020B0604020202020204" pitchFamily="34" charset="0"/>
              </a:rPr>
              <a:t> </a:t>
            </a:r>
            <a:r>
              <a:rPr lang="en-US" sz="2000" dirty="0">
                <a:solidFill>
                  <a:prstClr val="black"/>
                </a:solidFill>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a</a:t>
            </a:r>
            <a:r>
              <a:rPr lang="en-US" sz="2400" b="1" baseline="26000" dirty="0" smtClean="0">
                <a:latin typeface="Arial" panose="020B0604020202020204" pitchFamily="34" charset="0"/>
                <a:cs typeface="Arial" panose="020B0604020202020204" pitchFamily="34" charset="0"/>
              </a:rPr>
              <a:t>2</a:t>
            </a:r>
            <a:r>
              <a:rPr lang="en-US" sz="2000" b="1" baseline="60000" dirty="0" smtClean="0">
                <a:latin typeface="Arial" panose="020B0604020202020204" pitchFamily="34" charset="0"/>
                <a:cs typeface="Arial" panose="020B0604020202020204" pitchFamily="34" charset="0"/>
              </a:rPr>
              <a:t>5</a:t>
            </a:r>
            <a:r>
              <a:rPr lang="en-US" sz="2000" dirty="0">
                <a:solidFill>
                  <a:prstClr val="black"/>
                </a:solidFill>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a</a:t>
            </a:r>
            <a:r>
              <a:rPr lang="en-US" sz="2400" b="1" baseline="26000" dirty="0" smtClean="0">
                <a:latin typeface="Arial" panose="020B0604020202020204" pitchFamily="34" charset="0"/>
                <a:cs typeface="Arial" panose="020B0604020202020204" pitchFamily="34" charset="0"/>
              </a:rPr>
              <a:t>2</a:t>
            </a:r>
            <a:r>
              <a:rPr lang="en-US" sz="2000" b="1" baseline="60000" dirty="0" smtClean="0">
                <a:latin typeface="Arial" panose="020B0604020202020204" pitchFamily="34" charset="0"/>
                <a:cs typeface="Arial" panose="020B0604020202020204" pitchFamily="34" charset="0"/>
              </a:rPr>
              <a:t>3</a:t>
            </a:r>
            <a:r>
              <a:rPr lang="en-US" sz="2000" dirty="0" smtClean="0">
                <a:latin typeface="Arial" panose="020B0604020202020204" pitchFamily="34" charset="0"/>
                <a:cs typeface="Arial" panose="020B0604020202020204" pitchFamily="34" charset="0"/>
              </a:rPr>
              <a:t> · a</a:t>
            </a:r>
            <a:r>
              <a:rPr lang="en-US" sz="2400" b="1" baseline="26000" dirty="0" smtClean="0">
                <a:latin typeface="Arial" panose="020B0604020202020204" pitchFamily="34" charset="0"/>
                <a:cs typeface="Arial" panose="020B0604020202020204" pitchFamily="34" charset="0"/>
              </a:rPr>
              <a:t>2</a:t>
            </a:r>
            <a:r>
              <a:rPr lang="en-US" sz="2000" b="1" baseline="60000" dirty="0" smtClean="0">
                <a:latin typeface="Arial" panose="020B0604020202020204" pitchFamily="34" charset="0"/>
                <a:cs typeface="Arial" panose="020B0604020202020204" pitchFamily="34" charset="0"/>
              </a:rPr>
              <a:t>2</a:t>
            </a:r>
            <a:r>
              <a:rPr lang="en-US" sz="2000" dirty="0" smtClean="0">
                <a:latin typeface="Arial" panose="020B0604020202020204" pitchFamily="34" charset="0"/>
                <a:cs typeface="Arial" panose="020B0604020202020204" pitchFamily="34" charset="0"/>
              </a:rPr>
              <a:t> </a:t>
            </a:r>
            <a:r>
              <a:rPr lang="en-US" sz="2000" dirty="0">
                <a:solidFill>
                  <a:prstClr val="black"/>
                </a:solidFill>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 a</a:t>
            </a:r>
            <a:r>
              <a:rPr lang="en-US" sz="2400" b="1" baseline="26000" dirty="0" smtClean="0">
                <a:latin typeface="Arial" panose="020B0604020202020204" pitchFamily="34" charset="0"/>
                <a:cs typeface="Arial" panose="020B0604020202020204" pitchFamily="34" charset="0"/>
              </a:rPr>
              <a:t>2</a:t>
            </a:r>
            <a:r>
              <a:rPr lang="en-US" sz="2000" b="1" baseline="60000" dirty="0" smtClean="0">
                <a:latin typeface="Arial" panose="020B0604020202020204" pitchFamily="34" charset="0"/>
                <a:cs typeface="Arial" panose="020B0604020202020204" pitchFamily="34" charset="0"/>
              </a:rPr>
              <a:t>0</a:t>
            </a:r>
            <a:endParaRPr lang="en-US" sz="2000" b="1" baseline="60000" dirty="0">
              <a:latin typeface="Arial" panose="020B0604020202020204" pitchFamily="34" charset="0"/>
              <a:cs typeface="Arial" panose="020B0604020202020204" pitchFamily="34" charset="0"/>
            </a:endParaRPr>
          </a:p>
        </p:txBody>
      </p:sp>
      <p:sp>
        <p:nvSpPr>
          <p:cNvPr id="7" name="Rectangle 6"/>
          <p:cNvSpPr/>
          <p:nvPr/>
        </p:nvSpPr>
        <p:spPr>
          <a:xfrm>
            <a:off x="643467" y="3559425"/>
            <a:ext cx="7833783" cy="1015663"/>
          </a:xfrm>
          <a:prstGeom prst="rect">
            <a:avLst/>
          </a:prstGeom>
        </p:spPr>
        <p:txBody>
          <a:bodyPr wrap="square">
            <a:spAutoFit/>
          </a:bodyPr>
          <a:lstStyle/>
          <a:p>
            <a:r>
              <a:rPr lang="en-US" sz="2000" dirty="0" smtClean="0">
                <a:latin typeface="Arial" panose="020B0604020202020204" pitchFamily="34" charset="0"/>
                <a:cs typeface="Arial" panose="020B0604020202020204" pitchFamily="34" charset="0"/>
              </a:rPr>
              <a:t>a</a:t>
            </a:r>
            <a:r>
              <a:rPr lang="en-US" sz="2000" b="1" baseline="30000" dirty="0" smtClean="0">
                <a:latin typeface="Arial" panose="020B0604020202020204" pitchFamily="34" charset="0"/>
                <a:cs typeface="Arial" panose="020B0604020202020204" pitchFamily="34" charset="0"/>
              </a:rPr>
              <a:t>81453</a:t>
            </a:r>
            <a:r>
              <a:rPr lang="en-US" sz="2000" baseline="30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mod m= (a</a:t>
            </a:r>
            <a:r>
              <a:rPr lang="en-US" sz="2400" b="1" baseline="26000" dirty="0" smtClean="0">
                <a:latin typeface="Arial" panose="020B0604020202020204" pitchFamily="34" charset="0"/>
                <a:cs typeface="Arial" panose="020B0604020202020204" pitchFamily="34" charset="0"/>
              </a:rPr>
              <a:t>2</a:t>
            </a:r>
            <a:r>
              <a:rPr lang="en-US" sz="2000" b="1" baseline="60000" dirty="0" smtClean="0">
                <a:latin typeface="Arial" panose="020B0604020202020204" pitchFamily="34" charset="0"/>
                <a:cs typeface="Arial" panose="020B0604020202020204" pitchFamily="34" charset="0"/>
              </a:rPr>
              <a:t>16</a:t>
            </a:r>
            <a:r>
              <a:rPr lang="en-US" sz="2000" dirty="0" smtClean="0">
                <a:latin typeface="Arial" panose="020B0604020202020204" pitchFamily="34" charset="0"/>
                <a:cs typeface="Arial" panose="020B0604020202020204" pitchFamily="34" charset="0"/>
              </a:rPr>
              <a:t> </a:t>
            </a:r>
            <a:r>
              <a:rPr lang="en-US" sz="2000" dirty="0">
                <a:solidFill>
                  <a:prstClr val="black"/>
                </a:solidFill>
                <a:latin typeface="Arial" panose="020B0604020202020204" pitchFamily="34" charset="0"/>
                <a:cs typeface="Arial" panose="020B0604020202020204" pitchFamily="34" charset="0"/>
              </a:rPr>
              <a:t>mod m </a:t>
            </a:r>
            <a:r>
              <a:rPr lang="en-US" sz="2000" dirty="0" smtClean="0">
                <a:solidFill>
                  <a:prstClr val="black"/>
                </a:solidFill>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a</a:t>
            </a:r>
            <a:r>
              <a:rPr lang="en-US" sz="2400" b="1" baseline="26000" dirty="0" smtClean="0">
                <a:latin typeface="Arial" panose="020B0604020202020204" pitchFamily="34" charset="0"/>
                <a:cs typeface="Arial" panose="020B0604020202020204" pitchFamily="34" charset="0"/>
              </a:rPr>
              <a:t>2</a:t>
            </a:r>
            <a:r>
              <a:rPr lang="en-US" sz="2000" b="1" baseline="60000" dirty="0" smtClean="0">
                <a:latin typeface="Arial" panose="020B0604020202020204" pitchFamily="34" charset="0"/>
                <a:cs typeface="Arial" panose="020B0604020202020204" pitchFamily="34" charset="0"/>
              </a:rPr>
              <a:t>13</a:t>
            </a:r>
            <a:r>
              <a:rPr lang="en-US" sz="2000" dirty="0" smtClean="0">
                <a:latin typeface="Arial" panose="020B0604020202020204" pitchFamily="34" charset="0"/>
                <a:cs typeface="Arial" panose="020B0604020202020204" pitchFamily="34" charset="0"/>
              </a:rPr>
              <a:t> </a:t>
            </a:r>
            <a:r>
              <a:rPr lang="en-US" sz="2000" dirty="0">
                <a:solidFill>
                  <a:prstClr val="black"/>
                </a:solidFill>
                <a:latin typeface="Arial" panose="020B0604020202020204" pitchFamily="34" charset="0"/>
                <a:cs typeface="Arial" panose="020B0604020202020204" pitchFamily="34" charset="0"/>
              </a:rPr>
              <a:t>mod m </a:t>
            </a:r>
            <a:r>
              <a:rPr lang="en-US" sz="2000" dirty="0" smtClean="0">
                <a:solidFill>
                  <a:prstClr val="black"/>
                </a:solidFill>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a</a:t>
            </a:r>
            <a:r>
              <a:rPr lang="en-US" sz="2400" b="1" baseline="24000" dirty="0" smtClean="0">
                <a:latin typeface="Arial" panose="020B0604020202020204" pitchFamily="34" charset="0"/>
                <a:cs typeface="Arial" panose="020B0604020202020204" pitchFamily="34" charset="0"/>
              </a:rPr>
              <a:t>2</a:t>
            </a:r>
            <a:r>
              <a:rPr lang="en-US" sz="2000" b="1" baseline="60000" dirty="0" smtClean="0">
                <a:latin typeface="Arial" panose="020B0604020202020204" pitchFamily="34" charset="0"/>
                <a:cs typeface="Arial" panose="020B0604020202020204" pitchFamily="34" charset="0"/>
              </a:rPr>
              <a:t>12</a:t>
            </a:r>
            <a:r>
              <a:rPr lang="en-US" sz="2000" dirty="0">
                <a:solidFill>
                  <a:prstClr val="black"/>
                </a:solidFill>
                <a:latin typeface="Arial" panose="020B0604020202020204" pitchFamily="34" charset="0"/>
                <a:cs typeface="Arial" panose="020B0604020202020204" pitchFamily="34" charset="0"/>
              </a:rPr>
              <a:t> mod m</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 a</a:t>
            </a:r>
            <a:r>
              <a:rPr lang="en-US" sz="2400" b="1" baseline="26000" dirty="0" smtClean="0">
                <a:latin typeface="Arial" panose="020B0604020202020204" pitchFamily="34" charset="0"/>
                <a:cs typeface="Arial" panose="020B0604020202020204" pitchFamily="34" charset="0"/>
              </a:rPr>
              <a:t>2</a:t>
            </a:r>
            <a:r>
              <a:rPr lang="en-US" sz="2000" b="1" baseline="60000" dirty="0" smtClean="0">
                <a:latin typeface="Arial" panose="020B0604020202020204" pitchFamily="34" charset="0"/>
                <a:cs typeface="Arial" panose="020B0604020202020204" pitchFamily="34" charset="0"/>
              </a:rPr>
              <a:t>11</a:t>
            </a:r>
            <a:r>
              <a:rPr lang="en-US" sz="2000" dirty="0">
                <a:solidFill>
                  <a:prstClr val="black"/>
                </a:solidFill>
                <a:latin typeface="Arial" panose="020B0604020202020204" pitchFamily="34" charset="0"/>
                <a:cs typeface="Arial" panose="020B0604020202020204" pitchFamily="34" charset="0"/>
              </a:rPr>
              <a:t> mod m</a:t>
            </a:r>
            <a:r>
              <a:rPr lang="en-US" sz="2000" dirty="0" smtClean="0">
                <a:solidFill>
                  <a:prstClr val="black"/>
                </a:solidFill>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 a</a:t>
            </a:r>
            <a:r>
              <a:rPr lang="en-US" sz="2400" b="1" baseline="26000" dirty="0" smtClean="0">
                <a:latin typeface="Arial" panose="020B0604020202020204" pitchFamily="34" charset="0"/>
                <a:cs typeface="Arial" panose="020B0604020202020204" pitchFamily="34" charset="0"/>
              </a:rPr>
              <a:t>2</a:t>
            </a:r>
            <a:r>
              <a:rPr lang="en-US" sz="2000" b="1" baseline="60000" dirty="0" smtClean="0">
                <a:latin typeface="Arial" panose="020B0604020202020204" pitchFamily="34" charset="0"/>
                <a:cs typeface="Arial" panose="020B0604020202020204" pitchFamily="34" charset="0"/>
              </a:rPr>
              <a:t>10</a:t>
            </a:r>
            <a:r>
              <a:rPr lang="en-US" sz="2000" dirty="0" smtClean="0">
                <a:latin typeface="Arial" panose="020B0604020202020204" pitchFamily="34" charset="0"/>
                <a:cs typeface="Arial" panose="020B0604020202020204" pitchFamily="34" charset="0"/>
              </a:rPr>
              <a:t> </a:t>
            </a:r>
            <a:r>
              <a:rPr lang="en-US" sz="2000" dirty="0">
                <a:solidFill>
                  <a:prstClr val="black"/>
                </a:solidFill>
                <a:latin typeface="Arial" panose="020B0604020202020204" pitchFamily="34" charset="0"/>
                <a:cs typeface="Arial" panose="020B0604020202020204" pitchFamily="34" charset="0"/>
              </a:rPr>
              <a:t>mod m </a:t>
            </a:r>
            <a:r>
              <a:rPr lang="en-US" sz="2000" dirty="0" smtClean="0">
                <a:solidFill>
                  <a:prstClr val="black"/>
                </a:solidFill>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a</a:t>
            </a:r>
            <a:r>
              <a:rPr lang="en-US" sz="2400" b="1" baseline="26000" dirty="0" smtClean="0">
                <a:latin typeface="Arial" panose="020B0604020202020204" pitchFamily="34" charset="0"/>
                <a:cs typeface="Arial" panose="020B0604020202020204" pitchFamily="34" charset="0"/>
              </a:rPr>
              <a:t>2</a:t>
            </a:r>
            <a:r>
              <a:rPr lang="en-US" sz="2000" b="1" baseline="60000" dirty="0" smtClean="0">
                <a:latin typeface="Arial" panose="020B0604020202020204" pitchFamily="34" charset="0"/>
                <a:cs typeface="Arial" panose="020B0604020202020204" pitchFamily="34" charset="0"/>
              </a:rPr>
              <a:t>9</a:t>
            </a:r>
            <a:r>
              <a:rPr lang="en-US" sz="2000" dirty="0" smtClean="0">
                <a:latin typeface="Arial" panose="020B0604020202020204" pitchFamily="34" charset="0"/>
                <a:cs typeface="Arial" panose="020B0604020202020204" pitchFamily="34" charset="0"/>
              </a:rPr>
              <a:t> </a:t>
            </a:r>
            <a:r>
              <a:rPr lang="en-US" sz="2000" dirty="0">
                <a:solidFill>
                  <a:prstClr val="black"/>
                </a:solidFill>
                <a:latin typeface="Arial" panose="020B0604020202020204" pitchFamily="34" charset="0"/>
                <a:cs typeface="Arial" panose="020B0604020202020204" pitchFamily="34" charset="0"/>
              </a:rPr>
              <a:t>mod m </a:t>
            </a:r>
            <a:r>
              <a:rPr lang="en-US" sz="2000" dirty="0" smtClean="0">
                <a:solidFill>
                  <a:prstClr val="black"/>
                </a:solidFill>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a</a:t>
            </a:r>
            <a:r>
              <a:rPr lang="en-US" sz="2400" b="1" baseline="26000" dirty="0" smtClean="0">
                <a:latin typeface="Arial" panose="020B0604020202020204" pitchFamily="34" charset="0"/>
                <a:cs typeface="Arial" panose="020B0604020202020204" pitchFamily="34" charset="0"/>
              </a:rPr>
              <a:t>2</a:t>
            </a:r>
            <a:r>
              <a:rPr lang="en-US" sz="2000" b="1" baseline="60000" dirty="0" smtClean="0">
                <a:latin typeface="Arial" panose="020B0604020202020204" pitchFamily="34" charset="0"/>
                <a:cs typeface="Arial" panose="020B0604020202020204" pitchFamily="34" charset="0"/>
              </a:rPr>
              <a:t>5</a:t>
            </a:r>
            <a:r>
              <a:rPr lang="en-US" sz="2000" dirty="0">
                <a:solidFill>
                  <a:prstClr val="black"/>
                </a:solidFill>
                <a:latin typeface="Arial" panose="020B0604020202020204" pitchFamily="34" charset="0"/>
                <a:cs typeface="Arial" panose="020B0604020202020204" pitchFamily="34" charset="0"/>
              </a:rPr>
              <a:t> mod m </a:t>
            </a:r>
            <a:r>
              <a:rPr lang="en-US" sz="2000" dirty="0" smtClean="0">
                <a:solidFill>
                  <a:prstClr val="black"/>
                </a:solidFill>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 a</a:t>
            </a:r>
            <a:r>
              <a:rPr lang="en-US" sz="2400" b="1" baseline="26000" dirty="0" smtClean="0">
                <a:latin typeface="Arial" panose="020B0604020202020204" pitchFamily="34" charset="0"/>
                <a:cs typeface="Arial" panose="020B0604020202020204" pitchFamily="34" charset="0"/>
              </a:rPr>
              <a:t>2</a:t>
            </a:r>
            <a:r>
              <a:rPr lang="en-US" sz="2000" b="1" baseline="60000" dirty="0" smtClean="0">
                <a:latin typeface="Arial" panose="020B0604020202020204" pitchFamily="34" charset="0"/>
                <a:cs typeface="Arial" panose="020B0604020202020204" pitchFamily="34" charset="0"/>
              </a:rPr>
              <a:t>3</a:t>
            </a:r>
            <a:r>
              <a:rPr lang="en-US" sz="2000" dirty="0" smtClean="0">
                <a:latin typeface="Arial" panose="020B0604020202020204" pitchFamily="34" charset="0"/>
                <a:cs typeface="Arial" panose="020B0604020202020204" pitchFamily="34" charset="0"/>
              </a:rPr>
              <a:t> </a:t>
            </a:r>
            <a:r>
              <a:rPr lang="en-US" sz="2000" dirty="0">
                <a:solidFill>
                  <a:prstClr val="black"/>
                </a:solidFill>
                <a:latin typeface="Arial" panose="020B0604020202020204" pitchFamily="34" charset="0"/>
                <a:cs typeface="Arial" panose="020B0604020202020204" pitchFamily="34" charset="0"/>
              </a:rPr>
              <a:t>mod m </a:t>
            </a:r>
            <a:r>
              <a:rPr lang="en-US" sz="2000" dirty="0" smtClean="0">
                <a:latin typeface="Arial" panose="020B0604020202020204" pitchFamily="34" charset="0"/>
                <a:cs typeface="Arial" panose="020B0604020202020204" pitchFamily="34" charset="0"/>
              </a:rPr>
              <a:t>·  	                         a</a:t>
            </a:r>
            <a:r>
              <a:rPr lang="en-US" sz="2400" b="1" baseline="26000" dirty="0" smtClean="0">
                <a:latin typeface="Arial" panose="020B0604020202020204" pitchFamily="34" charset="0"/>
                <a:cs typeface="Arial" panose="020B0604020202020204" pitchFamily="34" charset="0"/>
              </a:rPr>
              <a:t>2</a:t>
            </a:r>
            <a:r>
              <a:rPr lang="en-US" sz="2000" b="1" baseline="60000" dirty="0" smtClean="0">
                <a:latin typeface="Arial" panose="020B0604020202020204" pitchFamily="34" charset="0"/>
                <a:cs typeface="Arial" panose="020B0604020202020204" pitchFamily="34" charset="0"/>
              </a:rPr>
              <a:t>2</a:t>
            </a:r>
            <a:r>
              <a:rPr lang="en-US" sz="2000" dirty="0" smtClean="0">
                <a:latin typeface="Arial" panose="020B0604020202020204" pitchFamily="34" charset="0"/>
                <a:cs typeface="Arial" panose="020B0604020202020204" pitchFamily="34" charset="0"/>
              </a:rPr>
              <a:t> </a:t>
            </a:r>
            <a:r>
              <a:rPr lang="en-US" sz="2000" dirty="0">
                <a:solidFill>
                  <a:prstClr val="black"/>
                </a:solidFill>
                <a:latin typeface="Arial" panose="020B0604020202020204" pitchFamily="34" charset="0"/>
                <a:cs typeface="Arial" panose="020B0604020202020204" pitchFamily="34" charset="0"/>
              </a:rPr>
              <a:t>mod m </a:t>
            </a:r>
            <a:r>
              <a:rPr lang="en-US" sz="2000" dirty="0" smtClean="0">
                <a:solidFill>
                  <a:prstClr val="black"/>
                </a:solidFill>
                <a:latin typeface="Arial" panose="020B0604020202020204" pitchFamily="34" charset="0"/>
                <a:cs typeface="Arial" panose="020B0604020202020204" pitchFamily="34" charset="0"/>
              </a:rPr>
              <a:t>·</a:t>
            </a:r>
            <a:r>
              <a:rPr lang="en-US" sz="2000" dirty="0" smtClean="0">
                <a:latin typeface="Arial" panose="020B0604020202020204" pitchFamily="34" charset="0"/>
                <a:cs typeface="Arial" panose="020B0604020202020204" pitchFamily="34" charset="0"/>
              </a:rPr>
              <a:t> a</a:t>
            </a:r>
            <a:r>
              <a:rPr lang="en-US" sz="2400" b="1" baseline="26000" dirty="0" smtClean="0">
                <a:latin typeface="Arial" panose="020B0604020202020204" pitchFamily="34" charset="0"/>
                <a:cs typeface="Arial" panose="020B0604020202020204" pitchFamily="34" charset="0"/>
              </a:rPr>
              <a:t>2</a:t>
            </a:r>
            <a:r>
              <a:rPr lang="en-US" sz="2000" b="1" baseline="60000" dirty="0" smtClean="0">
                <a:latin typeface="Arial" panose="020B0604020202020204" pitchFamily="34" charset="0"/>
                <a:cs typeface="Arial" panose="020B0604020202020204" pitchFamily="34" charset="0"/>
              </a:rPr>
              <a:t>0</a:t>
            </a:r>
            <a:r>
              <a:rPr lang="en-US" sz="2000" dirty="0">
                <a:solidFill>
                  <a:prstClr val="black"/>
                </a:solidFill>
                <a:latin typeface="Arial" panose="020B0604020202020204" pitchFamily="34" charset="0"/>
                <a:cs typeface="Arial" panose="020B0604020202020204" pitchFamily="34" charset="0"/>
              </a:rPr>
              <a:t> mod </a:t>
            </a:r>
            <a:r>
              <a:rPr lang="en-US" sz="2000" dirty="0" smtClean="0">
                <a:solidFill>
                  <a:prstClr val="black"/>
                </a:solidFill>
                <a:latin typeface="Arial" panose="020B0604020202020204" pitchFamily="34" charset="0"/>
                <a:cs typeface="Arial" panose="020B0604020202020204" pitchFamily="34" charset="0"/>
              </a:rPr>
              <a:t>m)  mod m </a:t>
            </a:r>
            <a:endParaRPr lang="en-US" sz="2000" b="1" baseline="60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17741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custDataLst>
              <p:tags r:id="rId1"/>
            </p:custDataLst>
          </p:nvPr>
        </p:nvSpPr>
        <p:spPr/>
        <p:txBody>
          <a:bodyPr/>
          <a:lstStyle/>
          <a:p>
            <a:r>
              <a:rPr lang="en-US" dirty="0" err="1" smtClean="0">
                <a:latin typeface="Franklin Gothic Medium" panose="020B0603020102020204" pitchFamily="34" charset="0"/>
              </a:rPr>
              <a:t>primality</a:t>
            </a:r>
            <a:endParaRPr lang="en-US" dirty="0">
              <a:latin typeface="Franklin Gothic Medium" panose="020B0603020102020204" pitchFamily="34" charset="0"/>
            </a:endParaRPr>
          </a:p>
        </p:txBody>
      </p:sp>
      <p:sp>
        <p:nvSpPr>
          <p:cNvPr id="2" name="TextBox 1"/>
          <p:cNvSpPr txBox="1"/>
          <p:nvPr/>
        </p:nvSpPr>
        <p:spPr>
          <a:xfrm>
            <a:off x="581378" y="1329267"/>
            <a:ext cx="7924800" cy="954088"/>
          </a:xfrm>
          <a:prstGeom prst="rect">
            <a:avLst/>
          </a:prstGeom>
          <a:solidFill>
            <a:schemeClr val="accent1">
              <a:lumMod val="20000"/>
              <a:lumOff val="80000"/>
            </a:schemeClr>
          </a:solidFill>
          <a:ln>
            <a:solidFill>
              <a:schemeClr val="accent1">
                <a:lumMod val="75000"/>
              </a:schemeClr>
            </a:solidFill>
          </a:ln>
        </p:spPr>
        <p:txBody>
          <a:bodyPr>
            <a:spAutoFit/>
          </a:bodyPr>
          <a:lstStyle/>
          <a:p>
            <a:pPr>
              <a:defRPr/>
            </a:pPr>
            <a:r>
              <a:rPr lang="en-US" sz="2800" dirty="0">
                <a:latin typeface="Arial" pitchFamily="34" charset="0"/>
                <a:ea typeface="MS PGothic" pitchFamily="34" charset="-128"/>
                <a:cs typeface="+mn-cs"/>
              </a:rPr>
              <a:t>An integer </a:t>
            </a:r>
            <a:r>
              <a:rPr lang="en-US" sz="2800" i="1" dirty="0">
                <a:latin typeface="Arial" pitchFamily="34" charset="0"/>
                <a:ea typeface="MS PGothic" pitchFamily="34" charset="-128"/>
                <a:cs typeface="+mn-cs"/>
              </a:rPr>
              <a:t>p</a:t>
            </a:r>
            <a:r>
              <a:rPr lang="en-US" sz="2800" dirty="0">
                <a:latin typeface="Arial" pitchFamily="34" charset="0"/>
                <a:ea typeface="MS PGothic" pitchFamily="34" charset="-128"/>
                <a:cs typeface="+mn-cs"/>
              </a:rPr>
              <a:t> greater than 1 is called </a:t>
            </a:r>
            <a:r>
              <a:rPr lang="en-US" sz="2800" i="1" dirty="0">
                <a:latin typeface="Arial" pitchFamily="34" charset="0"/>
                <a:ea typeface="MS PGothic" pitchFamily="34" charset="-128"/>
                <a:cs typeface="+mn-cs"/>
              </a:rPr>
              <a:t>prime</a:t>
            </a:r>
            <a:r>
              <a:rPr lang="en-US" sz="2800" dirty="0">
                <a:latin typeface="Arial" pitchFamily="34" charset="0"/>
                <a:ea typeface="MS PGothic" pitchFamily="34" charset="-128"/>
                <a:cs typeface="+mn-cs"/>
              </a:rPr>
              <a:t> if the only positive factors of </a:t>
            </a:r>
            <a:r>
              <a:rPr lang="en-US" sz="2800" i="1" dirty="0">
                <a:latin typeface="Arial" pitchFamily="34" charset="0"/>
                <a:ea typeface="MS PGothic" pitchFamily="34" charset="-128"/>
                <a:cs typeface="+mn-cs"/>
              </a:rPr>
              <a:t>p</a:t>
            </a:r>
            <a:r>
              <a:rPr lang="en-US" sz="2800" dirty="0">
                <a:latin typeface="Arial" pitchFamily="34" charset="0"/>
                <a:ea typeface="MS PGothic" pitchFamily="34" charset="-128"/>
                <a:cs typeface="+mn-cs"/>
              </a:rPr>
              <a:t> are 1 and </a:t>
            </a:r>
            <a:r>
              <a:rPr lang="en-US" sz="2800" i="1" dirty="0">
                <a:latin typeface="Arial" pitchFamily="34" charset="0"/>
                <a:ea typeface="MS PGothic" pitchFamily="34" charset="-128"/>
                <a:cs typeface="+mn-cs"/>
              </a:rPr>
              <a:t>p</a:t>
            </a:r>
            <a:r>
              <a:rPr lang="en-US" sz="2800" dirty="0">
                <a:latin typeface="Arial" pitchFamily="34" charset="0"/>
                <a:ea typeface="MS PGothic" pitchFamily="34" charset="-128"/>
                <a:cs typeface="+mn-cs"/>
              </a:rPr>
              <a:t>.</a:t>
            </a:r>
          </a:p>
        </p:txBody>
      </p:sp>
      <p:sp>
        <p:nvSpPr>
          <p:cNvPr id="3" name="TextBox 2"/>
          <p:cNvSpPr txBox="1"/>
          <p:nvPr/>
        </p:nvSpPr>
        <p:spPr>
          <a:xfrm>
            <a:off x="581378" y="3606809"/>
            <a:ext cx="7924800" cy="954088"/>
          </a:xfrm>
          <a:prstGeom prst="rect">
            <a:avLst/>
          </a:prstGeom>
          <a:solidFill>
            <a:schemeClr val="accent1">
              <a:lumMod val="20000"/>
              <a:lumOff val="80000"/>
            </a:schemeClr>
          </a:solidFill>
          <a:ln>
            <a:solidFill>
              <a:schemeClr val="accent1">
                <a:lumMod val="75000"/>
              </a:schemeClr>
            </a:solidFill>
          </a:ln>
        </p:spPr>
        <p:txBody>
          <a:bodyPr>
            <a:spAutoFit/>
          </a:bodyPr>
          <a:lstStyle/>
          <a:p>
            <a:pPr>
              <a:defRPr/>
            </a:pPr>
            <a:r>
              <a:rPr lang="en-US" sz="2800" dirty="0">
                <a:latin typeface="Arial" pitchFamily="34" charset="0"/>
                <a:ea typeface="MS PGothic" pitchFamily="34" charset="-128"/>
                <a:cs typeface="+mn-cs"/>
              </a:rPr>
              <a:t>A positive integer that is greater than 1 and is not prime is called </a:t>
            </a:r>
            <a:r>
              <a:rPr lang="en-US" sz="2800" i="1" dirty="0">
                <a:latin typeface="Arial" pitchFamily="34" charset="0"/>
                <a:ea typeface="MS PGothic" pitchFamily="34" charset="-128"/>
                <a:cs typeface="+mn-cs"/>
              </a:rPr>
              <a:t>composite</a:t>
            </a:r>
            <a:r>
              <a:rPr lang="en-US" dirty="0">
                <a:latin typeface="Arial" pitchFamily="34" charset="0"/>
                <a:ea typeface="MS PGothic" pitchFamily="34" charset="-128"/>
                <a:cs typeface="+mn-cs"/>
              </a:rPr>
              <a:t>.</a:t>
            </a:r>
          </a:p>
        </p:txBody>
      </p:sp>
    </p:spTree>
    <p:extLst>
      <p:ext uri="{BB962C8B-B14F-4D97-AF65-F5344CB8AC3E}">
        <p14:creationId xmlns:p14="http://schemas.microsoft.com/office/powerpoint/2010/main" val="2688426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a:latin typeface="Franklin Gothic Medium" panose="020B0603020102020204" pitchFamily="34" charset="0"/>
              </a:rPr>
              <a:t>f</a:t>
            </a:r>
            <a:r>
              <a:rPr lang="en-US" dirty="0" smtClean="0">
                <a:latin typeface="Franklin Gothic Medium" panose="020B0603020102020204" pitchFamily="34" charset="0"/>
              </a:rPr>
              <a:t>undamental </a:t>
            </a:r>
            <a:r>
              <a:rPr lang="en-US" dirty="0">
                <a:latin typeface="Franklin Gothic Medium" panose="020B0603020102020204" pitchFamily="34" charset="0"/>
              </a:rPr>
              <a:t>t</a:t>
            </a:r>
            <a:r>
              <a:rPr lang="en-US" dirty="0" smtClean="0">
                <a:latin typeface="Franklin Gothic Medium" panose="020B0603020102020204" pitchFamily="34" charset="0"/>
              </a:rPr>
              <a:t>heorem </a:t>
            </a:r>
            <a:r>
              <a:rPr lang="en-US" dirty="0">
                <a:latin typeface="Franklin Gothic Medium" panose="020B0603020102020204" pitchFamily="34" charset="0"/>
              </a:rPr>
              <a:t>of </a:t>
            </a:r>
            <a:r>
              <a:rPr lang="en-US" dirty="0" smtClean="0">
                <a:latin typeface="Franklin Gothic Medium" panose="020B0603020102020204" pitchFamily="34" charset="0"/>
              </a:rPr>
              <a:t>arithmetic</a:t>
            </a:r>
            <a:endParaRPr lang="en-US" dirty="0">
              <a:latin typeface="Franklin Gothic Medium" panose="020B0603020102020204" pitchFamily="34" charset="0"/>
            </a:endParaRPr>
          </a:p>
        </p:txBody>
      </p:sp>
      <p:sp>
        <p:nvSpPr>
          <p:cNvPr id="9" name="TextBox 8"/>
          <p:cNvSpPr txBox="1"/>
          <p:nvPr/>
        </p:nvSpPr>
        <p:spPr>
          <a:xfrm>
            <a:off x="844550" y="1317972"/>
            <a:ext cx="7391400" cy="954088"/>
          </a:xfrm>
          <a:prstGeom prst="rect">
            <a:avLst/>
          </a:prstGeom>
          <a:solidFill>
            <a:schemeClr val="accent1">
              <a:lumMod val="20000"/>
              <a:lumOff val="80000"/>
            </a:schemeClr>
          </a:solidFill>
          <a:ln>
            <a:solidFill>
              <a:schemeClr val="accent1">
                <a:lumMod val="75000"/>
              </a:schemeClr>
            </a:solidFill>
          </a:ln>
        </p:spPr>
        <p:txBody>
          <a:bodyPr>
            <a:spAutoFit/>
          </a:bodyPr>
          <a:lstStyle/>
          <a:p>
            <a:pPr marL="0" lvl="1">
              <a:defRPr/>
            </a:pPr>
            <a:r>
              <a:rPr lang="en-US" sz="2800" dirty="0">
                <a:latin typeface="Arial" pitchFamily="34" charset="0"/>
                <a:ea typeface="MS PGothic" pitchFamily="34" charset="-128"/>
                <a:cs typeface="+mn-cs"/>
              </a:rPr>
              <a:t>Every positive integer greater than 1 has a unique prime factorization</a:t>
            </a:r>
          </a:p>
        </p:txBody>
      </p:sp>
      <p:sp>
        <p:nvSpPr>
          <p:cNvPr id="23559" name="TextBox 9"/>
          <p:cNvSpPr txBox="1">
            <a:spLocks noChangeArrowheads="1"/>
          </p:cNvSpPr>
          <p:nvPr/>
        </p:nvSpPr>
        <p:spPr bwMode="auto">
          <a:xfrm>
            <a:off x="1916286" y="2819394"/>
            <a:ext cx="5638082"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MS PGothic" charset="0"/>
                <a:cs typeface="MS PGothic" charset="0"/>
              </a:defRPr>
            </a:lvl1pPr>
            <a:lvl2pPr marL="742950" indent="-285750" eaLnBrk="0" hangingPunct="0">
              <a:defRPr>
                <a:solidFill>
                  <a:schemeClr val="tx1"/>
                </a:solidFill>
                <a:latin typeface="Arial" charset="0"/>
                <a:ea typeface="MS PGothic" charset="0"/>
                <a:cs typeface="MS PGothic" charset="0"/>
              </a:defRPr>
            </a:lvl2pPr>
            <a:lvl3pPr marL="1143000" indent="-228600" eaLnBrk="0" hangingPunct="0">
              <a:defRPr>
                <a:solidFill>
                  <a:schemeClr val="tx1"/>
                </a:solidFill>
                <a:latin typeface="Arial" charset="0"/>
                <a:ea typeface="MS PGothic" charset="0"/>
                <a:cs typeface="MS PGothic" charset="0"/>
              </a:defRPr>
            </a:lvl3pPr>
            <a:lvl4pPr marL="1600200" indent="-228600" eaLnBrk="0" hangingPunct="0">
              <a:defRPr>
                <a:solidFill>
                  <a:schemeClr val="tx1"/>
                </a:solidFill>
                <a:latin typeface="Arial" charset="0"/>
                <a:ea typeface="MS PGothic" charset="0"/>
                <a:cs typeface="MS PGothic" charset="0"/>
              </a:defRPr>
            </a:lvl4pPr>
            <a:lvl5pPr marL="2057400" indent="-228600" eaLnBrk="0" hangingPunct="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eaLnBrk="1" hangingPunct="1"/>
            <a:r>
              <a:rPr lang="en-US" sz="2200" dirty="0">
                <a:solidFill>
                  <a:srgbClr val="C00000"/>
                </a:solidFill>
              </a:rPr>
              <a:t>48 =  2 • 2 • 2 • 2 • 3</a:t>
            </a:r>
          </a:p>
          <a:p>
            <a:pPr eaLnBrk="1" hangingPunct="1"/>
            <a:r>
              <a:rPr lang="en-US" sz="2200" dirty="0">
                <a:solidFill>
                  <a:srgbClr val="C00000"/>
                </a:solidFill>
              </a:rPr>
              <a:t>591 = 3 • 197</a:t>
            </a:r>
          </a:p>
          <a:p>
            <a:pPr eaLnBrk="1" hangingPunct="1"/>
            <a:r>
              <a:rPr lang="en-US" sz="2200" dirty="0">
                <a:solidFill>
                  <a:srgbClr val="C00000"/>
                </a:solidFill>
              </a:rPr>
              <a:t>45,523 = 45,523</a:t>
            </a:r>
          </a:p>
          <a:p>
            <a:pPr eaLnBrk="1" hangingPunct="1"/>
            <a:r>
              <a:rPr lang="en-US" sz="2200" dirty="0">
                <a:solidFill>
                  <a:srgbClr val="C00000"/>
                </a:solidFill>
              </a:rPr>
              <a:t>321,950 = 2 • 5 • 5 • 47 • 137</a:t>
            </a:r>
          </a:p>
          <a:p>
            <a:pPr eaLnBrk="1" hangingPunct="1"/>
            <a:r>
              <a:rPr lang="en-US" sz="2200" dirty="0">
                <a:solidFill>
                  <a:srgbClr val="C00000"/>
                </a:solidFill>
              </a:rPr>
              <a:t>1,234,567,890 = 2 • 3 • 3 • 5 • 3,607 • 3,803</a:t>
            </a:r>
          </a:p>
        </p:txBody>
      </p:sp>
    </p:spTree>
    <p:extLst>
      <p:ext uri="{BB962C8B-B14F-4D97-AF65-F5344CB8AC3E}">
        <p14:creationId xmlns:p14="http://schemas.microsoft.com/office/powerpoint/2010/main" val="4515135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custDataLst>
              <p:tags r:id="rId1"/>
            </p:custDataLst>
          </p:nvPr>
        </p:nvSpPr>
        <p:spPr/>
        <p:txBody>
          <a:bodyPr/>
          <a:lstStyle/>
          <a:p>
            <a:r>
              <a:rPr lang="en-US" dirty="0">
                <a:latin typeface="Franklin Gothic Medium" panose="020B0603020102020204" pitchFamily="34" charset="0"/>
              </a:rPr>
              <a:t>f</a:t>
            </a:r>
            <a:r>
              <a:rPr lang="en-US" dirty="0" smtClean="0">
                <a:latin typeface="Franklin Gothic Medium" panose="020B0603020102020204" pitchFamily="34" charset="0"/>
              </a:rPr>
              <a:t>actorization</a:t>
            </a:r>
            <a:endParaRPr lang="en-US" dirty="0">
              <a:latin typeface="Franklin Gothic Medium" panose="020B0603020102020204" pitchFamily="34" charset="0"/>
            </a:endParaRPr>
          </a:p>
        </p:txBody>
      </p:sp>
      <mc:AlternateContent xmlns:mc="http://schemas.openxmlformats.org/markup-compatibility/2006">
        <mc:Choice xmlns:a14="http://schemas.microsoft.com/office/drawing/2010/main" Requires="a14">
          <p:sp>
            <p:nvSpPr>
              <p:cNvPr id="24579" name="Content Placeholder 2"/>
              <p:cNvSpPr>
                <a:spLocks noGrp="1"/>
              </p:cNvSpPr>
              <p:nvPr>
                <p:ph idx="1"/>
                <p:custDataLst>
                  <p:tags r:id="rId2"/>
                </p:custDataLst>
              </p:nvPr>
            </p:nvSpPr>
            <p:spPr>
              <a:xfrm>
                <a:off x="502356" y="1142559"/>
                <a:ext cx="8229600" cy="5140800"/>
              </a:xfrm>
            </p:spPr>
            <p:txBody>
              <a:bodyPr/>
              <a:lstStyle/>
              <a:p>
                <a:pPr marL="0" indent="0">
                  <a:buNone/>
                </a:pPr>
                <a:r>
                  <a:rPr lang="en-US" sz="2800" dirty="0" smtClean="0">
                    <a:solidFill>
                      <a:srgbClr val="C00000"/>
                    </a:solidFill>
                    <a:latin typeface="Franklin Gothic Medium" panose="020B0603020102020204" pitchFamily="34" charset="0"/>
                  </a:rPr>
                  <a:t>If </a:t>
                </a:r>
                <a14:m>
                  <m:oMath xmlns:m="http://schemas.openxmlformats.org/officeDocument/2006/math">
                    <m:r>
                      <a:rPr lang="en-US" sz="2800" b="0" i="1" smtClean="0">
                        <a:solidFill>
                          <a:srgbClr val="C00000"/>
                        </a:solidFill>
                        <a:latin typeface="Cambria Math"/>
                      </a:rPr>
                      <m:t>𝑛</m:t>
                    </m:r>
                    <m:r>
                      <a:rPr lang="en-US" sz="2800" b="0" i="0" smtClean="0">
                        <a:solidFill>
                          <a:srgbClr val="C00000"/>
                        </a:solidFill>
                        <a:latin typeface="Cambria Math"/>
                      </a:rPr>
                      <m:t> </m:t>
                    </m:r>
                  </m:oMath>
                </a14:m>
                <a:r>
                  <a:rPr lang="en-US" sz="2800" dirty="0" smtClean="0">
                    <a:solidFill>
                      <a:srgbClr val="C00000"/>
                    </a:solidFill>
                    <a:latin typeface="Franklin Gothic Medium" panose="020B0603020102020204" pitchFamily="34" charset="0"/>
                  </a:rPr>
                  <a:t>is </a:t>
                </a:r>
                <a:r>
                  <a:rPr lang="en-US" sz="2800" dirty="0">
                    <a:solidFill>
                      <a:srgbClr val="C00000"/>
                    </a:solidFill>
                    <a:latin typeface="Franklin Gothic Medium" panose="020B0603020102020204" pitchFamily="34" charset="0"/>
                  </a:rPr>
                  <a:t>composite,  it has a factor of size at </a:t>
                </a:r>
                <a:r>
                  <a:rPr lang="en-US" sz="2800" dirty="0" smtClean="0">
                    <a:solidFill>
                      <a:srgbClr val="C00000"/>
                    </a:solidFill>
                    <a:latin typeface="Franklin Gothic Medium" panose="020B0603020102020204" pitchFamily="34" charset="0"/>
                  </a:rPr>
                  <a:t>most </a:t>
                </a:r>
                <a14:m>
                  <m:oMath xmlns:m="http://schemas.openxmlformats.org/officeDocument/2006/math">
                    <m:rad>
                      <m:radPr>
                        <m:degHide m:val="on"/>
                        <m:ctrlPr>
                          <a:rPr lang="en-US" sz="2800" b="0" i="1" smtClean="0">
                            <a:solidFill>
                              <a:srgbClr val="C00000"/>
                            </a:solidFill>
                            <a:latin typeface="Cambria Math"/>
                          </a:rPr>
                        </m:ctrlPr>
                      </m:radPr>
                      <m:deg/>
                      <m:e>
                        <m:r>
                          <a:rPr lang="en-US" sz="2800" b="0" i="1" smtClean="0">
                            <a:solidFill>
                              <a:srgbClr val="C00000"/>
                            </a:solidFill>
                            <a:latin typeface="Cambria Math"/>
                          </a:rPr>
                          <m:t>𝑛</m:t>
                        </m:r>
                      </m:e>
                    </m:rad>
                  </m:oMath>
                </a14:m>
                <a:r>
                  <a:rPr lang="en-US" sz="2800" dirty="0" smtClean="0">
                    <a:solidFill>
                      <a:srgbClr val="C00000"/>
                    </a:solidFill>
                    <a:latin typeface="Franklin Gothic Medium" panose="020B0603020102020204" pitchFamily="34" charset="0"/>
                  </a:rPr>
                  <a:t>.</a:t>
                </a:r>
                <a:endParaRPr lang="en-US" sz="2800" dirty="0">
                  <a:solidFill>
                    <a:srgbClr val="C00000"/>
                  </a:solidFill>
                  <a:latin typeface="Franklin Gothic Medium" panose="020B0603020102020204" pitchFamily="34" charset="0"/>
                </a:endParaRPr>
              </a:p>
            </p:txBody>
          </p:sp>
        </mc:Choice>
        <mc:Fallback>
          <p:sp>
            <p:nvSpPr>
              <p:cNvPr id="24579" name="Content Placeholder 2"/>
              <p:cNvSpPr>
                <a:spLocks noGrp="1" noRot="1" noChangeAspect="1" noMove="1" noResize="1" noEditPoints="1" noAdjustHandles="1" noChangeArrowheads="1" noChangeShapeType="1" noTextEdit="1"/>
              </p:cNvSpPr>
              <p:nvPr>
                <p:ph idx="1"/>
                <p:custDataLst>
                  <p:tags r:id="rId2"/>
                </p:custDataLst>
              </p:nvPr>
            </p:nvSpPr>
            <p:spPr>
              <a:xfrm>
                <a:off x="502356" y="1142559"/>
                <a:ext cx="8229600" cy="5140800"/>
              </a:xfrm>
              <a:blipFill rotWithShape="1">
                <a:blip r:embed="rId4"/>
                <a:stretch>
                  <a:fillRect l="-1481" t="-1066"/>
                </a:stretch>
              </a:blipFill>
            </p:spPr>
            <p:txBody>
              <a:bodyPr/>
              <a:lstStyle/>
              <a:p>
                <a:r>
                  <a:rPr lang="en-US">
                    <a:noFill/>
                  </a:rPr>
                  <a:t> </a:t>
                </a:r>
              </a:p>
            </p:txBody>
          </p:sp>
        </mc:Fallback>
      </mc:AlternateContent>
    </p:spTree>
    <p:extLst>
      <p:ext uri="{BB962C8B-B14F-4D97-AF65-F5344CB8AC3E}">
        <p14:creationId xmlns:p14="http://schemas.microsoft.com/office/powerpoint/2010/main" val="2410815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custDataLst>
              <p:tags r:id="rId1"/>
            </p:custDataLst>
          </p:nvPr>
        </p:nvSpPr>
        <p:spPr/>
        <p:txBody>
          <a:bodyPr/>
          <a:lstStyle/>
          <a:p>
            <a:r>
              <a:rPr lang="en-US" dirty="0" err="1">
                <a:latin typeface="Franklin Gothic Medium" panose="020B0603020102020204" pitchFamily="34" charset="0"/>
              </a:rPr>
              <a:t>e</a:t>
            </a:r>
            <a:r>
              <a:rPr lang="en-US" dirty="0" err="1" smtClean="0">
                <a:latin typeface="Franklin Gothic Medium" panose="020B0603020102020204" pitchFamily="34" charset="0"/>
              </a:rPr>
              <a:t>uclid’s</a:t>
            </a:r>
            <a:r>
              <a:rPr lang="en-US" dirty="0" smtClean="0">
                <a:latin typeface="Franklin Gothic Medium" panose="020B0603020102020204" pitchFamily="34" charset="0"/>
              </a:rPr>
              <a:t> </a:t>
            </a:r>
            <a:r>
              <a:rPr lang="en-US" dirty="0">
                <a:latin typeface="Franklin Gothic Medium" panose="020B0603020102020204" pitchFamily="34" charset="0"/>
              </a:rPr>
              <a:t>theorem</a:t>
            </a:r>
          </a:p>
        </p:txBody>
      </p:sp>
      <mc:AlternateContent xmlns:mc="http://schemas.openxmlformats.org/markup-compatibility/2006" xmlns:a14="http://schemas.microsoft.com/office/drawing/2010/main">
        <mc:Choice Requires="a14">
          <p:sp>
            <p:nvSpPr>
              <p:cNvPr id="7171" name="Content Placeholder 2"/>
              <p:cNvSpPr>
                <a:spLocks noGrp="1"/>
              </p:cNvSpPr>
              <p:nvPr>
                <p:ph idx="1"/>
                <p:custDataLst>
                  <p:tags r:id="rId2"/>
                </p:custDataLst>
              </p:nvPr>
            </p:nvSpPr>
            <p:spPr>
              <a:xfrm>
                <a:off x="491067" y="1199004"/>
                <a:ext cx="8229600" cy="5140800"/>
              </a:xfrm>
            </p:spPr>
            <p:txBody>
              <a:bodyPr/>
              <a:lstStyle/>
              <a:p>
                <a:pPr marL="0" indent="0">
                  <a:buNone/>
                </a:pPr>
                <a:r>
                  <a:rPr lang="en-US" sz="2800" dirty="0" smtClean="0">
                    <a:solidFill>
                      <a:srgbClr val="C00000"/>
                    </a:solidFill>
                    <a:latin typeface="Franklin Gothic Medium" panose="020B0603020102020204" pitchFamily="34" charset="0"/>
                  </a:rPr>
                  <a:t>There are an infinite number of primes.</a:t>
                </a:r>
              </a:p>
              <a:p>
                <a:pPr marL="0" indent="0">
                  <a:buNone/>
                </a:pPr>
                <a:endParaRPr lang="en-US" sz="2800" dirty="0" smtClean="0">
                  <a:latin typeface="Franklin Gothic Medium" panose="020B0603020102020204" pitchFamily="34" charset="0"/>
                </a:endParaRPr>
              </a:p>
              <a:p>
                <a:pPr marL="0" indent="0">
                  <a:buNone/>
                </a:pPr>
                <a:r>
                  <a:rPr lang="en-US" sz="2800" dirty="0" smtClean="0">
                    <a:latin typeface="Franklin Gothic Medium" panose="020B0603020102020204" pitchFamily="34" charset="0"/>
                  </a:rPr>
                  <a:t>Proof </a:t>
                </a:r>
                <a:r>
                  <a:rPr lang="en-US" sz="2800" dirty="0">
                    <a:latin typeface="Franklin Gothic Medium" panose="020B0603020102020204" pitchFamily="34" charset="0"/>
                  </a:rPr>
                  <a:t>by contradiction:</a:t>
                </a:r>
              </a:p>
              <a:p>
                <a:pPr marL="457200" lvl="1" indent="0">
                  <a:buFont typeface="Arial" charset="0"/>
                  <a:buNone/>
                </a:pPr>
                <a:r>
                  <a:rPr lang="en-US" sz="2600" dirty="0">
                    <a:latin typeface="Franklin Gothic Medium" panose="020B0603020102020204" pitchFamily="34" charset="0"/>
                  </a:rPr>
                  <a:t>Suppose </a:t>
                </a:r>
                <a:r>
                  <a:rPr lang="en-US" sz="2600" dirty="0" smtClean="0">
                    <a:latin typeface="Franklin Gothic Medium" panose="020B0603020102020204" pitchFamily="34" charset="0"/>
                  </a:rPr>
                  <a:t>that there </a:t>
                </a:r>
                <a:r>
                  <a:rPr lang="en-US" sz="2600" dirty="0">
                    <a:latin typeface="Franklin Gothic Medium" panose="020B0603020102020204" pitchFamily="34" charset="0"/>
                  </a:rPr>
                  <a:t>are </a:t>
                </a:r>
                <a:r>
                  <a:rPr lang="en-US" sz="2600" dirty="0" smtClean="0">
                    <a:latin typeface="Franklin Gothic Medium" panose="020B0603020102020204" pitchFamily="34" charset="0"/>
                  </a:rPr>
                  <a:t>only a </a:t>
                </a:r>
                <a:r>
                  <a:rPr lang="en-US" sz="2600" dirty="0">
                    <a:latin typeface="Franklin Gothic Medium" panose="020B0603020102020204" pitchFamily="34" charset="0"/>
                  </a:rPr>
                  <a:t>finite number of primes: </a:t>
                </a:r>
                <a:r>
                  <a:rPr lang="en-US" sz="2600" dirty="0" smtClean="0">
                    <a:latin typeface="Franklin Gothic Medium" panose="020B0603020102020204" pitchFamily="34" charset="0"/>
                  </a:rPr>
                  <a:t>   </a:t>
                </a:r>
                <a14:m>
                  <m:oMath xmlns:m="http://schemas.openxmlformats.org/officeDocument/2006/math">
                    <m:sSub>
                      <m:sSubPr>
                        <m:ctrlPr>
                          <a:rPr lang="en-US" sz="2600" b="0" i="1" smtClean="0">
                            <a:latin typeface="Cambria Math"/>
                          </a:rPr>
                        </m:ctrlPr>
                      </m:sSubPr>
                      <m:e>
                        <m:r>
                          <a:rPr lang="en-US" sz="2600" b="0" i="1" smtClean="0">
                            <a:latin typeface="Cambria Math"/>
                          </a:rPr>
                          <m:t>𝑝</m:t>
                        </m:r>
                      </m:e>
                      <m:sub>
                        <m:r>
                          <a:rPr lang="en-US" sz="2600" b="0" i="1" smtClean="0">
                            <a:latin typeface="Cambria Math"/>
                          </a:rPr>
                          <m:t>1</m:t>
                        </m:r>
                      </m:sub>
                    </m:sSub>
                    <m:r>
                      <a:rPr lang="en-US" sz="2600" b="0" i="1" smtClean="0">
                        <a:latin typeface="Cambria Math"/>
                      </a:rPr>
                      <m:t>,</m:t>
                    </m:r>
                    <m:sSub>
                      <m:sSubPr>
                        <m:ctrlPr>
                          <a:rPr lang="en-US" sz="2600" b="0" i="1" smtClean="0">
                            <a:latin typeface="Cambria Math"/>
                          </a:rPr>
                        </m:ctrlPr>
                      </m:sSubPr>
                      <m:e>
                        <m:r>
                          <a:rPr lang="en-US" sz="2600" b="0" i="1" smtClean="0">
                            <a:latin typeface="Cambria Math"/>
                          </a:rPr>
                          <m:t>𝑝</m:t>
                        </m:r>
                      </m:e>
                      <m:sub>
                        <m:r>
                          <a:rPr lang="en-US" sz="2600" b="0" i="1" smtClean="0">
                            <a:latin typeface="Cambria Math"/>
                          </a:rPr>
                          <m:t>2</m:t>
                        </m:r>
                      </m:sub>
                    </m:sSub>
                    <m:r>
                      <a:rPr lang="en-US" sz="2600" b="0" i="1" smtClean="0">
                        <a:latin typeface="Cambria Math"/>
                      </a:rPr>
                      <m:t>,…, </m:t>
                    </m:r>
                    <m:sSub>
                      <m:sSubPr>
                        <m:ctrlPr>
                          <a:rPr lang="en-US" sz="2600" b="0" i="1" smtClean="0">
                            <a:latin typeface="Cambria Math"/>
                          </a:rPr>
                        </m:ctrlPr>
                      </m:sSubPr>
                      <m:e>
                        <m:r>
                          <a:rPr lang="en-US" sz="2600" b="0" i="1" smtClean="0">
                            <a:latin typeface="Cambria Math"/>
                          </a:rPr>
                          <m:t>𝑝</m:t>
                        </m:r>
                      </m:e>
                      <m:sub>
                        <m:r>
                          <a:rPr lang="en-US" sz="2600" b="0" i="1" smtClean="0">
                            <a:latin typeface="Cambria Math"/>
                          </a:rPr>
                          <m:t>𝑛</m:t>
                        </m:r>
                      </m:sub>
                    </m:sSub>
                  </m:oMath>
                </a14:m>
                <a:endParaRPr lang="en-US" sz="2600" baseline="-25000" dirty="0">
                  <a:latin typeface="Franklin Gothic Medium" panose="020B0603020102020204" pitchFamily="34" charset="0"/>
                </a:endParaRPr>
              </a:p>
            </p:txBody>
          </p:sp>
        </mc:Choice>
        <mc:Fallback xmlns="">
          <p:sp>
            <p:nvSpPr>
              <p:cNvPr id="7171" name="Content Placeholder 2"/>
              <p:cNvSpPr>
                <a:spLocks noGrp="1" noRot="1" noChangeAspect="1" noMove="1" noResize="1" noEditPoints="1" noAdjustHandles="1" noChangeArrowheads="1" noChangeShapeType="1" noTextEdit="1"/>
              </p:cNvSpPr>
              <p:nvPr>
                <p:ph idx="1"/>
                <p:custDataLst>
                  <p:tags r:id="rId4"/>
                </p:custDataLst>
              </p:nvPr>
            </p:nvSpPr>
            <p:spPr>
              <a:xfrm>
                <a:off x="491067" y="1199004"/>
                <a:ext cx="8229600" cy="5140800"/>
              </a:xfrm>
              <a:blipFill rotWithShape="1">
                <a:blip r:embed="rId5"/>
                <a:stretch>
                  <a:fillRect l="-1556" t="-1068"/>
                </a:stretch>
              </a:blipFill>
            </p:spPr>
            <p:txBody>
              <a:bodyPr/>
              <a:lstStyle/>
              <a:p>
                <a:r>
                  <a:rPr lang="en-US">
                    <a:noFill/>
                  </a:rPr>
                  <a:t> </a:t>
                </a:r>
              </a:p>
            </p:txBody>
          </p:sp>
        </mc:Fallback>
      </mc:AlternateContent>
    </p:spTree>
    <p:extLst>
      <p:ext uri="{BB962C8B-B14F-4D97-AF65-F5344CB8AC3E}">
        <p14:creationId xmlns:p14="http://schemas.microsoft.com/office/powerpoint/2010/main" val="265005682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Custom 2">
      <a:dk1>
        <a:sysClr val="windowText" lastClr="000000"/>
      </a:dk1>
      <a:lt1>
        <a:sysClr val="window" lastClr="FFFFFF"/>
      </a:lt1>
      <a:dk2>
        <a:srgbClr val="666666"/>
      </a:dk2>
      <a:lt2>
        <a:srgbClr val="EEECE1"/>
      </a:lt2>
      <a:accent1>
        <a:srgbClr val="FF9933"/>
      </a:accent1>
      <a:accent2>
        <a:srgbClr val="FF6600"/>
      </a:accent2>
      <a:accent3>
        <a:srgbClr val="FF9900"/>
      </a:accent3>
      <a:accent4>
        <a:srgbClr val="9999FF"/>
      </a:accent4>
      <a:accent5>
        <a:srgbClr val="6666CC"/>
      </a:accent5>
      <a:accent6>
        <a:srgbClr val="3333CC"/>
      </a:accent6>
      <a:hlink>
        <a:srgbClr val="666666"/>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2">
          <a:schemeClr val="accent1"/>
        </a:lnRef>
        <a:fillRef idx="0">
          <a:schemeClr val="accent1"/>
        </a:fillRef>
        <a:effectRef idx="1">
          <a:schemeClr val="accent1"/>
        </a:effectRef>
        <a:fontRef idx="minor">
          <a:schemeClr val="tx1"/>
        </a:fontRef>
      </a:style>
    </a:spDef>
    <a:lnDef>
      <a:spPr>
        <a:effectLst/>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2400" dirty="0" smtClean="0">
            <a:latin typeface="Franklin Gothic Medium"/>
            <a:cs typeface="Franklin Gothic Medium"/>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5481</TotalTime>
  <Words>901</Words>
  <Application>Microsoft Office PowerPoint</Application>
  <PresentationFormat>On-screen Show (4:3)</PresentationFormat>
  <Paragraphs>169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CSE 311: Foundations of Computing</vt:lpstr>
      <vt:lpstr>announcements</vt:lpstr>
      <vt:lpstr>review: repeated squaring for fast exponentiation</vt:lpstr>
      <vt:lpstr>review: fast exponentiation algorithm</vt:lpstr>
      <vt:lpstr>review: fast exponentiation algorithm </vt:lpstr>
      <vt:lpstr>primality</vt:lpstr>
      <vt:lpstr>fundamental theorem of arithmetic</vt:lpstr>
      <vt:lpstr>factorization</vt:lpstr>
      <vt:lpstr>euclid’s theorem</vt:lpstr>
      <vt:lpstr>distribution of primes</vt:lpstr>
      <vt:lpstr>famous algorithmic problems</vt:lpstr>
      <vt:lpstr>factoring</vt:lpstr>
      <vt:lpstr>PowerPoint Presentation</vt:lpstr>
      <vt:lpstr>greatest common divisor</vt:lpstr>
      <vt:lpstr>GCD and factoring</vt:lpstr>
      <vt:lpstr>useful GCD fact</vt:lpstr>
      <vt:lpstr>euclid’s algorithm</vt:lpstr>
      <vt:lpstr>euclid’s algorithm</vt:lpstr>
      <vt:lpstr>bézoit’s theorem</vt:lpstr>
      <vt:lpstr>extended euclid algorithm</vt:lpstr>
      <vt:lpstr>multiplicative inverse mod m</vt:lpstr>
      <vt:lpstr>solving modular equations</vt:lpstr>
      <vt:lpstr>multiplicative cipher:  f(x) = ax mod m</vt:lpstr>
    </vt:vector>
  </TitlesOfParts>
  <Company>Chinese University of Hong Kong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311 (Fall 13)</dc:title>
  <dc:creator>James;R. Lee</dc:creator>
  <cp:lastModifiedBy>beame</cp:lastModifiedBy>
  <cp:revision>384</cp:revision>
  <cp:lastPrinted>2013-10-03T23:44:12Z</cp:lastPrinted>
  <dcterms:created xsi:type="dcterms:W3CDTF">2013-01-07T07:20:47Z</dcterms:created>
  <dcterms:modified xsi:type="dcterms:W3CDTF">2013-10-21T04:39:55Z</dcterms:modified>
</cp:coreProperties>
</file>