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8" r:id="rId2"/>
    <p:sldId id="359" r:id="rId3"/>
    <p:sldId id="427" r:id="rId4"/>
    <p:sldId id="428" r:id="rId5"/>
    <p:sldId id="429" r:id="rId6"/>
    <p:sldId id="430" r:id="rId7"/>
    <p:sldId id="431" r:id="rId8"/>
    <p:sldId id="432" r:id="rId9"/>
    <p:sldId id="433" r:id="rId10"/>
    <p:sldId id="434" r:id="rId11"/>
    <p:sldId id="435" r:id="rId12"/>
    <p:sldId id="436" r:id="rId13"/>
    <p:sldId id="437" r:id="rId14"/>
    <p:sldId id="438" r:id="rId15"/>
    <p:sldId id="439" r:id="rId16"/>
    <p:sldId id="440" r:id="rId17"/>
    <p:sldId id="441" r:id="rId18"/>
    <p:sldId id="442" r:id="rId19"/>
    <p:sldId id="443" r:id="rId20"/>
    <p:sldId id="451" r:id="rId21"/>
    <p:sldId id="444" r:id="rId22"/>
    <p:sldId id="445" r:id="rId23"/>
    <p:sldId id="446" r:id="rId24"/>
    <p:sldId id="447" r:id="rId25"/>
    <p:sldId id="448" r:id="rId26"/>
    <p:sldId id="449" r:id="rId27"/>
    <p:sldId id="450" r:id="rId28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3" autoAdjust="0"/>
  </p:normalViewPr>
  <p:slideViewPr>
    <p:cSldViewPr snapToGrid="0" snapToObjects="1">
      <p:cViewPr>
        <p:scale>
          <a:sx n="84" d="100"/>
          <a:sy n="84" d="100"/>
        </p:scale>
        <p:origin x="-99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7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5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image" Target="../media/image50.png"/><Relationship Id="rId4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image" Target="../media/image6.png"/><Relationship Id="rId4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80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11:  </a:t>
            </a:r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Modular arithmetic and applications</a:t>
            </a:r>
          </a:p>
        </p:txBody>
      </p:sp>
      <p:pic>
        <p:nvPicPr>
          <p:cNvPr id="3" name="Picture 2" descr="http://imgs.xkcd.com/comics/math_pap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641" y="3159831"/>
            <a:ext cx="70485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s</a:t>
            </a:r>
            <a:r>
              <a:rPr lang="en-US" dirty="0" smtClean="0">
                <a:latin typeface="Franklin Gothic Medium" panose="020B0603020102020204" pitchFamily="34" charset="0"/>
              </a:rPr>
              <a:t>igned </a:t>
            </a:r>
            <a:r>
              <a:rPr lang="en-US" dirty="0">
                <a:latin typeface="Franklin Gothic Medium" panose="020B0603020102020204" pitchFamily="34" charset="0"/>
              </a:rPr>
              <a:t>integer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6" name="TextBox 5"/>
              <p:cNvSpPr txBox="1">
                <a:spLocks noChangeArrowheads="1"/>
              </p:cNvSpPr>
              <p:nvPr/>
            </p:nvSpPr>
            <p:spPr bwMode="auto">
              <a:xfrm>
                <a:off x="685800" y="1315156"/>
                <a:ext cx="7315200" cy="4462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2400" dirty="0" smtClean="0">
                    <a:solidFill>
                      <a:srgbClr val="C00000"/>
                    </a:solidFill>
                  </a:rPr>
                  <a:t>n-bit signed integers</a:t>
                </a:r>
              </a:p>
              <a:p>
                <a:pPr eaLnBrk="1" hangingPunct="1"/>
                <a:r>
                  <a:rPr lang="en-US" sz="2400" dirty="0" smtClean="0"/>
                  <a:t>Suppose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eaLnBrk="1" hangingPunct="1"/>
                <a:r>
                  <a:rPr lang="en-US" sz="2400" dirty="0"/>
                  <a:t>First bit as the sign, n-1 bits for the value</a:t>
                </a:r>
              </a:p>
              <a:p>
                <a:pPr eaLnBrk="1" hangingPunct="1"/>
                <a:endParaRPr lang="en-US" sz="2000" dirty="0"/>
              </a:p>
              <a:p>
                <a:pPr eaLnBrk="1" hangingPunct="1"/>
                <a:r>
                  <a:rPr lang="en-US" sz="2400" dirty="0"/>
                  <a:t>99 = 64 + 32 + 2 + 1</a:t>
                </a:r>
              </a:p>
              <a:p>
                <a:pPr eaLnBrk="1" hangingPunct="1"/>
                <a:r>
                  <a:rPr lang="en-US" sz="2400" dirty="0"/>
                  <a:t>18 = 16 + 2</a:t>
                </a:r>
              </a:p>
              <a:p>
                <a:pPr eaLnBrk="1" hangingPunct="1"/>
                <a:endParaRPr lang="en-US" sz="2400" dirty="0"/>
              </a:p>
              <a:p>
                <a:pPr eaLnBrk="1" hangingPunct="1"/>
                <a:r>
                  <a:rPr lang="en-US" sz="2400" dirty="0"/>
                  <a:t>For n = 8:</a:t>
                </a:r>
              </a:p>
              <a:p>
                <a:pPr eaLnBrk="1" hangingPunct="1"/>
                <a:r>
                  <a:rPr lang="en-US" sz="2400" dirty="0" smtClean="0"/>
                  <a:t>   99</a:t>
                </a:r>
                <a:r>
                  <a:rPr lang="en-US" sz="2400" dirty="0"/>
                  <a:t>:    </a:t>
                </a:r>
                <a:r>
                  <a:rPr lang="en-US" sz="1100" dirty="0"/>
                  <a:t> </a:t>
                </a:r>
                <a:r>
                  <a:rPr lang="en-US" sz="2400" dirty="0"/>
                  <a:t>0110 </a:t>
                </a:r>
                <a:r>
                  <a:rPr lang="en-US" dirty="0"/>
                  <a:t> </a:t>
                </a:r>
                <a:r>
                  <a:rPr lang="en-US" sz="2400" dirty="0"/>
                  <a:t>0011</a:t>
                </a:r>
              </a:p>
              <a:p>
                <a:pPr eaLnBrk="1" hangingPunct="1"/>
                <a:r>
                  <a:rPr lang="en-US" sz="2400" dirty="0" smtClean="0"/>
                  <a:t>   -</a:t>
                </a:r>
                <a:r>
                  <a:rPr lang="en-US" sz="2400" dirty="0"/>
                  <a:t>18:   1001  0010</a:t>
                </a:r>
              </a:p>
              <a:p>
                <a:pPr eaLnBrk="1" hangingPunct="1"/>
                <a:endParaRPr lang="en-US" sz="2400" dirty="0"/>
              </a:p>
              <a:p>
                <a:pPr eaLnBrk="1" hangingPunct="1"/>
                <a:r>
                  <a:rPr lang="en-US" sz="2400" dirty="0"/>
                  <a:t>Any problems with this representation?</a:t>
                </a:r>
              </a:p>
            </p:txBody>
          </p:sp>
        </mc:Choice>
        <mc:Fallback xmlns="">
          <p:sp>
            <p:nvSpPr>
              <p:cNvPr id="1024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315156"/>
                <a:ext cx="7315200" cy="4462463"/>
              </a:xfrm>
              <a:prstGeom prst="rect">
                <a:avLst/>
              </a:prstGeom>
              <a:blipFill rotWithShape="1">
                <a:blip r:embed="rId2"/>
                <a:stretch>
                  <a:fillRect l="-1333" t="-956" b="-232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685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two’s </a:t>
            </a:r>
            <a:r>
              <a:rPr lang="en-US" dirty="0">
                <a:latin typeface="Franklin Gothic Medium" panose="020B0603020102020204" pitchFamily="34" charset="0"/>
              </a:rPr>
              <a:t>complement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70" name="TextBox 5"/>
              <p:cNvSpPr txBox="1">
                <a:spLocks noChangeArrowheads="1"/>
              </p:cNvSpPr>
              <p:nvPr/>
            </p:nvSpPr>
            <p:spPr bwMode="auto">
              <a:xfrm>
                <a:off x="544688" y="1174749"/>
                <a:ext cx="8763000" cy="5991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2200" dirty="0" smtClean="0"/>
                  <a:t>n bit signed integers, first bit will still be the sign bit</a:t>
                </a:r>
              </a:p>
              <a:p>
                <a:pPr eaLnBrk="1" hangingPunct="1"/>
                <a:endParaRPr lang="en-US" sz="2000" dirty="0"/>
              </a:p>
              <a:p>
                <a:pPr eaLnBrk="1" hangingPunct="1"/>
                <a:r>
                  <a:rPr lang="en-US" sz="2200" dirty="0"/>
                  <a:t>Suppose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0≤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&lt;</m:t>
                    </m:r>
                    <m:sSup>
                      <m:sSup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2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200" dirty="0"/>
                  <a:t>, </a:t>
                </a:r>
                <a:endParaRPr lang="en-US" sz="2200" dirty="0" smtClean="0"/>
              </a:p>
              <a:p>
                <a:pPr eaLnBrk="1" hangingPunct="1"/>
                <a:r>
                  <a:rPr lang="en-US" sz="2200" dirty="0"/>
                  <a:t>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200" dirty="0" smtClean="0"/>
                  <a:t> </a:t>
                </a:r>
                <a:r>
                  <a:rPr lang="en-US" sz="2200" dirty="0"/>
                  <a:t>is represented by the binary representation of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200" dirty="0"/>
              </a:p>
              <a:p>
                <a:pPr eaLnBrk="1" hangingPunct="1"/>
                <a:r>
                  <a:rPr lang="en-US" sz="2200" dirty="0"/>
                  <a:t>Suppose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0≤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2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200" dirty="0"/>
                  <a:t>, </a:t>
                </a:r>
                <a:endParaRPr lang="en-US" sz="2200" dirty="0" smtClean="0"/>
              </a:p>
              <a:p>
                <a:pPr eaLnBrk="1" hangingPunct="1"/>
                <a:r>
                  <a:rPr lang="en-US" sz="2200" dirty="0"/>
                  <a:t>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−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200" dirty="0" smtClean="0"/>
                  <a:t> </a:t>
                </a:r>
                <a:r>
                  <a:rPr lang="en-US" sz="2200" dirty="0"/>
                  <a:t>is represented by the binary representation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200" b="0" i="1" smtClean="0">
                        <a:latin typeface="Cambria Math"/>
                      </a:rPr>
                      <m:t>−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200" b="0" dirty="0" smtClean="0"/>
              </a:p>
              <a:p>
                <a:pPr eaLnBrk="1" hangingPunct="1"/>
                <a:endParaRPr lang="en-US" sz="2000" dirty="0"/>
              </a:p>
              <a:p>
                <a:pPr eaLnBrk="1" hangingPunct="1"/>
                <a:r>
                  <a:rPr lang="en-US" sz="2000" dirty="0"/>
                  <a:t> </a:t>
                </a:r>
              </a:p>
              <a:p>
                <a:pPr eaLnBrk="1" hangingPunct="1"/>
                <a:endParaRPr lang="en-US" sz="2000" baseline="30000" dirty="0"/>
              </a:p>
              <a:p>
                <a:pPr eaLnBrk="1" hangingPunct="1"/>
                <a:endParaRPr lang="en-US" sz="2000" dirty="0" smtClean="0"/>
              </a:p>
              <a:p>
                <a:pPr eaLnBrk="1" hangingPunct="1"/>
                <a:endParaRPr lang="en-US" sz="2000" dirty="0"/>
              </a:p>
              <a:p>
                <a:pPr eaLnBrk="1" hangingPunct="1"/>
                <a:r>
                  <a:rPr lang="en-US" sz="2000" dirty="0" smtClean="0"/>
                  <a:t>   99 </a:t>
                </a:r>
                <a:r>
                  <a:rPr lang="en-US" sz="2000" dirty="0"/>
                  <a:t>= 64 + 32 + 2 + 1</a:t>
                </a:r>
              </a:p>
              <a:p>
                <a:pPr eaLnBrk="1" hangingPunct="1"/>
                <a:r>
                  <a:rPr lang="en-US" sz="2000" dirty="0" smtClean="0"/>
                  <a:t>   18 </a:t>
                </a:r>
                <a:r>
                  <a:rPr lang="en-US" sz="2000" dirty="0"/>
                  <a:t>= 16 + 2</a:t>
                </a:r>
              </a:p>
              <a:p>
                <a:pPr eaLnBrk="1" hangingPunct="1"/>
                <a:endParaRPr lang="en-US" sz="2000" dirty="0"/>
              </a:p>
              <a:p>
                <a:pPr eaLnBrk="1" hangingPunct="1"/>
                <a:r>
                  <a:rPr lang="en-US" sz="2000" dirty="0"/>
                  <a:t>For n = 8:</a:t>
                </a:r>
              </a:p>
              <a:p>
                <a:pPr eaLnBrk="1" hangingPunct="1"/>
                <a:r>
                  <a:rPr lang="en-US" sz="2000" dirty="0"/>
                  <a:t> </a:t>
                </a:r>
                <a:r>
                  <a:rPr lang="en-US" sz="2000" dirty="0" smtClean="0"/>
                  <a:t>   99</a:t>
                </a:r>
                <a:r>
                  <a:rPr lang="en-US" sz="2000" dirty="0"/>
                  <a:t>:    0110</a:t>
                </a:r>
                <a:r>
                  <a:rPr lang="en-US" sz="1600" dirty="0"/>
                  <a:t> </a:t>
                </a:r>
                <a:r>
                  <a:rPr lang="en-US" sz="2000" dirty="0"/>
                  <a:t>0011</a:t>
                </a:r>
              </a:p>
              <a:p>
                <a:pPr eaLnBrk="1" hangingPunct="1"/>
                <a:r>
                  <a:rPr lang="en-US" sz="2000" dirty="0" smtClean="0"/>
                  <a:t>   -</a:t>
                </a:r>
                <a:r>
                  <a:rPr lang="en-US" sz="2000" dirty="0"/>
                  <a:t>18:    1110 1110</a:t>
                </a:r>
              </a:p>
              <a:p>
                <a:pPr eaLnBrk="1" hangingPunct="1"/>
                <a:endParaRPr lang="en-US" sz="2000" dirty="0"/>
              </a:p>
              <a:p>
                <a:pPr eaLnBrk="1" hangingPunct="1"/>
                <a:endParaRPr lang="en-US" sz="2000" dirty="0"/>
              </a:p>
            </p:txBody>
          </p:sp>
        </mc:Choice>
        <mc:Fallback xmlns="">
          <p:sp>
            <p:nvSpPr>
              <p:cNvPr id="11270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4688" y="1174749"/>
                <a:ext cx="8763000" cy="5991384"/>
              </a:xfrm>
              <a:prstGeom prst="rect">
                <a:avLst/>
              </a:prstGeom>
              <a:blipFill rotWithShape="1">
                <a:blip r:embed="rId2"/>
                <a:stretch>
                  <a:fillRect l="-834" t="-50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63225" y="3474159"/>
            <a:ext cx="7803739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 dirty="0">
                <a:cs typeface="Arial" charset="0"/>
              </a:rPr>
              <a:t>Key property: </a:t>
            </a:r>
            <a:r>
              <a:rPr lang="en-US" sz="2000" dirty="0" smtClean="0">
                <a:cs typeface="Arial" charset="0"/>
              </a:rPr>
              <a:t>Twos </a:t>
            </a:r>
            <a:r>
              <a:rPr lang="en-US" sz="2000" dirty="0">
                <a:cs typeface="Arial" charset="0"/>
              </a:rPr>
              <a:t>complement representation of any number y </a:t>
            </a:r>
          </a:p>
          <a:p>
            <a:pPr eaLnBrk="1" hangingPunct="1"/>
            <a:r>
              <a:rPr lang="en-US" sz="2000" dirty="0">
                <a:cs typeface="Arial" charset="0"/>
              </a:rPr>
              <a:t>                      </a:t>
            </a:r>
            <a:r>
              <a:rPr lang="en-US" sz="2000" dirty="0" smtClean="0">
                <a:cs typeface="Arial" charset="0"/>
              </a:rPr>
              <a:t>   </a:t>
            </a:r>
            <a:r>
              <a:rPr lang="en-US" sz="2000" dirty="0">
                <a:cs typeface="Arial" charset="0"/>
              </a:rPr>
              <a:t>is equivalent to y mod 2</a:t>
            </a:r>
            <a:r>
              <a:rPr lang="en-US" sz="2000" baseline="30000" dirty="0">
                <a:cs typeface="Arial" charset="0"/>
              </a:rPr>
              <a:t>n</a:t>
            </a:r>
            <a:r>
              <a:rPr lang="en-US" sz="2000" dirty="0">
                <a:cs typeface="Arial" charset="0"/>
              </a:rPr>
              <a:t> so arithmetic works mod 2</a:t>
            </a:r>
            <a:r>
              <a:rPr lang="en-US" sz="2000" baseline="30000" dirty="0">
                <a:cs typeface="Arial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8749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igned </a:t>
            </a:r>
            <a:r>
              <a:rPr lang="en-US" dirty="0" err="1" smtClean="0"/>
              <a:t>vs</a:t>
            </a:r>
            <a:r>
              <a:rPr lang="en-US" dirty="0" smtClean="0"/>
              <a:t> two’s complement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001486"/>
              </p:ext>
            </p:extLst>
          </p:nvPr>
        </p:nvGraphicFramePr>
        <p:xfrm>
          <a:off x="98770" y="1281850"/>
          <a:ext cx="8915408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239170"/>
              </p:ext>
            </p:extLst>
          </p:nvPr>
        </p:nvGraphicFramePr>
        <p:xfrm>
          <a:off x="152400" y="3776695"/>
          <a:ext cx="8915408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11601" y="212955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61230" y="4627220"/>
            <a:ext cx="2091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Two’s complement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33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t</a:t>
            </a:r>
            <a:r>
              <a:rPr lang="en-US" dirty="0" smtClean="0">
                <a:latin typeface="Franklin Gothic Medium" panose="020B0603020102020204" pitchFamily="34" charset="0"/>
              </a:rPr>
              <a:t>wo’s </a:t>
            </a:r>
            <a:r>
              <a:rPr lang="en-US" dirty="0">
                <a:latin typeface="Franklin Gothic Medium" panose="020B0603020102020204" pitchFamily="34" charset="0"/>
              </a:rPr>
              <a:t>complement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latin typeface="Calibri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>
                    <a:latin typeface="Calibri" charset="0"/>
                  </a:rPr>
                  <a:t>,</a:t>
                </a:r>
                <a:r>
                  <a:rPr lang="en-US" dirty="0" smtClean="0">
                    <a:latin typeface="Calibri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  <a:latin typeface="Calibri" charset="0"/>
                  </a:rPr>
                  <a:t> </a:t>
                </a:r>
                <a:r>
                  <a:rPr lang="en-US" dirty="0">
                    <a:latin typeface="Calibri" charset="0"/>
                  </a:rPr>
                  <a:t>is represented by the binary representation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  <a:latin typeface="Calibri" charset="0"/>
                </a:endParaRPr>
              </a:p>
              <a:p>
                <a:endParaRPr lang="en-US" dirty="0">
                  <a:latin typeface="Calibri" charset="0"/>
                </a:endParaRPr>
              </a:p>
              <a:p>
                <a:r>
                  <a:rPr lang="en-US" dirty="0">
                    <a:latin typeface="Calibri" charset="0"/>
                  </a:rPr>
                  <a:t>To compute this:  Flip the bits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latin typeface="Calibri" charset="0"/>
                  </a:rPr>
                  <a:t> </a:t>
                </a:r>
                <a:r>
                  <a:rPr lang="en-US" dirty="0">
                    <a:latin typeface="Calibri" charset="0"/>
                  </a:rPr>
                  <a:t>then add 1:</a:t>
                </a:r>
              </a:p>
              <a:p>
                <a:pPr lvl="1"/>
                <a:r>
                  <a:rPr lang="en-US" dirty="0">
                    <a:latin typeface="Calibri" charset="0"/>
                  </a:rPr>
                  <a:t>All </a:t>
                </a:r>
                <a:r>
                  <a:rPr lang="en-US" dirty="0" smtClean="0">
                    <a:latin typeface="Calibri" charset="0"/>
                  </a:rPr>
                  <a:t>1’s </a:t>
                </a:r>
                <a:r>
                  <a:rPr lang="en-US" dirty="0">
                    <a:latin typeface="Calibri" charset="0"/>
                  </a:rPr>
                  <a:t>string </a:t>
                </a:r>
                <a:r>
                  <a:rPr lang="en-US" dirty="0" smtClean="0">
                    <a:latin typeface="Calibri" charset="0"/>
                  </a:rPr>
                  <a:t>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 smtClean="0">
                    <a:latin typeface="Calibri" charset="0"/>
                  </a:rPr>
                  <a:t>,</a:t>
                </a:r>
                <a:r>
                  <a:rPr lang="en-US" dirty="0">
                    <a:latin typeface="Calibri" charset="0"/>
                  </a:rPr>
                  <a:t> so</a:t>
                </a:r>
              </a:p>
              <a:p>
                <a:pPr lvl="2"/>
                <a:r>
                  <a:rPr lang="en-US" sz="2800" dirty="0">
                    <a:latin typeface="Calibri" charset="0"/>
                  </a:rPr>
                  <a:t>Flip the bits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dirty="0" smtClean="0">
                    <a:latin typeface="Calibri" charset="0"/>
                  </a:rPr>
                  <a:t>  </a:t>
                </a:r>
                <a:r>
                  <a:rPr lang="en-US" sz="2800" dirty="0">
                    <a:latin typeface="Calibri" charset="0"/>
                    <a:sym typeface="Symbol" charset="0"/>
                  </a:rPr>
                  <a:t></a:t>
                </a:r>
                <a:r>
                  <a:rPr lang="en-US" sz="2800" dirty="0">
                    <a:latin typeface="Calibri" charset="0"/>
                  </a:rPr>
                  <a:t> replace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dirty="0" smtClean="0">
                    <a:latin typeface="Calibri" charset="0"/>
                  </a:rPr>
                  <a:t> </a:t>
                </a:r>
                <a:r>
                  <a:rPr lang="en-US" sz="2800" dirty="0">
                    <a:latin typeface="Calibri" charset="0"/>
                  </a:rPr>
                  <a:t>by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−1−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</m:oMath>
                </a14:m>
                <a:endParaRPr lang="en-US" sz="2800" dirty="0">
                  <a:solidFill>
                    <a:srgbClr val="C00000"/>
                  </a:solidFill>
                  <a:latin typeface="Calibri" charset="0"/>
                </a:endParaRPr>
              </a:p>
              <a:p>
                <a:endParaRPr lang="en-US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12291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423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078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b</a:t>
            </a:r>
            <a:r>
              <a:rPr lang="en-US" dirty="0" smtClean="0">
                <a:latin typeface="Franklin Gothic Medium" panose="020B0603020102020204" pitchFamily="34" charset="0"/>
              </a:rPr>
              <a:t>asic </a:t>
            </a:r>
            <a:r>
              <a:rPr lang="en-US" dirty="0">
                <a:latin typeface="Franklin Gothic Medium" panose="020B0603020102020204" pitchFamily="34" charset="0"/>
              </a:rPr>
              <a:t>applications of mod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79778" y="1176426"/>
            <a:ext cx="8229600" cy="5140800"/>
          </a:xfrm>
        </p:spPr>
        <p:txBody>
          <a:bodyPr/>
          <a:lstStyle/>
          <a:p>
            <a:r>
              <a:rPr lang="en-US" sz="2800" dirty="0">
                <a:latin typeface="Franklin Gothic Medium" panose="020B0603020102020204" pitchFamily="34" charset="0"/>
              </a:rPr>
              <a:t>Hashing </a:t>
            </a:r>
          </a:p>
          <a:p>
            <a:r>
              <a:rPr lang="en-US" sz="2800" dirty="0">
                <a:latin typeface="Franklin Gothic Medium" panose="020B0603020102020204" pitchFamily="34" charset="0"/>
              </a:rPr>
              <a:t>Pseudo random number generation</a:t>
            </a:r>
          </a:p>
          <a:p>
            <a:r>
              <a:rPr lang="en-US" sz="2800" dirty="0">
                <a:latin typeface="Franklin Gothic Medium" panose="020B0603020102020204" pitchFamily="34" charset="0"/>
              </a:rPr>
              <a:t>Simple cipher	</a:t>
            </a:r>
          </a:p>
        </p:txBody>
      </p:sp>
    </p:spTree>
    <p:extLst>
      <p:ext uri="{BB962C8B-B14F-4D97-AF65-F5344CB8AC3E}">
        <p14:creationId xmlns:p14="http://schemas.microsoft.com/office/powerpoint/2010/main" val="5710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hashing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339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457199" y="1244160"/>
                <a:ext cx="8370711" cy="514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latin typeface="Franklin Gothic Medium" panose="020B0603020102020204" pitchFamily="34" charset="0"/>
                  </a:rPr>
                  <a:t>Scenario:  </a:t>
                </a:r>
              </a:p>
              <a:p>
                <a:pPr marL="457200" lvl="1" indent="0">
                  <a:buNone/>
                </a:pPr>
                <a:r>
                  <a:rPr lang="en-US" dirty="0" smtClean="0">
                    <a:latin typeface="Franklin Gothic Medium" panose="020B0603020102020204" pitchFamily="34" charset="0"/>
                  </a:rPr>
                  <a:t>Map a small number of data values from 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a large domain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0, 1, …, </m:t>
                        </m:r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dirty="0" smtClean="0">
                    <a:latin typeface="Franklin Gothic Medium" panose="020B0603020102020204" pitchFamily="34" charset="0"/>
                  </a:rPr>
                  <a:t> ...</a:t>
                </a:r>
              </a:p>
              <a:p>
                <a:pPr marL="457200" lvl="1" indent="0">
                  <a:buNone/>
                </a:pPr>
                <a:r>
                  <a:rPr lang="en-US" sz="2800" dirty="0" smtClean="0">
                    <a:latin typeface="Franklin Gothic Medium" panose="020B0603020102020204" pitchFamily="34" charset="0"/>
                  </a:rPr>
                  <a:t>...into a small set of locations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0,1,…,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 so one can quickly check if some value is present</a:t>
                </a:r>
                <a:endParaRPr lang="en-US" sz="2800" dirty="0" smtClean="0">
                  <a:latin typeface="Franklin Gothic Medium" panose="020B0603020102020204" pitchFamily="34" charset="0"/>
                </a:endParaRPr>
              </a:p>
              <a:p>
                <a:pPr lvl="2"/>
                <a:r>
                  <a:rPr lang="en-US" sz="1400" dirty="0" smtClean="0">
                    <a:latin typeface="Franklin Gothic Medium" panose="020B0603020102020204" pitchFamily="34" charset="0"/>
                  </a:rPr>
                  <a:t>						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hash</m:t>
                    </m:r>
                    <m:d>
                      <m:dPr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mod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𝑝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 a prime close to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</m:oMath>
                </a14:m>
                <a:endParaRPr lang="en-US" sz="2800" dirty="0" smtClean="0">
                  <a:latin typeface="Franklin Gothic Medium" panose="020B0603020102020204" pitchFamily="34" charset="0"/>
                </a:endParaRPr>
              </a:p>
              <a:p>
                <a:pPr lvl="1"/>
                <a:r>
                  <a:rPr lang="en-US" dirty="0" smtClean="0">
                    <a:latin typeface="Franklin Gothic Medium" panose="020B0603020102020204" pitchFamily="34" charset="0"/>
                  </a:rPr>
                  <a:t>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hash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𝑎𝑥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)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mod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𝑝</m:t>
                    </m:r>
                  </m:oMath>
                </a14:m>
                <a:endParaRPr lang="en-US" dirty="0" smtClean="0">
                  <a:latin typeface="Franklin Gothic Medium" panose="020B0603020102020204" pitchFamily="34" charset="0"/>
                </a:endParaRPr>
              </a:p>
              <a:p>
                <a:pPr lvl="2"/>
                <a:r>
                  <a:rPr lang="en-US" sz="900" dirty="0">
                    <a:latin typeface="Franklin Gothic Medium" panose="020B0603020102020204" pitchFamily="34" charset="0"/>
                  </a:rPr>
                  <a:t>	</a:t>
                </a:r>
                <a:r>
                  <a:rPr lang="en-US" sz="900" dirty="0" smtClean="0">
                    <a:latin typeface="Franklin Gothic Medium" panose="020B0603020102020204" pitchFamily="34" charset="0"/>
                  </a:rPr>
                  <a:t>			</a:t>
                </a:r>
                <a:endParaRPr lang="en-US" sz="900" dirty="0">
                  <a:latin typeface="Franklin Gothic Medium" panose="020B0603020102020204" pitchFamily="34" charset="0"/>
                </a:endParaRPr>
              </a:p>
              <a:p>
                <a:r>
                  <a:rPr lang="en-US" sz="2800" dirty="0" smtClean="0">
                    <a:latin typeface="Franklin Gothic Medium" panose="020B0603020102020204" pitchFamily="34" charset="0"/>
                  </a:rPr>
                  <a:t>Depends on 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all of the bits of the </a:t>
                </a:r>
                <a:r>
                  <a:rPr lang="en-US" sz="2800" dirty="0" smtClean="0">
                    <a:latin typeface="Franklin Gothic Medium" panose="020B0603020102020204" pitchFamily="34" charset="0"/>
                  </a:rPr>
                  <a:t>data </a:t>
                </a:r>
              </a:p>
              <a:p>
                <a:pPr lvl="1"/>
                <a:r>
                  <a:rPr lang="en-US" sz="2400" dirty="0" smtClean="0">
                    <a:latin typeface="Franklin Gothic Medium" panose="020B0603020102020204" pitchFamily="34" charset="0"/>
                  </a:rPr>
                  <a:t>helps</a:t>
                </a:r>
                <a:r>
                  <a:rPr lang="en-US" sz="2400" dirty="0" smtClean="0">
                    <a:latin typeface="Franklin Gothic Medium" panose="020B0603020102020204" pitchFamily="34" charset="0"/>
                  </a:rPr>
                  <a:t> avoid</a:t>
                </a:r>
                <a:r>
                  <a:rPr lang="en-US" sz="2400" dirty="0">
                    <a:latin typeface="Franklin Gothic Medium" panose="020B0603020102020204" pitchFamily="34" charset="0"/>
                  </a:rPr>
                  <a:t> </a:t>
                </a:r>
                <a:r>
                  <a:rPr lang="en-US" sz="2400" dirty="0" smtClean="0">
                    <a:latin typeface="Franklin Gothic Medium" panose="020B0603020102020204" pitchFamily="34" charset="0"/>
                  </a:rPr>
                  <a:t>collisions due to similar values</a:t>
                </a:r>
              </a:p>
              <a:p>
                <a:pPr lvl="1"/>
                <a:r>
                  <a:rPr lang="en-US" sz="2400" dirty="0" smtClean="0">
                    <a:latin typeface="Franklin Gothic Medium" panose="020B0603020102020204" pitchFamily="34" charset="0"/>
                  </a:rPr>
                  <a:t>need to manage them if they occur</a:t>
                </a:r>
                <a:endParaRPr lang="en-US" sz="2400" dirty="0">
                  <a:latin typeface="Franklin Gothic Medium" panose="020B0603020102020204" pitchFamily="34" charset="0"/>
                </a:endParaRPr>
              </a:p>
            </p:txBody>
          </p:sp>
        </mc:Choice>
        <mc:Fallback>
          <p:sp>
            <p:nvSpPr>
              <p:cNvPr id="1433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457199" y="1244160"/>
                <a:ext cx="8370711" cy="5140800"/>
              </a:xfrm>
              <a:blipFill rotWithShape="1">
                <a:blip r:embed="rId4"/>
                <a:stretch>
                  <a:fillRect l="-1457" t="-1068" b="-4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059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pseudo random </a:t>
            </a:r>
            <a:r>
              <a:rPr lang="en-US" dirty="0">
                <a:latin typeface="Franklin Gothic Medium" panose="020B0603020102020204" pitchFamily="34" charset="0"/>
              </a:rPr>
              <a:t>number generation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47511" y="1257300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Linear </a:t>
            </a:r>
            <a:r>
              <a:rPr lang="en-US" sz="2800" dirty="0" err="1">
                <a:solidFill>
                  <a:srgbClr val="C00000"/>
                </a:solidFill>
                <a:latin typeface="Franklin Gothic Medium" panose="020B0603020102020204" pitchFamily="34" charset="0"/>
              </a:rPr>
              <a:t>Congruential</a:t>
            </a:r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 method</a:t>
            </a:r>
          </a:p>
        </p:txBody>
      </p:sp>
      <p:sp>
        <p:nvSpPr>
          <p:cNvPr id="1536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6324600"/>
            <a:ext cx="3133725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m = 10,  a = 3,  c = 2,  x</a:t>
            </a:r>
            <a:r>
              <a:rPr lang="en-US" baseline="-25000"/>
              <a:t>0</a:t>
            </a:r>
            <a:r>
              <a:rPr lang="en-US"/>
              <a:t>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2111021" y="1921929"/>
                <a:ext cx="5249333" cy="5847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marL="0" lvl="1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  <m:t>+1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  <a:ea typeface="MS PGothic" pitchFamily="34" charset="-128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  <m:t>𝑎</m:t>
                          </m:r>
                          <m: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MS PGothic" pitchFamily="34" charset="-128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MS PGothic" pitchFamily="34" charset="-128"/>
                                  <a:cs typeface="+mn-cs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MS PGothic" pitchFamily="34" charset="-128"/>
                                  <a:cs typeface="+mn-cs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  <m:t>𝑐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MS PGothic" pitchFamily="34" charset="-128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/>
                          <a:ea typeface="MS PGothic" pitchFamily="34" charset="-128"/>
                          <a:cs typeface="+mn-cs"/>
                        </a:rPr>
                        <m:t>mod</m:t>
                      </m:r>
                      <m:r>
                        <a:rPr lang="en-US" sz="3200" b="0" i="1" smtClean="0">
                          <a:latin typeface="Cambria Math"/>
                          <a:ea typeface="MS PGothic" pitchFamily="34" charset="-128"/>
                          <a:cs typeface="+mn-cs"/>
                        </a:rPr>
                        <m:t> </m:t>
                      </m:r>
                      <m:r>
                        <a:rPr lang="en-US" sz="3200" b="0" i="1" smtClean="0">
                          <a:latin typeface="Cambria Math"/>
                          <a:ea typeface="MS PGothic" pitchFamily="34" charset="-128"/>
                          <a:cs typeface="+mn-cs"/>
                        </a:rPr>
                        <m:t>𝑚</m:t>
                      </m:r>
                    </m:oMath>
                  </m:oMathPara>
                </a14:m>
                <a:endParaRPr lang="en-US" sz="3200" i="1" dirty="0">
                  <a:ea typeface="MS PGothic" pitchFamily="34" charset="-128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"/>
                </p:custDataLst>
              </p:nvPr>
            </p:nvSpPr>
            <p:spPr>
              <a:xfrm>
                <a:off x="2111021" y="1921929"/>
                <a:ext cx="5249333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925689" y="3285065"/>
                <a:ext cx="6224012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Franklin Gothic Medium"/>
                    <a:cs typeface="Franklin Gothic Medium"/>
                  </a:rPr>
                  <a:t>Choose random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2800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b="0" i="1" dirty="0" smtClean="0">
                        <a:latin typeface="Cambria Math"/>
                      </a:rPr>
                      <m:t>, </m:t>
                    </m:r>
                    <m:r>
                      <a:rPr lang="en-US" sz="2800" i="1" dirty="0" smtClean="0">
                        <a:latin typeface="Cambria Math"/>
                        <a:cs typeface="Franklin Gothic Medium"/>
                      </a:rPr>
                      <m:t>𝑎</m:t>
                    </m:r>
                  </m:oMath>
                </a14:m>
                <a:r>
                  <a:rPr lang="en-US" sz="2800" dirty="0" smtClean="0">
                    <a:latin typeface="Franklin Gothic Medium"/>
                    <a:cs typeface="Franklin Gothic Medium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Franklin Gothic Medium"/>
                      </a:rPr>
                      <m:t>𝑐</m:t>
                    </m:r>
                  </m:oMath>
                </a14:m>
                <a:r>
                  <a:rPr lang="en-US" sz="2800" dirty="0" smtClean="0">
                    <a:latin typeface="Franklin Gothic Medium"/>
                    <a:cs typeface="Franklin Gothic Medium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Franklin Gothic Medium"/>
                      </a:rPr>
                      <m:t>𝑚</m:t>
                    </m:r>
                  </m:oMath>
                </a14:m>
                <a:r>
                  <a:rPr lang="en-US" sz="2800" dirty="0" smtClean="0">
                    <a:latin typeface="Franklin Gothic Medium"/>
                    <a:cs typeface="Franklin Gothic Medium"/>
                  </a:rPr>
                  <a:t> and produce</a:t>
                </a:r>
              </a:p>
              <a:p>
                <a:r>
                  <a:rPr lang="en-US" sz="2800" dirty="0" smtClean="0">
                    <a:latin typeface="Franklin Gothic Medium"/>
                    <a:cs typeface="Franklin Gothic Medium"/>
                  </a:rPr>
                  <a:t>a long sequence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Franklin Gothic Medium"/>
                    <a:cs typeface="Franklin Gothic Medium"/>
                  </a:rPr>
                  <a:t>’s</a:t>
                </a:r>
                <a:endParaRPr lang="en-US" sz="2800" dirty="0" smtClean="0">
                  <a:latin typeface="Franklin Gothic Medium"/>
                  <a:cs typeface="Franklin Gothic Medium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689" y="3285065"/>
                <a:ext cx="6224012" cy="954107"/>
              </a:xfrm>
              <a:prstGeom prst="rect">
                <a:avLst/>
              </a:prstGeom>
              <a:blipFill rotWithShape="1">
                <a:blip r:embed="rId8"/>
                <a:stretch>
                  <a:fillRect l="-2057" t="-5769" r="-881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947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simple cipher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13645" y="1176426"/>
            <a:ext cx="8229600" cy="5140800"/>
          </a:xfrm>
        </p:spPr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Caesar cipher</a:t>
            </a:r>
            <a:r>
              <a:rPr lang="en-US" dirty="0">
                <a:latin typeface="Calibri" charset="0"/>
              </a:rPr>
              <a:t>,  A = 1, B = 2, . . .</a:t>
            </a:r>
          </a:p>
          <a:p>
            <a:pPr lvl="1"/>
            <a:r>
              <a:rPr lang="en-US" dirty="0">
                <a:latin typeface="Calibri" charset="0"/>
              </a:rPr>
              <a:t>HELLO WORLD</a:t>
            </a:r>
          </a:p>
          <a:p>
            <a:r>
              <a:rPr lang="en-US" dirty="0">
                <a:latin typeface="Franklin Gothic Medium" panose="020B0603020102020204" pitchFamily="34" charset="0"/>
              </a:rPr>
              <a:t>Shift cipher</a:t>
            </a:r>
          </a:p>
          <a:p>
            <a:pPr lvl="1"/>
            <a:r>
              <a:rPr lang="en-US" dirty="0">
                <a:latin typeface="Calibri" charset="0"/>
              </a:rPr>
              <a:t>f(p) = (p + k) mod 26</a:t>
            </a:r>
          </a:p>
          <a:p>
            <a:pPr lvl="1"/>
            <a:r>
              <a:rPr lang="en-US" dirty="0">
                <a:latin typeface="Calibri" charset="0"/>
              </a:rPr>
              <a:t>f</a:t>
            </a:r>
            <a:r>
              <a:rPr lang="en-US" baseline="30000" dirty="0">
                <a:latin typeface="Calibri" charset="0"/>
              </a:rPr>
              <a:t>-1</a:t>
            </a:r>
            <a:r>
              <a:rPr lang="en-US" dirty="0">
                <a:latin typeface="Calibri" charset="0"/>
              </a:rPr>
              <a:t>(p) = (p – k) mod 26</a:t>
            </a:r>
          </a:p>
          <a:p>
            <a:r>
              <a:rPr lang="en-US" dirty="0" smtClean="0">
                <a:latin typeface="Franklin Gothic Medium" panose="020B0603020102020204" pitchFamily="34" charset="0"/>
              </a:rPr>
              <a:t>More general</a:t>
            </a:r>
          </a:p>
          <a:p>
            <a:pPr lvl="1"/>
            <a:r>
              <a:rPr lang="en-US" dirty="0" smtClean="0">
                <a:latin typeface="Calibri" charset="0"/>
              </a:rPr>
              <a:t>f(p</a:t>
            </a:r>
            <a:r>
              <a:rPr lang="en-US" dirty="0">
                <a:latin typeface="Calibri" charset="0"/>
              </a:rPr>
              <a:t>) = (</a:t>
            </a:r>
            <a:r>
              <a:rPr lang="en-US" dirty="0" err="1">
                <a:latin typeface="Calibri" charset="0"/>
              </a:rPr>
              <a:t>ap</a:t>
            </a:r>
            <a:r>
              <a:rPr lang="en-US" dirty="0">
                <a:latin typeface="Calibri" charset="0"/>
              </a:rPr>
              <a:t> + b) mod 26</a:t>
            </a:r>
          </a:p>
          <a:p>
            <a:pPr lvl="1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40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m</a:t>
            </a:r>
            <a:r>
              <a:rPr lang="en-US" dirty="0" smtClean="0">
                <a:latin typeface="Franklin Gothic Medium" panose="020B0603020102020204" pitchFamily="34" charset="0"/>
              </a:rPr>
              <a:t>odular exponentiation mod 7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45253079"/>
              </p:ext>
            </p:extLst>
          </p:nvPr>
        </p:nvGraphicFramePr>
        <p:xfrm>
          <a:off x="1185336" y="1478838"/>
          <a:ext cx="2867025" cy="2711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</a:tblGrid>
              <a:tr h="38735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en-US" sz="1400" baseline="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4896969"/>
              </p:ext>
            </p:extLst>
          </p:nvPr>
        </p:nvGraphicFramePr>
        <p:xfrm>
          <a:off x="4842936" y="1478838"/>
          <a:ext cx="2867025" cy="2711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1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4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5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6</a:t>
                      </a:r>
                      <a:endParaRPr lang="en-US" baseline="30000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61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exponentiation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Compute</a:t>
            </a:r>
            <a:r>
              <a:rPr lang="en-US" dirty="0">
                <a:latin typeface="Calibri" charset="0"/>
              </a:rPr>
              <a:t> 78365</a:t>
            </a:r>
            <a:r>
              <a:rPr lang="en-US" baseline="30000" dirty="0">
                <a:latin typeface="Calibri" charset="0"/>
              </a:rPr>
              <a:t>81453</a:t>
            </a:r>
          </a:p>
          <a:p>
            <a:endParaRPr lang="en-US" baseline="30000" dirty="0">
              <a:latin typeface="Calibri" charset="0"/>
            </a:endParaRPr>
          </a:p>
          <a:p>
            <a:endParaRPr lang="en-US" baseline="30000" dirty="0" smtClean="0">
              <a:latin typeface="Calibri" charset="0"/>
            </a:endParaRPr>
          </a:p>
          <a:p>
            <a:endParaRPr lang="en-US" baseline="30000" dirty="0">
              <a:latin typeface="Calibri" charset="0"/>
            </a:endParaRPr>
          </a:p>
          <a:p>
            <a:r>
              <a:rPr lang="en-US" dirty="0">
                <a:latin typeface="Franklin Gothic Medium" panose="020B0603020102020204" pitchFamily="34" charset="0"/>
              </a:rPr>
              <a:t>Compute</a:t>
            </a:r>
            <a:r>
              <a:rPr lang="en-US" dirty="0">
                <a:latin typeface="Calibri" charset="0"/>
              </a:rPr>
              <a:t> 78365</a:t>
            </a:r>
            <a:r>
              <a:rPr lang="en-US" baseline="30000" dirty="0">
                <a:latin typeface="Calibri" charset="0"/>
              </a:rPr>
              <a:t>81453</a:t>
            </a:r>
            <a:r>
              <a:rPr lang="en-US" dirty="0">
                <a:latin typeface="Calibri" charset="0"/>
              </a:rPr>
              <a:t> mod </a:t>
            </a:r>
            <a:r>
              <a:rPr lang="en-US" dirty="0" smtClean="0">
                <a:latin typeface="Calibri" charset="0"/>
              </a:rPr>
              <a:t>104729</a:t>
            </a:r>
          </a:p>
          <a:p>
            <a:endParaRPr lang="en-US" baseline="30000" dirty="0">
              <a:latin typeface="Calibri" charset="0"/>
            </a:endParaRPr>
          </a:p>
          <a:p>
            <a:endParaRPr lang="en-US" baseline="30000" dirty="0" smtClean="0">
              <a:latin typeface="Calibri" charset="0"/>
            </a:endParaRPr>
          </a:p>
          <a:p>
            <a:endParaRPr lang="en-US" baseline="30000" dirty="0">
              <a:latin typeface="Calibri" charset="0"/>
            </a:endParaRPr>
          </a:p>
          <a:p>
            <a:r>
              <a:rPr lang="en-US" dirty="0" smtClean="0">
                <a:latin typeface="Franklin Gothic Medium" panose="020B0603020102020204" pitchFamily="34" charset="0"/>
              </a:rPr>
              <a:t>Output is small</a:t>
            </a:r>
          </a:p>
          <a:p>
            <a:pPr lvl="1"/>
            <a:r>
              <a:rPr lang="en-US" dirty="0" smtClean="0">
                <a:latin typeface="Calibri" charset="0"/>
              </a:rPr>
              <a:t>need to keep intermediate results small</a:t>
            </a:r>
            <a:endParaRPr lang="en-US" baseline="30000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baseline="30000" dirty="0">
              <a:latin typeface="Calibri" charset="0"/>
            </a:endParaRPr>
          </a:p>
        </p:txBody>
      </p:sp>
      <p:sp>
        <p:nvSpPr>
          <p:cNvPr id="18436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6400800"/>
            <a:ext cx="3173413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104,729 is the 10,000</a:t>
            </a:r>
            <a:r>
              <a:rPr lang="en-US" baseline="30000"/>
              <a:t>th</a:t>
            </a:r>
            <a:r>
              <a:rPr lang="en-US"/>
              <a:t> prime</a:t>
            </a:r>
          </a:p>
        </p:txBody>
      </p:sp>
    </p:spTree>
    <p:extLst>
      <p:ext uri="{BB962C8B-B14F-4D97-AF65-F5344CB8AC3E}">
        <p14:creationId xmlns:p14="http://schemas.microsoft.com/office/powerpoint/2010/main" val="27252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425352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Reading assignment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	Modular arithmetic</a:t>
            </a:r>
          </a:p>
          <a:p>
            <a:pPr lvl="2"/>
            <a:r>
              <a:rPr lang="en-US" dirty="0" smtClean="0"/>
              <a:t>4.1-4.3,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/>
            <a:r>
              <a:rPr lang="en-US" dirty="0" smtClean="0"/>
              <a:t>3.4-3.6, 6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767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squaring – small and 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3200" dirty="0" smtClean="0">
                <a:latin typeface="+mn-lt"/>
              </a:rPr>
              <a:t>Since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mod 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≡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(mod 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for any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0" lvl="1" indent="0"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en-US" dirty="0" smtClean="0">
                <a:latin typeface="Calibri" charset="0"/>
              </a:rPr>
              <a:t>we have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mod m =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mod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mod m</a:t>
            </a:r>
          </a:p>
          <a:p>
            <a:pPr marL="0" lvl="1" indent="0">
              <a:buNone/>
            </a:pPr>
            <a:r>
              <a:rPr lang="en-US" dirty="0" smtClean="0">
                <a:latin typeface="+mn-lt"/>
                <a:cs typeface="Arial" panose="020B0604020202020204" pitchFamily="34" charset="0"/>
              </a:rPr>
              <a:t>and    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mod 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= 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 m)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pPr marL="0" lvl="1" indent="0">
              <a:buNone/>
            </a:pPr>
            <a:r>
              <a:rPr lang="en-US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and         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 = (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m)</a:t>
            </a:r>
            <a:r>
              <a:rPr lang="en-US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pPr marL="0" lvl="1" indent="0">
              <a:buNone/>
            </a:pPr>
            <a:r>
              <a:rPr lang="en-US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and         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 = (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m)</a:t>
            </a:r>
            <a:r>
              <a:rPr lang="en-US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</a:t>
            </a:r>
          </a:p>
          <a:p>
            <a:pPr marL="0" lvl="1" indent="0">
              <a:buNone/>
            </a:pPr>
            <a:r>
              <a:rPr lang="en-US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and         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 = (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m)</a:t>
            </a:r>
            <a:r>
              <a:rPr lang="en-US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pPr marL="0" lvl="1" indent="0"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en-US" sz="3200" dirty="0" smtClean="0">
                <a:solidFill>
                  <a:prstClr val="black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Can compute </a:t>
            </a:r>
            <a:r>
              <a:rPr lang="en-US" sz="3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aseline="30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 m </a:t>
            </a:r>
            <a:r>
              <a:rPr lang="en-US" sz="3200" dirty="0" smtClean="0">
                <a:solidFill>
                  <a:prstClr val="black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for</a:t>
            </a:r>
            <a:r>
              <a:rPr lang="en-US" sz="3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k=2</a:t>
            </a:r>
            <a:r>
              <a:rPr lang="en-US" sz="3200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in only </a:t>
            </a:r>
            <a:r>
              <a:rPr lang="en-US" sz="3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steps</a:t>
            </a:r>
            <a:endParaRPr lang="en-US" sz="3200" dirty="0">
              <a:solidFill>
                <a:prstClr val="black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endParaRPr lang="en-US" dirty="0">
              <a:latin typeface="+mn-lt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090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f</a:t>
            </a:r>
            <a:r>
              <a:rPr lang="en-US" dirty="0" smtClean="0">
                <a:latin typeface="Franklin Gothic Medium" panose="020B0603020102020204" pitchFamily="34" charset="0"/>
              </a:rPr>
              <a:t>ast </a:t>
            </a:r>
            <a:r>
              <a:rPr lang="en-US" dirty="0">
                <a:latin typeface="Franklin Gothic Medium" panose="020B0603020102020204" pitchFamily="34" charset="0"/>
              </a:rPr>
              <a:t>exponentiation</a:t>
            </a:r>
          </a:p>
        </p:txBody>
      </p:sp>
      <p:sp>
        <p:nvSpPr>
          <p:cNvPr id="19459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5529" y="1196619"/>
            <a:ext cx="8683984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200" dirty="0">
                <a:latin typeface="+mn-lt"/>
              </a:rPr>
              <a:t>        int FastExp(int </a:t>
            </a:r>
            <a:r>
              <a:rPr lang="sv-SE" sz="2200" dirty="0" smtClean="0">
                <a:latin typeface="+mn-lt"/>
              </a:rPr>
              <a:t>a, </a:t>
            </a:r>
            <a:r>
              <a:rPr lang="sv-SE" sz="2200" dirty="0">
                <a:latin typeface="+mn-lt"/>
              </a:rPr>
              <a:t>int </a:t>
            </a:r>
            <a:r>
              <a:rPr lang="sv-SE" sz="2200" dirty="0" smtClean="0">
                <a:latin typeface="+mn-lt"/>
              </a:rPr>
              <a:t>n, m){</a:t>
            </a:r>
            <a:endParaRPr lang="sv-SE" sz="2200" dirty="0">
              <a:latin typeface="+mn-lt"/>
            </a:endParaRPr>
          </a:p>
          <a:p>
            <a:pPr eaLnBrk="1" hangingPunct="1"/>
            <a:r>
              <a:rPr lang="en-US" sz="2200" dirty="0">
                <a:latin typeface="+mn-lt"/>
              </a:rPr>
              <a:t>            long v = (long) </a:t>
            </a:r>
            <a:r>
              <a:rPr lang="en-US" sz="2200" dirty="0" smtClean="0">
                <a:latin typeface="+mn-lt"/>
              </a:rPr>
              <a:t>a;</a:t>
            </a:r>
            <a:endParaRPr lang="en-US" sz="2200" dirty="0">
              <a:latin typeface="+mn-lt"/>
            </a:endParaRPr>
          </a:p>
          <a:p>
            <a:pPr eaLnBrk="1" hangingPunct="1"/>
            <a:r>
              <a:rPr lang="en-US" sz="2200" dirty="0">
                <a:latin typeface="+mn-lt"/>
              </a:rPr>
              <a:t>            </a:t>
            </a:r>
            <a:r>
              <a:rPr lang="en-US" sz="2200" dirty="0" err="1">
                <a:latin typeface="+mn-lt"/>
              </a:rPr>
              <a:t>int</a:t>
            </a:r>
            <a:r>
              <a:rPr lang="en-US" sz="2200" dirty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exp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= 1;</a:t>
            </a:r>
          </a:p>
          <a:p>
            <a:pPr eaLnBrk="1" hangingPunct="1"/>
            <a:r>
              <a:rPr lang="nn-NO" sz="2200" dirty="0">
                <a:latin typeface="+mn-lt"/>
              </a:rPr>
              <a:t>            for (int i = 1; i &lt;= n; i++){</a:t>
            </a:r>
          </a:p>
          <a:p>
            <a:pPr eaLnBrk="1" hangingPunct="1"/>
            <a:r>
              <a:rPr lang="en-US" sz="2200" dirty="0">
                <a:latin typeface="+mn-lt"/>
              </a:rPr>
              <a:t>                v = (v * v) % </a:t>
            </a:r>
            <a:r>
              <a:rPr lang="en-US" sz="2200" dirty="0" smtClean="0">
                <a:latin typeface="+mn-lt"/>
              </a:rPr>
              <a:t>m;</a:t>
            </a:r>
            <a:endParaRPr lang="en-US" sz="2200" dirty="0">
              <a:latin typeface="+mn-lt"/>
            </a:endParaRPr>
          </a:p>
          <a:p>
            <a:pPr eaLnBrk="1" hangingPunct="1"/>
            <a:r>
              <a:rPr lang="en-US" sz="2200" dirty="0">
                <a:latin typeface="+mn-lt"/>
              </a:rPr>
              <a:t>                </a:t>
            </a:r>
            <a:r>
              <a:rPr lang="en-US" sz="2200" dirty="0" err="1" smtClean="0">
                <a:latin typeface="+mn-lt"/>
              </a:rPr>
              <a:t>exp</a:t>
            </a:r>
            <a:r>
              <a:rPr lang="en-US" sz="2200" dirty="0" smtClean="0">
                <a:latin typeface="+mn-lt"/>
              </a:rPr>
              <a:t> = </a:t>
            </a:r>
            <a:r>
              <a:rPr lang="en-US" sz="2200" dirty="0" err="1" smtClean="0">
                <a:latin typeface="+mn-lt"/>
              </a:rPr>
              <a:t>exp</a:t>
            </a:r>
            <a:r>
              <a:rPr lang="en-US" sz="2200" dirty="0" smtClean="0">
                <a:latin typeface="+mn-lt"/>
              </a:rPr>
              <a:t> + </a:t>
            </a:r>
            <a:r>
              <a:rPr lang="en-US" sz="2200" dirty="0" err="1" smtClean="0">
                <a:latin typeface="+mn-lt"/>
              </a:rPr>
              <a:t>exp</a:t>
            </a:r>
            <a:r>
              <a:rPr lang="en-US" sz="2200" dirty="0" smtClean="0">
                <a:latin typeface="+mn-lt"/>
              </a:rPr>
              <a:t>;</a:t>
            </a:r>
            <a:endParaRPr lang="en-US" sz="2200" dirty="0">
              <a:latin typeface="+mn-lt"/>
            </a:endParaRPr>
          </a:p>
          <a:p>
            <a:pPr eaLnBrk="1" hangingPunct="1"/>
            <a:r>
              <a:rPr lang="en-US" sz="2200" dirty="0">
                <a:latin typeface="+mn-lt"/>
              </a:rPr>
              <a:t>                </a:t>
            </a:r>
            <a:r>
              <a:rPr lang="en-US" sz="2200" dirty="0" err="1">
                <a:latin typeface="+mn-lt"/>
              </a:rPr>
              <a:t>Console.WriteLine</a:t>
            </a:r>
            <a:r>
              <a:rPr lang="en-US" sz="2200" dirty="0">
                <a:latin typeface="+mn-lt"/>
              </a:rPr>
              <a:t>("</a:t>
            </a:r>
            <a:r>
              <a:rPr lang="en-US" sz="2200" dirty="0" err="1">
                <a:latin typeface="+mn-lt"/>
              </a:rPr>
              <a:t>i</a:t>
            </a:r>
            <a:r>
              <a:rPr lang="en-US" sz="2200" dirty="0">
                <a:latin typeface="+mn-lt"/>
              </a:rPr>
              <a:t> : " + </a:t>
            </a:r>
            <a:r>
              <a:rPr lang="en-US" sz="2200" dirty="0" err="1">
                <a:latin typeface="+mn-lt"/>
              </a:rPr>
              <a:t>i</a:t>
            </a:r>
            <a:r>
              <a:rPr lang="en-US" sz="2200" dirty="0">
                <a:latin typeface="+mn-lt"/>
              </a:rPr>
              <a:t> + ", </a:t>
            </a:r>
            <a:r>
              <a:rPr lang="en-US" sz="2200" dirty="0" err="1" smtClean="0">
                <a:latin typeface="+mn-lt"/>
              </a:rPr>
              <a:t>exp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: " + </a:t>
            </a:r>
            <a:r>
              <a:rPr lang="en-US" sz="2200" dirty="0" err="1" smtClean="0">
                <a:latin typeface="+mn-lt"/>
              </a:rPr>
              <a:t>exp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+ ", v : " + v  );</a:t>
            </a:r>
          </a:p>
          <a:p>
            <a:pPr eaLnBrk="1" hangingPunct="1"/>
            <a:r>
              <a:rPr lang="en-US" sz="2200" dirty="0">
                <a:latin typeface="+mn-lt"/>
              </a:rPr>
              <a:t>            }</a:t>
            </a:r>
          </a:p>
          <a:p>
            <a:pPr eaLnBrk="1" hangingPunct="1"/>
            <a:r>
              <a:rPr lang="en-US" sz="2200" dirty="0">
                <a:latin typeface="+mn-lt"/>
              </a:rPr>
              <a:t>            return (</a:t>
            </a:r>
            <a:r>
              <a:rPr lang="en-US" sz="2200" dirty="0" err="1">
                <a:latin typeface="+mn-lt"/>
              </a:rPr>
              <a:t>int</a:t>
            </a:r>
            <a:r>
              <a:rPr lang="en-US" sz="2200" dirty="0">
                <a:latin typeface="+mn-lt"/>
              </a:rPr>
              <a:t>)v;</a:t>
            </a:r>
          </a:p>
          <a:p>
            <a:pPr eaLnBrk="1" hangingPunct="1"/>
            <a:r>
              <a:rPr lang="en-US" sz="2200" dirty="0">
                <a:latin typeface="+mn-lt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411189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program trace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20483" name="Text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70469" y="1303866"/>
            <a:ext cx="48006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nn-NO" dirty="0">
                <a:solidFill>
                  <a:srgbClr val="C00000"/>
                </a:solidFill>
                <a:latin typeface="+mn-lt"/>
              </a:rPr>
              <a:t>i : 1,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	exp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2,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	v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82915</a:t>
            </a:r>
          </a:p>
          <a:p>
            <a:pPr eaLnBrk="1" hangingPunct="1"/>
            <a:r>
              <a:rPr lang="nn-NO" dirty="0">
                <a:solidFill>
                  <a:srgbClr val="C00000"/>
                </a:solidFill>
                <a:latin typeface="+mn-lt"/>
              </a:rPr>
              <a:t>i : 2,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	exp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4,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	v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95592</a:t>
            </a:r>
          </a:p>
          <a:p>
            <a:pPr eaLnBrk="1" hangingPunct="1"/>
            <a:r>
              <a:rPr lang="nn-NO" dirty="0">
                <a:solidFill>
                  <a:srgbClr val="C00000"/>
                </a:solidFill>
                <a:latin typeface="+mn-lt"/>
              </a:rPr>
              <a:t>i : 3,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	exp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8,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	v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70252</a:t>
            </a:r>
          </a:p>
          <a:p>
            <a:pPr eaLnBrk="1" hangingPunct="1"/>
            <a:r>
              <a:rPr lang="nn-NO" dirty="0">
                <a:solidFill>
                  <a:srgbClr val="C00000"/>
                </a:solidFill>
                <a:latin typeface="+mn-lt"/>
              </a:rPr>
              <a:t>i : 4,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	exp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16,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	v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26992</a:t>
            </a:r>
          </a:p>
          <a:p>
            <a:pPr eaLnBrk="1" hangingPunct="1"/>
            <a:r>
              <a:rPr lang="nn-NO" dirty="0">
                <a:solidFill>
                  <a:srgbClr val="C00000"/>
                </a:solidFill>
                <a:latin typeface="+mn-lt"/>
              </a:rPr>
              <a:t>i : 5,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	exp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32,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	v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74970</a:t>
            </a:r>
          </a:p>
          <a:p>
            <a:pPr eaLnBrk="1" hangingPunct="1"/>
            <a:r>
              <a:rPr lang="nn-NO" dirty="0">
                <a:solidFill>
                  <a:srgbClr val="C00000"/>
                </a:solidFill>
                <a:latin typeface="+mn-lt"/>
              </a:rPr>
              <a:t>i : 6,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	exp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64,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	v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71358</a:t>
            </a:r>
          </a:p>
          <a:p>
            <a:pPr eaLnBrk="1" hangingPunct="1"/>
            <a:r>
              <a:rPr lang="nn-NO" dirty="0">
                <a:solidFill>
                  <a:srgbClr val="C00000"/>
                </a:solidFill>
                <a:latin typeface="+mn-lt"/>
              </a:rPr>
              <a:t>i : 7,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	exp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128,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v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20594</a:t>
            </a:r>
          </a:p>
          <a:p>
            <a:pPr eaLnBrk="1" hangingPunct="1"/>
            <a:r>
              <a:rPr lang="nn-NO" dirty="0">
                <a:solidFill>
                  <a:srgbClr val="C00000"/>
                </a:solidFill>
                <a:latin typeface="+mn-lt"/>
              </a:rPr>
              <a:t>i : 8,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	exp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256,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v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10143</a:t>
            </a:r>
          </a:p>
          <a:p>
            <a:pPr eaLnBrk="1" hangingPunct="1"/>
            <a:r>
              <a:rPr lang="nn-NO" dirty="0">
                <a:solidFill>
                  <a:srgbClr val="C00000"/>
                </a:solidFill>
                <a:latin typeface="+mn-lt"/>
              </a:rPr>
              <a:t>i : 9,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	exp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512,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v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61355</a:t>
            </a:r>
          </a:p>
          <a:p>
            <a:pPr eaLnBrk="1" hangingPunct="1"/>
            <a:r>
              <a:rPr lang="nn-NO" dirty="0">
                <a:solidFill>
                  <a:srgbClr val="C00000"/>
                </a:solidFill>
                <a:latin typeface="+mn-lt"/>
              </a:rPr>
              <a:t>i : 10,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exp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1024,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v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68404</a:t>
            </a:r>
          </a:p>
          <a:p>
            <a:pPr eaLnBrk="1" hangingPunct="1"/>
            <a:r>
              <a:rPr lang="nn-NO" dirty="0">
                <a:solidFill>
                  <a:srgbClr val="C00000"/>
                </a:solidFill>
                <a:latin typeface="+mn-lt"/>
              </a:rPr>
              <a:t>i : 11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,	exp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2048,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v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  4207</a:t>
            </a:r>
            <a:endParaRPr lang="nn-NO" dirty="0">
              <a:solidFill>
                <a:srgbClr val="C00000"/>
              </a:solidFill>
              <a:latin typeface="+mn-lt"/>
            </a:endParaRPr>
          </a:p>
          <a:p>
            <a:pPr eaLnBrk="1" hangingPunct="1"/>
            <a:r>
              <a:rPr lang="nn-NO" dirty="0">
                <a:solidFill>
                  <a:srgbClr val="C00000"/>
                </a:solidFill>
                <a:latin typeface="+mn-lt"/>
              </a:rPr>
              <a:t>i : 12,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exp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4096,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v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75698</a:t>
            </a:r>
          </a:p>
          <a:p>
            <a:pPr eaLnBrk="1" hangingPunct="1"/>
            <a:r>
              <a:rPr lang="nn-NO" dirty="0">
                <a:solidFill>
                  <a:srgbClr val="C00000"/>
                </a:solidFill>
                <a:latin typeface="+mn-lt"/>
              </a:rPr>
              <a:t>i : 13,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exp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8192,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v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56154</a:t>
            </a:r>
          </a:p>
          <a:p>
            <a:pPr eaLnBrk="1" hangingPunct="1"/>
            <a:r>
              <a:rPr lang="nn-NO" dirty="0">
                <a:solidFill>
                  <a:srgbClr val="C00000"/>
                </a:solidFill>
                <a:latin typeface="+mn-lt"/>
              </a:rPr>
              <a:t>i : 14,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exp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16384,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v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83314</a:t>
            </a:r>
          </a:p>
          <a:p>
            <a:pPr eaLnBrk="1" hangingPunct="1"/>
            <a:r>
              <a:rPr lang="nn-NO" dirty="0">
                <a:solidFill>
                  <a:srgbClr val="C00000"/>
                </a:solidFill>
                <a:latin typeface="+mn-lt"/>
              </a:rPr>
              <a:t>i : 15,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exp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32768,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v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99519</a:t>
            </a:r>
          </a:p>
          <a:p>
            <a:pPr eaLnBrk="1" hangingPunct="1"/>
            <a:r>
              <a:rPr lang="nn-NO" dirty="0">
                <a:solidFill>
                  <a:srgbClr val="C00000"/>
                </a:solidFill>
                <a:latin typeface="+mn-lt"/>
              </a:rPr>
              <a:t>i : 16,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exp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65536, </a:t>
            </a:r>
            <a:r>
              <a:rPr lang="nn-NO" dirty="0" smtClean="0">
                <a:solidFill>
                  <a:srgbClr val="C00000"/>
                </a:solidFill>
                <a:latin typeface="+mn-lt"/>
              </a:rPr>
              <a:t>	v </a:t>
            </a:r>
            <a:r>
              <a:rPr lang="nn-NO" dirty="0">
                <a:solidFill>
                  <a:srgbClr val="C00000"/>
                </a:solidFill>
                <a:latin typeface="+mn-lt"/>
              </a:rPr>
              <a:t>: 29057</a:t>
            </a:r>
          </a:p>
          <a:p>
            <a:pPr eaLnBrk="1" hangingPunct="1"/>
            <a:endParaRPr lang="en-US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104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f</a:t>
            </a:r>
            <a:r>
              <a:rPr lang="en-US" dirty="0" smtClean="0">
                <a:latin typeface="Franklin Gothic Medium" panose="020B0603020102020204" pitchFamily="34" charset="0"/>
              </a:rPr>
              <a:t>ast </a:t>
            </a:r>
            <a:r>
              <a:rPr lang="en-US" dirty="0">
                <a:latin typeface="Franklin Gothic Medium" panose="020B0603020102020204" pitchFamily="34" charset="0"/>
              </a:rPr>
              <a:t>exponentiation algorithm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53155" y="1145823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Franklin Gothic Medium" panose="020B0603020102020204" pitchFamily="34" charset="0"/>
              </a:rPr>
              <a:t>What if the exponent is not a power of two?</a:t>
            </a:r>
          </a:p>
        </p:txBody>
      </p:sp>
      <p:sp>
        <p:nvSpPr>
          <p:cNvPr id="21508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1903060"/>
            <a:ext cx="7943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 dirty="0" smtClean="0"/>
              <a:t>81453 = 2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13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11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9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0</a:t>
            </a:r>
            <a:endParaRPr lang="en-US" sz="2400" baseline="30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509" name="TextBox 4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643467" y="4969836"/>
                <a:ext cx="7628820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2800" dirty="0" smtClean="0">
                    <a:latin typeface="Franklin Gothic Medium" panose="020B0603020102020204" pitchFamily="34" charset="0"/>
                  </a:rPr>
                  <a:t>The </a:t>
                </a:r>
                <a:r>
                  <a:rPr lang="en-US" sz="2800" dirty="0" smtClean="0">
                    <a:latin typeface="Franklin Gothic Medium" panose="020B0603020102020204" pitchFamily="34" charset="0"/>
                  </a:rPr>
                  <a:t>fast exponentiation algorithm computes </a:t>
                </a:r>
              </a:p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C00000"/>
                        </a:solidFill>
                        <a:latin typeface="Cambria Math"/>
                      </a:rPr>
                      <m:t>mod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using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 multiplications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solidFill>
                          <a:srgbClr val="C00000"/>
                        </a:solidFill>
                        <a:latin typeface="Cambria Math"/>
                      </a:rPr>
                      <m:t>mod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𝑚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2800" dirty="0">
                  <a:latin typeface="Franklin Gothic Medium" panose="020B0603020102020204" pitchFamily="34" charset="0"/>
                </a:endParaRPr>
              </a:p>
            </p:txBody>
          </p:sp>
        </mc:Choice>
        <mc:Fallback>
          <p:sp>
            <p:nvSpPr>
              <p:cNvPr id="21509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643467" y="4969836"/>
                <a:ext cx="7628820" cy="954107"/>
              </a:xfrm>
              <a:prstGeom prst="rect">
                <a:avLst/>
              </a:prstGeom>
              <a:blipFill rotWithShape="1">
                <a:blip r:embed="rId6"/>
                <a:stretch>
                  <a:fillRect l="-1679" t="-5732" b="-1719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903111" y="2740982"/>
            <a:ext cx="7224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81453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baseline="24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·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·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·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· 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000" b="1" baseline="6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3467" y="3559425"/>
            <a:ext cx="78337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81453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mod m= (a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baseline="24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 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 m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	                   ·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 m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·  	                         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m)  mod m </a:t>
            </a:r>
            <a:endParaRPr lang="en-US" sz="2000" b="1" baseline="6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77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>
                <a:latin typeface="Franklin Gothic Medium" panose="020B0603020102020204" pitchFamily="34" charset="0"/>
              </a:rPr>
              <a:t>primality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1378" y="1329267"/>
            <a:ext cx="7924800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An integer </a:t>
            </a:r>
            <a:r>
              <a:rPr lang="en-US" sz="2800" i="1" dirty="0">
                <a:latin typeface="Arial" pitchFamily="34" charset="0"/>
                <a:ea typeface="MS PGothic" pitchFamily="34" charset="-128"/>
                <a:cs typeface="+mn-cs"/>
              </a:rPr>
              <a:t>p</a:t>
            </a: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 greater than 1 is called </a:t>
            </a:r>
            <a:r>
              <a:rPr lang="en-US" sz="2800" i="1" dirty="0">
                <a:latin typeface="Arial" pitchFamily="34" charset="0"/>
                <a:ea typeface="MS PGothic" pitchFamily="34" charset="-128"/>
                <a:cs typeface="+mn-cs"/>
              </a:rPr>
              <a:t>prime</a:t>
            </a: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 if the only positive factors of </a:t>
            </a:r>
            <a:r>
              <a:rPr lang="en-US" sz="2800" i="1" dirty="0">
                <a:latin typeface="Arial" pitchFamily="34" charset="0"/>
                <a:ea typeface="MS PGothic" pitchFamily="34" charset="-128"/>
                <a:cs typeface="+mn-cs"/>
              </a:rPr>
              <a:t>p</a:t>
            </a: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 are 1 and </a:t>
            </a:r>
            <a:r>
              <a:rPr lang="en-US" sz="2800" i="1" dirty="0">
                <a:latin typeface="Arial" pitchFamily="34" charset="0"/>
                <a:ea typeface="MS PGothic" pitchFamily="34" charset="-128"/>
                <a:cs typeface="+mn-cs"/>
              </a:rPr>
              <a:t>p</a:t>
            </a: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1378" y="3606809"/>
            <a:ext cx="7924800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A positive integer that is greater than 1 and is not prime is called </a:t>
            </a:r>
            <a:r>
              <a:rPr lang="en-US" sz="2800" i="1" dirty="0">
                <a:latin typeface="Arial" pitchFamily="34" charset="0"/>
                <a:ea typeface="MS PGothic" pitchFamily="34" charset="-128"/>
                <a:cs typeface="+mn-cs"/>
              </a:rPr>
              <a:t>composite</a:t>
            </a:r>
            <a:r>
              <a:rPr lang="en-US" dirty="0">
                <a:latin typeface="Arial" pitchFamily="34" charset="0"/>
                <a:ea typeface="MS PGothic" pitchFamily="34" charset="-128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84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f</a:t>
            </a:r>
            <a:r>
              <a:rPr lang="en-US" dirty="0" smtClean="0">
                <a:latin typeface="Franklin Gothic Medium" panose="020B0603020102020204" pitchFamily="34" charset="0"/>
              </a:rPr>
              <a:t>undamental </a:t>
            </a:r>
            <a:r>
              <a:rPr lang="en-US" dirty="0">
                <a:latin typeface="Franklin Gothic Medium" panose="020B0603020102020204" pitchFamily="34" charset="0"/>
              </a:rPr>
              <a:t>t</a:t>
            </a:r>
            <a:r>
              <a:rPr lang="en-US" dirty="0" smtClean="0">
                <a:latin typeface="Franklin Gothic Medium" panose="020B0603020102020204" pitchFamily="34" charset="0"/>
              </a:rPr>
              <a:t>heorem </a:t>
            </a:r>
            <a:r>
              <a:rPr lang="en-US" dirty="0">
                <a:latin typeface="Franklin Gothic Medium" panose="020B0603020102020204" pitchFamily="34" charset="0"/>
              </a:rPr>
              <a:t>of </a:t>
            </a:r>
            <a:r>
              <a:rPr lang="en-US" dirty="0" smtClean="0">
                <a:latin typeface="Franklin Gothic Medium" panose="020B0603020102020204" pitchFamily="34" charset="0"/>
              </a:rPr>
              <a:t>arithmetic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4550" y="1317972"/>
            <a:ext cx="7391400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0" lvl="1">
              <a:defRPr/>
            </a:pP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Every positive integer greater than 1 has a unique prime factorization</a:t>
            </a:r>
          </a:p>
        </p:txBody>
      </p:sp>
      <p:sp>
        <p:nvSpPr>
          <p:cNvPr id="23559" name="TextBox 9"/>
          <p:cNvSpPr txBox="1">
            <a:spLocks noChangeArrowheads="1"/>
          </p:cNvSpPr>
          <p:nvPr/>
        </p:nvSpPr>
        <p:spPr bwMode="auto">
          <a:xfrm>
            <a:off x="1916286" y="2819394"/>
            <a:ext cx="5638082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200" dirty="0">
                <a:solidFill>
                  <a:srgbClr val="C00000"/>
                </a:solidFill>
              </a:rPr>
              <a:t>48 =  2 • 2 • 2 • 2 • 3</a:t>
            </a:r>
          </a:p>
          <a:p>
            <a:pPr eaLnBrk="1" hangingPunct="1"/>
            <a:r>
              <a:rPr lang="en-US" sz="2200" dirty="0">
                <a:solidFill>
                  <a:srgbClr val="C00000"/>
                </a:solidFill>
              </a:rPr>
              <a:t>591 = 3 • 197</a:t>
            </a:r>
          </a:p>
          <a:p>
            <a:pPr eaLnBrk="1" hangingPunct="1"/>
            <a:r>
              <a:rPr lang="en-US" sz="2200" dirty="0">
                <a:solidFill>
                  <a:srgbClr val="C00000"/>
                </a:solidFill>
              </a:rPr>
              <a:t>45,523 = 45,523</a:t>
            </a:r>
          </a:p>
          <a:p>
            <a:pPr eaLnBrk="1" hangingPunct="1"/>
            <a:r>
              <a:rPr lang="en-US" sz="2200" dirty="0">
                <a:solidFill>
                  <a:srgbClr val="C00000"/>
                </a:solidFill>
              </a:rPr>
              <a:t>321,950 = 2 • 5 • 5 • 47 • 137</a:t>
            </a:r>
          </a:p>
          <a:p>
            <a:pPr eaLnBrk="1" hangingPunct="1"/>
            <a:r>
              <a:rPr lang="en-US" sz="2200" dirty="0">
                <a:solidFill>
                  <a:srgbClr val="C00000"/>
                </a:solidFill>
              </a:rPr>
              <a:t>1,234,567,890 = 2 • 3 • 3 • 5 • 3,607 • 3,803</a:t>
            </a:r>
          </a:p>
        </p:txBody>
      </p:sp>
    </p:spTree>
    <p:extLst>
      <p:ext uri="{BB962C8B-B14F-4D97-AF65-F5344CB8AC3E}">
        <p14:creationId xmlns:p14="http://schemas.microsoft.com/office/powerpoint/2010/main" val="45151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f</a:t>
            </a:r>
            <a:r>
              <a:rPr lang="en-US" dirty="0" smtClean="0">
                <a:latin typeface="Franklin Gothic Medium" panose="020B0603020102020204" pitchFamily="34" charset="0"/>
              </a:rPr>
              <a:t>actorization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579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502356" y="1142559"/>
                <a:ext cx="8229600" cy="514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  <m:r>
                      <a:rPr lang="en-US" sz="2800" b="0" i="0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is </a:t>
                </a:r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composite,  it has a factor of size at </a:t>
                </a:r>
                <a:r>
                  <a:rPr lang="en-US" sz="28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most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.</a:t>
                </a:r>
                <a:endParaRPr lang="en-US" sz="2800" dirty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2457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xfrm>
                <a:off x="502356" y="1142559"/>
                <a:ext cx="8229600" cy="5140800"/>
              </a:xfrm>
              <a:blipFill rotWithShape="1">
                <a:blip r:embed="rId5"/>
                <a:stretch>
                  <a:fillRect l="-1481" t="-1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081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>
                <a:latin typeface="Franklin Gothic Medium" panose="020B0603020102020204" pitchFamily="34" charset="0"/>
              </a:rPr>
              <a:t>e</a:t>
            </a:r>
            <a:r>
              <a:rPr lang="en-US" dirty="0" err="1" smtClean="0">
                <a:latin typeface="Franklin Gothic Medium" panose="020B0603020102020204" pitchFamily="34" charset="0"/>
              </a:rPr>
              <a:t>uclid’s</a:t>
            </a:r>
            <a:r>
              <a:rPr lang="en-US" dirty="0" smtClean="0">
                <a:latin typeface="Franklin Gothic Medium" panose="020B0603020102020204" pitchFamily="34" charset="0"/>
              </a:rPr>
              <a:t> </a:t>
            </a:r>
            <a:r>
              <a:rPr lang="en-US" dirty="0">
                <a:latin typeface="Franklin Gothic Medium" panose="020B0603020102020204" pitchFamily="34" charset="0"/>
              </a:rPr>
              <a:t>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491067" y="1199004"/>
                <a:ext cx="8229600" cy="514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There are an infinite number of primes.</a:t>
                </a:r>
              </a:p>
              <a:p>
                <a:pPr marL="0" indent="0">
                  <a:buNone/>
                </a:pPr>
                <a:endParaRPr lang="en-US" sz="2800" dirty="0" smtClean="0">
                  <a:latin typeface="Franklin Gothic Medium" panose="020B0603020102020204" pitchFamily="34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latin typeface="Franklin Gothic Medium" panose="020B0603020102020204" pitchFamily="34" charset="0"/>
                  </a:rPr>
                  <a:t>Proof 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by contradiction: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sz="2600" dirty="0">
                    <a:latin typeface="Franklin Gothic Medium" panose="020B0603020102020204" pitchFamily="34" charset="0"/>
                  </a:rPr>
                  <a:t>Suppose </a:t>
                </a:r>
                <a:r>
                  <a:rPr lang="en-US" sz="2600" dirty="0" smtClean="0">
                    <a:latin typeface="Franklin Gothic Medium" panose="020B0603020102020204" pitchFamily="34" charset="0"/>
                  </a:rPr>
                  <a:t>that there </a:t>
                </a:r>
                <a:r>
                  <a:rPr lang="en-US" sz="2600" dirty="0">
                    <a:latin typeface="Franklin Gothic Medium" panose="020B0603020102020204" pitchFamily="34" charset="0"/>
                  </a:rPr>
                  <a:t>are </a:t>
                </a:r>
                <a:r>
                  <a:rPr lang="en-US" sz="2600" dirty="0" smtClean="0">
                    <a:latin typeface="Franklin Gothic Medium" panose="020B0603020102020204" pitchFamily="34" charset="0"/>
                  </a:rPr>
                  <a:t>only a </a:t>
                </a:r>
                <a:r>
                  <a:rPr lang="en-US" sz="2600" dirty="0">
                    <a:latin typeface="Franklin Gothic Medium" panose="020B0603020102020204" pitchFamily="34" charset="0"/>
                  </a:rPr>
                  <a:t>finite number of primes: </a:t>
                </a:r>
                <a:r>
                  <a:rPr lang="en-US" sz="2600" dirty="0" smtClean="0">
                    <a:latin typeface="Franklin Gothic Medium" panose="020B0603020102020204" pitchFamily="34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sz="2600" baseline="-25000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717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xfrm>
                <a:off x="491067" y="1199004"/>
                <a:ext cx="8229600" cy="5140800"/>
              </a:xfrm>
              <a:blipFill rotWithShape="1">
                <a:blip r:embed="rId5"/>
                <a:stretch>
                  <a:fillRect l="-1556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005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divisibility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9800" y="1381125"/>
            <a:ext cx="7391400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Integers a, b, with a ≠ 0, we say that a </a:t>
            </a:r>
            <a:r>
              <a:rPr lang="en-US" sz="2400" i="1" dirty="0">
                <a:latin typeface="Arial" pitchFamily="34" charset="0"/>
              </a:rPr>
              <a:t>divides</a:t>
            </a:r>
            <a:r>
              <a:rPr lang="en-US" sz="2400" dirty="0">
                <a:latin typeface="Arial" pitchFamily="34" charset="0"/>
              </a:rPr>
              <a:t> b </a:t>
            </a:r>
            <a:r>
              <a:rPr lang="en-US" sz="2400" dirty="0" smtClean="0">
                <a:latin typeface="Arial" pitchFamily="34" charset="0"/>
              </a:rPr>
              <a:t>if </a:t>
            </a:r>
            <a:r>
              <a:rPr lang="en-US" sz="2400" dirty="0">
                <a:latin typeface="Arial" pitchFamily="34" charset="0"/>
              </a:rPr>
              <a:t>there is an integer k such that b = </a:t>
            </a:r>
            <a:r>
              <a:rPr lang="en-US" sz="2400" dirty="0" err="1" smtClean="0">
                <a:latin typeface="Arial" pitchFamily="34" charset="0"/>
              </a:rPr>
              <a:t>ka</a:t>
            </a:r>
            <a:r>
              <a:rPr lang="en-US" sz="2400" dirty="0" smtClean="0">
                <a:latin typeface="Arial" pitchFamily="34" charset="0"/>
              </a:rPr>
              <a:t>.  </a:t>
            </a:r>
            <a:r>
              <a:rPr lang="en-US" sz="2400" dirty="0">
                <a:latin typeface="Arial" pitchFamily="34" charset="0"/>
              </a:rPr>
              <a:t>The notation   a | b denotes </a:t>
            </a:r>
            <a:r>
              <a:rPr lang="en-US" sz="2400" dirty="0" smtClean="0">
                <a:latin typeface="Arial" pitchFamily="34" charset="0"/>
              </a:rPr>
              <a:t>“a </a:t>
            </a:r>
            <a:r>
              <a:rPr lang="en-US" sz="2400" dirty="0">
                <a:latin typeface="Arial" pitchFamily="34" charset="0"/>
              </a:rPr>
              <a:t>divides b</a:t>
            </a:r>
            <a:r>
              <a:rPr lang="en-US" sz="2400" dirty="0" smtClean="0">
                <a:latin typeface="Arial" pitchFamily="34" charset="0"/>
              </a:rPr>
              <a:t>.”</a:t>
            </a:r>
            <a:endParaRPr lang="en-US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19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division theorem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306689"/>
            <a:ext cx="7239000" cy="1384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pitchFamily="34" charset="0"/>
              </a:rPr>
              <a:t>Let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be an integer and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 a positive integer.  Then there are </a:t>
            </a:r>
            <a:r>
              <a:rPr lang="en-US" sz="2800" i="1" dirty="0">
                <a:latin typeface="Arial" pitchFamily="34" charset="0"/>
              </a:rPr>
              <a:t>unique</a:t>
            </a:r>
            <a:r>
              <a:rPr lang="en-US" sz="2800" dirty="0">
                <a:latin typeface="Arial" pitchFamily="34" charset="0"/>
              </a:rPr>
              <a:t> integers </a:t>
            </a:r>
            <a:r>
              <a:rPr lang="en-US" sz="2800" i="1" dirty="0">
                <a:latin typeface="Arial" pitchFamily="34" charset="0"/>
              </a:rPr>
              <a:t>q</a:t>
            </a:r>
            <a:r>
              <a:rPr lang="en-US" sz="2800" dirty="0">
                <a:latin typeface="Arial" pitchFamily="34" charset="0"/>
              </a:rPr>
              <a:t> and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, with 0 ≤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 &lt;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, such that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 err="1">
                <a:latin typeface="Arial" pitchFamily="34" charset="0"/>
              </a:rPr>
              <a:t>dq</a:t>
            </a:r>
            <a:r>
              <a:rPr lang="en-US" sz="2800" dirty="0">
                <a:latin typeface="Arial" pitchFamily="34" charset="0"/>
              </a:rPr>
              <a:t> +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69911" y="3033885"/>
            <a:ext cx="4953000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i="1" dirty="0">
                <a:latin typeface="Arial" pitchFamily="34" charset="0"/>
              </a:rPr>
              <a:t>q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</a:rPr>
              <a:t>div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           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</a:rPr>
              <a:t>mod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6054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modular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rithmetic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0711" y="1326444"/>
            <a:ext cx="7772400" cy="1570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a and b be integers, and m be a positive integer.  We say a </a:t>
            </a:r>
            <a:r>
              <a:rPr lang="en-US" sz="2400" i="1" dirty="0">
                <a:latin typeface="Arial" pitchFamily="34" charset="0"/>
              </a:rPr>
              <a:t>is congruent to b modulo m </a:t>
            </a:r>
            <a:r>
              <a:rPr lang="en-US" sz="2400" dirty="0">
                <a:latin typeface="Arial" pitchFamily="34" charset="0"/>
              </a:rPr>
              <a:t>if m divides a – b.  We use the notation a ≡ b (mod m) to indicate that a is congruent to b modulo m.</a:t>
            </a:r>
          </a:p>
        </p:txBody>
      </p:sp>
    </p:spTree>
    <p:extLst>
      <p:ext uri="{BB962C8B-B14F-4D97-AF65-F5344CB8AC3E}">
        <p14:creationId xmlns:p14="http://schemas.microsoft.com/office/powerpoint/2010/main" val="412690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modular arithmetic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31713" y="1270000"/>
            <a:ext cx="6578600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a and b be integers, and let m be a positive integer.  Then a ≡ b (mod m) if and only if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</a:rPr>
              <a:t>a mod m = b mod m.</a:t>
            </a:r>
          </a:p>
        </p:txBody>
      </p:sp>
    </p:spTree>
    <p:extLst>
      <p:ext uri="{BB962C8B-B14F-4D97-AF65-F5344CB8AC3E}">
        <p14:creationId xmlns:p14="http://schemas.microsoft.com/office/powerpoint/2010/main" val="113346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modular arithmetic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962378" y="1267177"/>
            <a:ext cx="7315200" cy="1570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m be a positive integer.  If a ≡ b (mod m) and     c ≡ d (mod m), then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</a:rPr>
              <a:t>a + c ≡ b + d (mod m)    </a:t>
            </a:r>
            <a:r>
              <a:rPr lang="en-US" sz="2400" dirty="0" smtClean="0">
                <a:latin typeface="Arial" pitchFamily="34" charset="0"/>
              </a:rPr>
              <a:t> and      </a:t>
            </a:r>
            <a:endParaRPr lang="en-US" sz="2400" dirty="0">
              <a:latin typeface="Arial" pitchFamily="34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</a:rPr>
              <a:t>ac ≡ </a:t>
            </a:r>
            <a:r>
              <a:rPr lang="en-US" sz="2400" dirty="0" err="1">
                <a:latin typeface="Arial" pitchFamily="34" charset="0"/>
              </a:rPr>
              <a:t>bd</a:t>
            </a:r>
            <a:r>
              <a:rPr lang="en-US" sz="2400" dirty="0">
                <a:latin typeface="Arial" pitchFamily="34" charset="0"/>
              </a:rPr>
              <a:t> (mod m)</a:t>
            </a:r>
          </a:p>
        </p:txBody>
      </p:sp>
    </p:spTree>
    <p:extLst>
      <p:ext uri="{BB962C8B-B14F-4D97-AF65-F5344CB8AC3E}">
        <p14:creationId xmlns:p14="http://schemas.microsoft.com/office/powerpoint/2010/main" val="288605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356" y="1177498"/>
            <a:ext cx="8088489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n be an </a:t>
            </a:r>
            <a:r>
              <a:rPr lang="en-US" sz="2400" dirty="0" smtClean="0">
                <a:latin typeface="Arial" pitchFamily="34" charset="0"/>
              </a:rPr>
              <a:t>integer.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</a:rPr>
              <a:t>Prove </a:t>
            </a:r>
            <a:r>
              <a:rPr lang="en-US" sz="2400" dirty="0">
                <a:latin typeface="Arial" pitchFamily="34" charset="0"/>
              </a:rPr>
              <a:t>that n</a:t>
            </a:r>
            <a:r>
              <a:rPr lang="en-US" sz="2400" baseline="30000" dirty="0"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 ≡ 0 (mod 4) or n</a:t>
            </a:r>
            <a:r>
              <a:rPr lang="en-US" sz="2400" baseline="30000" dirty="0"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 ≡ 1 (mod 4)</a:t>
            </a:r>
          </a:p>
        </p:txBody>
      </p:sp>
    </p:spTree>
    <p:extLst>
      <p:ext uri="{BB962C8B-B14F-4D97-AF65-F5344CB8AC3E}">
        <p14:creationId xmlns:p14="http://schemas.microsoft.com/office/powerpoint/2010/main" val="228872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Cambria Math" pitchFamily="18" charset="0"/>
              </a:rPr>
              <a:t>n</a:t>
            </a:r>
            <a:r>
              <a:rPr lang="en-US" dirty="0" smtClean="0">
                <a:ea typeface="+mj-ea"/>
              </a:rPr>
              <a:t>-bit unsigned </a:t>
            </a:r>
            <a:r>
              <a:rPr lang="en-US" dirty="0" smtClean="0"/>
              <a:t>in</a:t>
            </a:r>
            <a:r>
              <a:rPr lang="en-US" dirty="0" smtClean="0">
                <a:ea typeface="+mj-ea"/>
              </a:rPr>
              <a:t>teger </a:t>
            </a:r>
            <a:r>
              <a:rPr lang="en-US" dirty="0"/>
              <a:t>r</a:t>
            </a:r>
            <a:r>
              <a:rPr lang="en-US" dirty="0" smtClean="0">
                <a:ea typeface="+mj-ea"/>
              </a:rPr>
              <a:t>epresentation</a:t>
            </a:r>
            <a:endParaRPr lang="en-US" dirty="0"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80000"/>
                  </a:lnSpc>
                </a:pPr>
                <a:r>
                  <a:rPr lang="en-US" sz="3000" dirty="0" smtClean="0">
                    <a:latin typeface="Calibri" charset="0"/>
                  </a:rPr>
                  <a:t>Represent integer x as sum of powers of 2:</a:t>
                </a: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3000" dirty="0">
                    <a:latin typeface="Calibri" charset="0"/>
                  </a:rPr>
                  <a:t>    </a:t>
                </a:r>
                <a:r>
                  <a:rPr lang="en-US" sz="3000" dirty="0" smtClean="0">
                    <a:latin typeface="Calibri" charset="0"/>
                  </a:rPr>
                  <a:t>  If 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  <m:r>
                      <a:rPr lang="en-US" sz="3000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3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3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3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sz="3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3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sz="3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3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p>
                          <m:sSupPr>
                            <m:ctrlPr>
                              <a:rPr lang="en-US" sz="3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3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sz="3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3000" dirty="0" smtClean="0">
                    <a:latin typeface="Calibri" charset="0"/>
                  </a:rPr>
                  <a:t>where </a:t>
                </a:r>
                <a:r>
                  <a:rPr lang="en-US" sz="3000" dirty="0">
                    <a:latin typeface="Calibri" charset="0"/>
                  </a:rPr>
                  <a:t>each </a:t>
                </a:r>
                <a:r>
                  <a:rPr lang="en-US" i="1" dirty="0">
                    <a:latin typeface="Calibri" charset="0"/>
                  </a:rPr>
                  <a:t>b</a:t>
                </a:r>
                <a:r>
                  <a:rPr lang="en-US" i="1" baseline="-25000" dirty="0">
                    <a:latin typeface="Calibri" charset="0"/>
                  </a:rPr>
                  <a:t>i </a:t>
                </a:r>
                <a:r>
                  <a:rPr lang="en-US" sz="3000" dirty="0">
                    <a:latin typeface="Cambria Math" charset="0"/>
                    <a:cs typeface="Cambria Math" charset="0"/>
                  </a:rPr>
                  <a:t>∈ </a:t>
                </a:r>
                <a:r>
                  <a:rPr lang="en-US" sz="3000" dirty="0">
                    <a:latin typeface="Calibri" charset="0"/>
                    <a:cs typeface="Cambria Math" charset="0"/>
                  </a:rPr>
                  <a:t>{0,1}</a:t>
                </a:r>
                <a:endParaRPr lang="en-US" sz="3000" dirty="0">
                  <a:latin typeface="Calibri" charset="0"/>
                </a:endParaRP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3000" dirty="0">
                    <a:latin typeface="Calibri" charset="0"/>
                  </a:rPr>
                  <a:t>   </a:t>
                </a:r>
                <a:r>
                  <a:rPr lang="en-US" sz="3000" dirty="0" smtClean="0">
                    <a:latin typeface="Calibri" charset="0"/>
                  </a:rPr>
                  <a:t>   </a:t>
                </a:r>
                <a:r>
                  <a:rPr lang="en-US" sz="3000" dirty="0">
                    <a:latin typeface="Calibri" charset="0"/>
                  </a:rPr>
                  <a:t>then representation is </a:t>
                </a:r>
                <a:r>
                  <a:rPr lang="en-US" i="1" dirty="0">
                    <a:solidFill>
                      <a:srgbClr val="C00000"/>
                    </a:solidFill>
                    <a:latin typeface="Calibri" charset="0"/>
                  </a:rPr>
                  <a:t>b</a:t>
                </a:r>
                <a:r>
                  <a:rPr lang="en-US" i="1" baseline="-25000" dirty="0">
                    <a:solidFill>
                      <a:srgbClr val="C00000"/>
                    </a:solidFill>
                    <a:latin typeface="Calibri" charset="0"/>
                  </a:rPr>
                  <a:t>n-1</a:t>
                </a:r>
                <a:r>
                  <a:rPr lang="en-US" i="1" dirty="0">
                    <a:solidFill>
                      <a:srgbClr val="C00000"/>
                    </a:solidFill>
                    <a:latin typeface="Calibri" charset="0"/>
                  </a:rPr>
                  <a:t>...b</a:t>
                </a:r>
                <a:r>
                  <a:rPr lang="en-US" i="1" baseline="-25000" dirty="0">
                    <a:solidFill>
                      <a:srgbClr val="C00000"/>
                    </a:solidFill>
                    <a:latin typeface="Calibri" charset="0"/>
                  </a:rPr>
                  <a:t>2</a:t>
                </a:r>
                <a:r>
                  <a:rPr lang="en-US" i="1" dirty="0">
                    <a:solidFill>
                      <a:srgbClr val="C00000"/>
                    </a:solidFill>
                    <a:latin typeface="Calibri" charset="0"/>
                  </a:rPr>
                  <a:t> b</a:t>
                </a:r>
                <a:r>
                  <a:rPr lang="en-US" i="1" baseline="-25000" dirty="0">
                    <a:solidFill>
                      <a:srgbClr val="C00000"/>
                    </a:solidFill>
                    <a:latin typeface="Calibri" charset="0"/>
                  </a:rPr>
                  <a:t>1</a:t>
                </a:r>
                <a:r>
                  <a:rPr lang="en-US" i="1" dirty="0">
                    <a:solidFill>
                      <a:srgbClr val="C00000"/>
                    </a:solidFill>
                    <a:latin typeface="Calibri" charset="0"/>
                  </a:rPr>
                  <a:t> b</a:t>
                </a:r>
                <a:r>
                  <a:rPr lang="en-US" i="1" baseline="-25000" dirty="0">
                    <a:solidFill>
                      <a:srgbClr val="C00000"/>
                    </a:solidFill>
                    <a:latin typeface="Calibri" charset="0"/>
                  </a:rPr>
                  <a:t>0</a:t>
                </a: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endParaRPr lang="en-US" sz="3000" i="1" baseline="-25000" dirty="0">
                  <a:latin typeface="Calibri" charset="0"/>
                </a:endParaRP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3000" dirty="0">
                    <a:latin typeface="Calibri" charset="0"/>
                  </a:rPr>
                  <a:t>    </a:t>
                </a:r>
                <a:r>
                  <a:rPr lang="en-US" sz="2600" dirty="0">
                    <a:latin typeface="Calibri" charset="0"/>
                  </a:rPr>
                  <a:t>99 </a:t>
                </a:r>
                <a:r>
                  <a:rPr lang="en-US" sz="2600" dirty="0" smtClean="0">
                    <a:latin typeface="Calibri" charset="0"/>
                  </a:rPr>
                  <a:t>= 64 + </a:t>
                </a:r>
                <a:r>
                  <a:rPr lang="en-US" sz="2600" dirty="0">
                    <a:latin typeface="Calibri" charset="0"/>
                  </a:rPr>
                  <a:t>32 + 2 + 1</a:t>
                </a: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dirty="0">
                    <a:latin typeface="Calibri" charset="0"/>
                  </a:rPr>
                  <a:t>    18 = 16 + 2</a:t>
                </a: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endParaRPr lang="en-US" sz="3000" dirty="0">
                  <a:latin typeface="Calibri" charset="0"/>
                </a:endParaRP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2600" dirty="0">
                    <a:latin typeface="Calibri" charset="0"/>
                  </a:rPr>
                  <a:t>For n = 8:</a:t>
                </a: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dirty="0">
                    <a:latin typeface="Calibri" charset="0"/>
                  </a:rPr>
                  <a:t>     </a:t>
                </a:r>
                <a:r>
                  <a:rPr lang="en-US" sz="2600" dirty="0" smtClean="0">
                    <a:latin typeface="Calibri" charset="0"/>
                  </a:rPr>
                  <a:t>  99</a:t>
                </a:r>
                <a:r>
                  <a:rPr lang="en-US" sz="2600" dirty="0">
                    <a:latin typeface="Calibri" charset="0"/>
                  </a:rPr>
                  <a:t>:    </a:t>
                </a:r>
                <a:r>
                  <a:rPr lang="en-US" sz="1100" dirty="0">
                    <a:latin typeface="Calibri" charset="0"/>
                  </a:rPr>
                  <a:t> </a:t>
                </a:r>
                <a:r>
                  <a:rPr lang="en-US" sz="2600" dirty="0">
                    <a:latin typeface="Calibri" charset="0"/>
                  </a:rPr>
                  <a:t>0110 </a:t>
                </a:r>
                <a:r>
                  <a:rPr lang="en-US" sz="1900" dirty="0">
                    <a:latin typeface="Calibri" charset="0"/>
                  </a:rPr>
                  <a:t> </a:t>
                </a:r>
                <a:r>
                  <a:rPr lang="en-US" sz="2600" dirty="0">
                    <a:latin typeface="Calibri" charset="0"/>
                  </a:rPr>
                  <a:t>0011</a:t>
                </a: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dirty="0">
                    <a:latin typeface="Calibri" charset="0"/>
                  </a:rPr>
                  <a:t>     </a:t>
                </a:r>
                <a:r>
                  <a:rPr lang="en-US" sz="2600" dirty="0" smtClean="0">
                    <a:latin typeface="Calibri" charset="0"/>
                  </a:rPr>
                  <a:t>  18</a:t>
                </a:r>
                <a:r>
                  <a:rPr lang="en-US" sz="2600" dirty="0">
                    <a:latin typeface="Calibri" charset="0"/>
                  </a:rPr>
                  <a:t>:    0001  </a:t>
                </a:r>
                <a:r>
                  <a:rPr lang="en-US" sz="2600" dirty="0" smtClean="0">
                    <a:latin typeface="Calibri" charset="0"/>
                  </a:rPr>
                  <a:t>0010</a:t>
                </a:r>
                <a:endParaRPr lang="en-US" sz="2600" dirty="0">
                  <a:latin typeface="Calibri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endParaRPr lang="en-US" sz="3000" dirty="0">
                  <a:latin typeface="Calibri" charset="0"/>
                  <a:cs typeface="Cambria Math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endParaRPr lang="en-US" sz="3000" dirty="0">
                  <a:latin typeface="Calibri" charset="0"/>
                  <a:cs typeface="Cambria Math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endParaRPr lang="en-US" sz="3000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921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830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5503</TotalTime>
  <Words>1366</Words>
  <Application>Microsoft Office PowerPoint</Application>
  <PresentationFormat>On-screen Show (4:3)</PresentationFormat>
  <Paragraphs>345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CSE 311: Foundations of Computing</vt:lpstr>
      <vt:lpstr>announcements</vt:lpstr>
      <vt:lpstr>review: divisibility</vt:lpstr>
      <vt:lpstr>review: division theorem</vt:lpstr>
      <vt:lpstr>review: modular arithmetic</vt:lpstr>
      <vt:lpstr>review: modular arithmetic</vt:lpstr>
      <vt:lpstr>review: modular arithmetic</vt:lpstr>
      <vt:lpstr>example</vt:lpstr>
      <vt:lpstr>n-bit unsigned integer representation</vt:lpstr>
      <vt:lpstr>signed integer representation</vt:lpstr>
      <vt:lpstr>two’s complement representation</vt:lpstr>
      <vt:lpstr>signed vs two’s complement</vt:lpstr>
      <vt:lpstr>two’s complement representation</vt:lpstr>
      <vt:lpstr>basic applications of mod</vt:lpstr>
      <vt:lpstr>hashing</vt:lpstr>
      <vt:lpstr>pseudo random number generation</vt:lpstr>
      <vt:lpstr>simple cipher</vt:lpstr>
      <vt:lpstr>modular exponentiation mod 7</vt:lpstr>
      <vt:lpstr>exponentiation</vt:lpstr>
      <vt:lpstr>repeated squaring – small and fast</vt:lpstr>
      <vt:lpstr>fast exponentiation</vt:lpstr>
      <vt:lpstr>program trace</vt:lpstr>
      <vt:lpstr>fast exponentiation algorithm </vt:lpstr>
      <vt:lpstr>primality</vt:lpstr>
      <vt:lpstr>fundamental theorem of arithmetic</vt:lpstr>
      <vt:lpstr>factorization</vt:lpstr>
      <vt:lpstr>euclid’s theorem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378</cp:revision>
  <cp:lastPrinted>2013-10-03T23:44:12Z</cp:lastPrinted>
  <dcterms:created xsi:type="dcterms:W3CDTF">2013-01-07T07:20:47Z</dcterms:created>
  <dcterms:modified xsi:type="dcterms:W3CDTF">2013-10-18T07:52:34Z</dcterms:modified>
</cp:coreProperties>
</file>