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59" r:id="rId3"/>
    <p:sldId id="403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7" r:id="rId12"/>
    <p:sldId id="428" r:id="rId13"/>
    <p:sldId id="426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239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18" Type="http://schemas.openxmlformats.org/officeDocument/2006/relationships/tags" Target="../tags/tag6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3.xml"/><Relationship Id="rId17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5.xml"/><Relationship Id="rId20" Type="http://schemas.openxmlformats.org/officeDocument/2006/relationships/tags" Target="../tags/tag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image" Target="../media/image4.png"/><Relationship Id="rId23" Type="http://schemas.openxmlformats.org/officeDocument/2006/relationships/image" Target="../media/image8.png"/><Relationship Id="rId10" Type="http://schemas.openxmlformats.org/officeDocument/2006/relationships/tags" Target="../tags/tag2.xml"/><Relationship Id="rId19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tags" Target="../tags/tag4.xml"/><Relationship Id="rId2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1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19" Type="http://schemas.openxmlformats.org/officeDocument/2006/relationships/image" Target="../media/image23.png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10:  Functions, Modular arithmetic</a:t>
            </a:r>
          </a:p>
        </p:txBody>
      </p:sp>
      <p:pic>
        <p:nvPicPr>
          <p:cNvPr id="1026" name="Picture 2" descr="http://imgs.xkcd.com/comics/code_talk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064" y="2409118"/>
            <a:ext cx="5116336" cy="40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values computed?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" y="1332089"/>
            <a:ext cx="4264464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78" y="1337730"/>
            <a:ext cx="4307422" cy="242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41" b="34061"/>
          <a:stretch>
            <a:fillRect/>
          </a:stretch>
        </p:blipFill>
        <p:spPr bwMode="auto">
          <a:xfrm>
            <a:off x="671691" y="3913011"/>
            <a:ext cx="22860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7"/>
          <a:stretch>
            <a:fillRect/>
          </a:stretch>
        </p:blipFill>
        <p:spPr bwMode="auto">
          <a:xfrm>
            <a:off x="4854219" y="3913011"/>
            <a:ext cx="2143125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9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ivisibility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800" y="1381125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</a:t>
            </a:r>
            <a:r>
              <a:rPr lang="en-US" sz="2400" dirty="0" smtClean="0">
                <a:latin typeface="Arial" pitchFamily="34" charset="0"/>
              </a:rPr>
              <a:t>if </a:t>
            </a:r>
            <a:r>
              <a:rPr lang="en-US" sz="2400" dirty="0">
                <a:latin typeface="Arial" pitchFamily="34" charset="0"/>
              </a:rPr>
              <a:t>there is an integer k such that b = </a:t>
            </a:r>
            <a:r>
              <a:rPr lang="en-US" sz="2400" dirty="0" err="1">
                <a:latin typeface="Arial" pitchFamily="34" charset="0"/>
              </a:rPr>
              <a:t>ka</a:t>
            </a:r>
            <a:r>
              <a:rPr lang="en-US" sz="2400" dirty="0">
                <a:latin typeface="Arial" pitchFamily="34" charset="0"/>
              </a:rPr>
              <a:t>.  The notation   a | b denotes </a:t>
            </a:r>
            <a:r>
              <a:rPr lang="en-US" sz="2400" dirty="0" smtClean="0">
                <a:latin typeface="Arial" pitchFamily="34" charset="0"/>
              </a:rPr>
              <a:t>“a </a:t>
            </a:r>
            <a:r>
              <a:rPr lang="en-US" sz="2400" dirty="0">
                <a:latin typeface="Arial" pitchFamily="34" charset="0"/>
              </a:rPr>
              <a:t>divides b</a:t>
            </a:r>
            <a:r>
              <a:rPr lang="en-US" sz="2400" dirty="0" smtClean="0">
                <a:latin typeface="Arial" pitchFamily="34" charset="0"/>
              </a:rPr>
              <a:t>.”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306689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9911" y="3033885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04800" y="5791200"/>
            <a:ext cx="6224588" cy="4000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Note: r ≥ 0 even if a &lt; 0.  Not quite the same as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a%d</a:t>
            </a:r>
            <a:r>
              <a:rPr lang="en-US" sz="2000"/>
              <a:t>  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89" y="3736622"/>
            <a:ext cx="2752299" cy="14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20" b="17351"/>
          <a:stretch>
            <a:fillRect/>
          </a:stretch>
        </p:blipFill>
        <p:spPr bwMode="auto">
          <a:xfrm>
            <a:off x="6846888" y="5383034"/>
            <a:ext cx="1828800" cy="118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rithmetic mod 7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73121" y="1182507"/>
            <a:ext cx="5446882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+</a:t>
            </a:r>
            <a:r>
              <a:rPr lang="en-US" baseline="-25000" dirty="0" smtClean="0">
                <a:solidFill>
                  <a:srgbClr val="C00000"/>
                </a:solidFill>
              </a:rPr>
              <a:t>7</a:t>
            </a:r>
            <a:r>
              <a:rPr lang="en-US" dirty="0" smtClean="0">
                <a:solidFill>
                  <a:srgbClr val="C00000"/>
                </a:solidFill>
              </a:rPr>
              <a:t> b = (a + b) mod 7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 baseline="-25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7</a:t>
            </a:r>
            <a:r>
              <a:rPr lang="en-US" dirty="0" smtClean="0">
                <a:solidFill>
                  <a:srgbClr val="C00000"/>
                </a:solidFill>
              </a:rPr>
              <a:t> b = (a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>
                <a:solidFill>
                  <a:srgbClr val="C00000"/>
                </a:solidFill>
              </a:rPr>
              <a:t> b) mod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33021731"/>
              </p:ext>
            </p:extLst>
          </p:nvPr>
        </p:nvGraphicFramePr>
        <p:xfrm>
          <a:off x="733778" y="2909711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34008476"/>
              </p:ext>
            </p:extLst>
          </p:nvPr>
        </p:nvGraphicFramePr>
        <p:xfrm>
          <a:off x="4746978" y="2909711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</a:t>
            </a:r>
            <a:r>
              <a:rPr lang="en-US" dirty="0"/>
              <a:t>a</a:t>
            </a:r>
            <a:r>
              <a:rPr lang="en-US" dirty="0" smtClean="0"/>
              <a:t>rithmetic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711" y="1326444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1269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713" y="1270000"/>
            <a:ext cx="65786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11334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odular arithmetic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378" y="1267177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</a:t>
            </a:r>
            <a:r>
              <a:rPr lang="en-US" sz="2400" dirty="0" smtClean="0">
                <a:latin typeface="Arial" pitchFamily="34" charset="0"/>
              </a:rPr>
              <a:t> and      </a:t>
            </a:r>
            <a:endParaRPr lang="en-US" sz="2400" dirty="0">
              <a:latin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28860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356" y="1177498"/>
            <a:ext cx="8088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</a:t>
            </a:r>
            <a:r>
              <a:rPr lang="en-US" sz="2400" dirty="0" smtClean="0">
                <a:latin typeface="Arial" pitchFamily="34" charset="0"/>
              </a:rPr>
              <a:t>integer.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Prove </a:t>
            </a:r>
            <a:r>
              <a:rPr lang="en-US" sz="2400" dirty="0">
                <a:latin typeface="Arial" pitchFamily="34" charset="0"/>
              </a:rPr>
              <a:t>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22887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</a:t>
            </a:r>
            <a:r>
              <a:rPr lang="en-US" dirty="0" smtClean="0"/>
              <a:t>in</a:t>
            </a:r>
            <a:r>
              <a:rPr lang="en-US" dirty="0" smtClean="0">
                <a:ea typeface="+mj-ea"/>
              </a:rPr>
              <a:t>teger </a:t>
            </a:r>
            <a:r>
              <a:rPr lang="en-US" dirty="0"/>
              <a:t>r</a:t>
            </a:r>
            <a:r>
              <a:rPr lang="en-US" dirty="0" smtClean="0">
                <a:ea typeface="+mj-ea"/>
              </a:rPr>
              <a:t>epresentation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3000" dirty="0" smtClean="0">
                    <a:latin typeface="Calibri" charset="0"/>
                  </a:rPr>
                  <a:t>Represent integer x as sum of powers of 2: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3000" dirty="0" smtClean="0">
                    <a:latin typeface="Calibri" charset="0"/>
                  </a:rPr>
                  <a:t>  If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3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Calibri" charset="0"/>
                  </a:rPr>
                  <a:t>where </a:t>
                </a:r>
                <a:r>
                  <a:rPr lang="en-US" sz="3000" dirty="0">
                    <a:latin typeface="Calibri" charset="0"/>
                  </a:rPr>
                  <a:t>each </a:t>
                </a:r>
                <a:r>
                  <a:rPr lang="en-US" i="1" dirty="0">
                    <a:latin typeface="Calibri" charset="0"/>
                  </a:rPr>
                  <a:t>b</a:t>
                </a:r>
                <a:r>
                  <a:rPr lang="en-US" i="1" baseline="-25000" dirty="0">
                    <a:latin typeface="Calibri" charset="0"/>
                  </a:rPr>
                  <a:t>i </a:t>
                </a:r>
                <a:r>
                  <a:rPr lang="en-US" sz="3000" dirty="0">
                    <a:latin typeface="Cambria Math" charset="0"/>
                    <a:cs typeface="Cambria Math" charset="0"/>
                  </a:rPr>
                  <a:t>∈ </a:t>
                </a:r>
                <a:r>
                  <a:rPr lang="en-US" sz="3000" dirty="0">
                    <a:latin typeface="Calibri" charset="0"/>
                    <a:cs typeface="Cambria Math" charset="0"/>
                  </a:rPr>
                  <a:t>{0,1}</a:t>
                </a: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</a:t>
                </a:r>
                <a:r>
                  <a:rPr lang="en-US" sz="3000" dirty="0" smtClean="0">
                    <a:latin typeface="Calibri" charset="0"/>
                  </a:rPr>
                  <a:t>   </a:t>
                </a:r>
                <a:r>
                  <a:rPr lang="en-US" sz="3000" dirty="0">
                    <a:latin typeface="Calibri" charset="0"/>
                  </a:rPr>
                  <a:t>then representation is 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n-1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...b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2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1</a:t>
                </a:r>
                <a:r>
                  <a:rPr lang="en-US" i="1" dirty="0">
                    <a:solidFill>
                      <a:srgbClr val="C00000"/>
                    </a:solidFill>
                    <a:latin typeface="Calibri" charset="0"/>
                  </a:rPr>
                  <a:t> b</a:t>
                </a:r>
                <a:r>
                  <a:rPr lang="en-US" i="1" baseline="-25000" dirty="0">
                    <a:solidFill>
                      <a:srgbClr val="C00000"/>
                    </a:solidFill>
                    <a:latin typeface="Calibri" charset="0"/>
                  </a:rPr>
                  <a:t>0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i="1" baseline="-25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</a:t>
                </a:r>
                <a:r>
                  <a:rPr lang="en-US" sz="2600" dirty="0">
                    <a:latin typeface="Calibri" charset="0"/>
                  </a:rPr>
                  <a:t>99 = 64 + 32 + 2 + 1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18 = 16 + 2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600" dirty="0">
                    <a:latin typeface="Calibri" charset="0"/>
                  </a:rPr>
                  <a:t>For n = 8: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99</a:t>
                </a:r>
                <a:r>
                  <a:rPr lang="en-US" sz="2600" dirty="0">
                    <a:latin typeface="Calibri" charset="0"/>
                  </a:rPr>
                  <a:t>:    </a:t>
                </a:r>
                <a:r>
                  <a:rPr lang="en-US" sz="11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0110 </a:t>
                </a:r>
                <a:r>
                  <a:rPr lang="en-US" sz="1900" dirty="0">
                    <a:latin typeface="Calibri" charset="0"/>
                  </a:rPr>
                  <a:t> </a:t>
                </a:r>
                <a:r>
                  <a:rPr lang="en-US" sz="2600" dirty="0">
                    <a:latin typeface="Calibri" charset="0"/>
                  </a:rPr>
                  <a:t>0011</a:t>
                </a:r>
              </a:p>
              <a:p>
                <a:pPr eaLnBrk="1" hangingPunct="1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Calibri" charset="0"/>
                  </a:rPr>
                  <a:t>     </a:t>
                </a:r>
                <a:r>
                  <a:rPr lang="en-US" sz="2600" dirty="0" smtClean="0">
                    <a:latin typeface="Calibri" charset="0"/>
                  </a:rPr>
                  <a:t>  18</a:t>
                </a:r>
                <a:r>
                  <a:rPr lang="en-US" sz="2600" dirty="0">
                    <a:latin typeface="Calibri" charset="0"/>
                  </a:rPr>
                  <a:t>:    0001  0010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  <a:cs typeface="Cambria Math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3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igned </a:t>
            </a:r>
            <a:r>
              <a:rPr lang="en-US" dirty="0">
                <a:latin typeface="Franklin Gothic Medium" panose="020B0603020102020204" pitchFamily="34" charset="0"/>
              </a:rPr>
              <a:t>integer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" name="TextBox 5"/>
              <p:cNvSpPr txBox="1">
                <a:spLocks noChangeArrowheads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</a:rPr>
                  <a:t>n-bit signed integers</a:t>
                </a:r>
              </a:p>
              <a:p>
                <a:pPr eaLnBrk="1" hangingPunct="1"/>
                <a:r>
                  <a:rPr lang="en-US" sz="2400" dirty="0" smtClean="0"/>
                  <a:t>Suppose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eaLnBrk="1" hangingPunct="1"/>
                <a:r>
                  <a:rPr lang="en-US" sz="2400" dirty="0"/>
                  <a:t>First bit as the sign, n-1 bits for the value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400" dirty="0"/>
                  <a:t>99 = 64 + 32 + 2 + 1</a:t>
                </a:r>
              </a:p>
              <a:p>
                <a:pPr eaLnBrk="1" hangingPunct="1"/>
                <a:r>
                  <a:rPr lang="en-US" sz="2400" dirty="0"/>
                  <a:t>18 = 16 + 2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For n = 8:</a:t>
                </a:r>
              </a:p>
              <a:p>
                <a:pPr eaLnBrk="1" hangingPunct="1"/>
                <a:r>
                  <a:rPr lang="en-US" sz="2400" dirty="0" smtClean="0"/>
                  <a:t>   99</a:t>
                </a:r>
                <a:r>
                  <a:rPr lang="en-US" sz="2400" dirty="0"/>
                  <a:t>:    </a:t>
                </a:r>
                <a:r>
                  <a:rPr lang="en-US" sz="1100" dirty="0"/>
                  <a:t> </a:t>
                </a:r>
                <a:r>
                  <a:rPr lang="en-US" sz="2400" dirty="0"/>
                  <a:t>0110 </a:t>
                </a:r>
                <a:r>
                  <a:rPr lang="en-US" dirty="0"/>
                  <a:t> </a:t>
                </a:r>
                <a:r>
                  <a:rPr lang="en-US" sz="2400" dirty="0"/>
                  <a:t>0011</a:t>
                </a:r>
              </a:p>
              <a:p>
                <a:pPr eaLnBrk="1" hangingPunct="1"/>
                <a:r>
                  <a:rPr lang="en-US" sz="2400" dirty="0" smtClean="0"/>
                  <a:t>   -</a:t>
                </a:r>
                <a:r>
                  <a:rPr lang="en-US" sz="2400" dirty="0"/>
                  <a:t>18:   1001  0010</a:t>
                </a:r>
              </a:p>
              <a:p>
                <a:pPr eaLnBrk="1" hangingPunct="1"/>
                <a:endParaRPr lang="en-US" sz="2400" dirty="0"/>
              </a:p>
              <a:p>
                <a:pPr eaLnBrk="1" hangingPunct="1"/>
                <a:r>
                  <a:rPr lang="en-US" sz="2400" dirty="0"/>
                  <a:t>Any problems with this representation?</a:t>
                </a:r>
              </a:p>
            </p:txBody>
          </p:sp>
        </mc:Choice>
        <mc:Fallback xmlns="">
          <p:sp>
            <p:nvSpPr>
              <p:cNvPr id="1024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315156"/>
                <a:ext cx="7315200" cy="446246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56" b="-2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Modular arithmetic</a:t>
            </a:r>
          </a:p>
          <a:p>
            <a:pPr lvl="2"/>
            <a:r>
              <a:rPr lang="en-US" dirty="0" smtClean="0"/>
              <a:t>4.1-4.2,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3.4-3.5,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Homework 3 due </a:t>
            </a:r>
            <a:r>
              <a:rPr lang="en-US" dirty="0" smtClean="0"/>
              <a:t>now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Graded Homework 2 and Solutions available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Homework 4 out later today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two’s </a:t>
            </a:r>
            <a:r>
              <a:rPr lang="en-US" dirty="0">
                <a:latin typeface="Franklin Gothic Medium" panose="020B0603020102020204" pitchFamily="34" charset="0"/>
              </a:rPr>
              <a:t>complement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Box 5"/>
              <p:cNvSpPr txBox="1">
                <a:spLocks noChangeArrowheads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200" dirty="0" smtClean="0"/>
                  <a:t>n bit signed integers, first bit will still be the sign bit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dirty="0"/>
              </a:p>
              <a:p>
                <a:pPr eaLnBrk="1" hangingPunct="1"/>
                <a:r>
                  <a:rPr lang="en-US" sz="2200" dirty="0"/>
                  <a:t>Suppose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0≤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/>
                  <a:t>, </a:t>
                </a:r>
                <a:endParaRPr lang="en-US" sz="2200" dirty="0" smtClean="0"/>
              </a:p>
              <a:p>
                <a:pPr eaLnBrk="1" hangingPunct="1"/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b="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 </a:t>
                </a:r>
              </a:p>
              <a:p>
                <a:pPr eaLnBrk="1" hangingPunct="1"/>
                <a:endParaRPr lang="en-US" sz="2000" baseline="30000" dirty="0"/>
              </a:p>
              <a:p>
                <a:pPr eaLnBrk="1" hangingPunct="1"/>
                <a:endParaRPr lang="en-US" sz="2000" dirty="0" smtClean="0"/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 smtClean="0"/>
                  <a:t>   99 </a:t>
                </a:r>
                <a:r>
                  <a:rPr lang="en-US" sz="2000" dirty="0"/>
                  <a:t>= 64 + 32 + 2 + 1</a:t>
                </a:r>
              </a:p>
              <a:p>
                <a:pPr eaLnBrk="1" hangingPunct="1"/>
                <a:r>
                  <a:rPr lang="en-US" sz="2000" dirty="0" smtClean="0"/>
                  <a:t>   18 </a:t>
                </a:r>
                <a:r>
                  <a:rPr lang="en-US" sz="2000" dirty="0"/>
                  <a:t>= 16 + 2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r>
                  <a:rPr lang="en-US" sz="2000" dirty="0"/>
                  <a:t>For n = 8:</a:t>
                </a:r>
              </a:p>
              <a:p>
                <a:pPr eaLnBrk="1" hangingPunct="1"/>
                <a:r>
                  <a:rPr lang="en-US" sz="2000" dirty="0"/>
                  <a:t> </a:t>
                </a:r>
                <a:r>
                  <a:rPr lang="en-US" sz="2000" dirty="0" smtClean="0"/>
                  <a:t>   99</a:t>
                </a:r>
                <a:r>
                  <a:rPr lang="en-US" sz="2000" dirty="0"/>
                  <a:t>:    0110</a:t>
                </a:r>
                <a:r>
                  <a:rPr lang="en-US" sz="1600" dirty="0"/>
                  <a:t> </a:t>
                </a:r>
                <a:r>
                  <a:rPr lang="en-US" sz="2000" dirty="0"/>
                  <a:t>0011</a:t>
                </a:r>
              </a:p>
              <a:p>
                <a:pPr eaLnBrk="1" hangingPunct="1"/>
                <a:r>
                  <a:rPr lang="en-US" sz="2000" dirty="0" smtClean="0"/>
                  <a:t>   -</a:t>
                </a:r>
                <a:r>
                  <a:rPr lang="en-US" sz="2000" dirty="0"/>
                  <a:t>18:    1110 1110</a:t>
                </a:r>
              </a:p>
              <a:p>
                <a:pPr eaLnBrk="1" hangingPunct="1"/>
                <a:endParaRPr lang="en-US" sz="2000" dirty="0"/>
              </a:p>
              <a:p>
                <a:pPr eaLnBrk="1" hangingPunct="1"/>
                <a:endParaRPr lang="en-US" sz="2000" dirty="0"/>
              </a:p>
            </p:txBody>
          </p:sp>
        </mc:Choice>
        <mc:Fallback xmlns="">
          <p:sp>
            <p:nvSpPr>
              <p:cNvPr id="11270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688" y="1174749"/>
                <a:ext cx="8763000" cy="5991384"/>
              </a:xfrm>
              <a:prstGeom prst="rect">
                <a:avLst/>
              </a:prstGeom>
              <a:blipFill rotWithShape="1">
                <a:blip r:embed="rId2"/>
                <a:stretch>
                  <a:fillRect l="-834" t="-5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3225" y="3474159"/>
            <a:ext cx="780373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cs typeface="Arial" charset="0"/>
              </a:rPr>
              <a:t>Key property: </a:t>
            </a:r>
            <a:r>
              <a:rPr lang="en-US" sz="2000" dirty="0" smtClean="0">
                <a:cs typeface="Arial" charset="0"/>
              </a:rPr>
              <a:t>Twos </a:t>
            </a:r>
            <a:r>
              <a:rPr lang="en-US" sz="2000" dirty="0">
                <a:cs typeface="Arial" charset="0"/>
              </a:rPr>
              <a:t>complement representation of any number y </a:t>
            </a:r>
          </a:p>
          <a:p>
            <a:pPr eaLnBrk="1" hangingPunct="1"/>
            <a:r>
              <a:rPr lang="en-US" sz="2000" dirty="0">
                <a:cs typeface="Arial" charset="0"/>
              </a:rPr>
              <a:t>                      </a:t>
            </a:r>
            <a:r>
              <a:rPr lang="en-US" sz="2000" dirty="0" smtClean="0">
                <a:cs typeface="Arial" charset="0"/>
              </a:rPr>
              <a:t>   </a:t>
            </a:r>
            <a:r>
              <a:rPr lang="en-US" sz="2000" dirty="0">
                <a:cs typeface="Arial" charset="0"/>
              </a:rPr>
              <a:t>is equivalent to y mod 2</a:t>
            </a:r>
            <a:r>
              <a:rPr lang="en-US" sz="2000" baseline="30000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so arithmetic works mod 2</a:t>
            </a:r>
            <a:r>
              <a:rPr lang="en-US" sz="2000" baseline="30000" dirty="0">
                <a:cs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74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01486"/>
              </p:ext>
            </p:extLst>
          </p:nvPr>
        </p:nvGraphicFramePr>
        <p:xfrm>
          <a:off x="98770" y="128185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39170"/>
              </p:ext>
            </p:extLst>
          </p:nvPr>
        </p:nvGraphicFramePr>
        <p:xfrm>
          <a:off x="152400" y="3776695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1601" y="212955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61230" y="4627220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3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wo’s </a:t>
            </a:r>
            <a:r>
              <a:rPr lang="en-US" dirty="0">
                <a:latin typeface="Franklin Gothic Medium" panose="020B0603020102020204" pitchFamily="34" charset="0"/>
              </a:rPr>
              <a:t>complement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libri" charset="0"/>
                  </a:rPr>
                  <a:t>,</a:t>
                </a:r>
                <a:r>
                  <a:rPr lang="en-US" dirty="0" smtClean="0">
                    <a:latin typeface="Calibri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is represented by the binary representation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  <a:p>
                <a:r>
                  <a:rPr lang="en-US" dirty="0">
                    <a:latin typeface="Calibri" charset="0"/>
                  </a:rPr>
                  <a:t>To compute this:  Flip the bits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then add 1:</a:t>
                </a:r>
              </a:p>
              <a:p>
                <a:pPr lvl="1"/>
                <a:r>
                  <a:rPr lang="en-US" dirty="0">
                    <a:latin typeface="Calibri" charset="0"/>
                  </a:rPr>
                  <a:t>All </a:t>
                </a:r>
                <a:r>
                  <a:rPr lang="en-US" dirty="0" smtClean="0">
                    <a:latin typeface="Calibri" charset="0"/>
                  </a:rPr>
                  <a:t>1’s </a:t>
                </a:r>
                <a:r>
                  <a:rPr lang="en-US" dirty="0">
                    <a:latin typeface="Calibri" charset="0"/>
                  </a:rPr>
                  <a:t>string </a:t>
                </a:r>
                <a:r>
                  <a:rPr lang="en-US" dirty="0" smtClean="0">
                    <a:latin typeface="Calibri" charset="0"/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>
                    <a:latin typeface="Calibri" charset="0"/>
                  </a:rPr>
                  <a:t>,</a:t>
                </a:r>
                <a:r>
                  <a:rPr lang="en-US" dirty="0">
                    <a:latin typeface="Calibri" charset="0"/>
                  </a:rPr>
                  <a:t> so</a:t>
                </a:r>
              </a:p>
              <a:p>
                <a:pPr lvl="2"/>
                <a:r>
                  <a:rPr lang="en-US" sz="2800" dirty="0">
                    <a:latin typeface="Calibri" charset="0"/>
                  </a:rPr>
                  <a:t>Flip the bits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 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</a:t>
                </a:r>
                <a:r>
                  <a:rPr lang="en-US" sz="2800" dirty="0">
                    <a:latin typeface="Calibri" charset="0"/>
                  </a:rPr>
                  <a:t> 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Calibri" charset="0"/>
                  </a:rPr>
                  <a:t> </a:t>
                </a:r>
                <a:r>
                  <a:rPr lang="en-US" sz="2800" dirty="0">
                    <a:latin typeface="Calibri" charset="0"/>
                  </a:rPr>
                  <a:t>by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−1−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3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7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review: set theory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562293" y="1016000"/>
                <a:ext cx="5684569" cy="10156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latin typeface="Franklin Gothic Medium" pitchFamily="34" charset="0"/>
                  </a:rPr>
                  <a:t>:    	</a:t>
                </a:r>
                <a:r>
                  <a:rPr lang="ja-JP" altLang="en-US" sz="3000" dirty="0" smtClean="0">
                    <a:latin typeface="Franklin Gothic Medium" pitchFamily="34" charset="0"/>
                    <a:cs typeface="Cambria Math" charset="0"/>
                  </a:rPr>
                  <a:t>“</a:t>
                </a:r>
                <a:r>
                  <a:rPr lang="en-US" sz="3000" i="1" dirty="0">
                    <a:latin typeface="Franklin Gothic Medium" pitchFamily="34" charset="0"/>
                    <a:cs typeface="Cambria Math" charset="0"/>
                  </a:rPr>
                  <a:t>x</a:t>
                </a:r>
                <a:r>
                  <a:rPr lang="en-US" sz="3000" dirty="0">
                    <a:latin typeface="Franklin Gothic Medium" pitchFamily="34" charset="0"/>
                    <a:cs typeface="Cambria Math" charset="0"/>
                  </a:rPr>
                  <a:t> is an element of A</a:t>
                </a:r>
                <a:r>
                  <a:rPr lang="ja-JP" altLang="en-US" sz="3000" dirty="0">
                    <a:latin typeface="Franklin Gothic Medium" pitchFamily="34" charset="0"/>
                    <a:cs typeface="Cambria Math" charset="0"/>
                  </a:rPr>
                  <a:t>”</a:t>
                </a:r>
                <a:endParaRPr lang="en-US" sz="3000" dirty="0">
                  <a:latin typeface="Franklin Gothic Medium" pitchFamily="34" charset="0"/>
                  <a:cs typeface="Cambria Math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30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 </a:t>
                </a:r>
                <a:r>
                  <a:rPr lang="en-US" sz="3000" dirty="0">
                    <a:latin typeface="Franklin Gothic Medium" pitchFamily="34" charset="0"/>
                  </a:rPr>
                  <a:t>:    </a:t>
                </a:r>
                <a:r>
                  <a:rPr lang="en-US" sz="3000" dirty="0" smtClean="0">
                    <a:latin typeface="Franklin Gothic Medium" pitchFamily="34" charset="0"/>
                  </a:rPr>
                  <a:t>	</a:t>
                </a:r>
                <a:r>
                  <a:rPr lang="en-US" sz="3000" dirty="0" smtClean="0">
                    <a:latin typeface="Franklin Gothic Medium" pitchFamily="34" charset="0"/>
                    <a:sym typeface="Symbol" charset="0"/>
                  </a:rPr>
                  <a:t> (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sym typeface="Symbol" charset="0"/>
                      </a:rPr>
                      <m:t>𝑥</m:t>
                    </m:r>
                    <m:r>
                      <a:rPr lang="en-US" sz="3000" i="1">
                        <a:latin typeface="Cambria Math"/>
                        <a:ea typeface="ＭＳ Ｐゴシック" pitchFamily="-111" charset="-128"/>
                      </a:rPr>
                      <m:t>∈</m:t>
                    </m:r>
                    <m:r>
                      <a:rPr lang="en-US" sz="3000" b="0" i="1" smtClean="0">
                        <a:latin typeface="Cambria Math"/>
                        <a:sym typeface="Symbol" charset="0"/>
                      </a:rPr>
                      <m:t>𝐴</m:t>
                    </m:r>
                  </m:oMath>
                </a14:m>
                <a:r>
                  <a:rPr lang="en-US" sz="3000" dirty="0" smtClean="0">
                    <a:latin typeface="Franklin Gothic Medium" pitchFamily="34" charset="0"/>
                  </a:rPr>
                  <a:t>)</a:t>
                </a:r>
                <a:endParaRPr lang="en-US" sz="3000" dirty="0">
                  <a:latin typeface="Franklin Gothic Medium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1562293" y="1016000"/>
                <a:ext cx="5684569" cy="1015663"/>
              </a:xfrm>
              <a:prstGeom prst="rect">
                <a:avLst/>
              </a:prstGeom>
              <a:blipFill rotWithShape="1">
                <a:blip r:embed="rId11"/>
                <a:stretch>
                  <a:fillRect t="-8929" r="-1497" b="-17857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765843" y="2183529"/>
                <a:ext cx="5069401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⊆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≡∀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(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3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1765843" y="2183529"/>
                <a:ext cx="5069401" cy="5539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2018220" y="2933963"/>
                <a:ext cx="4485523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ＭＳ Ｐゴシック" pitchFamily="-111" charset="-128"/>
                      </a:rPr>
                      <m:t>𝐴</m:t>
                    </m:r>
                    <m:r>
                      <a:rPr lang="en-US" sz="3000" i="1">
                        <a:latin typeface="Cambria Math"/>
                        <a:ea typeface="ＭＳ Ｐゴシック" pitchFamily="-111" charset="-128"/>
                      </a:rPr>
                      <m:t>=</m:t>
                    </m:r>
                    <m:r>
                      <a:rPr lang="en-US" sz="3000" i="1">
                        <a:latin typeface="Cambria Math"/>
                        <a:ea typeface="ＭＳ Ｐゴシック" pitchFamily="-111" charset="-128"/>
                      </a:rPr>
                      <m:t>𝐵</m:t>
                    </m:r>
                  </m:oMath>
                </a14:m>
                <a:r>
                  <a:rPr lang="en-US" sz="3000" dirty="0">
                    <a:ea typeface="ＭＳ Ｐゴシック" pitchFamily="-111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ＭＳ Ｐゴシック" pitchFamily="-111" charset="-128"/>
                      </a:rPr>
                      <m:t>↔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⊆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𝐵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∧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𝐵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⊆</m:t>
                        </m:r>
                        <m:r>
                          <a:rPr lang="en-US" sz="30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</m:e>
                    </m:d>
                  </m:oMath>
                </a14:m>
                <a:endParaRPr lang="en-US" sz="3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2018220" y="2933963"/>
                <a:ext cx="4485523" cy="55399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432835" y="3684397"/>
                <a:ext cx="5694636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∨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m:rPr>
                              <m:lit/>
                            </m:rP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432835" y="3684397"/>
                <a:ext cx="5694636" cy="55399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516384" y="4434831"/>
                <a:ext cx="5536387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8"/>
                </p:custDataLst>
              </p:nvPr>
            </p:nvSpPr>
            <p:spPr>
              <a:xfrm>
                <a:off x="1516384" y="4434831"/>
                <a:ext cx="5536387" cy="55399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4704" y="6066557"/>
            <a:ext cx="83061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Franklin Gothic Medium" pitchFamily="34" charset="0"/>
              </a:rPr>
              <a:t>Some applications:  Characteristic vectors, private key cryptography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91911" y="5161312"/>
                <a:ext cx="3456266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𝒫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(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)={ 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𝐵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: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𝐵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⊆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}</m:t>
                      </m:r>
                    </m:oMath>
                  </m:oMathPara>
                </a14:m>
                <a:endParaRPr lang="en-US" sz="3000" dirty="0"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0"/>
                </p:custDataLst>
              </p:nvPr>
            </p:nvSpPr>
            <p:spPr>
              <a:xfrm>
                <a:off x="191911" y="5161312"/>
                <a:ext cx="3456266" cy="553998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800509" y="5161311"/>
                <a:ext cx="5095561" cy="5539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={(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𝑎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,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𝑏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):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𝑎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∈</m:t>
                      </m:r>
                      <m:r>
                        <a:rPr lang="en-US" sz="3000" i="1" smtClean="0">
                          <a:latin typeface="Cambria Math"/>
                          <a:ea typeface="ＭＳ Ｐゴシック" pitchFamily="-111" charset="-128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,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𝑏</m:t>
                      </m:r>
                      <m:r>
                        <a:rPr lang="en-US" sz="3000" i="1">
                          <a:latin typeface="Cambria Math"/>
                          <a:ea typeface="ＭＳ Ｐゴシック" pitchFamily="-111" charset="-128"/>
                        </a:rPr>
                        <m:t>∈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  <a:ea typeface="ＭＳ Ｐゴシック" pitchFamily="-111" charset="-128"/>
                        </a:rPr>
                        <m:t>}</m:t>
                      </m:r>
                    </m:oMath>
                  </m:oMathPara>
                </a14:m>
                <a:endParaRPr lang="en-US" sz="3000" dirty="0"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2"/>
                </p:custDataLst>
              </p:nvPr>
            </p:nvSpPr>
            <p:spPr>
              <a:xfrm>
                <a:off x="3800509" y="5161311"/>
                <a:ext cx="5095561" cy="553998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7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f</a:t>
            </a:r>
            <a:r>
              <a:rPr lang="en-US" dirty="0" smtClean="0">
                <a:cs typeface="Arial" charset="0"/>
              </a:rPr>
              <a:t>unctions 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68488" y="1168398"/>
                <a:ext cx="8833555" cy="4690535"/>
              </a:xfrm>
            </p:spPr>
            <p:txBody>
              <a:bodyPr/>
              <a:lstStyle/>
              <a:p>
                <a:r>
                  <a:rPr lang="en-US" sz="2800" dirty="0" smtClean="0">
                    <a:cs typeface="Arial" charset="0"/>
                  </a:rPr>
                  <a:t>A </a:t>
                </a:r>
                <a:r>
                  <a:rPr lang="en-US" sz="2800" i="1" dirty="0" smtClean="0">
                    <a:cs typeface="Arial" charset="0"/>
                  </a:rPr>
                  <a:t>function</a:t>
                </a:r>
                <a:r>
                  <a:rPr lang="en-US" sz="2800" dirty="0" smtClean="0">
                    <a:cs typeface="Arial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r>
                  <a:rPr lang="en-US" sz="2800" i="1" dirty="0" smtClean="0">
                    <a:cs typeface="Arial" charset="0"/>
                  </a:rPr>
                  <a:t> </a:t>
                </a:r>
                <a:r>
                  <a:rPr lang="en-US" sz="2800" dirty="0" smtClean="0">
                    <a:cs typeface="Arial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an assignment of exactly one element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</m:oMath>
                </a14:m>
                <a:endParaRPr lang="en-US" b="1" dirty="0" smtClean="0">
                  <a:solidFill>
                    <a:srgbClr val="C00000"/>
                  </a:solidFill>
                  <a:cs typeface="Arial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cs typeface="Arial" charset="0"/>
                  </a:rPr>
                  <a:t>   to each element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r>
                  <a:rPr lang="en-US" i="1" dirty="0" smtClean="0">
                    <a:cs typeface="Arial" charset="0"/>
                  </a:rPr>
                  <a:t>. </a:t>
                </a:r>
              </a:p>
              <a:p>
                <a:pPr lvl="1" eaLnBrk="1" hangingPunct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We write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: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</m:oMath>
                </a14:m>
                <a:r>
                  <a:rPr lang="en-US" i="1" dirty="0" smtClean="0">
                    <a:cs typeface="Arial" charset="0"/>
                  </a:rPr>
                  <a:t>.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“Image of</a:t>
                </a:r>
                <a:r>
                  <a:rPr lang="en-US" i="1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𝒂</m:t>
                    </m:r>
                  </m:oMath>
                </a14:m>
                <a:r>
                  <a:rPr lang="en-US" i="1" dirty="0" smtClean="0">
                    <a:cs typeface="Arial" charset="0"/>
                  </a:rPr>
                  <a:t>”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𝒂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endParaRPr lang="en-US" b="1" i="1" dirty="0" smtClean="0">
                  <a:solidFill>
                    <a:srgbClr val="C00000"/>
                  </a:solidFill>
                  <a:cs typeface="Arial" charset="0"/>
                </a:endParaRPr>
              </a:p>
              <a:p>
                <a:pPr lvl="1" eaLnBrk="1" hangingPunct="1">
                  <a:buFont typeface="Arial" charset="0"/>
                  <a:buChar char="•"/>
                </a:pPr>
                <a:endParaRPr lang="en-US" b="1" i="1" dirty="0" smtClean="0">
                  <a:cs typeface="Arial" charset="0"/>
                </a:endParaRPr>
              </a:p>
              <a:p>
                <a:r>
                  <a:rPr lang="en-US" sz="2800" i="1" dirty="0" smtClean="0">
                    <a:cs typeface="Arial" charset="0"/>
                  </a:rPr>
                  <a:t>Domain </a:t>
                </a:r>
                <a:r>
                  <a:rPr lang="en-US" sz="2800" dirty="0" smtClean="0">
                    <a:cs typeface="Arial" charset="0"/>
                  </a:rPr>
                  <a:t>of</a:t>
                </a:r>
                <a:r>
                  <a:rPr lang="en-US" sz="2800" i="1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    Codomain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endParaRPr lang="en-US" sz="2800" dirty="0" smtClean="0">
                  <a:cs typeface="Arial" charset="0"/>
                </a:endParaRPr>
              </a:p>
              <a:p>
                <a:r>
                  <a:rPr lang="en-US" sz="2800" i="1" dirty="0" smtClean="0">
                    <a:cs typeface="Arial" charset="0"/>
                  </a:rPr>
                  <a:t>Range</a:t>
                </a:r>
                <a:r>
                  <a:rPr lang="en-US" sz="2800" dirty="0" smtClean="0">
                    <a:cs typeface="Arial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= set of all images of elements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/>
              </a:p>
            </p:txBody>
          </p:sp>
        </mc:Choice>
        <mc:Fallback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68488" y="1168398"/>
                <a:ext cx="8833555" cy="4690535"/>
              </a:xfrm>
              <a:blipFill rotWithShape="1">
                <a:blip r:embed="rId4"/>
                <a:stretch>
                  <a:fillRect l="-1242" t="-1170" b="-3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6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image, </a:t>
            </a:r>
            <a:r>
              <a:rPr lang="en-US" dirty="0" err="1" smtClean="0">
                <a:cs typeface="Arial" charset="0"/>
              </a:rPr>
              <a:t>preimage</a:t>
            </a:r>
            <a:endParaRPr lang="en-US" dirty="0" smtClean="0"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357050"/>
                <a:ext cx="8229600" cy="5140800"/>
              </a:xfrm>
            </p:spPr>
            <p:txBody>
              <a:bodyPr/>
              <a:lstStyle/>
              <a:p>
                <a:pPr eaLnBrk="1" hangingPunct="1">
                  <a:buFont typeface="Arial" charset="0"/>
                  <a:buNone/>
                </a:pPr>
                <a:r>
                  <a:rPr lang="en-US" b="0" dirty="0" smtClean="0">
                    <a:cs typeface="Arial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                      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𝐵</m:t>
                    </m:r>
                  </m:oMath>
                </a14:m>
                <a:endParaRPr lang="en-US" dirty="0" smtClean="0"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5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8"/>
                </p:custDataLst>
              </p:nvPr>
            </p:nvSpPr>
            <p:spPr>
              <a:xfrm>
                <a:off x="457200" y="1357050"/>
                <a:ext cx="8229600" cy="5140800"/>
              </a:xfr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1066800" y="2624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2342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38438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4529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1066800" y="52154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25484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9"/>
            </p:custDataLst>
          </p:nvPr>
        </p:nvSpPr>
        <p:spPr>
          <a:xfrm>
            <a:off x="3352800" y="32342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0"/>
            </p:custDataLst>
          </p:nvPr>
        </p:nvSpPr>
        <p:spPr>
          <a:xfrm>
            <a:off x="3352800" y="39200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1"/>
            </p:custDataLst>
          </p:nvPr>
        </p:nvSpPr>
        <p:spPr>
          <a:xfrm>
            <a:off x="3352800" y="46058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2"/>
            </p:custDataLst>
          </p:nvPr>
        </p:nvCxnSpPr>
        <p:spPr>
          <a:xfrm>
            <a:off x="1447800" y="2777067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3"/>
            </p:custDataLst>
          </p:nvPr>
        </p:nvCxnSpPr>
        <p:spPr>
          <a:xfrm flipV="1">
            <a:off x="1447800" y="2662767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4"/>
            </p:custDataLst>
          </p:nvPr>
        </p:nvCxnSpPr>
        <p:spPr>
          <a:xfrm flipV="1">
            <a:off x="1447800" y="3386667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2305050" y="3742267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6"/>
            </p:custDataLst>
          </p:nvPr>
        </p:nvCxnSpPr>
        <p:spPr>
          <a:xfrm flipV="1">
            <a:off x="1371600" y="3386667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8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s this a function? one-to-one?</a:t>
            </a: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111956" y="2003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111956" y="26133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111956" y="32229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111956" y="3908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111956" y="45945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97956" y="1927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97956" y="26133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97956" y="3299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97956" y="39849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92956" y="2156172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92956" y="2041872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50206" y="3121372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416756" y="2765772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97956" y="4594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97956" y="5204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416756" y="3375372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2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theory (and applications to computing)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44160"/>
            <a:ext cx="8229600" cy="4072907"/>
          </a:xfrm>
        </p:spPr>
        <p:txBody>
          <a:bodyPr/>
          <a:lstStyle/>
          <a:p>
            <a:r>
              <a:rPr lang="en-US" sz="2800" dirty="0" smtClean="0"/>
              <a:t>Branch of Mathematics with direct relevance to computing</a:t>
            </a:r>
          </a:p>
          <a:p>
            <a:endParaRPr lang="en-US" sz="2800" dirty="0" smtClean="0"/>
          </a:p>
          <a:p>
            <a:r>
              <a:rPr lang="en-US" sz="2800" dirty="0" smtClean="0"/>
              <a:t>Many significant applications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Important tool set</a:t>
            </a:r>
          </a:p>
        </p:txBody>
      </p:sp>
    </p:spTree>
    <p:extLst>
      <p:ext uri="{BB962C8B-B14F-4D97-AF65-F5344CB8AC3E}">
        <p14:creationId xmlns:p14="http://schemas.microsoft.com/office/powerpoint/2010/main" val="19188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smtClean="0"/>
              <a:t>Arithmetic over a finite domain</a:t>
            </a:r>
          </a:p>
          <a:p>
            <a:endParaRPr lang="en-US" sz="2800" dirty="0" smtClean="0"/>
          </a:p>
          <a:p>
            <a:r>
              <a:rPr lang="en-US" sz="2800" dirty="0" smtClean="0"/>
              <a:t>In computing, almost all computations are over a finite domain</a:t>
            </a:r>
          </a:p>
        </p:txBody>
      </p:sp>
    </p:spTree>
    <p:extLst>
      <p:ext uri="{BB962C8B-B14F-4D97-AF65-F5344CB8AC3E}">
        <p14:creationId xmlns:p14="http://schemas.microsoft.com/office/powerpoint/2010/main" val="18534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 values computed?</a:t>
            </a:r>
          </a:p>
        </p:txBody>
      </p:sp>
      <p:sp>
        <p:nvSpPr>
          <p:cNvPr id="12291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238943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Test1()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x = 250;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byte z = (byte)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2" name="Text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1238943"/>
            <a:ext cx="3962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Test2()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x = 120;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 z = (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3" name="TextBox 1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019800"/>
            <a:ext cx="4413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14</a:t>
            </a:r>
          </a:p>
        </p:txBody>
      </p:sp>
      <p:sp>
        <p:nvSpPr>
          <p:cNvPr id="12294" name="TextBox 1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01000" y="6019800"/>
            <a:ext cx="6286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-116</a:t>
            </a:r>
          </a:p>
        </p:txBody>
      </p:sp>
      <p:sp>
        <p:nvSpPr>
          <p:cNvPr id="12295" name="TextBox 1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600200"/>
            <a:ext cx="128746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[-128, 127]</a:t>
            </a:r>
          </a:p>
        </p:txBody>
      </p:sp>
    </p:spTree>
    <p:extLst>
      <p:ext uri="{BB962C8B-B14F-4D97-AF65-F5344CB8AC3E}">
        <p14:creationId xmlns:p14="http://schemas.microsoft.com/office/powerpoint/2010/main" val="25595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</TotalTime>
  <Words>1035</Words>
  <Application>Microsoft Office PowerPoint</Application>
  <PresentationFormat>On-screen Show (4:3)</PresentationFormat>
  <Paragraphs>252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311: Foundations of Computing</vt:lpstr>
      <vt:lpstr>announcements</vt:lpstr>
      <vt:lpstr>review: set theory</vt:lpstr>
      <vt:lpstr>functions review</vt:lpstr>
      <vt:lpstr>image, preimage</vt:lpstr>
      <vt:lpstr>is this a function? one-to-one? onto?</vt:lpstr>
      <vt:lpstr>number theory (and applications to computing)</vt:lpstr>
      <vt:lpstr>modular arithmetic</vt:lpstr>
      <vt:lpstr>what are the values computed?</vt:lpstr>
      <vt:lpstr>what are the values computed?</vt:lpstr>
      <vt:lpstr>divisibility</vt:lpstr>
      <vt:lpstr>division theorem</vt:lpstr>
      <vt:lpstr>arithmetic mod 7</vt:lpstr>
      <vt:lpstr>modular arithmetic</vt:lpstr>
      <vt:lpstr>modular arithmetic</vt:lpstr>
      <vt:lpstr>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368</cp:revision>
  <cp:lastPrinted>2013-10-03T23:44:12Z</cp:lastPrinted>
  <dcterms:created xsi:type="dcterms:W3CDTF">2013-01-07T07:20:47Z</dcterms:created>
  <dcterms:modified xsi:type="dcterms:W3CDTF">2013-10-16T18:00:42Z</dcterms:modified>
</cp:coreProperties>
</file>