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359" r:id="rId3"/>
    <p:sldId id="403" r:id="rId4"/>
    <p:sldId id="404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239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image" Target="../media/image16.png"/><Relationship Id="rId2" Type="http://schemas.openxmlformats.org/officeDocument/2006/relationships/tags" Target="../tags/tag28.xml"/><Relationship Id="rId16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6.jpeg"/><Relationship Id="rId5" Type="http://schemas.openxmlformats.org/officeDocument/2006/relationships/image" Target="../media/image20.png"/><Relationship Id="rId4" Type="http://schemas.openxmlformats.org/officeDocument/2006/relationships/tags" Target="../tags/tag4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22.png"/><Relationship Id="rId4" Type="http://schemas.openxmlformats.org/officeDocument/2006/relationships/tags" Target="../tags/tag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46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10" Type="http://schemas.openxmlformats.org/officeDocument/2006/relationships/tags" Target="../tags/tag54.xml"/><Relationship Id="rId19" Type="http://schemas.openxmlformats.org/officeDocument/2006/relationships/image" Target="../media/image23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image" Target="../media/image30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tags" Target="../tags/tag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8.png"/><Relationship Id="rId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1.png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3.xml"/><Relationship Id="rId12" Type="http://schemas.openxmlformats.org/officeDocument/2006/relationships/tags" Target="../tags/tag18.xml"/><Relationship Id="rId17" Type="http://schemas.openxmlformats.org/officeDocument/2006/relationships/image" Target="../media/image13.png"/><Relationship Id="rId2" Type="http://schemas.openxmlformats.org/officeDocument/2006/relationships/tags" Target="../tags/tag16.xml"/><Relationship Id="rId16" Type="http://schemas.openxmlformats.org/officeDocument/2006/relationships/tags" Target="../tags/tag20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0.png"/><Relationship Id="rId5" Type="http://schemas.openxmlformats.org/officeDocument/2006/relationships/tags" Target="../tags/tag19.xml"/><Relationship Id="rId15" Type="http://schemas.openxmlformats.org/officeDocument/2006/relationships/image" Target="../media/image12.png"/><Relationship Id="rId10" Type="http://schemas.openxmlformats.org/officeDocument/2006/relationships/tags" Target="../tags/tag17.xml"/><Relationship Id="rId4" Type="http://schemas.openxmlformats.org/officeDocument/2006/relationships/tags" Target="../tags/tag18.xml"/><Relationship Id="rId9" Type="http://schemas.openxmlformats.org/officeDocument/2006/relationships/image" Target="../media/image9.png"/><Relationship Id="rId1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9:  Set theory and functions</a:t>
            </a:r>
          </a:p>
        </p:txBody>
      </p:sp>
      <p:pic>
        <p:nvPicPr>
          <p:cNvPr id="3" name="Picture 2" descr="Set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1" y="2528535"/>
            <a:ext cx="2835980" cy="393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itchFamily="34" charset="0"/>
              </a:rPr>
              <a:t>De </a:t>
            </a:r>
            <a:r>
              <a:rPr lang="en-US" dirty="0" smtClean="0">
                <a:latin typeface="Franklin Gothic Medium" pitchFamily="34" charset="0"/>
              </a:rPr>
              <a:t>Morgan’s </a:t>
            </a:r>
            <a:r>
              <a:rPr lang="en-US" dirty="0">
                <a:latin typeface="Franklin Gothic Medium" pitchFamily="34" charset="0"/>
              </a:rPr>
              <a:t>Laws</a:t>
            </a:r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89889" y="5393267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1331783"/>
                <a:ext cx="2832122" cy="58593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∩</m:t>
                          </m:r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∪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200" dirty="0" smtClean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3" y="3764844"/>
                <a:ext cx="2832122" cy="5859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0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distributive laws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∩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  <m:r>
                            <m:rPr>
                              <m:lit/>
                            </m:rP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∪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sz="36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1093611" y="1512710"/>
                <a:ext cx="6844246" cy="120032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13095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2223915" y="3327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766715" y="42417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76315" y="54609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857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519315" y="36321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47554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5669845" y="33019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212645" y="4216399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22245" y="5435599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316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65245" y="3606799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251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representing sets using bits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Suppose universe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{1,2,…,</m:t>
                    </m:r>
                    <m:r>
                      <a:rPr lang="en-US" sz="2800" b="0" i="1" smtClean="0"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800" b="0" dirty="0" smtClean="0"/>
              </a:p>
              <a:p>
                <a:r>
                  <a:rPr lang="en-US" sz="2800" dirty="0" smtClean="0"/>
                  <a:t>Can represent set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𝐵</m:t>
                    </m:r>
                    <m:r>
                      <a:rPr lang="en-US" sz="2800" b="0" i="1" smtClean="0">
                        <a:latin typeface="Cambria Math"/>
                      </a:rPr>
                      <m:t>⊆</m:t>
                    </m:r>
                    <m:r>
                      <a:rPr lang="en-US" sz="28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800" dirty="0" smtClean="0"/>
                  <a:t> as a vector of bits: </a:t>
                </a: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where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dirty="0" smtClean="0">
                  <a:solidFill>
                    <a:srgbClr val="C00000"/>
                  </a:solidFill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>
                  <a:buFont typeface="Arial" charset="0"/>
                  <a:buNone/>
                </a:pPr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					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 pitchFamily="18" charset="0"/>
                            <a:cs typeface="Cambria Math" pitchFamily="18" charset="0"/>
                            <a:sym typeface="Symbol" pitchFamily="18" charset="2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=0 </m:t>
                    </m:r>
                  </m:oMath>
                </a14:m>
                <a:r>
                  <a:rPr lang="en-US" sz="28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𝑖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</m:oMath>
                </a14:m>
                <a:endParaRPr lang="en-US" sz="2800" baseline="-25000" dirty="0" smtClean="0">
                  <a:solidFill>
                    <a:srgbClr val="C00000"/>
                  </a:solidFill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Called the </a:t>
                </a:r>
                <a:r>
                  <a:rPr lang="en-US" i="1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characteristic vector</a:t>
                </a:r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of set B</a:t>
                </a:r>
              </a:p>
              <a:p>
                <a:pPr lvl="4"/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Given characteristic vectors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</m:oMath>
                </a14:m>
                <a:r>
                  <a:rPr lang="en-US" sz="2800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endParaRPr lang="en-US" sz="2800" dirty="0" smtClean="0">
                  <a:ea typeface="Cambria Math" pitchFamily="18" charset="0"/>
                  <a:cs typeface="Cambria Math" pitchFamily="18" charset="0"/>
                  <a:sym typeface="Symbol" pitchFamily="18" charset="2"/>
                </a:endParaRPr>
              </a:p>
              <a:p>
                <a:pPr lvl="1"/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What is characteristic vector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∩</m:t>
                    </m:r>
                    <m:r>
                      <a:rPr lang="en-US" b="0" i="1" smtClean="0">
                        <a:latin typeface="Cambria Math"/>
                        <a:ea typeface="Cambria Math" pitchFamily="18" charset="0"/>
                        <a:cs typeface="Cambria Math" pitchFamily="18" charset="0"/>
                        <a:sym typeface="Symbol" pitchFamily="18" charset="2"/>
                      </a:rPr>
                      <m:t>𝐵</m:t>
                    </m:r>
                  </m:oMath>
                </a14:m>
                <a:r>
                  <a:rPr lang="en-US" dirty="0" smtClean="0">
                    <a:ea typeface="Cambria Math" pitchFamily="18" charset="0"/>
                    <a:cs typeface="Cambria Math" pitchFamily="18" charset="0"/>
                    <a:sym typeface="Symbol" pitchFamily="18" charset="2"/>
                  </a:rPr>
                  <a:t>?</a:t>
                </a:r>
              </a:p>
            </p:txBody>
          </p:sp>
        </mc:Choice>
        <mc:Fallback xmlns="">
          <p:sp>
            <p:nvSpPr>
              <p:cNvPr id="1433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4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bitwise operations 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77" y="1411113"/>
            <a:ext cx="8573911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     	01101101                Java: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x|y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u="sng" dirty="0" smtClean="0">
                <a:sym typeface="Symbol"/>
              </a:rPr>
              <a:t></a:t>
            </a:r>
            <a:r>
              <a:rPr lang="en-US" u="sng" dirty="0">
                <a:sym typeface="Symbol"/>
              </a:rPr>
              <a:t>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01111111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endParaRPr lang="en-US" sz="1400" dirty="0"/>
          </a:p>
          <a:p>
            <a:pPr marL="0" indent="0">
              <a:buNone/>
              <a:defRPr/>
            </a:pPr>
            <a:r>
              <a:rPr lang="en-US" dirty="0" smtClean="0"/>
              <a:t>      	00101010        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x&amp;y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b="1" u="sng" dirty="0" smtClean="0">
                <a:sym typeface="Symbol"/>
              </a:rPr>
              <a:t></a:t>
            </a:r>
            <a:r>
              <a:rPr lang="en-US" u="sng" dirty="0" smtClean="0"/>
              <a:t> 	00001111</a:t>
            </a:r>
            <a:r>
              <a:rPr lang="en-US" dirty="0" smtClean="0"/>
              <a:t> 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	</a:t>
            </a:r>
            <a:r>
              <a:rPr lang="en-US" dirty="0" smtClean="0">
                <a:solidFill>
                  <a:srgbClr val="C00000"/>
                </a:solidFill>
              </a:rPr>
              <a:t>00001010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  </a:t>
            </a:r>
            <a:r>
              <a:rPr lang="en-US" dirty="0" smtClean="0"/>
              <a:t>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		01101101                Java: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x^y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    </a:t>
            </a:r>
            <a:r>
              <a:rPr lang="en-US" b="1" u="sng" dirty="0" smtClean="0">
                <a:latin typeface="Symbol"/>
                <a:sym typeface="Symbol"/>
              </a:rPr>
              <a:t>	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      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	</a:t>
            </a:r>
            <a:r>
              <a:rPr lang="en-US" dirty="0" smtClean="0">
                <a:solidFill>
                  <a:srgbClr val="C00000"/>
                </a:solidFill>
              </a:rPr>
              <a:t>01011010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identity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y are bits:  (x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= ?</a:t>
            </a:r>
          </a:p>
          <a:p>
            <a:endParaRPr lang="en-US" dirty="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if x and y are bit-vectors?</a:t>
            </a:r>
          </a:p>
        </p:txBody>
      </p:sp>
    </p:spTree>
    <p:extLst>
      <p:ext uri="{BB962C8B-B14F-4D97-AF65-F5344CB8AC3E}">
        <p14:creationId xmlns:p14="http://schemas.microsoft.com/office/powerpoint/2010/main" val="2679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key cryptography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Alice</a:t>
            </a:r>
            <a:r>
              <a:rPr lang="en-US" sz="2800" dirty="0" smtClean="0"/>
              <a:t> wants to communicate message secretly to </a:t>
            </a:r>
            <a:r>
              <a:rPr lang="en-US" sz="2800" b="1" dirty="0" smtClean="0"/>
              <a:t>Bob</a:t>
            </a:r>
            <a:r>
              <a:rPr lang="en-US" sz="2800" dirty="0" smtClean="0"/>
              <a:t> so that eavesdropper </a:t>
            </a:r>
            <a:r>
              <a:rPr lang="en-US" sz="2800" b="1" dirty="0" smtClean="0"/>
              <a:t>Eve</a:t>
            </a:r>
            <a:r>
              <a:rPr lang="en-US" sz="2800" dirty="0" smtClean="0"/>
              <a:t> who hears their conversation cannot tell what </a:t>
            </a:r>
            <a:r>
              <a:rPr lang="en-US" sz="2800" b="1" dirty="0" smtClean="0"/>
              <a:t>Alice</a:t>
            </a:r>
            <a:r>
              <a:rPr lang="en-US" sz="2800" dirty="0" smtClean="0"/>
              <a:t>’s message is.</a:t>
            </a:r>
          </a:p>
          <a:p>
            <a:pPr>
              <a:defRPr/>
            </a:pPr>
            <a:r>
              <a:rPr lang="en-US" sz="2800" b="1" dirty="0" smtClean="0"/>
              <a:t>Alice</a:t>
            </a:r>
            <a:r>
              <a:rPr lang="en-US" sz="2800" dirty="0" smtClean="0"/>
              <a:t> and </a:t>
            </a:r>
            <a:r>
              <a:rPr lang="en-US" sz="2800" b="1" dirty="0" smtClean="0"/>
              <a:t>Bob</a:t>
            </a:r>
            <a:r>
              <a:rPr lang="en-US" sz="2800" dirty="0" smtClean="0"/>
              <a:t> can get together and privately share a secret key </a:t>
            </a:r>
            <a:r>
              <a:rPr lang="en-US" sz="2800" dirty="0" smtClean="0">
                <a:solidFill>
                  <a:srgbClr val="C00000"/>
                </a:solidFill>
              </a:rPr>
              <a:t>K</a:t>
            </a:r>
            <a:r>
              <a:rPr lang="en-US" sz="2800" dirty="0" smtClean="0"/>
              <a:t> ahead of time.</a:t>
            </a:r>
            <a:endParaRPr lang="en-US" sz="2800" dirty="0"/>
          </a:p>
        </p:txBody>
      </p:sp>
      <p:pic>
        <p:nvPicPr>
          <p:cNvPr id="1026" name="Picture 2" descr="http://www.powayusd.com/pusdtbes/cs/e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56" y="3825933"/>
            <a:ext cx="6530622" cy="26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9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ranum.com/security/computer_security/papers/otp-faq/ot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5797">
            <a:off x="6654419" y="4265875"/>
            <a:ext cx="1869060" cy="267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00755" y="1205085"/>
            <a:ext cx="83820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Alice and Bob privately share random n-bit vector K </a:t>
            </a:r>
          </a:p>
          <a:p>
            <a:pPr lvl="1"/>
            <a:r>
              <a:rPr lang="en-US" sz="2400" dirty="0" smtClean="0"/>
              <a:t>Eve does not know K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Later, Alice has n-bit message m to send to Bob</a:t>
            </a:r>
          </a:p>
          <a:p>
            <a:pPr lvl="1"/>
            <a:r>
              <a:rPr lang="en-US" sz="2400" dirty="0" smtClean="0"/>
              <a:t>Alice computes  C = m </a:t>
            </a:r>
            <a:r>
              <a:rPr lang="en-US" sz="2400" dirty="0" smtClean="0">
                <a:sym typeface="Symbol" pitchFamily="18" charset="2"/>
              </a:rPr>
              <a:t> K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Alice sends C to Bob</a:t>
            </a:r>
          </a:p>
          <a:p>
            <a:pPr lvl="1"/>
            <a:r>
              <a:rPr lang="en-US" sz="2400" dirty="0" smtClean="0">
                <a:sym typeface="Symbol" pitchFamily="18" charset="2"/>
              </a:rPr>
              <a:t>Bob computes m = C  K which is (m  K)  K</a:t>
            </a:r>
          </a:p>
          <a:p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Eve cannot figure out m from C unless she can guess K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unix</a:t>
            </a:r>
            <a:r>
              <a:rPr lang="en-US" dirty="0" smtClean="0"/>
              <a:t>/</a:t>
            </a:r>
            <a:r>
              <a:rPr lang="en-US" dirty="0" err="1" smtClean="0"/>
              <a:t>linux</a:t>
            </a:r>
            <a:r>
              <a:rPr lang="en-US" dirty="0" smtClean="0"/>
              <a:t> file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090" y="1232871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–l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-x ... Documents/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-r--r-- ... file1</a:t>
            </a:r>
          </a:p>
          <a:p>
            <a:pPr marL="457200" lvl="1" indent="0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 smtClean="0">
                <a:cs typeface="Courier New" pitchFamily="49" charset="0"/>
              </a:rPr>
              <a:t>Permissions maintained as bit vectors</a:t>
            </a: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Letter means bit is 1 </a:t>
            </a:r>
            <a:endParaRPr lang="en-US" sz="2600" dirty="0">
              <a:cs typeface="Courier New" pitchFamily="49" charset="0"/>
            </a:endParaRPr>
          </a:p>
          <a:p>
            <a:pPr lvl="1">
              <a:defRPr/>
            </a:pPr>
            <a:r>
              <a:rPr lang="en-US" sz="2600" dirty="0" smtClean="0">
                <a:cs typeface="Courier New" pitchFamily="49" charset="0"/>
              </a:rPr>
              <a:t>“--” means bit is 0.</a:t>
            </a:r>
            <a:endParaRPr lang="en-US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6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russell’s</a:t>
            </a:r>
            <a:r>
              <a:rPr lang="en-US" dirty="0" smtClean="0"/>
              <a:t> paradox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2201331" y="1487310"/>
                <a:ext cx="4516814" cy="83099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𝑆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={ 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 :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∉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𝑥</m:t>
                      </m:r>
                      <m:r>
                        <a:rPr lang="en-US" sz="4800" b="0" i="1" smtClean="0">
                          <a:latin typeface="Cambria Math"/>
                          <a:ea typeface="ＭＳ Ｐゴシック" pitchFamily="-111" charset="-128"/>
                        </a:rPr>
                        <m:t> }</m:t>
                      </m:r>
                    </m:oMath>
                  </m:oMathPara>
                </a14:m>
                <a:endParaRPr lang="en-US" sz="4800" dirty="0"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2201331" y="1487310"/>
                <a:ext cx="4516814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goodokbad.com/assets/images/books/logicomix_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427" y="3623732"/>
            <a:ext cx="6643511" cy="28801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charset="0"/>
              </a:rPr>
              <a:t>f</a:t>
            </a:r>
            <a:r>
              <a:rPr lang="en-US" dirty="0" smtClean="0">
                <a:cs typeface="Arial" charset="0"/>
              </a:rPr>
              <a:t>unctions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68488" y="1168398"/>
                <a:ext cx="8833555" cy="4690535"/>
              </a:xfrm>
            </p:spPr>
            <p:txBody>
              <a:bodyPr/>
              <a:lstStyle/>
              <a:p>
                <a:r>
                  <a:rPr lang="en-US" sz="2800" dirty="0" smtClean="0">
                    <a:cs typeface="Arial" charset="0"/>
                  </a:rPr>
                  <a:t>A </a:t>
                </a:r>
                <a:r>
                  <a:rPr lang="en-US" sz="2800" i="1" dirty="0" smtClean="0">
                    <a:cs typeface="Arial" charset="0"/>
                  </a:rPr>
                  <a:t>function</a:t>
                </a:r>
                <a:r>
                  <a:rPr lang="en-US" sz="2800" dirty="0" smtClean="0">
                    <a:cs typeface="Arial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r>
                  <a:rPr lang="en-US" sz="2800" i="1" dirty="0" smtClean="0">
                    <a:cs typeface="Arial" charset="0"/>
                  </a:rPr>
                  <a:t> </a:t>
                </a:r>
                <a:r>
                  <a:rPr lang="en-US" sz="2800" dirty="0" smtClean="0">
                    <a:cs typeface="Arial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an assignment of exactly one element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</m:oMath>
                </a14:m>
                <a:endParaRPr lang="en-US" b="1" dirty="0" smtClean="0">
                  <a:solidFill>
                    <a:srgbClr val="C00000"/>
                  </a:solidFill>
                  <a:cs typeface="Arial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cs typeface="Arial" charset="0"/>
                  </a:rPr>
                  <a:t>   to each element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r>
                  <a:rPr lang="en-US" i="1" dirty="0" smtClean="0">
                    <a:cs typeface="Arial" charset="0"/>
                  </a:rPr>
                  <a:t>. </a:t>
                </a:r>
              </a:p>
              <a:p>
                <a:pPr lvl="1" eaLnBrk="1" hangingPunct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We write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: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→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𝑩</m:t>
                    </m:r>
                  </m:oMath>
                </a14:m>
                <a:r>
                  <a:rPr lang="en-US" i="1" dirty="0" smtClean="0">
                    <a:cs typeface="Arial" charset="0"/>
                  </a:rPr>
                  <a:t>.</a:t>
                </a:r>
              </a:p>
              <a:p>
                <a:pPr lvl="1" eaLnBrk="1" hangingPunct="1">
                  <a:buFont typeface="Arial" charset="0"/>
                  <a:buChar char="•"/>
                </a:pPr>
                <a:r>
                  <a:rPr lang="en-US" dirty="0" smtClean="0">
                    <a:cs typeface="Arial" charset="0"/>
                  </a:rPr>
                  <a:t>“Image of</a:t>
                </a:r>
                <a:r>
                  <a:rPr lang="en-US" i="1" dirty="0" smtClean="0">
                    <a:cs typeface="Arial" charset="0"/>
                  </a:rPr>
                  <a:t> a”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𝒂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)</m:t>
                    </m:r>
                  </m:oMath>
                </a14:m>
                <a:endParaRPr lang="en-US" b="1" i="1" dirty="0" smtClean="0">
                  <a:solidFill>
                    <a:srgbClr val="C00000"/>
                  </a:solidFill>
                  <a:cs typeface="Arial" charset="0"/>
                </a:endParaRPr>
              </a:p>
              <a:p>
                <a:pPr lvl="1" eaLnBrk="1" hangingPunct="1">
                  <a:buFont typeface="Arial" charset="0"/>
                  <a:buChar char="•"/>
                </a:pPr>
                <a:endParaRPr lang="en-US" b="1" i="1" dirty="0" smtClean="0">
                  <a:cs typeface="Arial" charset="0"/>
                </a:endParaRPr>
              </a:p>
              <a:p>
                <a:r>
                  <a:rPr lang="en-US" sz="2800" i="1" dirty="0" smtClean="0">
                    <a:cs typeface="Arial" charset="0"/>
                  </a:rPr>
                  <a:t>Domain </a:t>
                </a:r>
                <a:r>
                  <a:rPr lang="en-US" sz="2800" dirty="0" smtClean="0">
                    <a:cs typeface="Arial" charset="0"/>
                  </a:rPr>
                  <a:t>of</a:t>
                </a:r>
                <a:r>
                  <a:rPr lang="en-US" sz="2800" i="1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 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endParaRPr lang="en-US" sz="2800" dirty="0" smtClean="0">
                  <a:cs typeface="Arial" charset="0"/>
                </a:endParaRPr>
              </a:p>
              <a:p>
                <a:r>
                  <a:rPr lang="en-US" sz="2800" i="1" dirty="0" smtClean="0">
                    <a:cs typeface="Arial" charset="0"/>
                  </a:rPr>
                  <a:t>Range</a:t>
                </a:r>
                <a:r>
                  <a:rPr lang="en-US" sz="2800" dirty="0" smtClean="0">
                    <a:cs typeface="Arial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𝒇</m:t>
                    </m:r>
                  </m:oMath>
                </a14:m>
                <a:r>
                  <a:rPr lang="en-US" sz="2800" dirty="0" smtClean="0">
                    <a:cs typeface="Arial" charset="0"/>
                  </a:rPr>
                  <a:t> = set of all images of elements of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cs typeface="Arial" charset="0"/>
                      </a:rPr>
                      <m:t>𝑨</m:t>
                    </m:r>
                  </m:oMath>
                </a14:m>
                <a:endParaRPr lang="en-US" sz="2800" dirty="0" smtClean="0">
                  <a:cs typeface="Arial" charset="0"/>
                </a:endParaRPr>
              </a:p>
              <a:p>
                <a:pPr eaLnBrk="1" hangingPunct="1"/>
                <a:endParaRPr lang="en-US" sz="2800" dirty="0" smtClean="0"/>
              </a:p>
            </p:txBody>
          </p:sp>
        </mc:Choice>
        <mc:Fallback xmlns="">
          <p:sp>
            <p:nvSpPr>
              <p:cNvPr id="204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68488" y="1168398"/>
                <a:ext cx="8833555" cy="4690535"/>
              </a:xfrm>
              <a:blipFill rotWithShape="1">
                <a:blip r:embed="rId5"/>
                <a:stretch>
                  <a:fillRect l="-1242" t="-1170" b="-2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6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42535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Reading assignment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Set theory</a:t>
            </a:r>
            <a:endParaRPr lang="en-US" sz="2800" dirty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2.1-2.3 (both editions)</a:t>
            </a:r>
          </a:p>
        </p:txBody>
      </p:sp>
    </p:spTree>
    <p:extLst>
      <p:ext uri="{BB962C8B-B14F-4D97-AF65-F5344CB8AC3E}">
        <p14:creationId xmlns:p14="http://schemas.microsoft.com/office/powerpoint/2010/main" val="36776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image, </a:t>
            </a:r>
            <a:r>
              <a:rPr lang="en-US" dirty="0" err="1" smtClean="0">
                <a:cs typeface="Arial" charset="0"/>
              </a:rPr>
              <a:t>preimage</a:t>
            </a:r>
            <a:endParaRPr lang="en-US" dirty="0" smtClean="0"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357050"/>
                <a:ext cx="8229600" cy="5140800"/>
              </a:xfrm>
            </p:spPr>
            <p:txBody>
              <a:bodyPr/>
              <a:lstStyle/>
              <a:p>
                <a:pPr eaLnBrk="1" hangingPunct="1">
                  <a:buFont typeface="Arial" charset="0"/>
                  <a:buNone/>
                </a:pPr>
                <a:r>
                  <a:rPr lang="en-US" b="0" dirty="0" smtClean="0">
                    <a:cs typeface="Arial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                      </m:t>
                    </m:r>
                    <m:r>
                      <a:rPr lang="en-US" b="0" i="1" smtClean="0">
                        <a:latin typeface="Cambria Math"/>
                        <a:cs typeface="Arial" charset="0"/>
                      </a:rPr>
                      <m:t>𝐵</m:t>
                    </m:r>
                  </m:oMath>
                </a14:m>
                <a:endParaRPr lang="en-US" dirty="0" smtClean="0"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50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8"/>
                </p:custDataLst>
              </p:nvPr>
            </p:nvSpPr>
            <p:spPr>
              <a:xfrm>
                <a:off x="457200" y="1357050"/>
                <a:ext cx="8229600" cy="5140800"/>
              </a:xfr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1066800" y="2624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2342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38438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45296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7"/>
            </p:custDataLst>
          </p:nvPr>
        </p:nvSpPr>
        <p:spPr>
          <a:xfrm>
            <a:off x="1066800" y="5215467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25484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9"/>
            </p:custDataLst>
          </p:nvPr>
        </p:nvSpPr>
        <p:spPr>
          <a:xfrm>
            <a:off x="3352800" y="32342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0"/>
            </p:custDataLst>
          </p:nvPr>
        </p:nvSpPr>
        <p:spPr>
          <a:xfrm>
            <a:off x="3352800" y="39200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1"/>
            </p:custDataLst>
          </p:nvPr>
        </p:nvSpPr>
        <p:spPr>
          <a:xfrm>
            <a:off x="3352800" y="4605867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2"/>
            </p:custDataLst>
          </p:nvPr>
        </p:nvCxnSpPr>
        <p:spPr>
          <a:xfrm>
            <a:off x="1447800" y="2777067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3"/>
            </p:custDataLst>
          </p:nvPr>
        </p:nvCxnSpPr>
        <p:spPr>
          <a:xfrm flipV="1">
            <a:off x="1447800" y="2662767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4"/>
            </p:custDataLst>
          </p:nvPr>
        </p:nvCxnSpPr>
        <p:spPr>
          <a:xfrm flipV="1">
            <a:off x="1447800" y="3386667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5"/>
            </p:custDataLst>
          </p:nvPr>
        </p:nvCxnSpPr>
        <p:spPr>
          <a:xfrm rot="5400000" flipH="1" flipV="1">
            <a:off x="2305050" y="3742267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6"/>
            </p:custDataLst>
          </p:nvPr>
        </p:nvCxnSpPr>
        <p:spPr>
          <a:xfrm flipV="1">
            <a:off x="1371600" y="3386667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8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s this a function? one-to-one?</a:t>
            </a:r>
            <a:r>
              <a:rPr lang="en-US" dirty="0">
                <a:latin typeface="Franklin Gothic Medium" panose="020B0603020102020204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111956" y="2003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111956" y="26133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111956" y="32229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111956" y="39087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111956" y="4594572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97956" y="1927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97956" y="26133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97956" y="3299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97956" y="39849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92956" y="2156172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92956" y="2041872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50206" y="3121372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416756" y="2765772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97956" y="45945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97956" y="5204172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416756" y="3375372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24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set theory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Formal treatment dates from late 19</a:t>
            </a:r>
            <a:r>
              <a:rPr lang="en-US" sz="2800" baseline="30000" dirty="0">
                <a:latin typeface="Franklin Gothic Medium" pitchFamily="34" charset="0"/>
              </a:rPr>
              <a:t>th</a:t>
            </a:r>
            <a:r>
              <a:rPr lang="en-US" sz="2800" dirty="0">
                <a:latin typeface="Franklin Gothic Medium" pitchFamily="34" charset="0"/>
              </a:rPr>
              <a:t> century</a:t>
            </a:r>
          </a:p>
          <a:p>
            <a:r>
              <a:rPr lang="en-US" sz="2800" dirty="0">
                <a:latin typeface="Franklin Gothic Medium" pitchFamily="34" charset="0"/>
              </a:rPr>
              <a:t>Direct ties between set theory and logic</a:t>
            </a:r>
          </a:p>
          <a:p>
            <a:r>
              <a:rPr lang="en-US" sz="2800" dirty="0">
                <a:latin typeface="Franklin Gothic Medium" pitchFamily="34" charset="0"/>
              </a:rPr>
              <a:t>Important foundational language</a:t>
            </a:r>
          </a:p>
          <a:p>
            <a:endParaRPr lang="en-US" sz="2800" dirty="0">
              <a:latin typeface="Franklin Gothic Medium" pitchFamily="34" charset="0"/>
            </a:endParaRPr>
          </a:p>
        </p:txBody>
      </p:sp>
      <p:pic>
        <p:nvPicPr>
          <p:cNvPr id="2050" name="Picture 2" descr="http://upload.wikimedia.org/wikipedia/commons/thumb/6/6d/Venn_A_intersect_B.svg/350px-Venn_A_intersect_B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87" y="3011309"/>
            <a:ext cx="4913136" cy="350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7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53661"/>
            <a:ext cx="8229600" cy="606642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Franklin Gothic Medium" pitchFamily="34" charset="0"/>
              </a:rPr>
              <a:t>definition</a:t>
            </a:r>
            <a:r>
              <a:rPr lang="en-US" sz="2600" dirty="0">
                <a:latin typeface="Franklin Gothic Medium" pitchFamily="34" charset="0"/>
              </a:rPr>
              <a:t>: </a:t>
            </a:r>
            <a:r>
              <a:rPr lang="en-US" sz="2600" dirty="0" smtClean="0">
                <a:latin typeface="Franklin Gothic Medium" pitchFamily="34" charset="0"/>
              </a:rPr>
              <a:t>a </a:t>
            </a:r>
            <a:r>
              <a:rPr lang="en-US" sz="2600" dirty="0">
                <a:latin typeface="Franklin Gothic Medium" pitchFamily="34" charset="0"/>
              </a:rPr>
              <a:t>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1436511" y="1411111"/>
                <a:ext cx="6107185" cy="206210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Franklin Gothic Medium" pitchFamily="34" charset="0"/>
                  </a:rPr>
                  <a:t>:    	</a:t>
                </a:r>
                <a:r>
                  <a:rPr lang="ja-JP" altLang="en-US" sz="3200" dirty="0" smtClean="0">
                    <a:latin typeface="Franklin Gothic Medium" pitchFamily="34" charset="0"/>
                    <a:cs typeface="Cambria Math" charset="0"/>
                  </a:rPr>
                  <a:t>“</a:t>
                </a:r>
                <a:r>
                  <a:rPr lang="en-US" sz="3200" i="1" dirty="0">
                    <a:latin typeface="Franklin Gothic Medium" pitchFamily="34" charset="0"/>
                    <a:cs typeface="Cambria Math" charset="0"/>
                  </a:rPr>
                  <a:t>x</a:t>
                </a:r>
                <a:r>
                  <a:rPr lang="en-US" sz="3200" dirty="0">
                    <a:latin typeface="Franklin Gothic Medium" pitchFamily="34" charset="0"/>
                    <a:cs typeface="Cambria Math" charset="0"/>
                  </a:rPr>
                  <a:t> is an element of A</a:t>
                </a:r>
                <a:r>
                  <a:rPr lang="ja-JP" altLang="en-US" sz="3200" dirty="0">
                    <a:latin typeface="Franklin Gothic Medium" pitchFamily="34" charset="0"/>
                    <a:cs typeface="Cambria Math" charset="0"/>
                  </a:rPr>
                  <a:t>”</a:t>
                </a:r>
                <a:endParaRPr lang="en-US" sz="3200" dirty="0">
                  <a:latin typeface="Franklin Gothic Medium" pitchFamily="34" charset="0"/>
                  <a:cs typeface="Cambria Math" charset="0"/>
                </a:endParaRPr>
              </a:p>
              <a:p>
                <a:pPr eaLnBrk="1" hangingPunct="1"/>
                <a:r>
                  <a:rPr lang="en-US" sz="3200" dirty="0">
                    <a:latin typeface="Franklin Gothic Medium" pitchFamily="34" charset="0"/>
                    <a:cs typeface="Cambria Math" charset="0"/>
                  </a:rPr>
                  <a:t>             </a:t>
                </a:r>
                <a:r>
                  <a:rPr lang="en-US" sz="3200" dirty="0" smtClean="0">
                    <a:latin typeface="Franklin Gothic Medium" pitchFamily="34" charset="0"/>
                    <a:cs typeface="Cambria Math" charset="0"/>
                  </a:rPr>
                  <a:t>		</a:t>
                </a:r>
                <a:r>
                  <a:rPr lang="ja-JP" altLang="en-US" sz="3200" dirty="0" smtClean="0">
                    <a:latin typeface="Franklin Gothic Medium" pitchFamily="34" charset="0"/>
                    <a:cs typeface="Cambria Math" charset="0"/>
                  </a:rPr>
                  <a:t>“</a:t>
                </a:r>
                <a:r>
                  <a:rPr lang="en-US" sz="3200" i="1" dirty="0">
                    <a:latin typeface="Franklin Gothic Medium" pitchFamily="34" charset="0"/>
                    <a:cs typeface="Cambria Math" charset="0"/>
                  </a:rPr>
                  <a:t>x</a:t>
                </a:r>
                <a:r>
                  <a:rPr lang="en-US" sz="3200" dirty="0">
                    <a:latin typeface="Franklin Gothic Medium" pitchFamily="34" charset="0"/>
                    <a:cs typeface="Cambria Math" charset="0"/>
                  </a:rPr>
                  <a:t> is a member of A</a:t>
                </a:r>
                <a:r>
                  <a:rPr lang="ja-JP" altLang="en-US" sz="3200" dirty="0">
                    <a:latin typeface="Franklin Gothic Medium" pitchFamily="34" charset="0"/>
                    <a:cs typeface="Cambria Math" charset="0"/>
                  </a:rPr>
                  <a:t>”</a:t>
                </a:r>
                <a:endParaRPr lang="en-US" sz="3200" dirty="0">
                  <a:latin typeface="Franklin Gothic Medium" pitchFamily="34" charset="0"/>
                  <a:cs typeface="Cambria Math" charset="0"/>
                </a:endParaRPr>
              </a:p>
              <a:p>
                <a:pPr eaLnBrk="1" hangingPunct="1"/>
                <a:r>
                  <a:rPr lang="en-US" sz="3200" dirty="0">
                    <a:latin typeface="Franklin Gothic Medium" pitchFamily="34" charset="0"/>
                  </a:rPr>
                  <a:t>              </a:t>
                </a:r>
                <a:r>
                  <a:rPr lang="en-US" sz="3200" dirty="0" smtClean="0">
                    <a:latin typeface="Franklin Gothic Medium" pitchFamily="34" charset="0"/>
                  </a:rPr>
                  <a:t>	</a:t>
                </a:r>
                <a:r>
                  <a:rPr lang="ja-JP" altLang="en-US" sz="3200" dirty="0" smtClean="0">
                    <a:latin typeface="Franklin Gothic Medium" pitchFamily="34" charset="0"/>
                    <a:cs typeface="Cambria Math" charset="0"/>
                  </a:rPr>
                  <a:t>“</a:t>
                </a:r>
                <a:r>
                  <a:rPr lang="en-US" sz="3200" i="1" dirty="0">
                    <a:latin typeface="Franklin Gothic Medium" pitchFamily="34" charset="0"/>
                    <a:cs typeface="Cambria Math" charset="0"/>
                  </a:rPr>
                  <a:t>x</a:t>
                </a:r>
                <a:r>
                  <a:rPr lang="en-US" sz="3200" dirty="0">
                    <a:latin typeface="Franklin Gothic Medium" pitchFamily="34" charset="0"/>
                    <a:cs typeface="Cambria Math" charset="0"/>
                  </a:rPr>
                  <a:t> is in A</a:t>
                </a:r>
                <a:r>
                  <a:rPr lang="ja-JP" altLang="en-US" sz="3200" dirty="0">
                    <a:latin typeface="Franklin Gothic Medium" pitchFamily="34" charset="0"/>
                    <a:cs typeface="Cambria Math" charset="0"/>
                  </a:rPr>
                  <a:t>”</a:t>
                </a:r>
                <a:endParaRPr lang="en-US" sz="3200" dirty="0">
                  <a:latin typeface="Franklin Gothic Medium" pitchFamily="34" charset="0"/>
                  <a:cs typeface="Cambria Math" charset="0"/>
                </a:endParaRPr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∉</m:t>
                    </m:r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</a:rPr>
                      <m:t>𝐴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 </a:t>
                </a:r>
                <a:r>
                  <a:rPr lang="en-US" sz="3200" dirty="0">
                    <a:latin typeface="Franklin Gothic Medium" pitchFamily="34" charset="0"/>
                  </a:rPr>
                  <a:t>:    </a:t>
                </a:r>
                <a:r>
                  <a:rPr lang="en-US" sz="3200" dirty="0" smtClean="0">
                    <a:latin typeface="Franklin Gothic Medium" pitchFamily="34" charset="0"/>
                  </a:rPr>
                  <a:t>	</a:t>
                </a:r>
                <a:r>
                  <a:rPr lang="en-US" sz="3200" dirty="0" smtClean="0">
                    <a:latin typeface="Franklin Gothic Medium" pitchFamily="34" charset="0"/>
                    <a:sym typeface="Symbol" charset="0"/>
                  </a:rPr>
                  <a:t>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sym typeface="Symbol" charset="0"/>
                      </a:rPr>
                      <m:t>𝑥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3200" b="0" i="1" smtClean="0">
                        <a:latin typeface="Cambria Math"/>
                        <a:sym typeface="Symbol" charset="0"/>
                      </a:rPr>
                      <m:t>𝐴</m:t>
                    </m:r>
                  </m:oMath>
                </a14:m>
                <a:r>
                  <a:rPr lang="en-US" sz="3200" dirty="0" smtClean="0">
                    <a:latin typeface="Franklin Gothic Medium" pitchFamily="34" charset="0"/>
                  </a:rPr>
                  <a:t>)</a:t>
                </a:r>
                <a:endParaRPr lang="en-US" sz="3200" dirty="0">
                  <a:latin typeface="Franklin Gothic Medium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"/>
                </p:custDataLst>
              </p:nvPr>
            </p:nvSpPr>
            <p:spPr>
              <a:xfrm>
                <a:off x="1436511" y="1411111"/>
                <a:ext cx="6107185" cy="2062103"/>
              </a:xfrm>
              <a:prstGeom prst="rect">
                <a:avLst/>
              </a:prstGeom>
              <a:blipFill rotWithShape="1">
                <a:blip r:embed="rId5"/>
                <a:stretch>
                  <a:fillRect t="-4692" b="-8504"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6573" y="3947430"/>
                <a:ext cx="45023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= </m:t>
                      </m:r>
                      <m:r>
                        <m:rPr>
                          <m:lit/>
                        </m:rPr>
                        <a:rPr lang="en-US" sz="2800" b="0" i="1" smtClean="0">
                          <a:latin typeface="Cambria Math"/>
                          <a:cs typeface="Franklin Gothic Medium"/>
                        </a:rPr>
                        <m:t>{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1, 2, 7,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cat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dog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𝜑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}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6573" y="3947430"/>
                <a:ext cx="450238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857" y="4645627"/>
                <a:ext cx="44233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cat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∈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7" y="4645627"/>
                <a:ext cx="442336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0" y="5155212"/>
                <a:ext cx="44233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  <a:cs typeface="Franklin Gothic Medium"/>
                        </a:rPr>
                        <m:t>fish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∉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𝐴</m:t>
                      </m:r>
                    </m:oMath>
                  </m:oMathPara>
                </a14:m>
                <a:endParaRPr lang="en-US" sz="28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" y="5155212"/>
                <a:ext cx="442336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definitions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A and B are </a:t>
            </a:r>
            <a:r>
              <a:rPr lang="en-US" sz="2800" i="1" dirty="0">
                <a:latin typeface="Franklin Gothic Medium" pitchFamily="34" charset="0"/>
              </a:rPr>
              <a:t>equal</a:t>
            </a:r>
            <a:r>
              <a:rPr lang="en-US" sz="2800" dirty="0">
                <a:latin typeface="Franklin Gothic Medium" pitchFamily="34" charset="0"/>
              </a:rPr>
              <a:t> if they have the same elements</a:t>
            </a:r>
          </a:p>
          <a:p>
            <a:endParaRPr lang="en-US" dirty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pPr marL="0" indent="0">
              <a:buNone/>
            </a:pPr>
            <a:endParaRPr lang="en-US" dirty="0" smtClean="0">
              <a:latin typeface="Calibri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A is a </a:t>
            </a:r>
            <a:r>
              <a:rPr lang="en-US" sz="2800" i="1" dirty="0" smtClean="0">
                <a:latin typeface="Franklin Gothic Medium" pitchFamily="34" charset="0"/>
              </a:rPr>
              <a:t>subset</a:t>
            </a:r>
            <a:r>
              <a:rPr lang="en-US" sz="2800" dirty="0" smtClean="0">
                <a:latin typeface="Franklin Gothic Medium" pitchFamily="34" charset="0"/>
              </a:rPr>
              <a:t> of B if every element of A is also in B</a:t>
            </a: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198562" y="2020709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198562" y="438574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8354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empty set and power set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6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latin typeface="Franklin Gothic Medium" pitchFamily="34" charset="0"/>
                  </a:rPr>
                  <a:t>Empty set </a:t>
                </a:r>
                <a:r>
                  <a:rPr lang="en-US" sz="2800" dirty="0">
                    <a:latin typeface="Franklin Gothic Medium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∅</m:t>
                    </m:r>
                  </m:oMath>
                </a14:m>
                <a:r>
                  <a:rPr lang="en-US" sz="2800" dirty="0" smtClean="0">
                    <a:latin typeface="Franklin Gothic Medium" pitchFamily="34" charset="0"/>
                  </a:rPr>
                  <a:t>   </a:t>
                </a:r>
                <a:r>
                  <a:rPr lang="en-US" sz="2800" dirty="0">
                    <a:latin typeface="Franklin Gothic Medium" pitchFamily="34" charset="0"/>
                  </a:rPr>
                  <a:t>does not contain any elements</a:t>
                </a:r>
              </a:p>
              <a:p>
                <a:pPr marL="0" indent="0">
                  <a:buNone/>
                </a:pPr>
                <a:endParaRPr lang="en-US" dirty="0">
                  <a:latin typeface="Calibri" charset="0"/>
                </a:endParaRPr>
              </a:p>
              <a:p>
                <a:r>
                  <a:rPr lang="en-US" sz="2800" dirty="0">
                    <a:latin typeface="Franklin Gothic Medium" pitchFamily="34" charset="0"/>
                  </a:rPr>
                  <a:t>Power set of a set A = set of all subsets of A</a:t>
                </a:r>
              </a:p>
            </p:txBody>
          </p:sp>
        </mc:Choice>
        <mc:Fallback xmlns="">
          <p:sp>
            <p:nvSpPr>
              <p:cNvPr id="819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1259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1371600" y="3195879"/>
                <a:ext cx="3956724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11" charset="-128"/>
                  </a:defRPr>
                </a:lvl9pPr>
              </a:lstStyle>
              <a:p>
                <a:pPr eaLnBrk="1" hangingPunct="1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𝒫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: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⊆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3200" dirty="0" smtClean="0"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"/>
                </p:custDataLst>
              </p:nvPr>
            </p:nvSpPr>
            <p:spPr>
              <a:xfrm>
                <a:off x="1371600" y="3195879"/>
                <a:ext cx="3956724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0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Franklin Gothic Medium" pitchFamily="34" charset="0"/>
              </a:rPr>
              <a:t>cartesian</a:t>
            </a:r>
            <a:r>
              <a:rPr lang="en-US" dirty="0" smtClean="0">
                <a:latin typeface="Franklin Gothic Medium" pitchFamily="34" charset="0"/>
              </a:rPr>
              <a:t> product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×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d>
                        <m:dPr>
                          <m:ctrlP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,</m:t>
                          </m:r>
                          <m:r>
                            <a:rPr lang="en-US" sz="40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𝑏</m:t>
                          </m:r>
                        </m:e>
                      </m:d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: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𝑎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, 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𝑏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∈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40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}</m:t>
                      </m:r>
                    </m:oMath>
                  </m:oMathPara>
                </a14:m>
                <a:endParaRPr lang="en-US" sz="40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979311" y="1273175"/>
                <a:ext cx="7315200" cy="70802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1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set operations</a:t>
            </a:r>
            <a:endParaRPr lang="en-US" dirty="0">
              <a:latin typeface="Franklin Gothic Medium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∪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∨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m:rPr>
                              <m:lit/>
                            </m:r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8"/>
                </p:custDataLst>
              </p:nvPr>
            </p:nvSpPr>
            <p:spPr>
              <a:xfrm>
                <a:off x="553152" y="1351842"/>
                <a:ext cx="605447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∩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553152" y="2266242"/>
                <a:ext cx="5887381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553152" y="4095042"/>
                <a:ext cx="6183937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⊕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2"/>
                </p:custDataLst>
              </p:nvPr>
            </p:nvSpPr>
            <p:spPr>
              <a:xfrm>
                <a:off x="553152" y="4095042"/>
                <a:ext cx="6183937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553152" y="3180642"/>
                <a:ext cx="5921044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−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𝐵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={ 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 :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∈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𝐴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∧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∉</m:t>
                          </m:r>
                          <m:r>
                            <a:rPr lang="en-US" sz="3200" b="0" i="1" smtClean="0">
                              <a:latin typeface="Cambria Math"/>
                              <a:ea typeface="ＭＳ Ｐゴシック" pitchFamily="-111" charset="-128"/>
                              <a:cs typeface="+mn-cs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ＭＳ Ｐゴシック" pitchFamily="-111" charset="-128"/>
                          <a:cs typeface="+mn-cs"/>
                        </a:rPr>
                        <m:t>}</m:t>
                      </m:r>
                    </m:oMath>
                  </m:oMathPara>
                </a14:m>
                <a:endParaRPr lang="en-US" sz="3200" dirty="0">
                  <a:ea typeface="ＭＳ Ｐゴシック" pitchFamily="-111" charset="-128"/>
                  <a:cs typeface="+mn-cs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4"/>
                </p:custDataLst>
              </p:nvPr>
            </p:nvSpPr>
            <p:spPr>
              <a:xfrm>
                <a:off x="553152" y="3180642"/>
                <a:ext cx="5921044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553152" y="5009442"/>
                <a:ext cx="5700892" cy="9552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200" b="0" dirty="0" smtClean="0">
                    <a:ea typeface="ＭＳ Ｐゴシック" pitchFamily="-111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ea typeface="ＭＳ Ｐゴシック" pitchFamily="-111" charset="-128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: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∉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  <a:ea typeface="ＭＳ Ｐゴシック" pitchFamily="-111" charset="-128"/>
                            <a:cs typeface="+mn-cs"/>
                          </a:rPr>
                          <m:t> </m:t>
                        </m:r>
                      </m:e>
                    </m:d>
                  </m:oMath>
                </a14:m>
                <a:endParaRPr lang="en-US" sz="3200" b="0" dirty="0" smtClean="0">
                  <a:ea typeface="ＭＳ Ｐゴシック" pitchFamily="-111" charset="-128"/>
                  <a:cs typeface="+mn-cs"/>
                </a:endParaRPr>
              </a:p>
              <a:p>
                <a:pPr>
                  <a:defRPr/>
                </a:pP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                         (</a:t>
                </a:r>
                <a:r>
                  <a:rPr lang="en-US" sz="2400" dirty="0">
                    <a:latin typeface="Franklin Gothic Medium" pitchFamily="34" charset="0"/>
                    <a:ea typeface="ＭＳ Ｐゴシック" pitchFamily="-111" charset="-128"/>
                  </a:rPr>
                  <a:t>with respect to universe </a:t>
                </a:r>
                <a:r>
                  <a:rPr lang="en-US" sz="2400" dirty="0" smtClean="0">
                    <a:latin typeface="Franklin Gothic Medium" pitchFamily="34" charset="0"/>
                    <a:ea typeface="ＭＳ Ｐゴシック" pitchFamily="-111" charset="-128"/>
                  </a:rPr>
                  <a:t>U)                   </a:t>
                </a:r>
                <a:endParaRPr lang="en-US" sz="2400" dirty="0">
                  <a:latin typeface="Franklin Gothic Medium" pitchFamily="34" charset="0"/>
                  <a:ea typeface="ＭＳ Ｐゴシック" pitchFamily="-111" charset="-12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553152" y="5009442"/>
                <a:ext cx="5700892" cy="955262"/>
              </a:xfrm>
              <a:prstGeom prst="rect">
                <a:avLst/>
              </a:prstGeom>
              <a:blipFill rotWithShape="1">
                <a:blip r:embed="rId17"/>
                <a:stretch>
                  <a:fillRect r="-26788" b="-13924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086600" y="1393908"/>
            <a:ext cx="104387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3569" y="2339086"/>
            <a:ext cx="199214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2021" y="3219619"/>
            <a:ext cx="229524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5177" y="3987798"/>
            <a:ext cx="1830886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92068" y="5334000"/>
            <a:ext cx="213231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Franklin Gothic Medium" pitchFamily="34" charset="0"/>
                <a:ea typeface="ＭＳ Ｐゴシック" pitchFamily="-111" charset="-128"/>
              </a:rPr>
              <a:t>complement</a:t>
            </a:r>
          </a:p>
        </p:txBody>
      </p:sp>
    </p:spTree>
    <p:extLst>
      <p:ext uri="{BB962C8B-B14F-4D97-AF65-F5344CB8AC3E}">
        <p14:creationId xmlns:p14="http://schemas.microsoft.com/office/powerpoint/2010/main" val="40041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it’s Boolean algebra again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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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</a:rPr>
              <a:t>Definition for </a:t>
            </a:r>
            <a:r>
              <a:rPr lang="en-US" sz="2800" b="1" dirty="0">
                <a:latin typeface="Franklin Gothic Medium" pitchFamily="34" charset="0"/>
                <a:sym typeface="Symbol" charset="0"/>
              </a:rPr>
              <a:t></a:t>
            </a:r>
            <a:r>
              <a:rPr lang="en-US" sz="2800" dirty="0">
                <a:latin typeface="Franklin Gothic Medium" pitchFamily="34" charset="0"/>
                <a:sym typeface="Symbol" charset="0"/>
              </a:rPr>
              <a:t> based on </a:t>
            </a:r>
            <a:r>
              <a:rPr lang="en-US" sz="2800" b="1" dirty="0" smtClean="0">
                <a:latin typeface="Franklin Gothic Medium" pitchFamily="34" charset="0"/>
                <a:sym typeface="Symbol" charset="0"/>
              </a:rPr>
              <a:t></a:t>
            </a:r>
          </a:p>
          <a:p>
            <a:endParaRPr lang="en-US" sz="2800" b="1" dirty="0" smtClean="0">
              <a:latin typeface="Franklin Gothic Medium" pitchFamily="34" charset="0"/>
              <a:sym typeface="Symbol" charset="0"/>
            </a:endParaRPr>
          </a:p>
          <a:p>
            <a:endParaRPr lang="en-US" sz="2800" dirty="0">
              <a:latin typeface="Franklin Gothic Medium" pitchFamily="34" charset="0"/>
              <a:sym typeface="Symbol" charset="0"/>
            </a:endParaRPr>
          </a:p>
          <a:p>
            <a:r>
              <a:rPr lang="en-US" sz="2800" dirty="0">
                <a:latin typeface="Franklin Gothic Medium" pitchFamily="34" charset="0"/>
                <a:sym typeface="Symbol" charset="0"/>
              </a:rPr>
              <a:t>Complement works like </a:t>
            </a:r>
          </a:p>
        </p:txBody>
      </p:sp>
    </p:spTree>
    <p:extLst>
      <p:ext uri="{BB962C8B-B14F-4D97-AF65-F5344CB8AC3E}">
        <p14:creationId xmlns:p14="http://schemas.microsoft.com/office/powerpoint/2010/main" val="31084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5381</TotalTime>
  <Words>755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311: Foundations of Computing</vt:lpstr>
      <vt:lpstr>announcements</vt:lpstr>
      <vt:lpstr>set theory</vt:lpstr>
      <vt:lpstr>definition: a set is an unordered collection of objects</vt:lpstr>
      <vt:lpstr>definitions</vt:lpstr>
      <vt:lpstr>empty set and power set</vt:lpstr>
      <vt:lpstr>cartesian product</vt:lpstr>
      <vt:lpstr>set operations</vt:lpstr>
      <vt:lpstr>it’s Boolean algebra again</vt:lpstr>
      <vt:lpstr>De Morgan’s Laws</vt:lpstr>
      <vt:lpstr>distributive laws</vt:lpstr>
      <vt:lpstr>representing sets using bits</vt:lpstr>
      <vt:lpstr>bitwise operations on vectors</vt:lpstr>
      <vt:lpstr>a simple identity</vt:lpstr>
      <vt:lpstr>private key cryptography</vt:lpstr>
      <vt:lpstr>one-time pad</vt:lpstr>
      <vt:lpstr>unix/linux file permissions</vt:lpstr>
      <vt:lpstr>russell’s paradox</vt:lpstr>
      <vt:lpstr>functions review</vt:lpstr>
      <vt:lpstr>image, preimage</vt:lpstr>
      <vt:lpstr>is this a function? one-to-one? onto?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CSE</cp:lastModifiedBy>
  <cp:revision>363</cp:revision>
  <cp:lastPrinted>2013-10-03T23:44:12Z</cp:lastPrinted>
  <dcterms:created xsi:type="dcterms:W3CDTF">2013-01-07T07:20:47Z</dcterms:created>
  <dcterms:modified xsi:type="dcterms:W3CDTF">2013-10-14T19:31:19Z</dcterms:modified>
</cp:coreProperties>
</file>