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8" r:id="rId2"/>
    <p:sldId id="359" r:id="rId3"/>
    <p:sldId id="380" r:id="rId4"/>
    <p:sldId id="381" r:id="rId5"/>
    <p:sldId id="384" r:id="rId6"/>
    <p:sldId id="386" r:id="rId7"/>
    <p:sldId id="387" r:id="rId8"/>
    <p:sldId id="388" r:id="rId9"/>
    <p:sldId id="391" r:id="rId10"/>
    <p:sldId id="392" r:id="rId11"/>
    <p:sldId id="413" r:id="rId12"/>
    <p:sldId id="393" r:id="rId13"/>
    <p:sldId id="394" r:id="rId14"/>
    <p:sldId id="395" r:id="rId15"/>
    <p:sldId id="396" r:id="rId16"/>
    <p:sldId id="397" r:id="rId17"/>
    <p:sldId id="398" r:id="rId18"/>
    <p:sldId id="402" r:id="rId19"/>
    <p:sldId id="400" r:id="rId20"/>
    <p:sldId id="401" r:id="rId21"/>
    <p:sldId id="403" r:id="rId22"/>
    <p:sldId id="404" r:id="rId23"/>
    <p:sldId id="405" r:id="rId24"/>
    <p:sldId id="406" r:id="rId25"/>
    <p:sldId id="407" r:id="rId26"/>
    <p:sldId id="408" r:id="rId27"/>
    <p:sldId id="409" r:id="rId28"/>
    <p:sldId id="410" r:id="rId29"/>
    <p:sldId id="411" r:id="rId30"/>
  </p:sldIdLst>
  <p:sldSz cx="9144000" cy="6858000" type="screen4x3"/>
  <p:notesSz cx="9601200" cy="7315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F5CE"/>
    <a:srgbClr val="33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403" autoAdjust="0"/>
  </p:normalViewPr>
  <p:slideViewPr>
    <p:cSldViewPr snapToGrid="0" snapToObjects="1">
      <p:cViewPr>
        <p:scale>
          <a:sx n="84" d="100"/>
          <a:sy n="84" d="100"/>
        </p:scale>
        <p:origin x="-2394" y="-10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18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E7665-BAAC-42B1-B972-C861D7B9B2E6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FE06F-56D1-4639-A659-DFBB24ACC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068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63FB922-F127-5E47-9B2E-CA730A74DCAB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474720"/>
            <a:ext cx="7680960" cy="32918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FE1A22D-B0DA-7946-9107-1C35E13A8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8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 = Song</a:t>
            </a:r>
            <a:r>
              <a:rPr lang="en-US" baseline="0" dirty="0" smtClean="0"/>
              <a:t> paused</a:t>
            </a:r>
            <a:endParaRPr lang="en-US" dirty="0" smtClean="0"/>
          </a:p>
          <a:p>
            <a:r>
              <a:rPr lang="en-US" baseline="0" dirty="0" smtClean="0"/>
              <a:t>q = Premium user</a:t>
            </a:r>
          </a:p>
          <a:p>
            <a:r>
              <a:rPr lang="en-US" baseline="0" dirty="0" smtClean="0"/>
              <a:t>r = maintain buffer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4718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Start with Prime(2),</a:t>
            </a:r>
            <a:r>
              <a:rPr lang="en-US" baseline="0" dirty="0" smtClean="0"/>
              <a:t> Even(2)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988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58037"/>
            <a:ext cx="7772400" cy="815815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17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5140800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  <a:lvl2pPr>
              <a:defRPr>
                <a:latin typeface="Franklin Gothic Medium"/>
                <a:cs typeface="Franklin Gothic Medium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5649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158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824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ags" Target="../tags/tag14.xml"/><Relationship Id="rId7" Type="http://schemas.openxmlformats.org/officeDocument/2006/relationships/image" Target="../media/image4.png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image" Target="../media/image30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0.xml"/><Relationship Id="rId4" Type="http://schemas.openxmlformats.org/officeDocument/2006/relationships/tags" Target="../tags/tag1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image" Target="../media/image7.png"/><Relationship Id="rId5" Type="http://schemas.openxmlformats.org/officeDocument/2006/relationships/tags" Target="../tags/tag22.xml"/><Relationship Id="rId4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5" Type="http://schemas.openxmlformats.org/officeDocument/2006/relationships/image" Target="../media/image8.png"/><Relationship Id="rId4" Type="http://schemas.openxmlformats.org/officeDocument/2006/relationships/tags" Target="../tags/tag24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26.xml"/><Relationship Id="rId13" Type="http://schemas.openxmlformats.org/officeDocument/2006/relationships/image" Target="../media/image11.png"/><Relationship Id="rId3" Type="http://schemas.openxmlformats.org/officeDocument/2006/relationships/tags" Target="../tags/tag27.xml"/><Relationship Id="rId7" Type="http://schemas.openxmlformats.org/officeDocument/2006/relationships/slideLayout" Target="../slideLayouts/slideLayout3.xml"/><Relationship Id="rId12" Type="http://schemas.openxmlformats.org/officeDocument/2006/relationships/tags" Target="../tags/tag28.xml"/><Relationship Id="rId17" Type="http://schemas.openxmlformats.org/officeDocument/2006/relationships/image" Target="../media/image13.png"/><Relationship Id="rId2" Type="http://schemas.openxmlformats.org/officeDocument/2006/relationships/tags" Target="../tags/tag26.xml"/><Relationship Id="rId16" Type="http://schemas.openxmlformats.org/officeDocument/2006/relationships/tags" Target="../tags/tag30.xml"/><Relationship Id="rId1" Type="http://schemas.openxmlformats.org/officeDocument/2006/relationships/tags" Target="../tags/tag25.xml"/><Relationship Id="rId6" Type="http://schemas.openxmlformats.org/officeDocument/2006/relationships/tags" Target="../tags/tag30.xml"/><Relationship Id="rId11" Type="http://schemas.openxmlformats.org/officeDocument/2006/relationships/image" Target="../media/image10.png"/><Relationship Id="rId5" Type="http://schemas.openxmlformats.org/officeDocument/2006/relationships/tags" Target="../tags/tag29.xml"/><Relationship Id="rId15" Type="http://schemas.openxmlformats.org/officeDocument/2006/relationships/image" Target="../media/image12.png"/><Relationship Id="rId10" Type="http://schemas.openxmlformats.org/officeDocument/2006/relationships/tags" Target="../tags/tag27.xml"/><Relationship Id="rId4" Type="http://schemas.openxmlformats.org/officeDocument/2006/relationships/tags" Target="../tags/tag28.xml"/><Relationship Id="rId9" Type="http://schemas.openxmlformats.org/officeDocument/2006/relationships/image" Target="../media/image9.png"/><Relationship Id="rId14" Type="http://schemas.openxmlformats.org/officeDocument/2006/relationships/tags" Target="../tags/tag2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tags" Target="../tags/tag33.xml"/><Relationship Id="rId7" Type="http://schemas.openxmlformats.org/officeDocument/2006/relationships/slideLayout" Target="../slideLayouts/slideLayout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tags" Target="../tags/tag36.xml"/><Relationship Id="rId5" Type="http://schemas.openxmlformats.org/officeDocument/2006/relationships/tags" Target="../tags/tag35.xml"/><Relationship Id="rId4" Type="http://schemas.openxmlformats.org/officeDocument/2006/relationships/tags" Target="../tags/tag34.xml"/><Relationship Id="rId9" Type="http://schemas.openxmlformats.org/officeDocument/2006/relationships/image" Target="../media/image15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tags" Target="../tags/tag44.xml"/><Relationship Id="rId13" Type="http://schemas.openxmlformats.org/officeDocument/2006/relationships/tags" Target="../tags/tag49.xml"/><Relationship Id="rId3" Type="http://schemas.openxmlformats.org/officeDocument/2006/relationships/tags" Target="../tags/tag39.xml"/><Relationship Id="rId7" Type="http://schemas.openxmlformats.org/officeDocument/2006/relationships/tags" Target="../tags/tag43.xml"/><Relationship Id="rId12" Type="http://schemas.openxmlformats.org/officeDocument/2006/relationships/tags" Target="../tags/tag48.xml"/><Relationship Id="rId17" Type="http://schemas.openxmlformats.org/officeDocument/2006/relationships/image" Target="../media/image16.png"/><Relationship Id="rId2" Type="http://schemas.openxmlformats.org/officeDocument/2006/relationships/tags" Target="../tags/tag38.xml"/><Relationship Id="rId16" Type="http://schemas.openxmlformats.org/officeDocument/2006/relationships/tags" Target="../tags/tag38.xml"/><Relationship Id="rId1" Type="http://schemas.openxmlformats.org/officeDocument/2006/relationships/tags" Target="../tags/tag37.xml"/><Relationship Id="rId6" Type="http://schemas.openxmlformats.org/officeDocument/2006/relationships/tags" Target="../tags/tag42.xml"/><Relationship Id="rId11" Type="http://schemas.openxmlformats.org/officeDocument/2006/relationships/tags" Target="../tags/tag47.xml"/><Relationship Id="rId5" Type="http://schemas.openxmlformats.org/officeDocument/2006/relationships/tags" Target="../tags/tag41.xml"/><Relationship Id="rId15" Type="http://schemas.openxmlformats.org/officeDocument/2006/relationships/slideLayout" Target="../slideLayouts/slideLayout3.xml"/><Relationship Id="rId10" Type="http://schemas.openxmlformats.org/officeDocument/2006/relationships/tags" Target="../tags/tag46.xml"/><Relationship Id="rId4" Type="http://schemas.openxmlformats.org/officeDocument/2006/relationships/tags" Target="../tags/tag40.xml"/><Relationship Id="rId9" Type="http://schemas.openxmlformats.org/officeDocument/2006/relationships/tags" Target="../tags/tag45.xml"/><Relationship Id="rId14" Type="http://schemas.openxmlformats.org/officeDocument/2006/relationships/tags" Target="../tags/tag5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311: Foundations of Computing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149953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Fall 2013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Lecture 8:  Proofs and Set theory</a:t>
            </a:r>
          </a:p>
        </p:txBody>
      </p:sp>
      <p:pic>
        <p:nvPicPr>
          <p:cNvPr id="3" name="Picture 2" descr="Set Theo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6241" y="2528535"/>
            <a:ext cx="2835980" cy="3937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6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" pitchFamily="34" charset="0"/>
              </a:rPr>
              <a:t>review: proofs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" pitchFamily="34" charset="0"/>
              </a:rPr>
              <a:t>using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" pitchFamily="34" charset="0"/>
              </a:rPr>
              <a:t>quantifiers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Franklin Gothic Medium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sz="2800" dirty="0">
                <a:latin typeface="Franklin Gothic Medium" pitchFamily="34" charset="0"/>
              </a:rPr>
              <a:t>“</a:t>
            </a:r>
            <a:r>
              <a:rPr lang="en-US" sz="2800" dirty="0">
                <a:latin typeface="Franklin Gothic Medium" pitchFamily="34" charset="0"/>
              </a:rPr>
              <a:t>There exists an even prime number</a:t>
            </a:r>
            <a:r>
              <a:rPr lang="ja-JP" altLang="en-US" sz="2800" dirty="0">
                <a:latin typeface="Franklin Gothic Medium" pitchFamily="34" charset="0"/>
              </a:rPr>
              <a:t>”</a:t>
            </a:r>
            <a:endParaRPr lang="en-US" sz="2800" dirty="0">
              <a:latin typeface="Franklin Gothic Medium" pitchFamily="34" charset="0"/>
            </a:endParaRPr>
          </a:p>
          <a:p>
            <a:pPr>
              <a:buFont typeface="Arial" charset="0"/>
              <a:buNone/>
            </a:pPr>
            <a:endParaRPr lang="en-US" dirty="0">
              <a:latin typeface="Calibri" charset="0"/>
            </a:endParaRPr>
          </a:p>
          <a:p>
            <a:pPr>
              <a:buFont typeface="Arial" charset="0"/>
              <a:buNone/>
            </a:pPr>
            <a:endParaRPr lang="en-US" dirty="0">
              <a:latin typeface="Calibri" charset="0"/>
            </a:endParaRPr>
          </a:p>
          <a:p>
            <a:endParaRPr lang="en-US" dirty="0">
              <a:latin typeface="Calibri" charset="0"/>
            </a:endParaRPr>
          </a:p>
          <a:p>
            <a:pPr>
              <a:buFont typeface="Arial" charset="0"/>
              <a:buNone/>
            </a:pPr>
            <a:endParaRPr lang="en-US" dirty="0">
              <a:latin typeface="Calibri" charset="0"/>
            </a:endParaRPr>
          </a:p>
        </p:txBody>
      </p:sp>
      <p:sp>
        <p:nvSpPr>
          <p:cNvPr id="7" name="TextBox 6"/>
          <p:cNvSpPr txBox="1"/>
          <p:nvPr>
            <p:custDataLst>
              <p:tags r:id="rId1"/>
            </p:custDataLst>
          </p:nvPr>
        </p:nvSpPr>
        <p:spPr>
          <a:xfrm>
            <a:off x="203200" y="5984434"/>
            <a:ext cx="7680325" cy="64611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ea typeface="ＭＳ Ｐゴシック" pitchFamily="-111" charset="-128"/>
                <a:cs typeface="+mn-cs"/>
              </a:rPr>
              <a:t>Prime(</a:t>
            </a:r>
            <a:r>
              <a:rPr lang="en-US" i="1" dirty="0">
                <a:ea typeface="ＭＳ Ｐゴシック" pitchFamily="-111" charset="-128"/>
                <a:cs typeface="+mn-cs"/>
              </a:rPr>
              <a:t>x</a:t>
            </a:r>
            <a:r>
              <a:rPr lang="en-US" dirty="0">
                <a:ea typeface="ＭＳ Ｐゴシック" pitchFamily="-111" charset="-128"/>
                <a:cs typeface="+mn-cs"/>
              </a:rPr>
              <a:t>): x is an integer &gt; 1 and x is not a multiple of any integer strictly</a:t>
            </a:r>
          </a:p>
          <a:p>
            <a:pPr>
              <a:defRPr/>
            </a:pPr>
            <a:r>
              <a:rPr lang="en-US" dirty="0">
                <a:ea typeface="ＭＳ Ｐゴシック" pitchFamily="-111" charset="-128"/>
                <a:cs typeface="+mn-cs"/>
              </a:rPr>
              <a:t>between 1 and x </a:t>
            </a:r>
          </a:p>
        </p:txBody>
      </p:sp>
    </p:spTree>
    <p:extLst>
      <p:ext uri="{BB962C8B-B14F-4D97-AF65-F5344CB8AC3E}">
        <p14:creationId xmlns:p14="http://schemas.microsoft.com/office/powerpoint/2010/main" val="197403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latin typeface="Franklin Gothic Medium" pitchFamily="34" charset="0"/>
              </a:rPr>
              <a:t>even and odd</a:t>
            </a:r>
            <a:endParaRPr lang="en-US" dirty="0">
              <a:latin typeface="Franklin Gothic Medium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229600" cy="483076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endParaRPr lang="en-US" sz="2800" dirty="0">
              <a:latin typeface="Calibri" charset="0"/>
              <a:sym typeface="Symbol" charset="0"/>
            </a:endParaRPr>
          </a:p>
          <a:p>
            <a:pPr marL="0" indent="0">
              <a:buNone/>
            </a:pPr>
            <a:r>
              <a:rPr lang="en-US" sz="2800" dirty="0">
                <a:latin typeface="Franklin Gothic Medium" pitchFamily="34" charset="0"/>
                <a:sym typeface="Symbol" charset="0"/>
              </a:rPr>
              <a:t>Prove: </a:t>
            </a:r>
            <a:r>
              <a:rPr lang="ja-JP" altLang="en-US" sz="2800" dirty="0">
                <a:latin typeface="Franklin Gothic Medium" pitchFamily="34" charset="0"/>
                <a:sym typeface="Symbol" charset="0"/>
              </a:rPr>
              <a:t>“</a:t>
            </a:r>
            <a:r>
              <a:rPr lang="en-US" sz="2800" dirty="0">
                <a:latin typeface="Franklin Gothic Medium" pitchFamily="34" charset="0"/>
                <a:sym typeface="Symbol" charset="0"/>
              </a:rPr>
              <a:t>The square of every even number is </a:t>
            </a:r>
            <a:r>
              <a:rPr lang="en-US" sz="2800" dirty="0" smtClean="0">
                <a:latin typeface="Franklin Gothic Medium" pitchFamily="34" charset="0"/>
                <a:sym typeface="Symbol" charset="0"/>
              </a:rPr>
              <a:t>even.</a:t>
            </a:r>
            <a:r>
              <a:rPr lang="ja-JP" altLang="en-US" sz="2800" dirty="0" smtClean="0">
                <a:latin typeface="Franklin Gothic Medium" pitchFamily="34" charset="0"/>
                <a:sym typeface="Symbol" charset="0"/>
              </a:rPr>
              <a:t>”</a:t>
            </a:r>
            <a:endParaRPr lang="en-US" sz="2800" dirty="0">
              <a:latin typeface="Franklin Gothic Medium" pitchFamily="34" charset="0"/>
              <a:sym typeface="Symbol" charset="0"/>
            </a:endParaRPr>
          </a:p>
          <a:p>
            <a:pPr marL="0" indent="0">
              <a:buFont typeface="Arial" charset="0"/>
              <a:buNone/>
            </a:pPr>
            <a:r>
              <a:rPr lang="en-US" sz="2800" dirty="0">
                <a:latin typeface="Franklin Gothic Medium" pitchFamily="34" charset="0"/>
                <a:sym typeface="Symbol" charset="0"/>
              </a:rPr>
              <a:t>    </a:t>
            </a:r>
            <a:r>
              <a:rPr lang="en-US" sz="2800" dirty="0" smtClean="0">
                <a:latin typeface="Franklin Gothic Medium" pitchFamily="34" charset="0"/>
                <a:sym typeface="Symbol" charset="0"/>
              </a:rPr>
              <a:t>  Formal </a:t>
            </a:r>
            <a:r>
              <a:rPr lang="en-US" sz="2800" dirty="0">
                <a:latin typeface="Franklin Gothic Medium" pitchFamily="34" charset="0"/>
                <a:sym typeface="Symbol" charset="0"/>
              </a:rPr>
              <a:t>proof of: </a:t>
            </a:r>
            <a:r>
              <a:rPr lang="en-US" sz="2800" dirty="0" smtClean="0">
                <a:latin typeface="Franklin Gothic Medium" pitchFamily="34" charset="0"/>
                <a:sym typeface="Symbol" charset="0"/>
              </a:rPr>
              <a:t> </a:t>
            </a:r>
            <a:r>
              <a:rPr lang="en-US" sz="2800" dirty="0" smtClean="0">
                <a:solidFill>
                  <a:srgbClr val="C00000"/>
                </a:solidFill>
                <a:latin typeface="Calibri" charset="0"/>
                <a:sym typeface="Symbol" charset="0"/>
              </a:rPr>
              <a:t></a:t>
            </a:r>
            <a:r>
              <a:rPr lang="en-US" sz="2800" dirty="0">
                <a:solidFill>
                  <a:srgbClr val="C00000"/>
                </a:solidFill>
                <a:latin typeface="Calibri" charset="0"/>
                <a:sym typeface="Symbol" charset="0"/>
              </a:rPr>
              <a:t>x (Even(x</a:t>
            </a:r>
            <a:r>
              <a:rPr lang="en-US" sz="2800" dirty="0" smtClean="0">
                <a:solidFill>
                  <a:srgbClr val="C00000"/>
                </a:solidFill>
                <a:latin typeface="Calibri" charset="0"/>
                <a:sym typeface="Symbol" charset="0"/>
              </a:rPr>
              <a:t>)  Even(x</a:t>
            </a:r>
            <a:r>
              <a:rPr lang="en-US" sz="2800" baseline="30000" dirty="0" smtClean="0">
                <a:solidFill>
                  <a:srgbClr val="C00000"/>
                </a:solidFill>
                <a:latin typeface="Calibri" charset="0"/>
                <a:sym typeface="Symbol" charset="0"/>
              </a:rPr>
              <a:t>2</a:t>
            </a:r>
            <a:r>
              <a:rPr lang="en-US" sz="2800" dirty="0">
                <a:solidFill>
                  <a:srgbClr val="C00000"/>
                </a:solidFill>
                <a:latin typeface="Calibri" charset="0"/>
                <a:sym typeface="Symbol" charset="0"/>
              </a:rPr>
              <a:t>))</a:t>
            </a:r>
          </a:p>
          <a:p>
            <a:pPr marL="0" indent="0">
              <a:buFont typeface="Arial" charset="0"/>
              <a:buNone/>
            </a:pPr>
            <a:endParaRPr lang="en-US" dirty="0">
              <a:latin typeface="Calibri" charset="0"/>
              <a:sym typeface="Symbol" charset="0"/>
            </a:endParaRPr>
          </a:p>
          <a:p>
            <a:pPr marL="0" indent="0">
              <a:buFont typeface="Arial" charset="0"/>
              <a:buNone/>
            </a:pPr>
            <a:endParaRPr lang="en-US" dirty="0">
              <a:latin typeface="Calibri" charset="0"/>
            </a:endParaRPr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4876800" y="228600"/>
            <a:ext cx="3440113" cy="13843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</a:rPr>
              <a:t>Even(x) 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</a:t>
            </a:r>
            <a:r>
              <a:rPr lang="en-US" sz="2800" b="1" dirty="0">
                <a:latin typeface="+mj-lt"/>
                <a:ea typeface="ＭＳ Ｐゴシック" pitchFamily="-111" charset="-128"/>
                <a:cs typeface="+mn-cs"/>
                <a:sym typeface="Symbol"/>
              </a:rPr>
              <a:t> 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y  (x=2y)     </a:t>
            </a:r>
          </a:p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Odd(x) </a:t>
            </a:r>
            <a:r>
              <a:rPr lang="en-US" sz="2800" dirty="0" smtClean="0">
                <a:latin typeface="+mj-lt"/>
                <a:ea typeface="ＭＳ Ｐゴシック" pitchFamily="-111" charset="-128"/>
                <a:cs typeface="+mn-cs"/>
                <a:sym typeface="Symbol"/>
              </a:rPr>
              <a:t>  </a:t>
            </a:r>
            <a:r>
              <a:rPr lang="en-US" sz="2800" b="1" dirty="0">
                <a:latin typeface="+mj-lt"/>
                <a:ea typeface="ＭＳ Ｐゴシック" pitchFamily="-111" charset="-128"/>
                <a:cs typeface="+mn-cs"/>
                <a:sym typeface="Symbol"/>
              </a:rPr>
              <a:t>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y  (x=2y+1)</a:t>
            </a:r>
          </a:p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</a:rPr>
              <a:t>Domain: Integers</a:t>
            </a:r>
            <a:r>
              <a:rPr lang="en-US" sz="2400" dirty="0">
                <a:ea typeface="ＭＳ Ｐゴシック" pitchFamily="-111" charset="-128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2188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latin typeface="Franklin Gothic Medium" pitchFamily="34" charset="0"/>
              </a:rPr>
              <a:t>even and odd</a:t>
            </a:r>
            <a:endParaRPr lang="en-US" dirty="0">
              <a:latin typeface="Franklin Gothic Medium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229600" cy="483076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endParaRPr lang="en-US" sz="2800" dirty="0">
              <a:latin typeface="Calibri" charset="0"/>
              <a:sym typeface="Symbol" charset="0"/>
            </a:endParaRPr>
          </a:p>
          <a:p>
            <a:pPr marL="0" indent="0">
              <a:buNone/>
            </a:pPr>
            <a:r>
              <a:rPr lang="en-US" sz="2800" dirty="0">
                <a:latin typeface="Franklin Gothic Medium" pitchFamily="34" charset="0"/>
                <a:sym typeface="Symbol" charset="0"/>
              </a:rPr>
              <a:t>Prove: </a:t>
            </a:r>
            <a:r>
              <a:rPr lang="ja-JP" altLang="en-US" sz="2800" dirty="0">
                <a:latin typeface="Franklin Gothic Medium" pitchFamily="34" charset="0"/>
                <a:sym typeface="Symbol" charset="0"/>
              </a:rPr>
              <a:t>“</a:t>
            </a:r>
            <a:r>
              <a:rPr lang="en-US" sz="2800" dirty="0">
                <a:latin typeface="Franklin Gothic Medium" pitchFamily="34" charset="0"/>
                <a:sym typeface="Symbol" charset="0"/>
              </a:rPr>
              <a:t>The square of every even number is </a:t>
            </a:r>
            <a:r>
              <a:rPr lang="en-US" sz="2800" dirty="0" smtClean="0">
                <a:latin typeface="Franklin Gothic Medium" pitchFamily="34" charset="0"/>
                <a:sym typeface="Symbol" charset="0"/>
              </a:rPr>
              <a:t>even.</a:t>
            </a:r>
            <a:r>
              <a:rPr lang="ja-JP" altLang="en-US" sz="2800" dirty="0" smtClean="0">
                <a:latin typeface="Franklin Gothic Medium" pitchFamily="34" charset="0"/>
                <a:sym typeface="Symbol" charset="0"/>
              </a:rPr>
              <a:t>”</a:t>
            </a:r>
            <a:endParaRPr lang="en-US" sz="2800" dirty="0">
              <a:latin typeface="Franklin Gothic Medium" pitchFamily="34" charset="0"/>
              <a:sym typeface="Symbol" charset="0"/>
            </a:endParaRPr>
          </a:p>
          <a:p>
            <a:pPr marL="0" indent="0">
              <a:buFont typeface="Arial" charset="0"/>
              <a:buNone/>
            </a:pPr>
            <a:r>
              <a:rPr lang="en-US" sz="2800" dirty="0">
                <a:latin typeface="Franklin Gothic Medium" pitchFamily="34" charset="0"/>
                <a:sym typeface="Symbol" charset="0"/>
              </a:rPr>
              <a:t>    </a:t>
            </a:r>
            <a:r>
              <a:rPr lang="en-US" sz="2800" dirty="0" smtClean="0">
                <a:latin typeface="Franklin Gothic Medium" pitchFamily="34" charset="0"/>
                <a:sym typeface="Symbol" charset="0"/>
              </a:rPr>
              <a:t>  Formal </a:t>
            </a:r>
            <a:r>
              <a:rPr lang="en-US" sz="2800" dirty="0">
                <a:latin typeface="Franklin Gothic Medium" pitchFamily="34" charset="0"/>
                <a:sym typeface="Symbol" charset="0"/>
              </a:rPr>
              <a:t>proof of: </a:t>
            </a:r>
            <a:r>
              <a:rPr lang="en-US" sz="2800" dirty="0" smtClean="0">
                <a:latin typeface="Franklin Gothic Medium" pitchFamily="34" charset="0"/>
                <a:sym typeface="Symbol" charset="0"/>
              </a:rPr>
              <a:t> </a:t>
            </a:r>
            <a:r>
              <a:rPr lang="en-US" sz="2800" dirty="0" smtClean="0">
                <a:solidFill>
                  <a:srgbClr val="C00000"/>
                </a:solidFill>
                <a:latin typeface="Calibri" charset="0"/>
                <a:sym typeface="Symbol" charset="0"/>
              </a:rPr>
              <a:t></a:t>
            </a:r>
            <a:r>
              <a:rPr lang="en-US" sz="2800" dirty="0">
                <a:solidFill>
                  <a:srgbClr val="C00000"/>
                </a:solidFill>
                <a:latin typeface="Calibri" charset="0"/>
                <a:sym typeface="Symbol" charset="0"/>
              </a:rPr>
              <a:t>x (Even(x</a:t>
            </a:r>
            <a:r>
              <a:rPr lang="en-US" sz="2800" dirty="0" smtClean="0">
                <a:solidFill>
                  <a:srgbClr val="C00000"/>
                </a:solidFill>
                <a:latin typeface="Calibri" charset="0"/>
                <a:sym typeface="Symbol" charset="0"/>
              </a:rPr>
              <a:t>)  Even(x</a:t>
            </a:r>
            <a:r>
              <a:rPr lang="en-US" sz="2800" baseline="30000" dirty="0" smtClean="0">
                <a:solidFill>
                  <a:srgbClr val="C00000"/>
                </a:solidFill>
                <a:latin typeface="Calibri" charset="0"/>
                <a:sym typeface="Symbol" charset="0"/>
              </a:rPr>
              <a:t>2</a:t>
            </a:r>
            <a:r>
              <a:rPr lang="en-US" sz="2800" dirty="0">
                <a:solidFill>
                  <a:srgbClr val="C00000"/>
                </a:solidFill>
                <a:latin typeface="Calibri" charset="0"/>
                <a:sym typeface="Symbol" charset="0"/>
              </a:rPr>
              <a:t>))</a:t>
            </a:r>
          </a:p>
          <a:p>
            <a:pPr marL="0" indent="0">
              <a:buFont typeface="Arial" charset="0"/>
              <a:buNone/>
            </a:pPr>
            <a:endParaRPr lang="en-US" dirty="0">
              <a:latin typeface="Calibri" charset="0"/>
              <a:sym typeface="Symbol" charset="0"/>
            </a:endParaRPr>
          </a:p>
          <a:p>
            <a:pPr marL="0" indent="0">
              <a:buFont typeface="Arial" charset="0"/>
              <a:buNone/>
            </a:pPr>
            <a:endParaRPr lang="en-US" dirty="0">
              <a:latin typeface="Calibri" charset="0"/>
            </a:endParaRPr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4876800" y="228600"/>
            <a:ext cx="3440113" cy="13843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</a:rPr>
              <a:t>Even(x) 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</a:t>
            </a:r>
            <a:r>
              <a:rPr lang="en-US" sz="2800" b="1" dirty="0">
                <a:latin typeface="+mj-lt"/>
                <a:ea typeface="ＭＳ Ｐゴシック" pitchFamily="-111" charset="-128"/>
                <a:cs typeface="+mn-cs"/>
                <a:sym typeface="Symbol"/>
              </a:rPr>
              <a:t> 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y  (x=2y)     </a:t>
            </a:r>
          </a:p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Odd(x) </a:t>
            </a:r>
            <a:r>
              <a:rPr lang="en-US" sz="2800" dirty="0" smtClean="0">
                <a:latin typeface="+mj-lt"/>
                <a:ea typeface="ＭＳ Ｐゴシック" pitchFamily="-111" charset="-128"/>
                <a:cs typeface="+mn-cs"/>
                <a:sym typeface="Symbol"/>
              </a:rPr>
              <a:t>  </a:t>
            </a:r>
            <a:r>
              <a:rPr lang="en-US" sz="2800" b="1" dirty="0">
                <a:latin typeface="+mj-lt"/>
                <a:ea typeface="ＭＳ Ｐゴシック" pitchFamily="-111" charset="-128"/>
                <a:cs typeface="+mn-cs"/>
                <a:sym typeface="Symbol"/>
              </a:rPr>
              <a:t>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y  (x=2y+1)</a:t>
            </a:r>
          </a:p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</a:rPr>
              <a:t>Domain: Integers</a:t>
            </a:r>
            <a:r>
              <a:rPr lang="en-US" sz="2400" dirty="0">
                <a:ea typeface="ＭＳ Ｐゴシック" pitchFamily="-111" charset="-128"/>
                <a:cs typeface="+mn-cs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072444" y="2959346"/>
                <a:ext cx="7842956" cy="30469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257300" lvl="2" indent="-342900">
                  <a:buFont typeface="+mj-lt"/>
                  <a:buAutoNum type="arabicPeriod"/>
                </a:pPr>
                <a:r>
                  <a:rPr lang="en-US" sz="2400" dirty="0" smtClean="0"/>
                  <a:t>Even(</a:t>
                </a:r>
                <a:r>
                  <a:rPr lang="en-US" sz="2400" dirty="0" smtClean="0">
                    <a:solidFill>
                      <a:srgbClr val="C00000"/>
                    </a:solidFill>
                  </a:rPr>
                  <a:t>a</a:t>
                </a:r>
                <a:r>
                  <a:rPr lang="en-US" sz="2400" dirty="0"/>
                  <a:t>)	              </a:t>
                </a:r>
                <a:r>
                  <a:rPr lang="en-US" sz="2400" dirty="0" smtClean="0"/>
                  <a:t>   Assumption</a:t>
                </a:r>
                <a:r>
                  <a:rPr lang="en-US" sz="2400" dirty="0"/>
                  <a:t>: </a:t>
                </a:r>
                <a:r>
                  <a:rPr lang="en-US" sz="2400" dirty="0">
                    <a:solidFill>
                      <a:srgbClr val="C00000"/>
                    </a:solidFill>
                  </a:rPr>
                  <a:t>a</a:t>
                </a:r>
                <a:r>
                  <a:rPr lang="en-US" sz="2400" dirty="0"/>
                  <a:t> arbitrary</a:t>
                </a:r>
                <a:endParaRPr lang="en-US" sz="2400" dirty="0">
                  <a:sym typeface="Symbol" charset="0"/>
                </a:endParaRPr>
              </a:p>
              <a:p>
                <a:pPr marL="1257300" lvl="2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240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∃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  <a:ea typeface="Cambria Math"/>
                    <a:cs typeface="Arial" pitchFamily="34" charset="0"/>
                  </a:rPr>
                  <a:t>y (</a:t>
                </a:r>
                <a:r>
                  <a:rPr lang="en-US" sz="2400" dirty="0">
                    <a:ea typeface="Cambria Math"/>
                    <a:cs typeface="Arial" pitchFamily="34" charset="0"/>
                  </a:rPr>
                  <a:t>a</a:t>
                </a:r>
                <a:r>
                  <a:rPr lang="en-US" sz="2400" dirty="0">
                    <a:solidFill>
                      <a:schemeClr val="tx1"/>
                    </a:solidFill>
                    <a:ea typeface="Cambria Math"/>
                    <a:cs typeface="Arial" pitchFamily="34" charset="0"/>
                  </a:rPr>
                  <a:t> = 2y)	       </a:t>
                </a:r>
                <a:r>
                  <a:rPr lang="en-US" sz="2400" dirty="0" smtClean="0">
                    <a:solidFill>
                      <a:schemeClr val="tx1"/>
                    </a:solidFill>
                    <a:ea typeface="Cambria Math"/>
                    <a:cs typeface="Arial" pitchFamily="34" charset="0"/>
                  </a:rPr>
                  <a:t>   Definition </a:t>
                </a:r>
                <a:r>
                  <a:rPr lang="en-US" sz="2400" dirty="0">
                    <a:solidFill>
                      <a:schemeClr val="tx1"/>
                    </a:solidFill>
                    <a:ea typeface="Cambria Math"/>
                    <a:cs typeface="Arial" pitchFamily="34" charset="0"/>
                  </a:rPr>
                  <a:t>of Even</a:t>
                </a:r>
              </a:p>
              <a:p>
                <a:pPr marL="1257300" lvl="2" indent="-342900">
                  <a:buFont typeface="+mj-lt"/>
                  <a:buAutoNum type="arabicPeriod"/>
                </a:pPr>
                <a:r>
                  <a:rPr lang="en-US" sz="2400" dirty="0" smtClean="0"/>
                  <a:t>a</a:t>
                </a:r>
                <a:r>
                  <a:rPr lang="en-US" sz="24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400" dirty="0">
                    <a:solidFill>
                      <a:schemeClr val="tx1"/>
                    </a:solidFill>
                  </a:rPr>
                  <a:t>= 2</a:t>
                </a:r>
                <a:r>
                  <a:rPr lang="en-US" sz="2400" dirty="0">
                    <a:solidFill>
                      <a:srgbClr val="C00000"/>
                    </a:solidFill>
                  </a:rPr>
                  <a:t>c</a:t>
                </a:r>
                <a:r>
                  <a:rPr lang="en-US" sz="2400" dirty="0">
                    <a:solidFill>
                      <a:schemeClr val="tx1"/>
                    </a:solidFill>
                  </a:rPr>
                  <a:t>		        </a:t>
                </a:r>
                <a:r>
                  <a:rPr lang="en-US" sz="2400" dirty="0" smtClean="0">
                    <a:solidFill>
                      <a:schemeClr val="tx1"/>
                    </a:solidFill>
                  </a:rPr>
                  <a:t>  By </a:t>
                </a:r>
                <a:r>
                  <a:rPr lang="en-US" sz="2400" dirty="0" err="1" smtClean="0">
                    <a:solidFill>
                      <a:schemeClr val="tx1"/>
                    </a:solidFill>
                  </a:rPr>
                  <a:t>elim</a:t>
                </a:r>
                <a:r>
                  <a:rPr lang="en-US" sz="24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400" b="1" dirty="0" smtClean="0">
                    <a:solidFill>
                      <a:schemeClr val="tx1"/>
                    </a:solidFill>
                    <a:ea typeface="ＭＳ Ｐゴシック" pitchFamily="-111" charset="-128"/>
                    <a:sym typeface="Symbol"/>
                  </a:rPr>
                  <a:t> </a:t>
                </a:r>
                <a:r>
                  <a:rPr lang="en-US" sz="2400" dirty="0" smtClean="0">
                    <a:solidFill>
                      <a:schemeClr val="tx1"/>
                    </a:solidFill>
                    <a:ea typeface="ＭＳ Ｐゴシック" pitchFamily="-111" charset="-128"/>
                    <a:sym typeface="Symbol"/>
                  </a:rPr>
                  <a:t>: </a:t>
                </a:r>
                <a:r>
                  <a:rPr lang="en-US" sz="2400" dirty="0">
                    <a:solidFill>
                      <a:srgbClr val="C00000"/>
                    </a:solidFill>
                    <a:ea typeface="ＭＳ Ｐゴシック" pitchFamily="-111" charset="-128"/>
                    <a:sym typeface="Symbol"/>
                  </a:rPr>
                  <a:t>c</a:t>
                </a:r>
                <a:r>
                  <a:rPr lang="en-US" sz="2400" dirty="0">
                    <a:solidFill>
                      <a:schemeClr val="tx1"/>
                    </a:solidFill>
                    <a:ea typeface="ＭＳ Ｐゴシック" pitchFamily="-111" charset="-128"/>
                    <a:sym typeface="Symbol"/>
                  </a:rPr>
                  <a:t> specific depends on </a:t>
                </a:r>
                <a:r>
                  <a:rPr lang="en-US" sz="2400" dirty="0">
                    <a:ea typeface="ＭＳ Ｐゴシック" pitchFamily="-111" charset="-128"/>
                    <a:sym typeface="Symbol"/>
                  </a:rPr>
                  <a:t>a</a:t>
                </a:r>
              </a:p>
              <a:p>
                <a:pPr marL="1371600" lvl="2" indent="-457200">
                  <a:buFont typeface="+mj-lt"/>
                  <a:buAutoNum type="arabicPeriod"/>
                </a:pPr>
                <a:r>
                  <a:rPr lang="en-US" sz="2400" dirty="0" smtClean="0">
                    <a:solidFill>
                      <a:schemeClr val="tx1"/>
                    </a:solidFill>
                    <a:ea typeface="ＭＳ Ｐゴシック" pitchFamily="-111" charset="-128"/>
                    <a:sym typeface="Symbol"/>
                  </a:rPr>
                  <a:t>a</a:t>
                </a:r>
                <a:r>
                  <a:rPr lang="en-US" sz="2400" baseline="30000" dirty="0" smtClean="0">
                    <a:solidFill>
                      <a:schemeClr val="tx1"/>
                    </a:solidFill>
                    <a:ea typeface="ＭＳ Ｐゴシック" pitchFamily="-111" charset="-128"/>
                    <a:sym typeface="Symbol"/>
                  </a:rPr>
                  <a:t>2 </a:t>
                </a:r>
                <a:r>
                  <a:rPr lang="en-US" sz="2400" dirty="0">
                    <a:solidFill>
                      <a:schemeClr val="tx1"/>
                    </a:solidFill>
                    <a:ea typeface="ＭＳ Ｐゴシック" pitchFamily="-111" charset="-128"/>
                    <a:sym typeface="Symbol"/>
                  </a:rPr>
                  <a:t>= 4c</a:t>
                </a:r>
                <a:r>
                  <a:rPr lang="en-US" sz="2400" baseline="30000" dirty="0">
                    <a:solidFill>
                      <a:schemeClr val="tx1"/>
                    </a:solidFill>
                    <a:ea typeface="ＭＳ Ｐゴシック" pitchFamily="-111" charset="-128"/>
                    <a:sym typeface="Symbol"/>
                  </a:rPr>
                  <a:t>2</a:t>
                </a:r>
                <a:r>
                  <a:rPr lang="en-US" sz="2400" dirty="0">
                    <a:solidFill>
                      <a:schemeClr val="tx1"/>
                    </a:solidFill>
                    <a:ea typeface="ＭＳ Ｐゴシック" pitchFamily="-111" charset="-128"/>
                    <a:sym typeface="Symbol"/>
                  </a:rPr>
                  <a:t> = </a:t>
                </a:r>
                <a:r>
                  <a:rPr lang="en-US" sz="2400" dirty="0" smtClean="0">
                    <a:solidFill>
                      <a:schemeClr val="tx1"/>
                    </a:solidFill>
                    <a:ea typeface="ＭＳ Ｐゴシック" pitchFamily="-111" charset="-128"/>
                    <a:sym typeface="Symbol"/>
                  </a:rPr>
                  <a:t>2(2c</a:t>
                </a:r>
                <a:r>
                  <a:rPr lang="en-US" sz="2400" baseline="30000" dirty="0" smtClean="0">
                    <a:solidFill>
                      <a:schemeClr val="tx1"/>
                    </a:solidFill>
                    <a:ea typeface="ＭＳ Ｐゴシック" pitchFamily="-111" charset="-128"/>
                    <a:sym typeface="Symbol"/>
                  </a:rPr>
                  <a:t>2</a:t>
                </a:r>
                <a:r>
                  <a:rPr lang="en-US" sz="2400" dirty="0" smtClean="0">
                    <a:ea typeface="ＭＳ Ｐゴシック" pitchFamily="-111" charset="-128"/>
                    <a:sym typeface="Symbol"/>
                  </a:rPr>
                  <a:t>)  </a:t>
                </a:r>
                <a:r>
                  <a:rPr lang="en-US" sz="2400" dirty="0" smtClean="0">
                    <a:solidFill>
                      <a:schemeClr val="tx1"/>
                    </a:solidFill>
                    <a:ea typeface="ＭＳ Ｐゴシック" pitchFamily="-111" charset="-128"/>
                    <a:sym typeface="Symbol"/>
                  </a:rPr>
                  <a:t>Algebra</a:t>
                </a:r>
                <a:endParaRPr lang="en-US" sz="2400" dirty="0">
                  <a:solidFill>
                    <a:schemeClr val="tx1"/>
                  </a:solidFill>
                  <a:ea typeface="ＭＳ Ｐゴシック" pitchFamily="-111" charset="-128"/>
                  <a:sym typeface="Symbol"/>
                </a:endParaRPr>
              </a:p>
              <a:p>
                <a:pPr marL="1257300" lvl="2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2400" i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∃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  <a:ea typeface="Cambria Math"/>
                    <a:cs typeface="Arial" pitchFamily="34" charset="0"/>
                  </a:rPr>
                  <a:t>y (a</a:t>
                </a:r>
                <a:r>
                  <a:rPr lang="en-US" sz="2400" baseline="30000" dirty="0">
                    <a:solidFill>
                      <a:schemeClr val="tx1"/>
                    </a:solidFill>
                    <a:ea typeface="Cambria Math"/>
                    <a:cs typeface="Arial" pitchFamily="34" charset="0"/>
                  </a:rPr>
                  <a:t>2</a:t>
                </a:r>
                <a:r>
                  <a:rPr lang="en-US" sz="2400" dirty="0">
                    <a:solidFill>
                      <a:schemeClr val="tx1"/>
                    </a:solidFill>
                    <a:ea typeface="Cambria Math"/>
                    <a:cs typeface="Arial" pitchFamily="34" charset="0"/>
                  </a:rPr>
                  <a:t> = 2y)	        </a:t>
                </a:r>
                <a:r>
                  <a:rPr lang="en-US" sz="2400" dirty="0" smtClean="0">
                    <a:solidFill>
                      <a:schemeClr val="tx1"/>
                    </a:solidFill>
                    <a:ea typeface="Cambria Math"/>
                    <a:cs typeface="Arial" pitchFamily="34" charset="0"/>
                  </a:rPr>
                  <a:t>  </a:t>
                </a:r>
                <a:r>
                  <a:rPr lang="en-US" sz="2400" dirty="0" smtClean="0">
                    <a:solidFill>
                      <a:schemeClr val="tx1"/>
                    </a:solidFill>
                  </a:rPr>
                  <a:t>By  intro </a:t>
                </a:r>
                <a:r>
                  <a:rPr lang="en-US" sz="2400" b="1" dirty="0" smtClean="0">
                    <a:solidFill>
                      <a:schemeClr val="tx1"/>
                    </a:solidFill>
                    <a:ea typeface="ＭＳ Ｐゴシック" pitchFamily="-111" charset="-128"/>
                    <a:sym typeface="Symbol"/>
                  </a:rPr>
                  <a:t> </a:t>
                </a:r>
                <a:r>
                  <a:rPr lang="en-US" sz="2400" dirty="0" smtClean="0">
                    <a:solidFill>
                      <a:schemeClr val="tx1"/>
                    </a:solidFill>
                    <a:ea typeface="ＭＳ Ｐゴシック" pitchFamily="-111" charset="-128"/>
                    <a:sym typeface="Symbol"/>
                  </a:rPr>
                  <a:t>rule</a:t>
                </a:r>
                <a:endParaRPr lang="en-US" sz="2400" dirty="0">
                  <a:solidFill>
                    <a:schemeClr val="tx1"/>
                  </a:solidFill>
                  <a:ea typeface="ＭＳ Ｐゴシック" pitchFamily="-111" charset="-128"/>
                  <a:sym typeface="Symbol"/>
                </a:endParaRPr>
              </a:p>
              <a:p>
                <a:pPr marL="1257300" lvl="2" indent="-342900">
                  <a:buFont typeface="+mj-lt"/>
                  <a:buAutoNum type="arabicPeriod"/>
                </a:pPr>
                <a:r>
                  <a:rPr lang="en-US" sz="2400" dirty="0" smtClean="0">
                    <a:ea typeface="ＭＳ Ｐゴシック" pitchFamily="-111" charset="-128"/>
                    <a:sym typeface="Symbol"/>
                  </a:rPr>
                  <a:t>Even(a</a:t>
                </a:r>
                <a:r>
                  <a:rPr lang="en-US" sz="2400" baseline="30000" dirty="0" smtClean="0">
                    <a:ea typeface="ＭＳ Ｐゴシック" pitchFamily="-111" charset="-128"/>
                    <a:sym typeface="Symbol"/>
                  </a:rPr>
                  <a:t>2</a:t>
                </a:r>
                <a:r>
                  <a:rPr lang="en-US" sz="2400" dirty="0">
                    <a:ea typeface="ＭＳ Ｐゴシック" pitchFamily="-111" charset="-128"/>
                    <a:sym typeface="Symbol"/>
                  </a:rPr>
                  <a:t>)	</a:t>
                </a:r>
                <a:r>
                  <a:rPr lang="en-US" sz="2400" dirty="0">
                    <a:solidFill>
                      <a:schemeClr val="tx1"/>
                    </a:solidFill>
                    <a:ea typeface="ＭＳ Ｐゴシック" pitchFamily="-111" charset="-128"/>
                    <a:sym typeface="Symbol"/>
                  </a:rPr>
                  <a:t>	        </a:t>
                </a:r>
                <a:r>
                  <a:rPr lang="en-US" sz="2400" dirty="0" smtClean="0">
                    <a:solidFill>
                      <a:schemeClr val="tx1"/>
                    </a:solidFill>
                    <a:ea typeface="ＭＳ Ｐゴシック" pitchFamily="-111" charset="-128"/>
                    <a:sym typeface="Symbol"/>
                  </a:rPr>
                  <a:t>  Definition </a:t>
                </a:r>
                <a:r>
                  <a:rPr lang="en-US" sz="2400" dirty="0">
                    <a:solidFill>
                      <a:schemeClr val="tx1"/>
                    </a:solidFill>
                    <a:ea typeface="ＭＳ Ｐゴシック" pitchFamily="-111" charset="-128"/>
                    <a:sym typeface="Symbol"/>
                  </a:rPr>
                  <a:t>of </a:t>
                </a:r>
                <a:r>
                  <a:rPr lang="en-US" sz="2400" dirty="0" smtClean="0">
                    <a:solidFill>
                      <a:schemeClr val="tx1"/>
                    </a:solidFill>
                    <a:ea typeface="ＭＳ Ｐゴシック" pitchFamily="-111" charset="-128"/>
                    <a:sym typeface="Symbol"/>
                  </a:rPr>
                  <a:t>Even</a:t>
                </a:r>
              </a:p>
              <a:p>
                <a:r>
                  <a:rPr lang="en-US" sz="2400" dirty="0" smtClean="0">
                    <a:ea typeface="ＭＳ Ｐゴシック" pitchFamily="-111" charset="-128"/>
                    <a:sym typeface="Symbol"/>
                  </a:rPr>
                  <a:t>7.   </a:t>
                </a:r>
                <a:r>
                  <a:rPr lang="en-US" sz="2400" dirty="0" smtClean="0">
                    <a:cs typeface="Arial" pitchFamily="34" charset="0"/>
                    <a:sym typeface="Symbol" charset="0"/>
                  </a:rPr>
                  <a:t>Even(a</a:t>
                </a:r>
                <a:r>
                  <a:rPr lang="en-US" sz="2400" dirty="0">
                    <a:cs typeface="Arial" pitchFamily="34" charset="0"/>
                    <a:sym typeface="Symbol" charset="0"/>
                  </a:rPr>
                  <a:t>)Even(a</a:t>
                </a:r>
                <a:r>
                  <a:rPr lang="en-US" sz="2400" baseline="30000" dirty="0">
                    <a:cs typeface="Arial" pitchFamily="34" charset="0"/>
                    <a:sym typeface="Symbol" charset="0"/>
                  </a:rPr>
                  <a:t>2</a:t>
                </a:r>
                <a:r>
                  <a:rPr lang="en-US" sz="2400" dirty="0">
                    <a:cs typeface="Arial" pitchFamily="34" charset="0"/>
                    <a:sym typeface="Symbol" charset="0"/>
                  </a:rPr>
                  <a:t>)	   </a:t>
                </a:r>
                <a:r>
                  <a:rPr lang="en-US" sz="2400" dirty="0" smtClean="0">
                    <a:cs typeface="Arial" pitchFamily="34" charset="0"/>
                    <a:sym typeface="Symbol" charset="0"/>
                  </a:rPr>
                  <a:t>Direct proof </a:t>
                </a:r>
                <a:r>
                  <a:rPr lang="en-US" sz="2400" dirty="0">
                    <a:cs typeface="Arial" pitchFamily="34" charset="0"/>
                    <a:sym typeface="Symbol" charset="0"/>
                  </a:rPr>
                  <a:t>rule</a:t>
                </a:r>
              </a:p>
              <a:p>
                <a:r>
                  <a:rPr lang="en-US" sz="2400" dirty="0" smtClean="0">
                    <a:ea typeface="ＭＳ Ｐゴシック" pitchFamily="-111" charset="-128"/>
                    <a:sym typeface="Symbol"/>
                  </a:rPr>
                  <a:t>8.   </a:t>
                </a:r>
                <a:r>
                  <a:rPr lang="en-US" sz="2400" dirty="0" smtClean="0">
                    <a:cs typeface="Arial" pitchFamily="34" charset="0"/>
                    <a:sym typeface="Symbol" charset="0"/>
                  </a:rPr>
                  <a:t></a:t>
                </a:r>
                <a:r>
                  <a:rPr lang="en-US" sz="2400" dirty="0">
                    <a:cs typeface="Arial" pitchFamily="34" charset="0"/>
                    <a:sym typeface="Symbol" charset="0"/>
                  </a:rPr>
                  <a:t>x (Even(x)Even(x</a:t>
                </a:r>
                <a:r>
                  <a:rPr lang="en-US" sz="2400" baseline="30000" dirty="0">
                    <a:cs typeface="Arial" pitchFamily="34" charset="0"/>
                    <a:sym typeface="Symbol" charset="0"/>
                  </a:rPr>
                  <a:t>2</a:t>
                </a:r>
                <a:r>
                  <a:rPr lang="en-US" sz="2400" dirty="0">
                    <a:cs typeface="Arial" pitchFamily="34" charset="0"/>
                    <a:sym typeface="Symbol" charset="0"/>
                  </a:rPr>
                  <a:t>))     </a:t>
                </a:r>
                <a:r>
                  <a:rPr lang="en-US" sz="2400" dirty="0" smtClean="0">
                    <a:cs typeface="Arial" pitchFamily="34" charset="0"/>
                    <a:sym typeface="Symbol" charset="0"/>
                  </a:rPr>
                  <a:t>By intro </a:t>
                </a:r>
                <a:r>
                  <a:rPr lang="en-US" sz="2400" dirty="0" smtClean="0">
                    <a:sym typeface="Symbol" charset="0"/>
                  </a:rPr>
                  <a:t> rule</a:t>
                </a:r>
                <a:endParaRPr lang="en-US" sz="24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2444" y="2959346"/>
                <a:ext cx="7842956" cy="3046988"/>
              </a:xfrm>
              <a:prstGeom prst="rect">
                <a:avLst/>
              </a:prstGeom>
              <a:blipFill rotWithShape="1">
                <a:blip r:embed="rId3"/>
                <a:stretch>
                  <a:fillRect l="-1243" t="-1800" r="-855" b="-36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742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latin typeface="Franklin Gothic Medium" pitchFamily="34" charset="0"/>
              </a:rPr>
              <a:t>e</a:t>
            </a:r>
            <a:r>
              <a:rPr lang="en-US" dirty="0" smtClean="0">
                <a:latin typeface="Franklin Gothic Medium" pitchFamily="34" charset="0"/>
              </a:rPr>
              <a:t>ven </a:t>
            </a:r>
            <a:r>
              <a:rPr lang="en-US" dirty="0">
                <a:latin typeface="Franklin Gothic Medium" pitchFamily="34" charset="0"/>
              </a:rPr>
              <a:t>and </a:t>
            </a:r>
            <a:r>
              <a:rPr lang="en-US" dirty="0" smtClean="0">
                <a:latin typeface="Franklin Gothic Medium" pitchFamily="34" charset="0"/>
              </a:rPr>
              <a:t>odd</a:t>
            </a:r>
            <a:endParaRPr lang="en-US" dirty="0">
              <a:latin typeface="Franklin Gothic Medium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4423"/>
            <a:ext cx="8229600" cy="483076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endParaRPr lang="en-US" sz="2800" dirty="0">
              <a:latin typeface="Calibri" charset="0"/>
              <a:sym typeface="Symbol" charset="0"/>
            </a:endParaRPr>
          </a:p>
          <a:p>
            <a:pPr marL="0" indent="0">
              <a:buNone/>
            </a:pPr>
            <a:r>
              <a:rPr lang="en-US" sz="2800" dirty="0">
                <a:latin typeface="Franklin Gothic Medium" pitchFamily="34" charset="0"/>
                <a:sym typeface="Symbol" charset="0"/>
              </a:rPr>
              <a:t>Prove: </a:t>
            </a:r>
            <a:r>
              <a:rPr lang="ja-JP" altLang="en-US" sz="2800" dirty="0">
                <a:latin typeface="Franklin Gothic Medium" pitchFamily="34" charset="0"/>
                <a:sym typeface="Symbol" charset="0"/>
              </a:rPr>
              <a:t>“</a:t>
            </a:r>
            <a:r>
              <a:rPr lang="en-US" sz="2800" dirty="0">
                <a:latin typeface="Franklin Gothic Medium" pitchFamily="34" charset="0"/>
                <a:sym typeface="Symbol" charset="0"/>
              </a:rPr>
              <a:t>The square of every odd number is </a:t>
            </a:r>
            <a:r>
              <a:rPr lang="en-US" sz="2800" dirty="0" smtClean="0">
                <a:latin typeface="Franklin Gothic Medium" pitchFamily="34" charset="0"/>
                <a:sym typeface="Symbol" charset="0"/>
              </a:rPr>
              <a:t>odd.</a:t>
            </a:r>
            <a:r>
              <a:rPr lang="ja-JP" altLang="en-US" sz="2800" dirty="0" smtClean="0">
                <a:latin typeface="Franklin Gothic Medium" pitchFamily="34" charset="0"/>
                <a:sym typeface="Symbol" charset="0"/>
              </a:rPr>
              <a:t>”</a:t>
            </a:r>
            <a:endParaRPr lang="en-US" sz="2800" dirty="0">
              <a:latin typeface="Franklin Gothic Medium" pitchFamily="34" charset="0"/>
              <a:sym typeface="Symbol" charset="0"/>
            </a:endParaRPr>
          </a:p>
          <a:p>
            <a:pPr marL="0" indent="0">
              <a:buFont typeface="Arial" charset="0"/>
              <a:buNone/>
            </a:pPr>
            <a:r>
              <a:rPr lang="en-US" sz="2800" dirty="0">
                <a:latin typeface="Franklin Gothic Medium" pitchFamily="34" charset="0"/>
                <a:sym typeface="Symbol" charset="0"/>
              </a:rPr>
              <a:t>    </a:t>
            </a:r>
            <a:r>
              <a:rPr lang="en-US" sz="2800" dirty="0" smtClean="0">
                <a:latin typeface="Franklin Gothic Medium" pitchFamily="34" charset="0"/>
                <a:sym typeface="Symbol" charset="0"/>
              </a:rPr>
              <a:t>   English </a:t>
            </a:r>
            <a:r>
              <a:rPr lang="en-US" sz="2800" dirty="0">
                <a:latin typeface="Franklin Gothic Medium" pitchFamily="34" charset="0"/>
                <a:sym typeface="Symbol" charset="0"/>
              </a:rPr>
              <a:t>proof of: </a:t>
            </a:r>
            <a:r>
              <a:rPr lang="en-US" sz="2800" dirty="0" smtClean="0">
                <a:latin typeface="Franklin Gothic Medium" pitchFamily="34" charset="0"/>
                <a:sym typeface="Symbol" charset="0"/>
              </a:rPr>
              <a:t>  </a:t>
            </a:r>
            <a:r>
              <a:rPr lang="en-US" sz="2800" dirty="0" smtClean="0">
                <a:solidFill>
                  <a:srgbClr val="C00000"/>
                </a:solidFill>
                <a:latin typeface="Calibri" charset="0"/>
                <a:sym typeface="Symbol" charset="0"/>
              </a:rPr>
              <a:t></a:t>
            </a:r>
            <a:r>
              <a:rPr lang="en-US" sz="2800" dirty="0">
                <a:solidFill>
                  <a:srgbClr val="C00000"/>
                </a:solidFill>
                <a:latin typeface="Calibri" charset="0"/>
                <a:sym typeface="Symbol" charset="0"/>
              </a:rPr>
              <a:t>x (Odd(x)Odd(x</a:t>
            </a:r>
            <a:r>
              <a:rPr lang="en-US" sz="2800" baseline="30000" dirty="0">
                <a:solidFill>
                  <a:srgbClr val="C00000"/>
                </a:solidFill>
                <a:latin typeface="Calibri" charset="0"/>
                <a:sym typeface="Symbol" charset="0"/>
              </a:rPr>
              <a:t>2</a:t>
            </a:r>
            <a:r>
              <a:rPr lang="en-US" sz="2800" dirty="0">
                <a:solidFill>
                  <a:srgbClr val="C00000"/>
                </a:solidFill>
                <a:latin typeface="Calibri" charset="0"/>
                <a:sym typeface="Symbol" charset="0"/>
              </a:rPr>
              <a:t>))</a:t>
            </a:r>
          </a:p>
          <a:p>
            <a:pPr marL="0" indent="0">
              <a:buFont typeface="Arial" charset="0"/>
              <a:buNone/>
            </a:pPr>
            <a:endParaRPr lang="en-US" sz="1400" dirty="0">
              <a:latin typeface="Calibri" charset="0"/>
              <a:sym typeface="Symbol" charset="0"/>
            </a:endParaRPr>
          </a:p>
          <a:p>
            <a:pPr marL="0" indent="0">
              <a:buFont typeface="Arial" charset="0"/>
              <a:buNone/>
            </a:pPr>
            <a:r>
              <a:rPr lang="en-US" sz="2800" dirty="0">
                <a:latin typeface="Calibri" charset="0"/>
                <a:sym typeface="Symbol" charset="0"/>
              </a:rPr>
              <a:t>   Let x be an odd number.</a:t>
            </a:r>
          </a:p>
          <a:p>
            <a:pPr marL="0" indent="0">
              <a:buFont typeface="Arial" charset="0"/>
              <a:buNone/>
            </a:pPr>
            <a:r>
              <a:rPr lang="en-US" sz="2800" dirty="0">
                <a:latin typeface="Calibri" charset="0"/>
                <a:sym typeface="Symbol" charset="0"/>
              </a:rPr>
              <a:t>   Then x=2k+1 for some integer k (depending on x)</a:t>
            </a:r>
          </a:p>
          <a:p>
            <a:pPr marL="0" indent="0">
              <a:buFont typeface="Arial" charset="0"/>
              <a:buNone/>
            </a:pPr>
            <a:r>
              <a:rPr lang="en-US" sz="2800" dirty="0">
                <a:latin typeface="Calibri" charset="0"/>
                <a:sym typeface="Symbol" charset="0"/>
              </a:rPr>
              <a:t>   Therefore x</a:t>
            </a:r>
            <a:r>
              <a:rPr lang="en-US" sz="2800" baseline="30000" dirty="0">
                <a:latin typeface="Calibri" charset="0"/>
                <a:sym typeface="Symbol" charset="0"/>
              </a:rPr>
              <a:t>2</a:t>
            </a:r>
            <a:r>
              <a:rPr lang="en-US" sz="2800" dirty="0">
                <a:latin typeface="Calibri" charset="0"/>
                <a:sym typeface="Symbol" charset="0"/>
              </a:rPr>
              <a:t>=(2k+1)</a:t>
            </a:r>
            <a:r>
              <a:rPr lang="en-US" sz="2800" baseline="30000" dirty="0">
                <a:latin typeface="Calibri" charset="0"/>
                <a:sym typeface="Symbol" charset="0"/>
              </a:rPr>
              <a:t>2</a:t>
            </a:r>
            <a:r>
              <a:rPr lang="en-US" sz="2800" dirty="0">
                <a:latin typeface="Calibri" charset="0"/>
                <a:sym typeface="Symbol" charset="0"/>
              </a:rPr>
              <a:t>= 4k</a:t>
            </a:r>
            <a:r>
              <a:rPr lang="en-US" sz="2800" baseline="30000" dirty="0">
                <a:latin typeface="Calibri" charset="0"/>
                <a:sym typeface="Symbol" charset="0"/>
              </a:rPr>
              <a:t>2</a:t>
            </a:r>
            <a:r>
              <a:rPr lang="en-US" sz="2800" dirty="0">
                <a:latin typeface="Calibri" charset="0"/>
                <a:sym typeface="Symbol" charset="0"/>
              </a:rPr>
              <a:t>+4k+1=2(2k</a:t>
            </a:r>
            <a:r>
              <a:rPr lang="en-US" sz="2800" baseline="30000" dirty="0">
                <a:latin typeface="Calibri" charset="0"/>
                <a:sym typeface="Symbol" charset="0"/>
              </a:rPr>
              <a:t>2</a:t>
            </a:r>
            <a:r>
              <a:rPr lang="en-US" sz="2800" dirty="0">
                <a:latin typeface="Calibri" charset="0"/>
                <a:sym typeface="Symbol" charset="0"/>
              </a:rPr>
              <a:t>+2k)+1.</a:t>
            </a:r>
          </a:p>
          <a:p>
            <a:pPr marL="0" indent="0">
              <a:buFont typeface="Arial" charset="0"/>
              <a:buNone/>
            </a:pPr>
            <a:r>
              <a:rPr lang="en-US" sz="2800" dirty="0">
                <a:latin typeface="Calibri" charset="0"/>
                <a:sym typeface="Symbol" charset="0"/>
              </a:rPr>
              <a:t>   Since 2k</a:t>
            </a:r>
            <a:r>
              <a:rPr lang="en-US" sz="2800" baseline="30000" dirty="0">
                <a:latin typeface="Calibri" charset="0"/>
                <a:sym typeface="Symbol" charset="0"/>
              </a:rPr>
              <a:t>2</a:t>
            </a:r>
            <a:r>
              <a:rPr lang="en-US" sz="2800" dirty="0">
                <a:latin typeface="Calibri" charset="0"/>
                <a:sym typeface="Symbol" charset="0"/>
              </a:rPr>
              <a:t>+2k is an integer, x</a:t>
            </a:r>
            <a:r>
              <a:rPr lang="en-US" sz="2800" baseline="30000" dirty="0">
                <a:latin typeface="Calibri" charset="0"/>
                <a:sym typeface="Symbol" charset="0"/>
              </a:rPr>
              <a:t>2</a:t>
            </a:r>
            <a:r>
              <a:rPr lang="en-US" sz="2800" dirty="0">
                <a:latin typeface="Calibri" charset="0"/>
                <a:sym typeface="Symbol" charset="0"/>
              </a:rPr>
              <a:t> is odd.  </a:t>
            </a:r>
            <a:r>
              <a:rPr lang="en-US" sz="2800" dirty="0" smtClean="0">
                <a:latin typeface="Calibri" charset="0"/>
                <a:sym typeface="Symbol" charset="0"/>
              </a:rPr>
              <a:t>                      </a:t>
            </a:r>
            <a:r>
              <a:rPr lang="en-US" sz="2800" b="1" dirty="0">
                <a:latin typeface="Calibri" charset="0"/>
                <a:sym typeface="Symbol" charset="0"/>
              </a:rPr>
              <a:t> </a:t>
            </a:r>
          </a:p>
          <a:p>
            <a:pPr marL="0" indent="0">
              <a:buFont typeface="Arial" charset="0"/>
              <a:buNone/>
            </a:pPr>
            <a:endParaRPr lang="en-US" dirty="0">
              <a:latin typeface="Calibri" charset="0"/>
              <a:sym typeface="Symbol" charset="0"/>
            </a:endParaRPr>
          </a:p>
          <a:p>
            <a:pPr marL="0" indent="0">
              <a:buFont typeface="Arial" charset="0"/>
              <a:buNone/>
            </a:pPr>
            <a:endParaRPr lang="en-US" dirty="0">
              <a:latin typeface="Calibri" charset="0"/>
            </a:endParaRPr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4876800" y="228600"/>
            <a:ext cx="3440113" cy="13843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</a:rPr>
              <a:t>Even(x) 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</a:t>
            </a:r>
            <a:r>
              <a:rPr lang="en-US" sz="2800" b="1" dirty="0">
                <a:latin typeface="+mj-lt"/>
                <a:ea typeface="ＭＳ Ｐゴシック" pitchFamily="-111" charset="-128"/>
                <a:cs typeface="+mn-cs"/>
                <a:sym typeface="Symbol"/>
              </a:rPr>
              <a:t> 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y  (x=2y)     </a:t>
            </a:r>
          </a:p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Odd(x) </a:t>
            </a:r>
            <a:r>
              <a:rPr lang="en-US" sz="2800" dirty="0" smtClean="0">
                <a:latin typeface="+mj-lt"/>
                <a:ea typeface="ＭＳ Ｐゴシック" pitchFamily="-111" charset="-128"/>
                <a:cs typeface="+mn-cs"/>
                <a:sym typeface="Symbol"/>
              </a:rPr>
              <a:t>  </a:t>
            </a:r>
            <a:r>
              <a:rPr lang="en-US" sz="2800" b="1" dirty="0">
                <a:latin typeface="+mj-lt"/>
                <a:ea typeface="ＭＳ Ｐゴシック" pitchFamily="-111" charset="-128"/>
                <a:cs typeface="+mn-cs"/>
                <a:sym typeface="Symbol"/>
              </a:rPr>
              <a:t>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y  (x=2y+1)</a:t>
            </a:r>
          </a:p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</a:rPr>
              <a:t>Domain: Integers</a:t>
            </a:r>
            <a:r>
              <a:rPr lang="en-US" sz="2400" dirty="0">
                <a:ea typeface="ＭＳ Ｐゴシック" pitchFamily="-111" charset="-128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5736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Franklin Gothic Medium" pitchFamily="34" charset="0"/>
              </a:rPr>
              <a:t>proof by contradiction:  one </a:t>
            </a:r>
            <a:r>
              <a:rPr lang="en-US" dirty="0">
                <a:latin typeface="Franklin Gothic Medium" pitchFamily="34" charset="0"/>
              </a:rPr>
              <a:t>way to prove </a:t>
            </a:r>
            <a:r>
              <a:rPr lang="en-US" dirty="0">
                <a:latin typeface="Franklin Gothic Medium" pitchFamily="34" charset="0"/>
                <a:sym typeface="Symbol" charset="0"/>
              </a:rPr>
              <a:t>p</a:t>
            </a:r>
            <a:endParaRPr lang="en-US" dirty="0">
              <a:latin typeface="Franklin Gothic Medium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067" y="1210293"/>
            <a:ext cx="8229600" cy="51408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2800" dirty="0" smtClean="0">
                <a:ea typeface="+mn-ea"/>
              </a:rPr>
              <a:t>If we assume p and derive False (a contradiction), then we have proved </a:t>
            </a:r>
            <a:r>
              <a:rPr lang="en-US" sz="2800" dirty="0" smtClean="0">
                <a:ea typeface="+mn-ea"/>
                <a:sym typeface="Symbol"/>
              </a:rPr>
              <a:t>p.</a:t>
            </a:r>
          </a:p>
          <a:p>
            <a:pPr marL="0" indent="0">
              <a:buNone/>
              <a:defRPr/>
            </a:pPr>
            <a:endParaRPr lang="en-US" sz="2800" dirty="0">
              <a:ea typeface="+mn-ea"/>
              <a:sym typeface="Symbol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2800" dirty="0">
                <a:solidFill>
                  <a:srgbClr val="002060"/>
                </a:solidFill>
                <a:ea typeface="+mn-ea"/>
                <a:sym typeface="Symbol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ea typeface="+mn-ea"/>
                <a:sym typeface="Symbol"/>
              </a:rPr>
              <a:t>                        1.  p         assumption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800" dirty="0">
                <a:solidFill>
                  <a:srgbClr val="002060"/>
                </a:solidFill>
                <a:ea typeface="+mn-ea"/>
                <a:sym typeface="Symbol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ea typeface="+mn-ea"/>
                <a:sym typeface="Symbol"/>
              </a:rPr>
              <a:t>                         ...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800" dirty="0">
                <a:solidFill>
                  <a:srgbClr val="002060"/>
                </a:solidFill>
                <a:ea typeface="+mn-ea"/>
                <a:sym typeface="Symbol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ea typeface="+mn-ea"/>
                <a:sym typeface="Symbol"/>
              </a:rPr>
              <a:t>                        3.  </a:t>
            </a:r>
            <a:r>
              <a:rPr lang="en-US" sz="2800" b="1" dirty="0" smtClean="0">
                <a:solidFill>
                  <a:srgbClr val="002060"/>
                </a:solidFill>
                <a:ea typeface="+mn-ea"/>
                <a:sym typeface="Symbol"/>
              </a:rPr>
              <a:t>F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800" dirty="0">
                <a:ea typeface="+mn-ea"/>
                <a:sym typeface="Symbol"/>
              </a:rPr>
              <a:t> </a:t>
            </a:r>
            <a:r>
              <a:rPr lang="en-US" sz="2800" dirty="0" smtClean="0">
                <a:ea typeface="+mn-ea"/>
                <a:sym typeface="Symbol"/>
              </a:rPr>
              <a:t>         4.   </a:t>
            </a:r>
            <a:r>
              <a:rPr lang="en-US" sz="2800" dirty="0" smtClean="0">
                <a:solidFill>
                  <a:srgbClr val="C00000"/>
                </a:solidFill>
                <a:ea typeface="+mn-ea"/>
                <a:sym typeface="Symbol"/>
              </a:rPr>
              <a:t>p  </a:t>
            </a:r>
            <a:r>
              <a:rPr lang="en-US" sz="2800" b="1" dirty="0" smtClean="0">
                <a:solidFill>
                  <a:srgbClr val="C00000"/>
                </a:solidFill>
                <a:ea typeface="+mn-ea"/>
                <a:sym typeface="Symbol"/>
              </a:rPr>
              <a:t>F</a:t>
            </a:r>
            <a:r>
              <a:rPr lang="en-US" sz="2800" dirty="0" smtClean="0">
                <a:solidFill>
                  <a:srgbClr val="C00000"/>
                </a:solidFill>
                <a:ea typeface="+mn-ea"/>
                <a:sym typeface="Symbol"/>
              </a:rPr>
              <a:t>         </a:t>
            </a:r>
            <a:r>
              <a:rPr lang="en-US" sz="2800" dirty="0" smtClean="0">
                <a:ea typeface="+mn-ea"/>
                <a:sym typeface="Symbol"/>
              </a:rPr>
              <a:t>		direct Proof rule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800" dirty="0">
                <a:ea typeface="+mn-ea"/>
                <a:sym typeface="Symbol"/>
              </a:rPr>
              <a:t> </a:t>
            </a:r>
            <a:r>
              <a:rPr lang="en-US" sz="2800" dirty="0" smtClean="0">
                <a:ea typeface="+mn-ea"/>
                <a:sym typeface="Symbol"/>
              </a:rPr>
              <a:t>         5.   </a:t>
            </a:r>
            <a:r>
              <a:rPr lang="en-US" sz="2800" dirty="0" smtClean="0">
                <a:solidFill>
                  <a:srgbClr val="C00000"/>
                </a:solidFill>
                <a:ea typeface="+mn-ea"/>
                <a:sym typeface="Symbol"/>
              </a:rPr>
              <a:t>p  </a:t>
            </a:r>
            <a:r>
              <a:rPr lang="en-US" sz="2800" b="1" dirty="0" smtClean="0">
                <a:solidFill>
                  <a:srgbClr val="C00000"/>
                </a:solidFill>
                <a:ea typeface="+mn-ea"/>
                <a:sym typeface="Symbol"/>
              </a:rPr>
              <a:t>F       </a:t>
            </a:r>
            <a:r>
              <a:rPr lang="en-US" sz="2800" b="1" dirty="0" smtClean="0">
                <a:ea typeface="+mn-ea"/>
                <a:sym typeface="Symbol"/>
              </a:rPr>
              <a:t>		</a:t>
            </a:r>
            <a:r>
              <a:rPr lang="en-US" sz="2800" dirty="0">
                <a:sym typeface="Symbol"/>
              </a:rPr>
              <a:t>e</a:t>
            </a:r>
            <a:r>
              <a:rPr lang="en-US" sz="2800" dirty="0" smtClean="0">
                <a:ea typeface="+mn-ea"/>
                <a:sym typeface="Symbol"/>
              </a:rPr>
              <a:t>quivalence from 4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800" dirty="0">
                <a:ea typeface="+mn-ea"/>
                <a:sym typeface="Symbol"/>
              </a:rPr>
              <a:t> </a:t>
            </a:r>
            <a:r>
              <a:rPr lang="en-US" sz="2800" dirty="0" smtClean="0">
                <a:ea typeface="+mn-ea"/>
                <a:sym typeface="Symbol"/>
              </a:rPr>
              <a:t>         6.   </a:t>
            </a:r>
            <a:r>
              <a:rPr lang="en-US" sz="2800" dirty="0" smtClean="0">
                <a:solidFill>
                  <a:srgbClr val="C00000"/>
                </a:solidFill>
                <a:ea typeface="+mn-ea"/>
                <a:sym typeface="Symbol"/>
              </a:rPr>
              <a:t>p</a:t>
            </a:r>
            <a:r>
              <a:rPr lang="en-US" sz="2800" dirty="0" smtClean="0">
                <a:ea typeface="+mn-ea"/>
                <a:sym typeface="Symbol"/>
              </a:rPr>
              <a:t>              		equivalence from 5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800" dirty="0">
                <a:ea typeface="+mn-ea"/>
                <a:sym typeface="Symbol"/>
              </a:rPr>
              <a:t> </a:t>
            </a:r>
            <a:r>
              <a:rPr lang="en-US" sz="2800" dirty="0" smtClean="0">
                <a:ea typeface="+mn-ea"/>
                <a:sym typeface="Symbol"/>
              </a:rPr>
              <a:t>                         </a:t>
            </a:r>
            <a:endParaRPr lang="en-US" sz="2800" dirty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0969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latin typeface="Franklin Gothic Medium" pitchFamily="34" charset="0"/>
              </a:rPr>
              <a:t>even and odd</a:t>
            </a:r>
            <a:endParaRPr lang="en-US" dirty="0">
              <a:latin typeface="Franklin Gothic Medium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667" y="1374423"/>
            <a:ext cx="8229600" cy="483076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endParaRPr lang="en-US" sz="2800" dirty="0">
              <a:latin typeface="Calibri" charset="0"/>
              <a:sym typeface="Symbol" charset="0"/>
            </a:endParaRPr>
          </a:p>
          <a:p>
            <a:pPr marL="0" indent="0">
              <a:buNone/>
            </a:pPr>
            <a:r>
              <a:rPr lang="en-US" sz="2800" dirty="0">
                <a:latin typeface="Franklin Gothic Medium" pitchFamily="34" charset="0"/>
                <a:sym typeface="Symbol" charset="0"/>
              </a:rPr>
              <a:t>Prove: </a:t>
            </a:r>
            <a:r>
              <a:rPr lang="ja-JP" altLang="en-US" sz="2800" dirty="0">
                <a:latin typeface="Franklin Gothic Medium" pitchFamily="34" charset="0"/>
                <a:sym typeface="Symbol" charset="0"/>
              </a:rPr>
              <a:t>“</a:t>
            </a:r>
            <a:r>
              <a:rPr lang="en-US" sz="2800" dirty="0">
                <a:latin typeface="Franklin Gothic Medium" pitchFamily="34" charset="0"/>
                <a:sym typeface="Symbol" charset="0"/>
              </a:rPr>
              <a:t>No number is both even and </a:t>
            </a:r>
            <a:r>
              <a:rPr lang="en-US" sz="2800" dirty="0" smtClean="0">
                <a:latin typeface="Franklin Gothic Medium" pitchFamily="34" charset="0"/>
                <a:sym typeface="Symbol" charset="0"/>
              </a:rPr>
              <a:t>odd.</a:t>
            </a:r>
            <a:r>
              <a:rPr lang="ja-JP" altLang="en-US" sz="2800" dirty="0" smtClean="0">
                <a:latin typeface="Franklin Gothic Medium" pitchFamily="34" charset="0"/>
                <a:sym typeface="Symbol" charset="0"/>
              </a:rPr>
              <a:t>”</a:t>
            </a:r>
            <a:endParaRPr lang="en-US" sz="2800" dirty="0">
              <a:latin typeface="Franklin Gothic Medium" pitchFamily="34" charset="0"/>
              <a:sym typeface="Symbol" charset="0"/>
            </a:endParaRPr>
          </a:p>
          <a:p>
            <a:pPr marL="0" indent="0">
              <a:buFont typeface="Arial" charset="0"/>
              <a:buNone/>
            </a:pPr>
            <a:r>
              <a:rPr lang="en-US" sz="2800" dirty="0">
                <a:latin typeface="Franklin Gothic Medium" pitchFamily="34" charset="0"/>
                <a:sym typeface="Symbol" charset="0"/>
              </a:rPr>
              <a:t>    </a:t>
            </a:r>
            <a:r>
              <a:rPr lang="en-US" sz="2800" dirty="0" smtClean="0">
                <a:latin typeface="Franklin Gothic Medium" pitchFamily="34" charset="0"/>
                <a:sym typeface="Symbol" charset="0"/>
              </a:rPr>
              <a:t>   English </a:t>
            </a:r>
            <a:r>
              <a:rPr lang="en-US" sz="2800" dirty="0">
                <a:latin typeface="Franklin Gothic Medium" pitchFamily="34" charset="0"/>
                <a:sym typeface="Symbol" charset="0"/>
              </a:rPr>
              <a:t>proof: </a:t>
            </a:r>
            <a:r>
              <a:rPr lang="en-US" sz="2800" dirty="0" smtClean="0">
                <a:latin typeface="Franklin Gothic Medium" pitchFamily="34" charset="0"/>
                <a:sym typeface="Symbol" charset="0"/>
              </a:rPr>
              <a:t>  </a:t>
            </a:r>
            <a:r>
              <a:rPr lang="en-US" sz="2800" dirty="0" smtClean="0">
                <a:solidFill>
                  <a:srgbClr val="C00000"/>
                </a:solidFill>
                <a:latin typeface="Calibri" charset="0"/>
                <a:sym typeface="Symbol" charset="0"/>
              </a:rPr>
              <a:t> </a:t>
            </a:r>
            <a:r>
              <a:rPr lang="en-US" sz="2800" dirty="0">
                <a:solidFill>
                  <a:srgbClr val="C00000"/>
                </a:solidFill>
                <a:latin typeface="Calibri" charset="0"/>
                <a:sym typeface="Symbol" charset="0"/>
              </a:rPr>
              <a:t>x (Even(x)Odd(x)) </a:t>
            </a:r>
          </a:p>
          <a:p>
            <a:pPr marL="0" indent="0">
              <a:buFont typeface="Arial" charset="0"/>
              <a:buNone/>
            </a:pPr>
            <a:r>
              <a:rPr lang="en-US" sz="2800" dirty="0">
                <a:solidFill>
                  <a:srgbClr val="C00000"/>
                </a:solidFill>
                <a:latin typeface="Calibri" charset="0"/>
                <a:sym typeface="Symbol" charset="0"/>
              </a:rPr>
              <a:t>                           </a:t>
            </a:r>
            <a:r>
              <a:rPr lang="en-US" sz="2800" dirty="0" smtClean="0">
                <a:solidFill>
                  <a:srgbClr val="C00000"/>
                </a:solidFill>
                <a:latin typeface="Calibri" charset="0"/>
                <a:sym typeface="Symbol" charset="0"/>
              </a:rPr>
              <a:t>            </a:t>
            </a:r>
            <a:r>
              <a:rPr lang="en-US" sz="2800" dirty="0">
                <a:solidFill>
                  <a:srgbClr val="C00000"/>
                </a:solidFill>
                <a:latin typeface="Calibri" charset="0"/>
                <a:sym typeface="Symbol" charset="0"/>
              </a:rPr>
              <a:t>x (Even(x)Odd(x))</a:t>
            </a:r>
          </a:p>
          <a:p>
            <a:pPr marL="0" indent="0">
              <a:buFont typeface="Arial" charset="0"/>
              <a:buNone/>
            </a:pPr>
            <a:endParaRPr lang="en-US" sz="1400" dirty="0">
              <a:latin typeface="Calibri" charset="0"/>
              <a:sym typeface="Symbol" charset="0"/>
            </a:endParaRPr>
          </a:p>
          <a:p>
            <a:pPr marL="0" indent="0">
              <a:buFont typeface="Arial" charset="0"/>
              <a:buNone/>
            </a:pPr>
            <a:r>
              <a:rPr lang="en-US" sz="2800" dirty="0" smtClean="0">
                <a:latin typeface="Calibri" charset="0"/>
                <a:sym typeface="Symbol" charset="0"/>
              </a:rPr>
              <a:t>Let </a:t>
            </a:r>
            <a:r>
              <a:rPr lang="en-US" sz="2800" dirty="0">
                <a:latin typeface="Calibri" charset="0"/>
                <a:sym typeface="Symbol" charset="0"/>
              </a:rPr>
              <a:t>x be any integer and suppose that it is both even and odd.   Then x=2k for some integer k and x=2n+1 for some integer n.   Therefore 2k=2n+1 and hence k=n+½.</a:t>
            </a:r>
          </a:p>
          <a:p>
            <a:pPr marL="0" indent="0">
              <a:buFont typeface="Arial" charset="0"/>
              <a:buNone/>
            </a:pPr>
            <a:r>
              <a:rPr lang="en-US" sz="2800" dirty="0">
                <a:latin typeface="Calibri" charset="0"/>
                <a:sym typeface="Symbol" charset="0"/>
              </a:rPr>
              <a:t>But two integers cannot differ by ½ so this is a contradiction. </a:t>
            </a:r>
            <a:r>
              <a:rPr lang="en-US" sz="2800" dirty="0" smtClean="0">
                <a:latin typeface="Calibri" charset="0"/>
                <a:sym typeface="Symbol" charset="0"/>
              </a:rPr>
              <a:t>                                                                </a:t>
            </a:r>
            <a:r>
              <a:rPr lang="en-US" sz="2800" b="1" dirty="0">
                <a:latin typeface="Calibri" charset="0"/>
                <a:sym typeface="Symbol" charset="0"/>
              </a:rPr>
              <a:t></a:t>
            </a:r>
            <a:r>
              <a:rPr lang="en-US" sz="2800" dirty="0">
                <a:latin typeface="Calibri" charset="0"/>
                <a:sym typeface="Symbol" charset="0"/>
              </a:rPr>
              <a:t> </a:t>
            </a:r>
          </a:p>
          <a:p>
            <a:pPr marL="0" indent="0">
              <a:buFont typeface="Arial" charset="0"/>
              <a:buNone/>
            </a:pPr>
            <a:endParaRPr lang="en-US" dirty="0">
              <a:latin typeface="Calibri" charset="0"/>
            </a:endParaRPr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4876800" y="228600"/>
            <a:ext cx="3440113" cy="13843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</a:rPr>
              <a:t>Even(x) 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</a:t>
            </a:r>
            <a:r>
              <a:rPr lang="en-US" sz="2800" b="1" dirty="0">
                <a:latin typeface="+mj-lt"/>
                <a:ea typeface="ＭＳ Ｐゴシック" pitchFamily="-111" charset="-128"/>
                <a:cs typeface="+mn-cs"/>
                <a:sym typeface="Symbol"/>
              </a:rPr>
              <a:t> 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y  (x=2y)     </a:t>
            </a:r>
          </a:p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Odd(x)  </a:t>
            </a:r>
            <a:r>
              <a:rPr lang="en-US" sz="2800" b="1" dirty="0">
                <a:latin typeface="+mj-lt"/>
                <a:ea typeface="ＭＳ Ｐゴシック" pitchFamily="-111" charset="-128"/>
                <a:cs typeface="+mn-cs"/>
                <a:sym typeface="Symbol"/>
              </a:rPr>
              <a:t></a:t>
            </a:r>
            <a:r>
              <a:rPr lang="en-US" sz="2800" dirty="0">
                <a:latin typeface="+mj-lt"/>
                <a:ea typeface="ＭＳ Ｐゴシック" pitchFamily="-111" charset="-128"/>
                <a:cs typeface="+mn-cs"/>
                <a:sym typeface="Symbol"/>
              </a:rPr>
              <a:t>y  (x=2y+1)</a:t>
            </a:r>
          </a:p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</a:rPr>
              <a:t>Domain: Integers</a:t>
            </a:r>
            <a:r>
              <a:rPr lang="en-US" sz="2400" dirty="0">
                <a:ea typeface="ＭＳ Ｐゴシック" pitchFamily="-111" charset="-128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555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ranklin Gothic Medium" pitchFamily="34" charset="0"/>
              </a:rPr>
              <a:t>rational numbers</a:t>
            </a:r>
            <a:endParaRPr lang="en-US" dirty="0">
              <a:latin typeface="Franklin Gothic Medium" pitchFamily="34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Franklin Gothic Medium" pitchFamily="34" charset="0"/>
              </a:rPr>
              <a:t>A real number x is </a:t>
            </a:r>
            <a:r>
              <a:rPr lang="en-US" sz="2800" i="1" dirty="0">
                <a:latin typeface="Franklin Gothic Medium" pitchFamily="34" charset="0"/>
              </a:rPr>
              <a:t>rational</a:t>
            </a:r>
            <a:r>
              <a:rPr lang="en-US" sz="2800" dirty="0">
                <a:latin typeface="Franklin Gothic Medium" pitchFamily="34" charset="0"/>
              </a:rPr>
              <a:t> </a:t>
            </a:r>
            <a:r>
              <a:rPr lang="en-US" sz="2800" dirty="0" err="1">
                <a:latin typeface="Franklin Gothic Medium" pitchFamily="34" charset="0"/>
              </a:rPr>
              <a:t>iff</a:t>
            </a:r>
            <a:r>
              <a:rPr lang="en-US" sz="2800" dirty="0">
                <a:latin typeface="Franklin Gothic Medium" pitchFamily="34" charset="0"/>
              </a:rPr>
              <a:t>  there exist integers p and q with q</a:t>
            </a:r>
            <a:r>
              <a:rPr lang="en-US" sz="2800" dirty="0">
                <a:latin typeface="Franklin Gothic Medium" pitchFamily="34" charset="0"/>
                <a:sym typeface="Symbol" charset="0"/>
              </a:rPr>
              <a:t>0  such that x=p/q.</a:t>
            </a:r>
          </a:p>
          <a:p>
            <a:endParaRPr lang="en-US" dirty="0">
              <a:latin typeface="Calibri" charset="0"/>
              <a:sym typeface="Symbol" charset="0"/>
            </a:endParaRPr>
          </a:p>
          <a:p>
            <a:endParaRPr lang="en-US" dirty="0" smtClean="0">
              <a:latin typeface="Calibri" charset="0"/>
              <a:sym typeface="Symbol" charset="0"/>
            </a:endParaRPr>
          </a:p>
          <a:p>
            <a:r>
              <a:rPr lang="en-US" sz="2800" dirty="0" smtClean="0">
                <a:latin typeface="Franklin Gothic Medium" pitchFamily="34" charset="0"/>
                <a:sym typeface="Symbol" charset="0"/>
              </a:rPr>
              <a:t>Prove</a:t>
            </a:r>
            <a:r>
              <a:rPr lang="en-US" sz="2800" dirty="0">
                <a:latin typeface="Franklin Gothic Medium" pitchFamily="34" charset="0"/>
                <a:sym typeface="Symbol" charset="0"/>
              </a:rPr>
              <a:t>:  </a:t>
            </a:r>
            <a:r>
              <a:rPr lang="en-US" sz="2800" dirty="0" smtClean="0">
                <a:latin typeface="Franklin Gothic Medium" pitchFamily="34" charset="0"/>
                <a:sym typeface="Symbol" charset="0"/>
              </a:rPr>
              <a:t> If </a:t>
            </a:r>
            <a:r>
              <a:rPr lang="en-US" sz="2800" dirty="0">
                <a:latin typeface="Franklin Gothic Medium" pitchFamily="34" charset="0"/>
                <a:sym typeface="Symbol" charset="0"/>
              </a:rPr>
              <a:t>x and y are rational then </a:t>
            </a:r>
            <a:r>
              <a:rPr lang="en-US" sz="2800" dirty="0" err="1" smtClean="0">
                <a:latin typeface="Franklin Gothic Medium" pitchFamily="34" charset="0"/>
                <a:sym typeface="Symbol" charset="0"/>
              </a:rPr>
              <a:t>xy</a:t>
            </a:r>
            <a:r>
              <a:rPr lang="en-US" sz="2800" dirty="0" smtClean="0">
                <a:latin typeface="Franklin Gothic Medium" pitchFamily="34" charset="0"/>
                <a:sym typeface="Symbol" charset="0"/>
              </a:rPr>
              <a:t> </a:t>
            </a:r>
            <a:r>
              <a:rPr lang="en-US" sz="2800" dirty="0">
                <a:latin typeface="Franklin Gothic Medium" pitchFamily="34" charset="0"/>
                <a:sym typeface="Symbol" charset="0"/>
              </a:rPr>
              <a:t>is rational</a:t>
            </a:r>
          </a:p>
        </p:txBody>
      </p:sp>
      <p:sp>
        <p:nvSpPr>
          <p:cNvPr id="11" name="TextBox 10"/>
          <p:cNvSpPr txBox="1"/>
          <p:nvPr>
            <p:custDataLst>
              <p:tags r:id="rId1"/>
            </p:custDataLst>
          </p:nvPr>
        </p:nvSpPr>
        <p:spPr>
          <a:xfrm>
            <a:off x="270933" y="5991578"/>
            <a:ext cx="3497263" cy="5238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</a:rPr>
              <a:t>Domain: Real numbers</a:t>
            </a:r>
            <a:endParaRPr lang="en-US" sz="2800" dirty="0">
              <a:latin typeface="+mj-lt"/>
              <a:ea typeface="ＭＳ Ｐゴシック" pitchFamily="-111" charset="-128"/>
              <a:cs typeface="+mn-cs"/>
              <a:sym typeface="Symbo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6496" y="2367214"/>
            <a:ext cx="84452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C00000"/>
                </a:solidFill>
                <a:ea typeface="ＭＳ Ｐゴシック" pitchFamily="-111" charset="-128"/>
              </a:rPr>
              <a:t>Rational(x) </a:t>
            </a:r>
            <a:r>
              <a:rPr lang="en-US" sz="2400" dirty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</a:t>
            </a:r>
            <a:r>
              <a:rPr lang="en-US" sz="2400" b="1" dirty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 </a:t>
            </a:r>
            <a:r>
              <a:rPr lang="en-US" sz="2400" dirty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p </a:t>
            </a:r>
            <a:r>
              <a:rPr lang="en-US" sz="2400" b="1" dirty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</a:t>
            </a:r>
            <a:r>
              <a:rPr lang="en-US" sz="2400" dirty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q  ((x=p/q</a:t>
            </a:r>
            <a:r>
              <a:rPr lang="en-US" sz="2400" dirty="0" smtClean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)  Integer(p</a:t>
            </a:r>
            <a:r>
              <a:rPr lang="en-US" sz="2400" dirty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) </a:t>
            </a:r>
            <a:r>
              <a:rPr lang="en-US" sz="2400" dirty="0" smtClean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 Integer(q</a:t>
            </a:r>
            <a:r>
              <a:rPr lang="en-US" sz="2400" dirty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) </a:t>
            </a:r>
            <a:r>
              <a:rPr lang="en-US" sz="2400" dirty="0" smtClean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 q</a:t>
            </a:r>
            <a:r>
              <a:rPr lang="en-US" sz="2400" dirty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0)    </a:t>
            </a:r>
          </a:p>
        </p:txBody>
      </p:sp>
      <p:sp>
        <p:nvSpPr>
          <p:cNvPr id="3" name="Rectangle 2"/>
          <p:cNvSpPr/>
          <p:nvPr/>
        </p:nvSpPr>
        <p:spPr>
          <a:xfrm>
            <a:off x="976489" y="4018172"/>
            <a:ext cx="69200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x y ((</a:t>
            </a:r>
            <a:r>
              <a:rPr lang="en-US" sz="2400" dirty="0">
                <a:solidFill>
                  <a:srgbClr val="C00000"/>
                </a:solidFill>
                <a:ea typeface="ＭＳ Ｐゴシック" pitchFamily="-111" charset="-128"/>
              </a:rPr>
              <a:t>Rational(x</a:t>
            </a:r>
            <a:r>
              <a:rPr lang="en-US" sz="2400" dirty="0" smtClean="0">
                <a:solidFill>
                  <a:srgbClr val="C00000"/>
                </a:solidFill>
                <a:ea typeface="ＭＳ Ｐゴシック" pitchFamily="-111" charset="-128"/>
              </a:rPr>
              <a:t>) </a:t>
            </a:r>
            <a:r>
              <a:rPr lang="en-US" sz="2400" dirty="0" smtClean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 Rational(y))  Rational(</a:t>
            </a:r>
            <a:r>
              <a:rPr lang="en-US" sz="2400" dirty="0" err="1" smtClean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xy</a:t>
            </a:r>
            <a:r>
              <a:rPr lang="en-US" sz="2400" dirty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))</a:t>
            </a:r>
          </a:p>
        </p:txBody>
      </p:sp>
    </p:spTree>
    <p:extLst>
      <p:ext uri="{BB962C8B-B14F-4D97-AF65-F5344CB8AC3E}">
        <p14:creationId xmlns:p14="http://schemas.microsoft.com/office/powerpoint/2010/main" val="81615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ranklin Gothic Medium" pitchFamily="34" charset="0"/>
              </a:rPr>
              <a:t>rational numbers</a:t>
            </a:r>
            <a:endParaRPr lang="en-US" dirty="0">
              <a:latin typeface="Franklin Gothic Medium" pitchFamily="34" charset="0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Franklin Gothic Medium" pitchFamily="34" charset="0"/>
              </a:rPr>
              <a:t>A real number x is </a:t>
            </a:r>
            <a:r>
              <a:rPr lang="en-US" sz="2800" i="1" dirty="0">
                <a:latin typeface="Franklin Gothic Medium" pitchFamily="34" charset="0"/>
              </a:rPr>
              <a:t>rational</a:t>
            </a:r>
            <a:r>
              <a:rPr lang="en-US" sz="2800" dirty="0">
                <a:latin typeface="Franklin Gothic Medium" pitchFamily="34" charset="0"/>
              </a:rPr>
              <a:t> </a:t>
            </a:r>
            <a:r>
              <a:rPr lang="en-US" sz="2800" dirty="0" err="1">
                <a:latin typeface="Franklin Gothic Medium" pitchFamily="34" charset="0"/>
              </a:rPr>
              <a:t>iff</a:t>
            </a:r>
            <a:r>
              <a:rPr lang="en-US" sz="2800" dirty="0">
                <a:latin typeface="Franklin Gothic Medium" pitchFamily="34" charset="0"/>
              </a:rPr>
              <a:t>  there exist integers p and q with q</a:t>
            </a:r>
            <a:r>
              <a:rPr lang="en-US" sz="2800" dirty="0">
                <a:latin typeface="Franklin Gothic Medium" pitchFamily="34" charset="0"/>
                <a:sym typeface="Symbol" charset="0"/>
              </a:rPr>
              <a:t>0  such that x=p/q.</a:t>
            </a:r>
          </a:p>
          <a:p>
            <a:endParaRPr lang="en-US" sz="2800" dirty="0">
              <a:latin typeface="Franklin Gothic Medium" pitchFamily="34" charset="0"/>
              <a:sym typeface="Symbol" charset="0"/>
            </a:endParaRPr>
          </a:p>
          <a:p>
            <a:endParaRPr lang="en-US" sz="2800" dirty="0" smtClean="0">
              <a:latin typeface="Franklin Gothic Medium" pitchFamily="34" charset="0"/>
              <a:sym typeface="Symbol" charset="0"/>
            </a:endParaRPr>
          </a:p>
          <a:p>
            <a:r>
              <a:rPr lang="en-US" sz="2800" dirty="0" smtClean="0">
                <a:latin typeface="Franklin Gothic Medium" pitchFamily="34" charset="0"/>
                <a:sym typeface="Symbol" charset="0"/>
              </a:rPr>
              <a:t>Prove</a:t>
            </a:r>
            <a:r>
              <a:rPr lang="en-US" sz="2800" dirty="0">
                <a:latin typeface="Franklin Gothic Medium" pitchFamily="34" charset="0"/>
                <a:sym typeface="Symbol" charset="0"/>
              </a:rPr>
              <a:t>:  </a:t>
            </a:r>
          </a:p>
          <a:p>
            <a:pPr lvl="1"/>
            <a:r>
              <a:rPr lang="en-US" dirty="0">
                <a:latin typeface="Franklin Gothic Medium" pitchFamily="34" charset="0"/>
                <a:sym typeface="Symbol" charset="0"/>
              </a:rPr>
              <a:t>If x and y are rational then </a:t>
            </a:r>
            <a:r>
              <a:rPr lang="en-US" dirty="0" err="1">
                <a:latin typeface="Franklin Gothic Medium" pitchFamily="34" charset="0"/>
                <a:sym typeface="Symbol" charset="0"/>
              </a:rPr>
              <a:t>xy</a:t>
            </a:r>
            <a:r>
              <a:rPr lang="en-US" dirty="0">
                <a:latin typeface="Franklin Gothic Medium" pitchFamily="34" charset="0"/>
                <a:sym typeface="Symbol" charset="0"/>
              </a:rPr>
              <a:t> is rational</a:t>
            </a:r>
          </a:p>
          <a:p>
            <a:pPr lvl="1"/>
            <a:r>
              <a:rPr lang="en-US" dirty="0">
                <a:latin typeface="Franklin Gothic Medium" pitchFamily="34" charset="0"/>
                <a:sym typeface="Symbol" charset="0"/>
              </a:rPr>
              <a:t>If x and y are rational then </a:t>
            </a:r>
            <a:r>
              <a:rPr lang="en-US" dirty="0" err="1">
                <a:latin typeface="Franklin Gothic Medium" pitchFamily="34" charset="0"/>
                <a:sym typeface="Symbol" charset="0"/>
              </a:rPr>
              <a:t>x+y</a:t>
            </a:r>
            <a:r>
              <a:rPr lang="en-US" dirty="0">
                <a:latin typeface="Franklin Gothic Medium" pitchFamily="34" charset="0"/>
                <a:sym typeface="Symbol" charset="0"/>
              </a:rPr>
              <a:t> is rational</a:t>
            </a:r>
          </a:p>
          <a:p>
            <a:pPr lvl="1"/>
            <a:endParaRPr lang="en-US" dirty="0">
              <a:latin typeface="Calibri" charset="0"/>
              <a:sym typeface="Symbo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6496" y="2367214"/>
            <a:ext cx="84452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C00000"/>
                </a:solidFill>
                <a:ea typeface="ＭＳ Ｐゴシック" pitchFamily="-111" charset="-128"/>
              </a:rPr>
              <a:t>Rational(x) </a:t>
            </a:r>
            <a:r>
              <a:rPr lang="en-US" sz="2400" dirty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</a:t>
            </a:r>
            <a:r>
              <a:rPr lang="en-US" sz="2400" b="1" dirty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 </a:t>
            </a:r>
            <a:r>
              <a:rPr lang="en-US" sz="2400" dirty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p </a:t>
            </a:r>
            <a:r>
              <a:rPr lang="en-US" sz="2400" b="1" dirty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</a:t>
            </a:r>
            <a:r>
              <a:rPr lang="en-US" sz="2400" dirty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q  ((x=p/q</a:t>
            </a:r>
            <a:r>
              <a:rPr lang="en-US" sz="2400" dirty="0" smtClean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)  Integer(p</a:t>
            </a:r>
            <a:r>
              <a:rPr lang="en-US" sz="2400" dirty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) </a:t>
            </a:r>
            <a:r>
              <a:rPr lang="en-US" sz="2400" dirty="0" smtClean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 Integer(q</a:t>
            </a:r>
            <a:r>
              <a:rPr lang="en-US" sz="2400" dirty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) </a:t>
            </a:r>
            <a:r>
              <a:rPr lang="en-US" sz="2400" dirty="0" smtClean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 q</a:t>
            </a:r>
            <a:r>
              <a:rPr lang="en-US" sz="2400" dirty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0)    </a:t>
            </a:r>
          </a:p>
        </p:txBody>
      </p:sp>
    </p:spTree>
    <p:extLst>
      <p:ext uri="{BB962C8B-B14F-4D97-AF65-F5344CB8AC3E}">
        <p14:creationId xmlns:p14="http://schemas.microsoft.com/office/powerpoint/2010/main" val="347555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ranklin Gothic Medium" pitchFamily="34" charset="0"/>
              </a:rPr>
              <a:t>rational numbers</a:t>
            </a:r>
            <a:endParaRPr lang="en-US" dirty="0">
              <a:latin typeface="Franklin Gothic Medium" pitchFamily="34" charset="0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Franklin Gothic Medium" pitchFamily="34" charset="0"/>
              </a:rPr>
              <a:t>A real number x is </a:t>
            </a:r>
            <a:r>
              <a:rPr lang="en-US" sz="2800" i="1" dirty="0">
                <a:latin typeface="Franklin Gothic Medium" pitchFamily="34" charset="0"/>
              </a:rPr>
              <a:t>rational</a:t>
            </a:r>
            <a:r>
              <a:rPr lang="en-US" sz="2800" dirty="0">
                <a:latin typeface="Franklin Gothic Medium" pitchFamily="34" charset="0"/>
              </a:rPr>
              <a:t> </a:t>
            </a:r>
            <a:r>
              <a:rPr lang="en-US" sz="2800" dirty="0" err="1">
                <a:latin typeface="Franklin Gothic Medium" pitchFamily="34" charset="0"/>
              </a:rPr>
              <a:t>iff</a:t>
            </a:r>
            <a:r>
              <a:rPr lang="en-US" sz="2800" dirty="0">
                <a:latin typeface="Franklin Gothic Medium" pitchFamily="34" charset="0"/>
              </a:rPr>
              <a:t>  there exist integers p and q with q</a:t>
            </a:r>
            <a:r>
              <a:rPr lang="en-US" sz="2800" dirty="0">
                <a:latin typeface="Franklin Gothic Medium" pitchFamily="34" charset="0"/>
                <a:sym typeface="Symbol" charset="0"/>
              </a:rPr>
              <a:t>0  such that x=p/q.</a:t>
            </a:r>
          </a:p>
          <a:p>
            <a:endParaRPr lang="en-US" sz="2800" dirty="0">
              <a:latin typeface="Franklin Gothic Medium" pitchFamily="34" charset="0"/>
              <a:sym typeface="Symbol" charset="0"/>
            </a:endParaRPr>
          </a:p>
          <a:p>
            <a:endParaRPr lang="en-US" sz="2800" dirty="0" smtClean="0">
              <a:latin typeface="Franklin Gothic Medium" pitchFamily="34" charset="0"/>
              <a:sym typeface="Symbol" charset="0"/>
            </a:endParaRPr>
          </a:p>
          <a:p>
            <a:r>
              <a:rPr lang="en-US" sz="2800" dirty="0" smtClean="0">
                <a:latin typeface="Franklin Gothic Medium" pitchFamily="34" charset="0"/>
                <a:sym typeface="Symbol" charset="0"/>
              </a:rPr>
              <a:t>Prove</a:t>
            </a:r>
            <a:r>
              <a:rPr lang="en-US" sz="2800" dirty="0">
                <a:latin typeface="Franklin Gothic Medium" pitchFamily="34" charset="0"/>
                <a:sym typeface="Symbol" charset="0"/>
              </a:rPr>
              <a:t>:  </a:t>
            </a:r>
          </a:p>
          <a:p>
            <a:pPr lvl="1"/>
            <a:r>
              <a:rPr lang="en-US" dirty="0">
                <a:latin typeface="Franklin Gothic Medium" pitchFamily="34" charset="0"/>
                <a:sym typeface="Symbol" charset="0"/>
              </a:rPr>
              <a:t>If x and y are rational then </a:t>
            </a:r>
            <a:r>
              <a:rPr lang="en-US" dirty="0" err="1">
                <a:latin typeface="Franklin Gothic Medium" pitchFamily="34" charset="0"/>
                <a:sym typeface="Symbol" charset="0"/>
              </a:rPr>
              <a:t>xy</a:t>
            </a:r>
            <a:r>
              <a:rPr lang="en-US" dirty="0">
                <a:latin typeface="Franklin Gothic Medium" pitchFamily="34" charset="0"/>
                <a:sym typeface="Symbol" charset="0"/>
              </a:rPr>
              <a:t> is rational</a:t>
            </a:r>
          </a:p>
          <a:p>
            <a:pPr lvl="1"/>
            <a:r>
              <a:rPr lang="en-US" dirty="0">
                <a:latin typeface="Franklin Gothic Medium" pitchFamily="34" charset="0"/>
                <a:sym typeface="Symbol" charset="0"/>
              </a:rPr>
              <a:t>If x and y are rational then </a:t>
            </a:r>
            <a:r>
              <a:rPr lang="en-US" dirty="0" err="1">
                <a:latin typeface="Franklin Gothic Medium" pitchFamily="34" charset="0"/>
                <a:sym typeface="Symbol" charset="0"/>
              </a:rPr>
              <a:t>x+y</a:t>
            </a:r>
            <a:r>
              <a:rPr lang="en-US" dirty="0">
                <a:latin typeface="Franklin Gothic Medium" pitchFamily="34" charset="0"/>
                <a:sym typeface="Symbol" charset="0"/>
              </a:rPr>
              <a:t> is </a:t>
            </a:r>
            <a:r>
              <a:rPr lang="en-US" dirty="0" smtClean="0">
                <a:latin typeface="Franklin Gothic Medium" pitchFamily="34" charset="0"/>
                <a:sym typeface="Symbol" charset="0"/>
              </a:rPr>
              <a:t>rational</a:t>
            </a:r>
          </a:p>
          <a:p>
            <a:pPr lvl="1"/>
            <a:r>
              <a:rPr lang="en-US" dirty="0">
                <a:latin typeface="Franklin Gothic Medium" pitchFamily="34" charset="0"/>
                <a:sym typeface="Symbol" charset="0"/>
              </a:rPr>
              <a:t>If x and y are rational then x/y is rational</a:t>
            </a:r>
          </a:p>
          <a:p>
            <a:pPr marL="457200" lvl="1" indent="0">
              <a:buNone/>
            </a:pPr>
            <a:endParaRPr lang="en-US" dirty="0">
              <a:latin typeface="Franklin Gothic Medium" pitchFamily="34" charset="0"/>
              <a:sym typeface="Symbol" charset="0"/>
            </a:endParaRPr>
          </a:p>
          <a:p>
            <a:pPr lvl="1"/>
            <a:endParaRPr lang="en-US" dirty="0">
              <a:latin typeface="Calibri" charset="0"/>
              <a:sym typeface="Symbo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6496" y="2367214"/>
            <a:ext cx="84452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C00000"/>
                </a:solidFill>
                <a:ea typeface="ＭＳ Ｐゴシック" pitchFamily="-111" charset="-128"/>
              </a:rPr>
              <a:t>Rational(x) </a:t>
            </a:r>
            <a:r>
              <a:rPr lang="en-US" sz="2400" dirty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</a:t>
            </a:r>
            <a:r>
              <a:rPr lang="en-US" sz="2400" b="1" dirty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 </a:t>
            </a:r>
            <a:r>
              <a:rPr lang="en-US" sz="2400" dirty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p </a:t>
            </a:r>
            <a:r>
              <a:rPr lang="en-US" sz="2400" b="1" dirty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</a:t>
            </a:r>
            <a:r>
              <a:rPr lang="en-US" sz="2400" dirty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q  ((x=p/q</a:t>
            </a:r>
            <a:r>
              <a:rPr lang="en-US" sz="2400" dirty="0" smtClean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)  Integer(p</a:t>
            </a:r>
            <a:r>
              <a:rPr lang="en-US" sz="2400" dirty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) </a:t>
            </a:r>
            <a:r>
              <a:rPr lang="en-US" sz="2400" dirty="0" smtClean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 Integer(q</a:t>
            </a:r>
            <a:r>
              <a:rPr lang="en-US" sz="2400" dirty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) </a:t>
            </a:r>
            <a:r>
              <a:rPr lang="en-US" sz="2400" dirty="0" smtClean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 q</a:t>
            </a:r>
            <a:r>
              <a:rPr lang="en-US" sz="2400" dirty="0">
                <a:solidFill>
                  <a:srgbClr val="C00000"/>
                </a:solidFill>
                <a:ea typeface="ＭＳ Ｐゴシック" pitchFamily="-111" charset="-128"/>
                <a:sym typeface="Symbol"/>
              </a:rPr>
              <a:t>0)    </a:t>
            </a:r>
          </a:p>
        </p:txBody>
      </p:sp>
    </p:spTree>
    <p:extLst>
      <p:ext uri="{BB962C8B-B14F-4D97-AF65-F5344CB8AC3E}">
        <p14:creationId xmlns:p14="http://schemas.microsoft.com/office/powerpoint/2010/main" val="378577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ranklin Gothic Medium" pitchFamily="34" charset="0"/>
              </a:rPr>
              <a:t>counterexamples</a:t>
            </a:r>
            <a:endParaRPr lang="en-US" dirty="0">
              <a:latin typeface="Franklin Gothic Medium" pitchFamily="34" charset="0"/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34622" y="1317979"/>
            <a:ext cx="83820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latin typeface="Franklin Gothic Medium" pitchFamily="34" charset="0"/>
              </a:rPr>
              <a:t>To </a:t>
            </a:r>
            <a:r>
              <a:rPr lang="en-US" sz="2800" i="1" dirty="0">
                <a:latin typeface="Franklin Gothic Medium" pitchFamily="34" charset="0"/>
              </a:rPr>
              <a:t>disprove</a:t>
            </a:r>
            <a:r>
              <a:rPr lang="en-US" sz="2800" dirty="0">
                <a:latin typeface="Franklin Gothic Medium" pitchFamily="34" charset="0"/>
              </a:rPr>
              <a:t> </a:t>
            </a:r>
            <a:r>
              <a:rPr lang="en-US" sz="2800" dirty="0">
                <a:latin typeface="Calibri" charset="0"/>
                <a:sym typeface="Symbol" charset="0"/>
              </a:rPr>
              <a:t>x P(x) </a:t>
            </a:r>
            <a:r>
              <a:rPr lang="en-US" sz="2800" dirty="0">
                <a:latin typeface="Franklin Gothic Medium" pitchFamily="34" charset="0"/>
                <a:sym typeface="Symbol" charset="0"/>
              </a:rPr>
              <a:t>find a </a:t>
            </a:r>
            <a:r>
              <a:rPr lang="en-US" sz="2800" dirty="0" smtClean="0">
                <a:solidFill>
                  <a:srgbClr val="C00000"/>
                </a:solidFill>
                <a:latin typeface="Franklin Gothic Medium" pitchFamily="34" charset="0"/>
                <a:sym typeface="Symbol" charset="0"/>
              </a:rPr>
              <a:t>counterexample</a:t>
            </a:r>
            <a:r>
              <a:rPr lang="en-US" sz="2800" dirty="0" smtClean="0">
                <a:latin typeface="Franklin Gothic Medium" pitchFamily="34" charset="0"/>
                <a:sym typeface="Symbol" charset="0"/>
              </a:rPr>
              <a:t>:</a:t>
            </a:r>
            <a:endParaRPr lang="en-US" sz="2800" dirty="0">
              <a:latin typeface="Franklin Gothic Medium" pitchFamily="34" charset="0"/>
              <a:sym typeface="Symbol" charset="0"/>
            </a:endParaRPr>
          </a:p>
          <a:p>
            <a:pPr lvl="1"/>
            <a:r>
              <a:rPr lang="en-US" sz="2600" dirty="0">
                <a:latin typeface="Calibri" charset="0"/>
                <a:sym typeface="Symbol" charset="0"/>
              </a:rPr>
              <a:t>some c such that P(c)</a:t>
            </a:r>
          </a:p>
          <a:p>
            <a:pPr lvl="1"/>
            <a:r>
              <a:rPr lang="en-US" sz="2600" dirty="0">
                <a:latin typeface="Calibri" charset="0"/>
                <a:sym typeface="Symbol" charset="0"/>
              </a:rPr>
              <a:t>works because this implies x P(x) which is equivalent to x P(x)</a:t>
            </a:r>
          </a:p>
        </p:txBody>
      </p:sp>
    </p:spTree>
    <p:extLst>
      <p:ext uri="{BB962C8B-B14F-4D97-AF65-F5344CB8AC3E}">
        <p14:creationId xmlns:p14="http://schemas.microsoft.com/office/powerpoint/2010/main" val="294756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announcements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4253529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800" dirty="0" smtClean="0"/>
              <a:t>Reading assignment</a:t>
            </a:r>
          </a:p>
          <a:p>
            <a:pPr lvl="1" eaLnBrk="1" hangingPunct="1"/>
            <a:r>
              <a:rPr lang="en-US" dirty="0" smtClean="0">
                <a:solidFill>
                  <a:srgbClr val="C00000"/>
                </a:solidFill>
              </a:rPr>
              <a:t>Logical inference</a:t>
            </a:r>
          </a:p>
          <a:p>
            <a:pPr lvl="2" eaLnBrk="1" hangingPunct="1"/>
            <a:r>
              <a:rPr lang="en-US" dirty="0" smtClean="0"/>
              <a:t>1.6-1.7 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</a:p>
          <a:p>
            <a:pPr lvl="2" eaLnBrk="1" hangingPunct="1"/>
            <a:r>
              <a:rPr lang="en-US" dirty="0" smtClean="0"/>
              <a:t>1.5-1.7  6</a:t>
            </a:r>
            <a:r>
              <a:rPr lang="en-US" baseline="30000" dirty="0" smtClean="0"/>
              <a:t>th</a:t>
            </a:r>
            <a:r>
              <a:rPr lang="en-US" dirty="0" smtClean="0"/>
              <a:t>  Edition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Set theory</a:t>
            </a:r>
            <a:endParaRPr lang="en-US" dirty="0">
              <a:solidFill>
                <a:srgbClr val="C00000"/>
              </a:solidFill>
            </a:endParaRPr>
          </a:p>
          <a:p>
            <a:pPr lvl="2"/>
            <a:r>
              <a:rPr lang="en-US" dirty="0" smtClean="0"/>
              <a:t>2.1-2.3 (both editions)</a:t>
            </a:r>
          </a:p>
        </p:txBody>
      </p:sp>
    </p:spTree>
    <p:extLst>
      <p:ext uri="{BB962C8B-B14F-4D97-AF65-F5344CB8AC3E}">
        <p14:creationId xmlns:p14="http://schemas.microsoft.com/office/powerpoint/2010/main" val="367767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ranklin Gothic Medium" pitchFamily="34" charset="0"/>
              </a:rPr>
              <a:t>proofs</a:t>
            </a:r>
            <a:endParaRPr lang="en-US" dirty="0">
              <a:latin typeface="Franklin Gothic Medium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9004"/>
            <a:ext cx="8229600" cy="5140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 smtClean="0">
                <a:ea typeface="+mn-ea"/>
              </a:rPr>
              <a:t>Formal proofs follow simple well-defined rules and should be easy to check</a:t>
            </a:r>
          </a:p>
          <a:p>
            <a:pPr lvl="1">
              <a:defRPr/>
            </a:pPr>
            <a:r>
              <a:rPr lang="en-US" sz="2400" dirty="0" smtClean="0">
                <a:ea typeface="+mn-ea"/>
              </a:rPr>
              <a:t>In the same way that code should be easy to execute</a:t>
            </a:r>
          </a:p>
          <a:p>
            <a:pPr lvl="1">
              <a:defRPr/>
            </a:pPr>
            <a:endParaRPr lang="en-US" sz="2400" dirty="0" smtClean="0">
              <a:ea typeface="+mn-ea"/>
            </a:endParaRPr>
          </a:p>
          <a:p>
            <a:pPr>
              <a:defRPr/>
            </a:pPr>
            <a:r>
              <a:rPr lang="en-US" sz="2800" dirty="0" smtClean="0">
                <a:ea typeface="+mn-ea"/>
              </a:rPr>
              <a:t>English proofs correspond to those rules but are designed to be easier for humans to read</a:t>
            </a:r>
          </a:p>
          <a:p>
            <a:pPr lvl="1">
              <a:defRPr/>
            </a:pPr>
            <a:r>
              <a:rPr lang="en-US" sz="2400" dirty="0" smtClean="0">
                <a:ea typeface="+mn-ea"/>
              </a:rPr>
              <a:t>Easily checkable in principle</a:t>
            </a:r>
          </a:p>
          <a:p>
            <a:pPr lvl="1">
              <a:defRPr/>
            </a:pPr>
            <a:endParaRPr lang="en-US" sz="2400" dirty="0" smtClean="0">
              <a:ea typeface="+mn-ea"/>
            </a:endParaRPr>
          </a:p>
          <a:p>
            <a:pPr>
              <a:defRPr/>
            </a:pPr>
            <a:r>
              <a:rPr lang="en-US" sz="2800" dirty="0" smtClean="0">
                <a:ea typeface="+mn-ea"/>
              </a:rPr>
              <a:t>Simple proof strategies already do a lot</a:t>
            </a:r>
          </a:p>
          <a:p>
            <a:pPr lvl="1">
              <a:defRPr/>
            </a:pPr>
            <a:r>
              <a:rPr lang="en-US" sz="2400" dirty="0" smtClean="0">
                <a:ea typeface="+mn-ea"/>
              </a:rPr>
              <a:t>Later we will cover a specific strategy that applies to loops and recursion (mathematical induction)</a:t>
            </a:r>
          </a:p>
        </p:txBody>
      </p:sp>
    </p:spTree>
    <p:extLst>
      <p:ext uri="{BB962C8B-B14F-4D97-AF65-F5344CB8AC3E}">
        <p14:creationId xmlns:p14="http://schemas.microsoft.com/office/powerpoint/2010/main" val="352072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>
                <a:latin typeface="Franklin Gothic Medium" pitchFamily="34" charset="0"/>
              </a:rPr>
              <a:t>set theory</a:t>
            </a:r>
            <a:endParaRPr lang="en-US" dirty="0">
              <a:latin typeface="Franklin Gothic Medium" pitchFamily="34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z="2800" dirty="0">
                <a:latin typeface="Franklin Gothic Medium" pitchFamily="34" charset="0"/>
              </a:rPr>
              <a:t>Formal treatment dates from late 19</a:t>
            </a:r>
            <a:r>
              <a:rPr lang="en-US" sz="2800" baseline="30000" dirty="0">
                <a:latin typeface="Franklin Gothic Medium" pitchFamily="34" charset="0"/>
              </a:rPr>
              <a:t>th</a:t>
            </a:r>
            <a:r>
              <a:rPr lang="en-US" sz="2800" dirty="0">
                <a:latin typeface="Franklin Gothic Medium" pitchFamily="34" charset="0"/>
              </a:rPr>
              <a:t> century</a:t>
            </a:r>
          </a:p>
          <a:p>
            <a:r>
              <a:rPr lang="en-US" sz="2800" dirty="0">
                <a:latin typeface="Franklin Gothic Medium" pitchFamily="34" charset="0"/>
              </a:rPr>
              <a:t>Direct ties between set theory and logic</a:t>
            </a:r>
          </a:p>
          <a:p>
            <a:r>
              <a:rPr lang="en-US" sz="2800" dirty="0">
                <a:latin typeface="Franklin Gothic Medium" pitchFamily="34" charset="0"/>
              </a:rPr>
              <a:t>Important foundational language</a:t>
            </a:r>
          </a:p>
          <a:p>
            <a:endParaRPr lang="en-US" sz="2800" dirty="0">
              <a:latin typeface="Franklin Gothic Medium" pitchFamily="34" charset="0"/>
            </a:endParaRPr>
          </a:p>
        </p:txBody>
      </p:sp>
      <p:pic>
        <p:nvPicPr>
          <p:cNvPr id="2050" name="Picture 2" descr="http://upload.wikimedia.org/wikipedia/commons/thumb/6/6d/Venn_A_intersect_B.svg/350px-Venn_A_intersect_B.sv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487" y="3011309"/>
            <a:ext cx="4913136" cy="3509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478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353661"/>
            <a:ext cx="8229600" cy="606642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Franklin Gothic Medium" pitchFamily="34" charset="0"/>
              </a:rPr>
              <a:t>definition</a:t>
            </a:r>
            <a:r>
              <a:rPr lang="en-US" sz="2600" dirty="0">
                <a:latin typeface="Franklin Gothic Medium" pitchFamily="34" charset="0"/>
              </a:rPr>
              <a:t>: </a:t>
            </a:r>
            <a:r>
              <a:rPr lang="en-US" sz="2600" dirty="0" smtClean="0">
                <a:latin typeface="Franklin Gothic Medium" pitchFamily="34" charset="0"/>
              </a:rPr>
              <a:t>a </a:t>
            </a:r>
            <a:r>
              <a:rPr lang="en-US" sz="2600" dirty="0">
                <a:latin typeface="Franklin Gothic Medium" pitchFamily="34" charset="0"/>
              </a:rPr>
              <a:t>set is an unordered collection of objects</a:t>
            </a:r>
          </a:p>
        </p:txBody>
      </p:sp>
      <p:sp>
        <p:nvSpPr>
          <p:cNvPr id="6147" name="TextBox 3" hidden="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8600" y="4495800"/>
            <a:ext cx="2403475" cy="175418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cs typeface="Arial" charset="0"/>
              </a:rPr>
              <a:t>Give some examples:</a:t>
            </a:r>
          </a:p>
          <a:p>
            <a:pPr eaLnBrk="1" hangingPunct="1"/>
            <a:r>
              <a:rPr lang="en-US">
                <a:cs typeface="Arial" charset="0"/>
              </a:rPr>
              <a:t>Finite sets, </a:t>
            </a:r>
          </a:p>
          <a:p>
            <a:pPr eaLnBrk="1" hangingPunct="1"/>
            <a:r>
              <a:rPr lang="en-US">
                <a:cs typeface="Arial" charset="0"/>
              </a:rPr>
              <a:t>Multiple domains</a:t>
            </a:r>
          </a:p>
          <a:p>
            <a:pPr eaLnBrk="1" hangingPunct="1"/>
            <a:r>
              <a:rPr lang="en-US">
                <a:cs typeface="Arial" charset="0"/>
              </a:rPr>
              <a:t>N, Z, Q, R</a:t>
            </a:r>
          </a:p>
          <a:p>
            <a:pPr eaLnBrk="1" hangingPunct="1"/>
            <a:r>
              <a:rPr lang="en-US">
                <a:cs typeface="Arial" charset="0"/>
              </a:rPr>
              <a:t>Emptyset</a:t>
            </a:r>
          </a:p>
          <a:p>
            <a:pPr eaLnBrk="1" hangingPunct="1"/>
            <a:r>
              <a:rPr lang="en-US">
                <a:cs typeface="Arial" charset="0"/>
              </a:rPr>
              <a:t>Sets containing sets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436511" y="1411111"/>
            <a:ext cx="5925020" cy="2155825"/>
            <a:chOff x="1066800" y="1828800"/>
            <a:chExt cx="5925020" cy="2155825"/>
          </a:xfrm>
        </p:grpSpPr>
        <p:sp>
          <p:nvSpPr>
            <p:cNvPr id="5" name="TextBox 4"/>
            <p:cNvSpPr txBox="1"/>
            <p:nvPr>
              <p:custDataLst>
                <p:tags r:id="rId3"/>
              </p:custDataLst>
            </p:nvPr>
          </p:nvSpPr>
          <p:spPr>
            <a:xfrm>
              <a:off x="1066800" y="1828800"/>
              <a:ext cx="5925020" cy="2062103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200" i="1" dirty="0">
                  <a:solidFill>
                    <a:srgbClr val="C00000"/>
                  </a:solidFill>
                  <a:latin typeface="Franklin Gothic Medium" pitchFamily="34" charset="0"/>
                </a:rPr>
                <a:t>x</a:t>
              </a:r>
              <a:r>
                <a:rPr lang="en-US" sz="3200" dirty="0">
                  <a:solidFill>
                    <a:srgbClr val="C00000"/>
                  </a:solidFill>
                  <a:latin typeface="Franklin Gothic Medium" pitchFamily="34" charset="0"/>
                </a:rPr>
                <a:t> </a:t>
              </a:r>
              <a:r>
                <a:rPr lang="en-US" sz="3200" dirty="0">
                  <a:solidFill>
                    <a:srgbClr val="C00000"/>
                  </a:solidFill>
                  <a:latin typeface="Franklin Gothic Medium" pitchFamily="34" charset="0"/>
                  <a:sym typeface="Symbol" charset="0"/>
                </a:rPr>
                <a:t></a:t>
              </a:r>
              <a:r>
                <a:rPr lang="en-US" sz="3200" dirty="0">
                  <a:solidFill>
                    <a:srgbClr val="C00000"/>
                  </a:solidFill>
                  <a:latin typeface="Franklin Gothic Medium" pitchFamily="34" charset="0"/>
                </a:rPr>
                <a:t> A </a:t>
              </a:r>
              <a:r>
                <a:rPr lang="en-US" sz="3200" dirty="0">
                  <a:latin typeface="Franklin Gothic Medium" pitchFamily="34" charset="0"/>
                </a:rPr>
                <a:t>:    </a:t>
              </a:r>
              <a:r>
                <a:rPr lang="en-US" sz="3200" dirty="0" smtClean="0">
                  <a:latin typeface="Franklin Gothic Medium" pitchFamily="34" charset="0"/>
                </a:rPr>
                <a:t>	</a:t>
              </a:r>
              <a:r>
                <a:rPr lang="ja-JP" altLang="en-US" sz="3200" dirty="0" smtClean="0">
                  <a:latin typeface="Franklin Gothic Medium" pitchFamily="34" charset="0"/>
                  <a:cs typeface="Cambria Math" charset="0"/>
                </a:rPr>
                <a:t>“</a:t>
              </a:r>
              <a:r>
                <a:rPr lang="en-US" sz="3200" i="1" dirty="0">
                  <a:latin typeface="Franklin Gothic Medium" pitchFamily="34" charset="0"/>
                  <a:cs typeface="Cambria Math" charset="0"/>
                </a:rPr>
                <a:t>x</a:t>
              </a:r>
              <a:r>
                <a:rPr lang="en-US" sz="3200" dirty="0">
                  <a:latin typeface="Franklin Gothic Medium" pitchFamily="34" charset="0"/>
                  <a:cs typeface="Cambria Math" charset="0"/>
                </a:rPr>
                <a:t> is an element of A</a:t>
              </a:r>
              <a:r>
                <a:rPr lang="ja-JP" altLang="en-US" sz="3200" dirty="0">
                  <a:latin typeface="Franklin Gothic Medium" pitchFamily="34" charset="0"/>
                  <a:cs typeface="Cambria Math" charset="0"/>
                </a:rPr>
                <a:t>”</a:t>
              </a:r>
              <a:endParaRPr lang="en-US" sz="3200" dirty="0">
                <a:latin typeface="Franklin Gothic Medium" pitchFamily="34" charset="0"/>
                <a:cs typeface="Cambria Math" charset="0"/>
              </a:endParaRPr>
            </a:p>
            <a:p>
              <a:pPr eaLnBrk="1" hangingPunct="1"/>
              <a:r>
                <a:rPr lang="en-US" sz="3200" dirty="0">
                  <a:latin typeface="Franklin Gothic Medium" pitchFamily="34" charset="0"/>
                  <a:cs typeface="Cambria Math" charset="0"/>
                </a:rPr>
                <a:t>             </a:t>
              </a:r>
              <a:r>
                <a:rPr lang="en-US" sz="3200" dirty="0" smtClean="0">
                  <a:latin typeface="Franklin Gothic Medium" pitchFamily="34" charset="0"/>
                  <a:cs typeface="Cambria Math" charset="0"/>
                </a:rPr>
                <a:t>		</a:t>
              </a:r>
              <a:r>
                <a:rPr lang="ja-JP" altLang="en-US" sz="3200" dirty="0" smtClean="0">
                  <a:latin typeface="Franklin Gothic Medium" pitchFamily="34" charset="0"/>
                  <a:cs typeface="Cambria Math" charset="0"/>
                </a:rPr>
                <a:t>“</a:t>
              </a:r>
              <a:r>
                <a:rPr lang="en-US" sz="3200" i="1" dirty="0">
                  <a:latin typeface="Franklin Gothic Medium" pitchFamily="34" charset="0"/>
                  <a:cs typeface="Cambria Math" charset="0"/>
                </a:rPr>
                <a:t>x</a:t>
              </a:r>
              <a:r>
                <a:rPr lang="en-US" sz="3200" dirty="0">
                  <a:latin typeface="Franklin Gothic Medium" pitchFamily="34" charset="0"/>
                  <a:cs typeface="Cambria Math" charset="0"/>
                </a:rPr>
                <a:t> is a member of A</a:t>
              </a:r>
              <a:r>
                <a:rPr lang="ja-JP" altLang="en-US" sz="3200" dirty="0">
                  <a:latin typeface="Franklin Gothic Medium" pitchFamily="34" charset="0"/>
                  <a:cs typeface="Cambria Math" charset="0"/>
                </a:rPr>
                <a:t>”</a:t>
              </a:r>
              <a:endParaRPr lang="en-US" sz="3200" dirty="0">
                <a:latin typeface="Franklin Gothic Medium" pitchFamily="34" charset="0"/>
                <a:cs typeface="Cambria Math" charset="0"/>
              </a:endParaRPr>
            </a:p>
            <a:p>
              <a:pPr eaLnBrk="1" hangingPunct="1"/>
              <a:r>
                <a:rPr lang="en-US" sz="3200" dirty="0">
                  <a:latin typeface="Franklin Gothic Medium" pitchFamily="34" charset="0"/>
                </a:rPr>
                <a:t>              </a:t>
              </a:r>
              <a:r>
                <a:rPr lang="en-US" sz="3200" dirty="0" smtClean="0">
                  <a:latin typeface="Franklin Gothic Medium" pitchFamily="34" charset="0"/>
                </a:rPr>
                <a:t>	</a:t>
              </a:r>
              <a:r>
                <a:rPr lang="ja-JP" altLang="en-US" sz="3200" dirty="0" smtClean="0">
                  <a:latin typeface="Franklin Gothic Medium" pitchFamily="34" charset="0"/>
                  <a:cs typeface="Cambria Math" charset="0"/>
                </a:rPr>
                <a:t>“</a:t>
              </a:r>
              <a:r>
                <a:rPr lang="en-US" sz="3200" i="1" dirty="0">
                  <a:latin typeface="Franklin Gothic Medium" pitchFamily="34" charset="0"/>
                  <a:cs typeface="Cambria Math" charset="0"/>
                </a:rPr>
                <a:t>x</a:t>
              </a:r>
              <a:r>
                <a:rPr lang="en-US" sz="3200" dirty="0">
                  <a:latin typeface="Franklin Gothic Medium" pitchFamily="34" charset="0"/>
                  <a:cs typeface="Cambria Math" charset="0"/>
                </a:rPr>
                <a:t> is in A</a:t>
              </a:r>
              <a:r>
                <a:rPr lang="ja-JP" altLang="en-US" sz="3200" dirty="0">
                  <a:latin typeface="Franklin Gothic Medium" pitchFamily="34" charset="0"/>
                  <a:cs typeface="Cambria Math" charset="0"/>
                </a:rPr>
                <a:t>”</a:t>
              </a:r>
              <a:endParaRPr lang="en-US" sz="3200" dirty="0">
                <a:latin typeface="Franklin Gothic Medium" pitchFamily="34" charset="0"/>
                <a:cs typeface="Cambria Math" charset="0"/>
              </a:endParaRPr>
            </a:p>
            <a:p>
              <a:pPr eaLnBrk="1" hangingPunct="1"/>
              <a:r>
                <a:rPr lang="en-US" sz="3200" i="1" dirty="0">
                  <a:solidFill>
                    <a:srgbClr val="C00000"/>
                  </a:solidFill>
                  <a:latin typeface="Franklin Gothic Medium" pitchFamily="34" charset="0"/>
                </a:rPr>
                <a:t>x</a:t>
              </a:r>
              <a:r>
                <a:rPr lang="en-US" sz="3200" dirty="0">
                  <a:solidFill>
                    <a:srgbClr val="C00000"/>
                  </a:solidFill>
                  <a:latin typeface="Franklin Gothic Medium" pitchFamily="34" charset="0"/>
                </a:rPr>
                <a:t> </a:t>
              </a:r>
              <a:r>
                <a:rPr lang="en-US" sz="3200" dirty="0">
                  <a:solidFill>
                    <a:srgbClr val="C00000"/>
                  </a:solidFill>
                  <a:latin typeface="Franklin Gothic Medium" pitchFamily="34" charset="0"/>
                  <a:sym typeface="Symbol" charset="0"/>
                </a:rPr>
                <a:t></a:t>
              </a:r>
              <a:r>
                <a:rPr lang="en-US" sz="3200" dirty="0">
                  <a:solidFill>
                    <a:srgbClr val="C00000"/>
                  </a:solidFill>
                  <a:latin typeface="Franklin Gothic Medium" pitchFamily="34" charset="0"/>
                </a:rPr>
                <a:t> A </a:t>
              </a:r>
              <a:r>
                <a:rPr lang="en-US" sz="3200" dirty="0">
                  <a:latin typeface="Franklin Gothic Medium" pitchFamily="34" charset="0"/>
                </a:rPr>
                <a:t>:    </a:t>
              </a:r>
              <a:r>
                <a:rPr lang="en-US" sz="3200" dirty="0" smtClean="0">
                  <a:latin typeface="Franklin Gothic Medium" pitchFamily="34" charset="0"/>
                </a:rPr>
                <a:t>	</a:t>
              </a:r>
              <a:r>
                <a:rPr lang="en-US" sz="3200" dirty="0" smtClean="0">
                  <a:latin typeface="Franklin Gothic Medium" pitchFamily="34" charset="0"/>
                  <a:sym typeface="Symbol" charset="0"/>
                </a:rPr>
                <a:t> </a:t>
              </a:r>
              <a:r>
                <a:rPr lang="en-US" sz="3200" dirty="0">
                  <a:latin typeface="Franklin Gothic Medium" pitchFamily="34" charset="0"/>
                  <a:sym typeface="Symbol" charset="0"/>
                </a:rPr>
                <a:t>(</a:t>
              </a:r>
              <a:r>
                <a:rPr lang="en-US" sz="3200" i="1" dirty="0">
                  <a:latin typeface="Franklin Gothic Medium" pitchFamily="34" charset="0"/>
                </a:rPr>
                <a:t>x</a:t>
              </a:r>
              <a:r>
                <a:rPr lang="en-US" sz="3200" dirty="0">
                  <a:latin typeface="Franklin Gothic Medium" pitchFamily="34" charset="0"/>
                </a:rPr>
                <a:t> </a:t>
              </a:r>
              <a:r>
                <a:rPr lang="en-US" sz="3200" dirty="0">
                  <a:latin typeface="Franklin Gothic Medium" pitchFamily="34" charset="0"/>
                  <a:sym typeface="Symbol" charset="0"/>
                </a:rPr>
                <a:t></a:t>
              </a:r>
              <a:r>
                <a:rPr lang="en-US" sz="3200" dirty="0">
                  <a:latin typeface="Franklin Gothic Medium" pitchFamily="34" charset="0"/>
                </a:rPr>
                <a:t> A)</a:t>
              </a:r>
            </a:p>
          </p:txBody>
        </p:sp>
        <p:sp>
          <p:nvSpPr>
            <p:cNvPr id="6149" name="TextBox 9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1447800" y="3276600"/>
              <a:ext cx="327025" cy="708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4000" dirty="0" smtClean="0">
                  <a:solidFill>
                    <a:srgbClr val="C00000"/>
                  </a:solidFill>
                  <a:cs typeface="Arial" charset="0"/>
                </a:rPr>
                <a:t>/</a:t>
              </a:r>
              <a:endParaRPr lang="en-US" sz="4000" dirty="0">
                <a:solidFill>
                  <a:srgbClr val="C00000"/>
                </a:solidFill>
                <a:cs typeface="Arial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416573" y="3947430"/>
                <a:ext cx="450238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  <a:cs typeface="Franklin Gothic Medium"/>
                        </a:rPr>
                        <m:t>𝐴</m:t>
                      </m:r>
                      <m:r>
                        <a:rPr lang="en-US" sz="2800" b="0" i="1" smtClean="0">
                          <a:latin typeface="Cambria Math"/>
                          <a:cs typeface="Franklin Gothic Medium"/>
                        </a:rPr>
                        <m:t>= </m:t>
                      </m:r>
                      <m:r>
                        <m:rPr>
                          <m:lit/>
                        </m:rPr>
                        <a:rPr lang="en-US" sz="2800" b="0" i="1" smtClean="0">
                          <a:latin typeface="Cambria Math"/>
                          <a:cs typeface="Franklin Gothic Medium"/>
                        </a:rPr>
                        <m:t>{</m:t>
                      </m:r>
                      <m:r>
                        <a:rPr lang="en-US" sz="2800" b="0" i="1" smtClean="0">
                          <a:latin typeface="Cambria Math"/>
                          <a:cs typeface="Franklin Gothic Medium"/>
                        </a:rPr>
                        <m:t> 1, 2, 7, 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latin typeface="Cambria Math"/>
                          <a:cs typeface="Franklin Gothic Medium"/>
                        </a:rPr>
                        <m:t>cat</m:t>
                      </m:r>
                      <m:r>
                        <a:rPr lang="en-US" sz="2800" b="0" i="1" smtClean="0">
                          <a:latin typeface="Cambria Math"/>
                          <a:cs typeface="Franklin Gothic Medium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latin typeface="Cambria Math"/>
                          <a:cs typeface="Franklin Gothic Medium"/>
                        </a:rPr>
                        <m:t>dog</m:t>
                      </m:r>
                      <m:r>
                        <a:rPr lang="en-US" sz="2800" b="0" i="1" smtClean="0">
                          <a:latin typeface="Cambria Math"/>
                          <a:cs typeface="Franklin Gothic Medium"/>
                        </a:rPr>
                        <m:t>, </m:t>
                      </m:r>
                      <m:r>
                        <a:rPr lang="en-US" sz="2800" b="0" i="1" smtClean="0">
                          <a:latin typeface="Cambria Math"/>
                          <a:cs typeface="Franklin Gothic Medium"/>
                        </a:rPr>
                        <m:t>𝜑</m:t>
                      </m:r>
                      <m:r>
                        <a:rPr lang="en-US" sz="2800" b="0" i="1" smtClean="0">
                          <a:latin typeface="Cambria Math"/>
                          <a:cs typeface="Franklin Gothic Medium"/>
                        </a:rPr>
                        <m:t>, </m:t>
                      </m:r>
                      <m:r>
                        <a:rPr lang="en-US" sz="2800" b="0" i="1" smtClean="0">
                          <a:latin typeface="Cambria Math"/>
                          <a:cs typeface="Franklin Gothic Medium"/>
                        </a:rPr>
                        <m:t>𝛼</m:t>
                      </m:r>
                      <m:r>
                        <a:rPr lang="en-US" sz="2800" b="0" i="1" smtClean="0">
                          <a:latin typeface="Cambria Math"/>
                          <a:cs typeface="Franklin Gothic Medium"/>
                        </a:rPr>
                        <m:t> }</m:t>
                      </m:r>
                    </m:oMath>
                  </m:oMathPara>
                </a14:m>
                <a:endParaRPr lang="en-US" sz="2800" dirty="0" smtClean="0">
                  <a:latin typeface="Franklin Gothic Medium"/>
                  <a:cs typeface="Franklin Gothic Medium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6573" y="3947430"/>
                <a:ext cx="4502386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3857" y="4645627"/>
                <a:ext cx="44233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b="0" i="0" smtClean="0">
                          <a:latin typeface="Cambria Math"/>
                          <a:cs typeface="Franklin Gothic Medium"/>
                        </a:rPr>
                        <m:t>cat</m:t>
                      </m:r>
                      <m:r>
                        <a:rPr lang="en-US" sz="2800" b="0" i="1" smtClean="0">
                          <a:latin typeface="Cambria Math"/>
                          <a:cs typeface="Franklin Gothic Medium"/>
                        </a:rPr>
                        <m:t>∈</m:t>
                      </m:r>
                      <m:r>
                        <a:rPr lang="en-US" sz="2800" b="0" i="1" smtClean="0">
                          <a:latin typeface="Cambria Math"/>
                          <a:cs typeface="Franklin Gothic Medium"/>
                        </a:rPr>
                        <m:t>𝐴</m:t>
                      </m:r>
                    </m:oMath>
                  </m:oMathPara>
                </a14:m>
                <a:endParaRPr lang="en-US" sz="2800" dirty="0" smtClean="0">
                  <a:latin typeface="Franklin Gothic Medium"/>
                  <a:cs typeface="Franklin Gothic Medium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57" y="4645627"/>
                <a:ext cx="4423364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10" y="5155212"/>
                <a:ext cx="44233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b="0" i="0" smtClean="0">
                          <a:latin typeface="Cambria Math"/>
                          <a:cs typeface="Franklin Gothic Medium"/>
                        </a:rPr>
                        <m:t>fish</m:t>
                      </m:r>
                      <m:r>
                        <a:rPr lang="en-US" sz="2800" b="0" i="1" smtClean="0">
                          <a:latin typeface="Cambria Math"/>
                          <a:cs typeface="Franklin Gothic Medium"/>
                        </a:rPr>
                        <m:t>∉</m:t>
                      </m:r>
                      <m:r>
                        <a:rPr lang="en-US" sz="2800" b="0" i="1" smtClean="0">
                          <a:latin typeface="Cambria Math"/>
                          <a:cs typeface="Franklin Gothic Medium"/>
                        </a:rPr>
                        <m:t>𝐴</m:t>
                      </m:r>
                    </m:oMath>
                  </m:oMathPara>
                </a14:m>
                <a:endParaRPr lang="en-US" sz="2800" dirty="0" smtClean="0">
                  <a:latin typeface="Franklin Gothic Medium"/>
                  <a:cs typeface="Franklin Gothic Medium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0" y="5155212"/>
                <a:ext cx="4423364" cy="52322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01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>
                <a:latin typeface="Franklin Gothic Medium" pitchFamily="34" charset="0"/>
              </a:rPr>
              <a:t>definitions</a:t>
            </a:r>
            <a:endParaRPr lang="en-US" dirty="0">
              <a:latin typeface="Franklin Gothic Medium" pitchFamily="34" charset="0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z="2800" dirty="0">
                <a:latin typeface="Franklin Gothic Medium" pitchFamily="34" charset="0"/>
              </a:rPr>
              <a:t>A and B are </a:t>
            </a:r>
            <a:r>
              <a:rPr lang="en-US" sz="2800" i="1" dirty="0">
                <a:latin typeface="Franklin Gothic Medium" pitchFamily="34" charset="0"/>
              </a:rPr>
              <a:t>equal</a:t>
            </a:r>
            <a:r>
              <a:rPr lang="en-US" sz="2800" dirty="0">
                <a:latin typeface="Franklin Gothic Medium" pitchFamily="34" charset="0"/>
              </a:rPr>
              <a:t> if they have the same elements</a:t>
            </a:r>
          </a:p>
          <a:p>
            <a:endParaRPr lang="en-US" dirty="0">
              <a:latin typeface="Calibri" charset="0"/>
            </a:endParaRPr>
          </a:p>
          <a:p>
            <a:endParaRPr lang="en-US" dirty="0" smtClean="0">
              <a:latin typeface="Calibri" charset="0"/>
            </a:endParaRPr>
          </a:p>
          <a:p>
            <a:pPr marL="0" indent="0">
              <a:buNone/>
            </a:pPr>
            <a:endParaRPr lang="en-US" dirty="0" smtClean="0">
              <a:latin typeface="Calibri" charset="0"/>
            </a:endParaRPr>
          </a:p>
          <a:p>
            <a:r>
              <a:rPr lang="en-US" sz="2800" dirty="0" smtClean="0">
                <a:latin typeface="Franklin Gothic Medium" pitchFamily="34" charset="0"/>
              </a:rPr>
              <a:t>A is a </a:t>
            </a:r>
            <a:r>
              <a:rPr lang="en-US" sz="2800" i="1" dirty="0" smtClean="0">
                <a:latin typeface="Franklin Gothic Medium" pitchFamily="34" charset="0"/>
              </a:rPr>
              <a:t>subset</a:t>
            </a:r>
            <a:r>
              <a:rPr lang="en-US" sz="2800" dirty="0" smtClean="0">
                <a:latin typeface="Franklin Gothic Medium" pitchFamily="34" charset="0"/>
              </a:rPr>
              <a:t> of B if every element of A is also in B</a:t>
            </a:r>
            <a:endParaRPr lang="en-US" sz="2800" dirty="0">
              <a:latin typeface="Franklin Gothic Medium" pitchFamily="34" charset="0"/>
            </a:endParaRPr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1198562" y="2020709"/>
            <a:ext cx="5354638" cy="584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ea typeface="ＭＳ Ｐゴシック" pitchFamily="-111" charset="-128"/>
                <a:cs typeface="+mn-cs"/>
              </a:rPr>
              <a:t>A = B 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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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(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</a:t>
            </a:r>
            <a:r>
              <a:rPr lang="en-US" sz="3200" dirty="0">
                <a:ea typeface="ＭＳ Ｐゴシック" pitchFamily="-111" charset="-128"/>
                <a:cs typeface="+mn-cs"/>
              </a:rPr>
              <a:t> A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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</a:t>
            </a:r>
            <a:r>
              <a:rPr lang="en-US" sz="3200" dirty="0">
                <a:ea typeface="ＭＳ Ｐゴシック" pitchFamily="-111" charset="-128"/>
                <a:cs typeface="+mn-cs"/>
              </a:rPr>
              <a:t> B)</a:t>
            </a:r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1198562" y="4385740"/>
            <a:ext cx="5272088" cy="584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ea typeface="ＭＳ Ｐゴシック" pitchFamily="-111" charset="-128"/>
                <a:cs typeface="+mn-cs"/>
              </a:rPr>
              <a:t>A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</a:t>
            </a:r>
            <a:r>
              <a:rPr lang="en-US" sz="3200" dirty="0">
                <a:ea typeface="ＭＳ Ｐゴシック" pitchFamily="-111" charset="-128"/>
                <a:cs typeface="+mn-cs"/>
              </a:rPr>
              <a:t> B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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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(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</a:t>
            </a:r>
            <a:r>
              <a:rPr lang="en-US" sz="3200" dirty="0">
                <a:ea typeface="ＭＳ Ｐゴシック" pitchFamily="-111" charset="-128"/>
                <a:cs typeface="+mn-cs"/>
              </a:rPr>
              <a:t> A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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</a:t>
            </a:r>
            <a:r>
              <a:rPr lang="en-US" sz="3200" dirty="0">
                <a:ea typeface="ＭＳ Ｐゴシック" pitchFamily="-111" charset="-128"/>
                <a:cs typeface="+mn-cs"/>
              </a:rPr>
              <a:t> B)</a:t>
            </a:r>
          </a:p>
        </p:txBody>
      </p:sp>
      <p:sp>
        <p:nvSpPr>
          <p:cNvPr id="7174" name="TextBox 5" hidden="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52400" y="6324600"/>
            <a:ext cx="781050" cy="36988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cs typeface="Arial" charset="0"/>
              </a:rPr>
              <a:t>A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</a:t>
            </a:r>
            <a:r>
              <a:rPr lang="en-US">
                <a:cs typeface="Arial" charset="0"/>
              </a:rPr>
              <a:t> B</a:t>
            </a:r>
          </a:p>
        </p:txBody>
      </p:sp>
    </p:spTree>
    <p:extLst>
      <p:ext uri="{BB962C8B-B14F-4D97-AF65-F5344CB8AC3E}">
        <p14:creationId xmlns:p14="http://schemas.microsoft.com/office/powerpoint/2010/main" val="83546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>
                <a:latin typeface="Franklin Gothic Medium" pitchFamily="34" charset="0"/>
              </a:rPr>
              <a:t>empty set and power set</a:t>
            </a:r>
            <a:endParaRPr lang="en-US" dirty="0">
              <a:latin typeface="Franklin Gothic Medium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96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800" dirty="0" smtClean="0">
                    <a:latin typeface="Franklin Gothic Medium" pitchFamily="34" charset="0"/>
                  </a:rPr>
                  <a:t>Empty set </a:t>
                </a:r>
                <a:r>
                  <a:rPr lang="en-US" sz="2800" dirty="0">
                    <a:latin typeface="Franklin Gothic Medium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∅</m:t>
                    </m:r>
                  </m:oMath>
                </a14:m>
                <a:r>
                  <a:rPr lang="en-US" sz="2800" dirty="0" smtClean="0">
                    <a:latin typeface="Franklin Gothic Medium" pitchFamily="34" charset="0"/>
                  </a:rPr>
                  <a:t>   </a:t>
                </a:r>
                <a:r>
                  <a:rPr lang="en-US" sz="2800" dirty="0">
                    <a:latin typeface="Franklin Gothic Medium" pitchFamily="34" charset="0"/>
                  </a:rPr>
                  <a:t>does not contain any elements</a:t>
                </a:r>
              </a:p>
              <a:p>
                <a:pPr marL="0" indent="0">
                  <a:buNone/>
                </a:pPr>
                <a:endParaRPr lang="en-US" dirty="0">
                  <a:latin typeface="Calibri" charset="0"/>
                </a:endParaRPr>
              </a:p>
              <a:p>
                <a:r>
                  <a:rPr lang="en-US" sz="2800" dirty="0">
                    <a:latin typeface="Franklin Gothic Medium" pitchFamily="34" charset="0"/>
                  </a:rPr>
                  <a:t>Power set of a set A = set of all subsets of A</a:t>
                </a:r>
              </a:p>
            </p:txBody>
          </p:sp>
        </mc:Choice>
        <mc:Fallback xmlns="">
          <p:sp>
            <p:nvSpPr>
              <p:cNvPr id="8196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4"/>
                <a:stretch>
                  <a:fillRect l="-1259" t="-10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>
                <p:custDataLst>
                  <p:tags r:id="rId2"/>
                </p:custDataLst>
              </p:nvPr>
            </p:nvSpPr>
            <p:spPr>
              <a:xfrm>
                <a:off x="1371600" y="3195879"/>
                <a:ext cx="3956724" cy="584775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pPr eaLnBrk="1" hangingPunct="1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  <a:cs typeface="+mn-cs"/>
                        </a:rPr>
                        <m:t>𝒫</m:t>
                      </m:r>
                      <m:d>
                        <m:dPr>
                          <m:ctrlPr>
                            <a:rPr lang="en-US" sz="3200" b="0" i="1" smtClean="0">
                              <a:latin typeface="Cambria Math"/>
                              <a:cs typeface="+mn-cs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/>
                              <a:cs typeface="+mn-cs"/>
                            </a:rPr>
                            <m:t>𝐴</m:t>
                          </m:r>
                        </m:e>
                      </m:d>
                      <m:r>
                        <a:rPr lang="en-US" sz="3200" b="0" i="1" smtClean="0">
                          <a:latin typeface="Cambria Math"/>
                          <a:cs typeface="+mn-cs"/>
                        </a:rPr>
                        <m:t>={ </m:t>
                      </m:r>
                      <m:r>
                        <a:rPr lang="en-US" sz="3200" b="0" i="1" smtClean="0">
                          <a:latin typeface="Cambria Math"/>
                          <a:cs typeface="+mn-cs"/>
                        </a:rPr>
                        <m:t>𝐵</m:t>
                      </m:r>
                      <m:r>
                        <a:rPr lang="en-US" sz="3200" b="0" i="1" smtClean="0">
                          <a:latin typeface="Cambria Math"/>
                          <a:cs typeface="+mn-cs"/>
                        </a:rPr>
                        <m:t> :</m:t>
                      </m:r>
                      <m:r>
                        <a:rPr lang="en-US" sz="3200" b="0" i="1" smtClean="0">
                          <a:latin typeface="Cambria Math"/>
                          <a:cs typeface="+mn-cs"/>
                        </a:rPr>
                        <m:t>𝐵</m:t>
                      </m:r>
                      <m:r>
                        <a:rPr lang="en-US" sz="3200" b="0" i="1" smtClean="0">
                          <a:latin typeface="Cambria Math"/>
                          <a:cs typeface="+mn-cs"/>
                        </a:rPr>
                        <m:t>⊆</m:t>
                      </m:r>
                      <m:r>
                        <a:rPr lang="en-US" sz="3200" b="0" i="1" smtClean="0">
                          <a:latin typeface="Cambria Math"/>
                          <a:cs typeface="+mn-cs"/>
                        </a:rPr>
                        <m:t>𝐴</m:t>
                      </m:r>
                      <m:r>
                        <a:rPr lang="en-US" sz="3200" b="0" i="1" smtClean="0">
                          <a:latin typeface="Cambria Math"/>
                          <a:cs typeface="+mn-cs"/>
                        </a:rPr>
                        <m:t> }</m:t>
                      </m:r>
                    </m:oMath>
                  </m:oMathPara>
                </a14:m>
                <a:endParaRPr lang="en-US" sz="3200" dirty="0" smtClean="0">
                  <a:cs typeface="+mn-cs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5"/>
                </p:custDataLst>
              </p:nvPr>
            </p:nvSpPr>
            <p:spPr>
              <a:xfrm>
                <a:off x="1371600" y="3195879"/>
                <a:ext cx="3956724" cy="58477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806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 smtClean="0">
                <a:latin typeface="Franklin Gothic Medium" pitchFamily="34" charset="0"/>
              </a:rPr>
              <a:t>cartesian</a:t>
            </a:r>
            <a:r>
              <a:rPr lang="en-US" dirty="0" smtClean="0">
                <a:latin typeface="Franklin Gothic Medium" pitchFamily="34" charset="0"/>
              </a:rPr>
              <a:t> product</a:t>
            </a:r>
            <a:endParaRPr lang="en-US" dirty="0">
              <a:latin typeface="Franklin Gothic Medium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>
                <p:custDataLst>
                  <p:tags r:id="rId2"/>
                </p:custDataLst>
              </p:nvPr>
            </p:nvSpPr>
            <p:spPr>
              <a:xfrm>
                <a:off x="979311" y="1273175"/>
                <a:ext cx="7315200" cy="708025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𝐴</m:t>
                      </m:r>
                      <m:r>
                        <a:rPr lang="en-US" sz="40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×</m:t>
                      </m:r>
                      <m:r>
                        <a:rPr lang="en-US" sz="40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𝐵</m:t>
                      </m:r>
                      <m:r>
                        <a:rPr lang="en-US" sz="40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={ </m:t>
                      </m:r>
                      <m:d>
                        <m:dPr>
                          <m:ctrlPr>
                            <a:rPr lang="en-US" sz="40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</m:ctrlPr>
                        </m:dPr>
                        <m:e>
                          <m:r>
                            <a:rPr lang="en-US" sz="40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𝑎</m:t>
                          </m:r>
                          <m:r>
                            <a:rPr lang="en-US" sz="40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,</m:t>
                          </m:r>
                          <m:r>
                            <a:rPr lang="en-US" sz="40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𝑏</m:t>
                          </m:r>
                        </m:e>
                      </m:d>
                      <m:r>
                        <a:rPr lang="en-US" sz="40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:</m:t>
                      </m:r>
                      <m:r>
                        <a:rPr lang="en-US" sz="40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𝑎</m:t>
                      </m:r>
                      <m:r>
                        <a:rPr lang="en-US" sz="40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∈</m:t>
                      </m:r>
                      <m:r>
                        <a:rPr lang="en-US" sz="40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𝐴</m:t>
                      </m:r>
                      <m:r>
                        <a:rPr lang="en-US" sz="40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, </m:t>
                      </m:r>
                      <m:r>
                        <a:rPr lang="en-US" sz="40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𝑏</m:t>
                      </m:r>
                      <m:r>
                        <a:rPr lang="en-US" sz="40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∈</m:t>
                      </m:r>
                      <m:r>
                        <a:rPr lang="en-US" sz="40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𝐵</m:t>
                      </m:r>
                      <m:r>
                        <a:rPr lang="en-US" sz="40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 }</m:t>
                      </m:r>
                    </m:oMath>
                  </m:oMathPara>
                </a14:m>
                <a:endParaRPr lang="en-US" sz="4000" dirty="0">
                  <a:ea typeface="ＭＳ Ｐゴシック" pitchFamily="-111" charset="-128"/>
                  <a:cs typeface="+mn-cs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4"/>
                </p:custDataLst>
              </p:nvPr>
            </p:nvSpPr>
            <p:spPr>
              <a:xfrm>
                <a:off x="979311" y="1273175"/>
                <a:ext cx="7315200" cy="70802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solidFill>
                  <a:schemeClr val="accent5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416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>
                <a:latin typeface="Franklin Gothic Medium" pitchFamily="34" charset="0"/>
              </a:rPr>
              <a:t>set operations</a:t>
            </a:r>
            <a:endParaRPr lang="en-US" dirty="0">
              <a:latin typeface="Franklin Gothic Medium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>
                <p:custDataLst>
                  <p:tags r:id="rId2"/>
                </p:custDataLst>
              </p:nvPr>
            </p:nvSpPr>
            <p:spPr>
              <a:xfrm>
                <a:off x="553152" y="1351842"/>
                <a:ext cx="6054478" cy="584775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𝐴</m:t>
                      </m:r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∪</m:t>
                      </m:r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𝐵</m:t>
                      </m:r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={ </m:t>
                      </m:r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𝑥</m:t>
                      </m:r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 :</m:t>
                      </m:r>
                      <m:d>
                        <m:dPr>
                          <m:ctrlP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𝑥</m:t>
                          </m:r>
                          <m: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∈</m:t>
                          </m:r>
                          <m: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𝐴</m:t>
                          </m:r>
                        </m:e>
                      </m:d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∨</m:t>
                      </m:r>
                      <m:d>
                        <m:dPr>
                          <m:ctrlP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𝑥</m:t>
                          </m:r>
                          <m:r>
                            <m:rPr>
                              <m:lit/>
                            </m:rP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 </m:t>
                          </m:r>
                          <m: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∈</m:t>
                          </m:r>
                          <m: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𝐵</m:t>
                          </m:r>
                          <m: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 </m:t>
                          </m:r>
                        </m:e>
                      </m:d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}</m:t>
                      </m:r>
                    </m:oMath>
                  </m:oMathPara>
                </a14:m>
                <a:endParaRPr lang="en-US" sz="3200" dirty="0">
                  <a:ea typeface="ＭＳ Ｐゴシック" pitchFamily="-111" charset="-128"/>
                  <a:cs typeface="+mn-cs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8"/>
                </p:custDataLst>
              </p:nvPr>
            </p:nvSpPr>
            <p:spPr>
              <a:xfrm>
                <a:off x="553152" y="1351842"/>
                <a:ext cx="6054478" cy="58477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  <a:ln>
                <a:solidFill>
                  <a:schemeClr val="accent5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>
                <p:custDataLst>
                  <p:tags r:id="rId3"/>
                </p:custDataLst>
              </p:nvPr>
            </p:nvSpPr>
            <p:spPr>
              <a:xfrm>
                <a:off x="553152" y="2266242"/>
                <a:ext cx="5887381" cy="584775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𝐴</m:t>
                      </m:r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∩</m:t>
                      </m:r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𝐵</m:t>
                      </m:r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={ </m:t>
                      </m:r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𝑥</m:t>
                      </m:r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 :</m:t>
                      </m:r>
                      <m:d>
                        <m:dPr>
                          <m:ctrlP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𝑥</m:t>
                          </m:r>
                          <m: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∈</m:t>
                          </m:r>
                          <m: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𝐴</m:t>
                          </m:r>
                        </m:e>
                      </m:d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∧</m:t>
                      </m:r>
                      <m:d>
                        <m:dPr>
                          <m:ctrlP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𝑥</m:t>
                          </m:r>
                          <m: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∈</m:t>
                          </m:r>
                          <m: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𝐵</m:t>
                          </m:r>
                        </m:e>
                      </m:d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}</m:t>
                      </m:r>
                    </m:oMath>
                  </m:oMathPara>
                </a14:m>
                <a:endParaRPr lang="en-US" sz="3200" dirty="0">
                  <a:ea typeface="ＭＳ Ｐゴシック" pitchFamily="-111" charset="-128"/>
                  <a:cs typeface="+mn-cs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10"/>
                </p:custDataLst>
              </p:nvPr>
            </p:nvSpPr>
            <p:spPr>
              <a:xfrm>
                <a:off x="553152" y="2266242"/>
                <a:ext cx="5887381" cy="58477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  <a:ln>
                <a:solidFill>
                  <a:schemeClr val="accent5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>
                <p:custDataLst>
                  <p:tags r:id="rId4"/>
                </p:custDataLst>
              </p:nvPr>
            </p:nvSpPr>
            <p:spPr>
              <a:xfrm>
                <a:off x="553152" y="4095042"/>
                <a:ext cx="6183937" cy="584775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𝐴</m:t>
                      </m:r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⊕</m:t>
                      </m:r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𝐵</m:t>
                      </m:r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={ </m:t>
                      </m:r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𝑥</m:t>
                      </m:r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 :</m:t>
                      </m:r>
                      <m:d>
                        <m:dPr>
                          <m:ctrlP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𝑥</m:t>
                          </m:r>
                          <m: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∈</m:t>
                          </m:r>
                          <m: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𝐴</m:t>
                          </m:r>
                        </m:e>
                      </m:d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⊕</m:t>
                      </m:r>
                      <m:d>
                        <m:dPr>
                          <m:ctrlP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𝑥</m:t>
                          </m:r>
                          <m: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∈</m:t>
                          </m:r>
                          <m: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𝐵</m:t>
                          </m:r>
                        </m:e>
                      </m:d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}</m:t>
                      </m:r>
                    </m:oMath>
                  </m:oMathPara>
                </a14:m>
                <a:endParaRPr lang="en-US" sz="3200" dirty="0">
                  <a:ea typeface="ＭＳ Ｐゴシック" pitchFamily="-111" charset="-128"/>
                  <a:cs typeface="+mn-cs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12"/>
                </p:custDataLst>
              </p:nvPr>
            </p:nvSpPr>
            <p:spPr>
              <a:xfrm>
                <a:off x="553152" y="4095042"/>
                <a:ext cx="6183937" cy="584775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  <a:ln>
                <a:solidFill>
                  <a:schemeClr val="accent5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>
                <p:custDataLst>
                  <p:tags r:id="rId5"/>
                </p:custDataLst>
              </p:nvPr>
            </p:nvSpPr>
            <p:spPr>
              <a:xfrm>
                <a:off x="553152" y="3180642"/>
                <a:ext cx="5921044" cy="584775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𝐴</m:t>
                      </m:r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−</m:t>
                      </m:r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𝐵</m:t>
                      </m:r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={ </m:t>
                      </m:r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𝑥</m:t>
                      </m:r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 :</m:t>
                      </m:r>
                      <m:d>
                        <m:dPr>
                          <m:ctrlP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𝑥</m:t>
                          </m:r>
                          <m: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∈</m:t>
                          </m:r>
                          <m: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𝐴</m:t>
                          </m:r>
                        </m:e>
                      </m:d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∧</m:t>
                      </m:r>
                      <m:d>
                        <m:dPr>
                          <m:ctrlP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𝑥</m:t>
                          </m:r>
                          <m: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∉</m:t>
                          </m:r>
                          <m: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𝐵</m:t>
                          </m:r>
                        </m:e>
                      </m:d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}</m:t>
                      </m:r>
                    </m:oMath>
                  </m:oMathPara>
                </a14:m>
                <a:endParaRPr lang="en-US" sz="3200" dirty="0">
                  <a:ea typeface="ＭＳ Ｐゴシック" pitchFamily="-111" charset="-128"/>
                  <a:cs typeface="+mn-cs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14"/>
                </p:custDataLst>
              </p:nvPr>
            </p:nvSpPr>
            <p:spPr>
              <a:xfrm>
                <a:off x="553152" y="3180642"/>
                <a:ext cx="5921044" cy="584775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  <a:ln>
                <a:solidFill>
                  <a:schemeClr val="accent5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>
                <p:custDataLst>
                  <p:tags r:id="rId6"/>
                </p:custDataLst>
              </p:nvPr>
            </p:nvSpPr>
            <p:spPr>
              <a:xfrm>
                <a:off x="553152" y="5009442"/>
                <a:ext cx="5700892" cy="955262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sz="3200" b="0" dirty="0" smtClean="0">
                    <a:ea typeface="ＭＳ Ｐゴシック" pitchFamily="-111" charset="-128"/>
                    <a:cs typeface="+mn-cs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200" b="0" i="1" smtClean="0">
                            <a:latin typeface="Cambria Math"/>
                            <a:ea typeface="ＭＳ Ｐゴシック" pitchFamily="-111" charset="-128"/>
                            <a:cs typeface="+mn-cs"/>
                          </a:rPr>
                        </m:ctrlPr>
                      </m:accPr>
                      <m:e>
                        <m:r>
                          <a:rPr lang="en-US" sz="3200" b="0" i="1" smtClean="0">
                            <a:latin typeface="Cambria Math"/>
                            <a:ea typeface="ＭＳ Ｐゴシック" pitchFamily="-111" charset="-128"/>
                            <a:cs typeface="+mn-cs"/>
                          </a:rPr>
                          <m:t>𝐴</m:t>
                        </m:r>
                        <m:r>
                          <a:rPr lang="en-US" sz="3200" b="0" i="1" smtClean="0">
                            <a:latin typeface="Cambria Math"/>
                            <a:ea typeface="ＭＳ Ｐゴシック" pitchFamily="-111" charset="-128"/>
                            <a:cs typeface="+mn-cs"/>
                          </a:rPr>
                          <m:t> </m:t>
                        </m:r>
                      </m:e>
                    </m:acc>
                    <m:r>
                      <a:rPr lang="en-US" sz="3200" b="0" i="1" smtClean="0">
                        <a:latin typeface="Cambria Math"/>
                        <a:ea typeface="ＭＳ Ｐゴシック" pitchFamily="-111" charset="-128"/>
                        <a:cs typeface="+mn-cs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3200" b="0" i="1" smtClean="0">
                            <a:latin typeface="Cambria Math"/>
                            <a:ea typeface="ＭＳ Ｐゴシック" pitchFamily="-111" charset="-128"/>
                            <a:cs typeface="+mn-cs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/>
                            <a:ea typeface="ＭＳ Ｐゴシック" pitchFamily="-111" charset="-128"/>
                            <a:cs typeface="+mn-cs"/>
                          </a:rPr>
                          <m:t> </m:t>
                        </m:r>
                        <m:r>
                          <a:rPr lang="en-US" sz="3200" b="0" i="1" smtClean="0">
                            <a:latin typeface="Cambria Math"/>
                            <a:ea typeface="ＭＳ Ｐゴシック" pitchFamily="-111" charset="-128"/>
                            <a:cs typeface="+mn-cs"/>
                          </a:rPr>
                          <m:t>𝑥</m:t>
                        </m:r>
                        <m:r>
                          <a:rPr lang="en-US" sz="3200" b="0" i="1" smtClean="0">
                            <a:latin typeface="Cambria Math"/>
                            <a:ea typeface="ＭＳ Ｐゴシック" pitchFamily="-111" charset="-128"/>
                            <a:cs typeface="+mn-cs"/>
                          </a:rPr>
                          <m:t> :</m:t>
                        </m:r>
                        <m:r>
                          <a:rPr lang="en-US" sz="3200" b="0" i="1" smtClean="0">
                            <a:latin typeface="Cambria Math"/>
                            <a:ea typeface="ＭＳ Ｐゴシック" pitchFamily="-111" charset="-128"/>
                            <a:cs typeface="+mn-cs"/>
                          </a:rPr>
                          <m:t>𝑥</m:t>
                        </m:r>
                        <m:r>
                          <a:rPr lang="en-US" sz="3200" b="0" i="1" smtClean="0">
                            <a:latin typeface="Cambria Math"/>
                            <a:ea typeface="ＭＳ Ｐゴシック" pitchFamily="-111" charset="-128"/>
                            <a:cs typeface="+mn-cs"/>
                          </a:rPr>
                          <m:t>∉</m:t>
                        </m:r>
                        <m:r>
                          <a:rPr lang="en-US" sz="3200" b="0" i="1" smtClean="0">
                            <a:latin typeface="Cambria Math"/>
                            <a:ea typeface="ＭＳ Ｐゴシック" pitchFamily="-111" charset="-128"/>
                            <a:cs typeface="+mn-cs"/>
                          </a:rPr>
                          <m:t>𝐴</m:t>
                        </m:r>
                        <m:r>
                          <a:rPr lang="en-US" sz="3200" b="0" i="1" smtClean="0">
                            <a:latin typeface="Cambria Math"/>
                            <a:ea typeface="ＭＳ Ｐゴシック" pitchFamily="-111" charset="-128"/>
                            <a:cs typeface="+mn-cs"/>
                          </a:rPr>
                          <m:t> </m:t>
                        </m:r>
                      </m:e>
                    </m:d>
                  </m:oMath>
                </a14:m>
                <a:endParaRPr lang="en-US" sz="3200" b="0" dirty="0" smtClean="0">
                  <a:ea typeface="ＭＳ Ｐゴシック" pitchFamily="-111" charset="-128"/>
                  <a:cs typeface="+mn-cs"/>
                </a:endParaRPr>
              </a:p>
              <a:p>
                <a:pPr>
                  <a:defRPr/>
                </a:pPr>
                <a:r>
                  <a:rPr lang="en-US" sz="2400" dirty="0">
                    <a:latin typeface="Franklin Gothic Medium" pitchFamily="34" charset="0"/>
                    <a:ea typeface="ＭＳ Ｐゴシック" pitchFamily="-111" charset="-128"/>
                  </a:rPr>
                  <a:t> </a:t>
                </a:r>
                <a:r>
                  <a:rPr lang="en-US" sz="2400" dirty="0" smtClean="0">
                    <a:latin typeface="Franklin Gothic Medium" pitchFamily="34" charset="0"/>
                    <a:ea typeface="ＭＳ Ｐゴシック" pitchFamily="-111" charset="-128"/>
                  </a:rPr>
                  <a:t>                         (</a:t>
                </a:r>
                <a:r>
                  <a:rPr lang="en-US" sz="2400" dirty="0">
                    <a:latin typeface="Franklin Gothic Medium" pitchFamily="34" charset="0"/>
                    <a:ea typeface="ＭＳ Ｐゴシック" pitchFamily="-111" charset="-128"/>
                  </a:rPr>
                  <a:t>with respect to universe </a:t>
                </a:r>
                <a:r>
                  <a:rPr lang="en-US" sz="2400" dirty="0" smtClean="0">
                    <a:latin typeface="Franklin Gothic Medium" pitchFamily="34" charset="0"/>
                    <a:ea typeface="ＭＳ Ｐゴシック" pitchFamily="-111" charset="-128"/>
                  </a:rPr>
                  <a:t>U)                   </a:t>
                </a:r>
                <a:endParaRPr lang="en-US" sz="2400" dirty="0">
                  <a:latin typeface="Franklin Gothic Medium" pitchFamily="34" charset="0"/>
                  <a:ea typeface="ＭＳ Ｐゴシック" pitchFamily="-111" charset="-128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16"/>
                </p:custDataLst>
              </p:nvPr>
            </p:nvSpPr>
            <p:spPr>
              <a:xfrm>
                <a:off x="553152" y="5009442"/>
                <a:ext cx="5700892" cy="955262"/>
              </a:xfrm>
              <a:prstGeom prst="rect">
                <a:avLst/>
              </a:prstGeom>
              <a:blipFill rotWithShape="1">
                <a:blip r:embed="rId17"/>
                <a:stretch>
                  <a:fillRect r="-26788" b="-13924"/>
                </a:stretch>
              </a:blipFill>
              <a:ln>
                <a:solidFill>
                  <a:schemeClr val="accent5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7086600" y="1393908"/>
            <a:ext cx="1043876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Franklin Gothic Medium" pitchFamily="34" charset="0"/>
                <a:ea typeface="ＭＳ Ｐゴシック" pitchFamily="-111" charset="-128"/>
              </a:rPr>
              <a:t>union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53569" y="2339086"/>
            <a:ext cx="1992148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Franklin Gothic Medium" pitchFamily="34" charset="0"/>
                <a:ea typeface="ＭＳ Ｐゴシック" pitchFamily="-111" charset="-128"/>
              </a:rPr>
              <a:t>intersection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702021" y="3219619"/>
            <a:ext cx="2295244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Franklin Gothic Medium" pitchFamily="34" charset="0"/>
                <a:ea typeface="ＭＳ Ｐゴシック" pitchFamily="-111" charset="-128"/>
              </a:rPr>
              <a:t>set difference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855177" y="3987798"/>
            <a:ext cx="1830886" cy="95410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Franklin Gothic Medium" pitchFamily="34" charset="0"/>
                <a:ea typeface="ＭＳ Ｐゴシック" pitchFamily="-111" charset="-128"/>
              </a:rPr>
              <a:t>symmetric</a:t>
            </a:r>
          </a:p>
          <a:p>
            <a:pPr>
              <a:defRPr/>
            </a:pPr>
            <a:r>
              <a:rPr lang="en-US" sz="2800" dirty="0">
                <a:latin typeface="Franklin Gothic Medium" pitchFamily="34" charset="0"/>
                <a:ea typeface="ＭＳ Ｐゴシック" pitchFamily="-111" charset="-128"/>
              </a:rPr>
              <a:t> difference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592068" y="5334000"/>
            <a:ext cx="2132315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Franklin Gothic Medium" pitchFamily="34" charset="0"/>
                <a:ea typeface="ＭＳ Ｐゴシック" pitchFamily="-111" charset="-128"/>
              </a:rPr>
              <a:t>complement</a:t>
            </a:r>
          </a:p>
        </p:txBody>
      </p:sp>
    </p:spTree>
    <p:extLst>
      <p:ext uri="{BB962C8B-B14F-4D97-AF65-F5344CB8AC3E}">
        <p14:creationId xmlns:p14="http://schemas.microsoft.com/office/powerpoint/2010/main" val="400417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ranklin Gothic Medium" pitchFamily="34" charset="0"/>
              </a:rPr>
              <a:t>it’s Boolean algebra again</a:t>
            </a:r>
            <a:endParaRPr lang="en-US" dirty="0">
              <a:latin typeface="Franklin Gothic Medium" pitchFamily="34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Franklin Gothic Medium" pitchFamily="34" charset="0"/>
              </a:rPr>
              <a:t>Definition for </a:t>
            </a:r>
            <a:r>
              <a:rPr lang="en-US" sz="2800" b="1" dirty="0">
                <a:latin typeface="Franklin Gothic Medium" pitchFamily="34" charset="0"/>
                <a:sym typeface="Symbol" charset="0"/>
              </a:rPr>
              <a:t></a:t>
            </a:r>
            <a:r>
              <a:rPr lang="en-US" sz="2800" dirty="0">
                <a:latin typeface="Franklin Gothic Medium" pitchFamily="34" charset="0"/>
                <a:sym typeface="Symbol" charset="0"/>
              </a:rPr>
              <a:t> based on </a:t>
            </a:r>
            <a:r>
              <a:rPr lang="en-US" sz="2800" b="1" dirty="0" smtClean="0">
                <a:latin typeface="Franklin Gothic Medium" pitchFamily="34" charset="0"/>
                <a:sym typeface="Symbol" charset="0"/>
              </a:rPr>
              <a:t></a:t>
            </a:r>
          </a:p>
          <a:p>
            <a:endParaRPr lang="en-US" sz="2800" b="1" dirty="0" smtClean="0">
              <a:latin typeface="Franklin Gothic Medium" pitchFamily="34" charset="0"/>
              <a:sym typeface="Symbol" charset="0"/>
            </a:endParaRPr>
          </a:p>
          <a:p>
            <a:endParaRPr lang="en-US" sz="2800" dirty="0">
              <a:latin typeface="Franklin Gothic Medium" pitchFamily="34" charset="0"/>
              <a:sym typeface="Symbol" charset="0"/>
            </a:endParaRPr>
          </a:p>
          <a:p>
            <a:r>
              <a:rPr lang="en-US" sz="2800" dirty="0">
                <a:latin typeface="Franklin Gothic Medium" pitchFamily="34" charset="0"/>
              </a:rPr>
              <a:t>Definition for </a:t>
            </a:r>
            <a:r>
              <a:rPr lang="en-US" sz="2800" b="1" dirty="0">
                <a:latin typeface="Franklin Gothic Medium" pitchFamily="34" charset="0"/>
                <a:sym typeface="Symbol" charset="0"/>
              </a:rPr>
              <a:t></a:t>
            </a:r>
            <a:r>
              <a:rPr lang="en-US" sz="2800" dirty="0">
                <a:latin typeface="Franklin Gothic Medium" pitchFamily="34" charset="0"/>
                <a:sym typeface="Symbol" charset="0"/>
              </a:rPr>
              <a:t> based on </a:t>
            </a:r>
            <a:r>
              <a:rPr lang="en-US" sz="2800" b="1" dirty="0" smtClean="0">
                <a:latin typeface="Franklin Gothic Medium" pitchFamily="34" charset="0"/>
                <a:sym typeface="Symbol" charset="0"/>
              </a:rPr>
              <a:t></a:t>
            </a:r>
          </a:p>
          <a:p>
            <a:endParaRPr lang="en-US" sz="2800" b="1" dirty="0" smtClean="0">
              <a:latin typeface="Franklin Gothic Medium" pitchFamily="34" charset="0"/>
              <a:sym typeface="Symbol" charset="0"/>
            </a:endParaRPr>
          </a:p>
          <a:p>
            <a:endParaRPr lang="en-US" sz="2800" dirty="0">
              <a:latin typeface="Franklin Gothic Medium" pitchFamily="34" charset="0"/>
              <a:sym typeface="Symbol" charset="0"/>
            </a:endParaRPr>
          </a:p>
          <a:p>
            <a:r>
              <a:rPr lang="en-US" sz="2800" dirty="0">
                <a:latin typeface="Franklin Gothic Medium" pitchFamily="34" charset="0"/>
                <a:sym typeface="Symbol" charset="0"/>
              </a:rPr>
              <a:t>Complement works like </a:t>
            </a:r>
          </a:p>
        </p:txBody>
      </p:sp>
    </p:spTree>
    <p:extLst>
      <p:ext uri="{BB962C8B-B14F-4D97-AF65-F5344CB8AC3E}">
        <p14:creationId xmlns:p14="http://schemas.microsoft.com/office/powerpoint/2010/main" val="310849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>
                <a:latin typeface="Franklin Gothic Medium" pitchFamily="34" charset="0"/>
              </a:rPr>
              <a:t>De </a:t>
            </a:r>
            <a:r>
              <a:rPr lang="en-US" dirty="0" smtClean="0">
                <a:latin typeface="Franklin Gothic Medium" pitchFamily="34" charset="0"/>
              </a:rPr>
              <a:t>Morgan’s </a:t>
            </a:r>
            <a:r>
              <a:rPr lang="en-US" dirty="0">
                <a:latin typeface="Franklin Gothic Medium" pitchFamily="34" charset="0"/>
              </a:rPr>
              <a:t>Laws</a:t>
            </a:r>
          </a:p>
        </p:txBody>
      </p:sp>
      <p:sp>
        <p:nvSpPr>
          <p:cNvPr id="12301" name="TextBox 1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589889" y="5393267"/>
            <a:ext cx="22939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cs typeface="Arial" charset="0"/>
              </a:rPr>
              <a:t>Proof technique:</a:t>
            </a:r>
          </a:p>
          <a:p>
            <a:pPr eaLnBrk="1" hangingPunct="1"/>
            <a:r>
              <a:rPr lang="en-US">
                <a:cs typeface="Arial" charset="0"/>
              </a:rPr>
              <a:t>To show C = D show</a:t>
            </a:r>
          </a:p>
          <a:p>
            <a:pPr eaLnBrk="1" hangingPunct="1"/>
            <a:r>
              <a:rPr lang="en-US" i="1">
                <a:cs typeface="Arial" charset="0"/>
              </a:rPr>
              <a:t>x</a:t>
            </a:r>
            <a:r>
              <a:rPr lang="en-US">
                <a:cs typeface="Arial" charset="0"/>
              </a:rPr>
              <a:t>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</a:t>
            </a:r>
            <a:r>
              <a:rPr lang="en-US">
                <a:cs typeface="Arial" charset="0"/>
              </a:rPr>
              <a:t> C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</a:t>
            </a:r>
            <a:r>
              <a:rPr lang="en-US">
                <a:cs typeface="Arial" charset="0"/>
              </a:rPr>
              <a:t> </a:t>
            </a:r>
            <a:r>
              <a:rPr lang="en-US" i="1">
                <a:cs typeface="Arial" charset="0"/>
              </a:rPr>
              <a:t>x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</a:t>
            </a:r>
            <a:r>
              <a:rPr lang="en-US">
                <a:cs typeface="Arial" charset="0"/>
              </a:rPr>
              <a:t> D and</a:t>
            </a:r>
          </a:p>
          <a:p>
            <a:pPr eaLnBrk="1" hangingPunct="1"/>
            <a:r>
              <a:rPr lang="en-US" i="1">
                <a:cs typeface="Arial" charset="0"/>
              </a:rPr>
              <a:t>x</a:t>
            </a:r>
            <a:r>
              <a:rPr lang="en-US">
                <a:cs typeface="Arial" charset="0"/>
              </a:rPr>
              <a:t>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</a:t>
            </a:r>
            <a:r>
              <a:rPr lang="en-US">
                <a:cs typeface="Arial" charset="0"/>
              </a:rPr>
              <a:t> D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</a:t>
            </a:r>
            <a:r>
              <a:rPr lang="en-US">
                <a:cs typeface="Arial" charset="0"/>
              </a:rPr>
              <a:t> </a:t>
            </a:r>
            <a:r>
              <a:rPr lang="en-US" i="1">
                <a:cs typeface="Arial" charset="0"/>
              </a:rPr>
              <a:t>x</a:t>
            </a:r>
            <a:r>
              <a:rPr lang="en-US">
                <a:cs typeface="Arial" charset="0"/>
              </a:rPr>
              <a:t>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</a:t>
            </a:r>
            <a:r>
              <a:rPr lang="en-US">
                <a:cs typeface="Arial" charset="0"/>
              </a:rPr>
              <a:t> C</a:t>
            </a:r>
          </a:p>
        </p:txBody>
      </p:sp>
      <p:sp>
        <p:nvSpPr>
          <p:cNvPr id="12302" name="TextBox 16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200" y="5562600"/>
            <a:ext cx="4079875" cy="646113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cs typeface="Arial" charset="0"/>
              </a:rPr>
              <a:t>Prove A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</a:t>
            </a:r>
            <a:r>
              <a:rPr lang="en-US">
                <a:cs typeface="Arial" charset="0"/>
              </a:rPr>
              <a:t> B = A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</a:t>
            </a:r>
            <a:r>
              <a:rPr lang="en-US">
                <a:cs typeface="Arial" charset="0"/>
              </a:rPr>
              <a:t> B</a:t>
            </a:r>
          </a:p>
          <a:p>
            <a:pPr eaLnBrk="1" hangingPunct="1"/>
            <a:r>
              <a:rPr lang="en-US">
                <a:cs typeface="Arial" charset="0"/>
              </a:rPr>
              <a:t>Begin with x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</a:t>
            </a:r>
            <a:r>
              <a:rPr lang="en-US">
                <a:cs typeface="Arial" charset="0"/>
              </a:rPr>
              <a:t> A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</a:t>
            </a:r>
            <a:r>
              <a:rPr lang="en-US">
                <a:cs typeface="Arial" charset="0"/>
              </a:rPr>
              <a:t> B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</a:t>
            </a:r>
            <a:r>
              <a:rPr lang="en-US">
                <a:cs typeface="Arial" charset="0"/>
              </a:rPr>
              <a:t> x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</a:t>
            </a:r>
            <a:r>
              <a:rPr lang="en-US">
                <a:cs typeface="Arial" charset="0"/>
              </a:rPr>
              <a:t> A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</a:t>
            </a:r>
            <a:r>
              <a:rPr lang="en-US">
                <a:cs typeface="Arial" charset="0"/>
              </a:rPr>
              <a:t> x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</a:t>
            </a:r>
            <a:r>
              <a:rPr lang="en-US">
                <a:cs typeface="Arial" charset="0"/>
              </a:rPr>
              <a:t> B</a:t>
            </a:r>
          </a:p>
        </p:txBody>
      </p:sp>
      <p:cxnSp>
        <p:nvCxnSpPr>
          <p:cNvPr id="19" name="Straight Connector 18" hidden="1"/>
          <p:cNvCxnSpPr/>
          <p:nvPr>
            <p:custDataLst>
              <p:tags r:id="rId4"/>
            </p:custDataLst>
          </p:nvPr>
        </p:nvCxnSpPr>
        <p:spPr>
          <a:xfrm>
            <a:off x="1143000" y="5638800"/>
            <a:ext cx="6096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 hidden="1"/>
          <p:cNvCxnSpPr/>
          <p:nvPr>
            <p:custDataLst>
              <p:tags r:id="rId5"/>
            </p:custDataLst>
          </p:nvPr>
        </p:nvCxnSpPr>
        <p:spPr>
          <a:xfrm>
            <a:off x="1981200" y="5638800"/>
            <a:ext cx="2286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 hidden="1"/>
          <p:cNvCxnSpPr/>
          <p:nvPr>
            <p:custDataLst>
              <p:tags r:id="rId6"/>
            </p:custDataLst>
          </p:nvPr>
        </p:nvCxnSpPr>
        <p:spPr>
          <a:xfrm>
            <a:off x="2438400" y="5638800"/>
            <a:ext cx="2286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66053" y="1331783"/>
                <a:ext cx="2832122" cy="5859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𝐴</m:t>
                          </m:r>
                          <m: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∪</m:t>
                          </m:r>
                          <m: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𝐵</m:t>
                          </m:r>
                        </m:e>
                      </m:acc>
                      <m:r>
                        <a:rPr lang="en-US" sz="32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𝐴</m:t>
                          </m:r>
                        </m:e>
                      </m:acc>
                      <m:r>
                        <a:rPr lang="en-US" sz="32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∩</m:t>
                      </m:r>
                      <m:acc>
                        <m:accPr>
                          <m:chr m:val="̅"/>
                          <m:ctrlP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𝐵</m:t>
                          </m:r>
                        </m:e>
                      </m:acc>
                    </m:oMath>
                  </m:oMathPara>
                </a14:m>
                <a:endParaRPr lang="en-US" sz="3200" dirty="0" smtClean="0">
                  <a:solidFill>
                    <a:srgbClr val="C00000"/>
                  </a:solidFill>
                  <a:latin typeface="Franklin Gothic Medium"/>
                  <a:cs typeface="Franklin Gothic Medium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53" y="1331783"/>
                <a:ext cx="2832122" cy="58593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666053" y="3764844"/>
                <a:ext cx="2832122" cy="5859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𝐴</m:t>
                          </m:r>
                          <m: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∩</m:t>
                          </m:r>
                          <m: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𝐵</m:t>
                          </m:r>
                        </m:e>
                      </m:acc>
                      <m:r>
                        <a:rPr lang="en-US" sz="32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𝐴</m:t>
                          </m:r>
                        </m:e>
                      </m:acc>
                      <m:r>
                        <a:rPr lang="en-US" sz="32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∪</m:t>
                      </m:r>
                      <m:acc>
                        <m:accPr>
                          <m:chr m:val="̅"/>
                          <m:ctrlP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𝐵</m:t>
                          </m:r>
                        </m:e>
                      </m:acc>
                    </m:oMath>
                  </m:oMathPara>
                </a14:m>
                <a:endParaRPr lang="en-US" sz="3200" dirty="0" smtClean="0">
                  <a:solidFill>
                    <a:srgbClr val="C00000"/>
                  </a:solidFill>
                  <a:latin typeface="Franklin Gothic Medium"/>
                  <a:cs typeface="Franklin Gothic Medium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53" y="3764844"/>
                <a:ext cx="2832122" cy="58593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308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>
                <a:latin typeface="Franklin Gothic Medium" pitchFamily="34" charset="0"/>
              </a:rPr>
              <a:t>distributive laws</a:t>
            </a:r>
            <a:endParaRPr lang="en-US" dirty="0">
              <a:latin typeface="Franklin Gothic Medium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>
                <p:custDataLst>
                  <p:tags r:id="rId2"/>
                </p:custDataLst>
              </p:nvPr>
            </p:nvSpPr>
            <p:spPr>
              <a:xfrm>
                <a:off x="1093611" y="1512710"/>
                <a:ext cx="6844246" cy="1200329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𝐴</m:t>
                      </m:r>
                      <m:r>
                        <a:rPr lang="en-US" sz="36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∩</m:t>
                      </m:r>
                      <m:d>
                        <m:dPr>
                          <m:ctrlPr>
                            <a:rPr lang="en-US" sz="36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𝐵</m:t>
                          </m:r>
                          <m:r>
                            <a:rPr lang="en-US" sz="36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∪</m:t>
                          </m:r>
                          <m:r>
                            <a:rPr lang="en-US" sz="36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𝐶</m:t>
                          </m:r>
                        </m:e>
                      </m:d>
                      <m:r>
                        <a:rPr lang="en-US" sz="36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=</m:t>
                      </m:r>
                      <m:d>
                        <m:dPr>
                          <m:ctrlPr>
                            <a:rPr lang="en-US" sz="36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𝐴</m:t>
                          </m:r>
                          <m:r>
                            <a:rPr lang="en-US" sz="36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∩</m:t>
                          </m:r>
                          <m:r>
                            <a:rPr lang="en-US" sz="36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𝐵</m:t>
                          </m:r>
                        </m:e>
                      </m:d>
                      <m:r>
                        <a:rPr lang="en-US" sz="36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∪</m:t>
                      </m:r>
                      <m:d>
                        <m:dPr>
                          <m:ctrlPr>
                            <a:rPr lang="en-US" sz="36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𝐴</m:t>
                          </m:r>
                          <m:r>
                            <a:rPr lang="en-US" sz="36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∩</m:t>
                          </m:r>
                          <m:r>
                            <a:rPr lang="en-US" sz="36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𝐶</m:t>
                          </m:r>
                        </m:e>
                      </m:d>
                    </m:oMath>
                  </m:oMathPara>
                </a14:m>
                <a:endParaRPr lang="en-US" sz="3600" b="0" dirty="0" smtClean="0">
                  <a:ea typeface="ＭＳ Ｐゴシック" pitchFamily="-111" charset="-128"/>
                  <a:cs typeface="+mn-cs"/>
                </a:endParaRPr>
              </a:p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𝐴</m:t>
                      </m:r>
                      <m:r>
                        <a:rPr lang="en-US" sz="36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∪</m:t>
                      </m:r>
                      <m:d>
                        <m:dPr>
                          <m:ctrlPr>
                            <a:rPr lang="en-US" sz="36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𝐵</m:t>
                          </m:r>
                          <m:r>
                            <a:rPr lang="en-US" sz="36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∩</m:t>
                          </m:r>
                          <m:r>
                            <a:rPr lang="en-US" sz="36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𝐶</m:t>
                          </m:r>
                        </m:e>
                      </m:d>
                      <m:r>
                        <a:rPr lang="en-US" sz="36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=</m:t>
                      </m:r>
                      <m:d>
                        <m:dPr>
                          <m:ctrlPr>
                            <a:rPr lang="en-US" sz="36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𝐴</m:t>
                          </m:r>
                          <m:r>
                            <a:rPr lang="en-US" sz="36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∪</m:t>
                          </m:r>
                          <m:r>
                            <a:rPr lang="en-US" sz="36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𝐵</m:t>
                          </m:r>
                        </m:e>
                      </m:d>
                      <m:r>
                        <a:rPr lang="en-US" sz="36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∩</m:t>
                      </m:r>
                      <m:d>
                        <m:dPr>
                          <m:ctrlPr>
                            <a:rPr lang="en-US" sz="36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𝐴</m:t>
                          </m:r>
                          <m:r>
                            <m:rPr>
                              <m:lit/>
                            </m:rPr>
                            <a:rPr lang="en-US" sz="36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 </m:t>
                          </m:r>
                          <m:r>
                            <a:rPr lang="en-US" sz="36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∪</m:t>
                          </m:r>
                          <m:r>
                            <a:rPr lang="en-US" sz="36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𝐶</m:t>
                          </m:r>
                        </m:e>
                      </m:d>
                    </m:oMath>
                  </m:oMathPara>
                </a14:m>
                <a:endParaRPr lang="en-US" sz="3600" dirty="0">
                  <a:ea typeface="ＭＳ Ｐゴシック" pitchFamily="-111" charset="-128"/>
                  <a:cs typeface="+mn-cs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16"/>
                </p:custDataLst>
              </p:nvPr>
            </p:nvSpPr>
            <p:spPr>
              <a:xfrm>
                <a:off x="1093611" y="1512710"/>
                <a:ext cx="6844246" cy="1200329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  <a:ln>
                <a:solidFill>
                  <a:schemeClr val="accent5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/>
          <p:cNvSpPr/>
          <p:nvPr>
            <p:custDataLst>
              <p:tags r:id="rId3"/>
            </p:custDataLst>
          </p:nvPr>
        </p:nvSpPr>
        <p:spPr>
          <a:xfrm>
            <a:off x="1309515" y="3327399"/>
            <a:ext cx="1828800" cy="1828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val 4"/>
          <p:cNvSpPr/>
          <p:nvPr>
            <p:custDataLst>
              <p:tags r:id="rId4"/>
            </p:custDataLst>
          </p:nvPr>
        </p:nvSpPr>
        <p:spPr>
          <a:xfrm>
            <a:off x="2223915" y="3327399"/>
            <a:ext cx="1828800" cy="1828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>
            <p:custDataLst>
              <p:tags r:id="rId5"/>
            </p:custDataLst>
          </p:nvPr>
        </p:nvSpPr>
        <p:spPr>
          <a:xfrm>
            <a:off x="1766715" y="4241799"/>
            <a:ext cx="1828800" cy="1828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319" name="Text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76315" y="5460999"/>
            <a:ext cx="481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>
                <a:cs typeface="Arial" charset="0"/>
              </a:rPr>
              <a:t>C</a:t>
            </a:r>
          </a:p>
        </p:txBody>
      </p:sp>
      <p:sp>
        <p:nvSpPr>
          <p:cNvPr id="13320" name="Text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385715" y="3632199"/>
            <a:ext cx="4587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>
                <a:cs typeface="Arial" charset="0"/>
              </a:rPr>
              <a:t>A</a:t>
            </a:r>
          </a:p>
        </p:txBody>
      </p:sp>
      <p:sp>
        <p:nvSpPr>
          <p:cNvPr id="13321" name="Text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519315" y="3632199"/>
            <a:ext cx="4587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>
                <a:cs typeface="Arial" charset="0"/>
              </a:rPr>
              <a:t>B</a:t>
            </a:r>
          </a:p>
        </p:txBody>
      </p:sp>
      <p:sp>
        <p:nvSpPr>
          <p:cNvPr id="10" name="Oval 9"/>
          <p:cNvSpPr/>
          <p:nvPr>
            <p:custDataLst>
              <p:tags r:id="rId9"/>
            </p:custDataLst>
          </p:nvPr>
        </p:nvSpPr>
        <p:spPr>
          <a:xfrm>
            <a:off x="4755445" y="3301999"/>
            <a:ext cx="1828800" cy="1828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Oval 10"/>
          <p:cNvSpPr/>
          <p:nvPr>
            <p:custDataLst>
              <p:tags r:id="rId10"/>
            </p:custDataLst>
          </p:nvPr>
        </p:nvSpPr>
        <p:spPr>
          <a:xfrm>
            <a:off x="5669845" y="3301999"/>
            <a:ext cx="1828800" cy="1828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val 11"/>
          <p:cNvSpPr/>
          <p:nvPr>
            <p:custDataLst>
              <p:tags r:id="rId11"/>
            </p:custDataLst>
          </p:nvPr>
        </p:nvSpPr>
        <p:spPr>
          <a:xfrm>
            <a:off x="5212645" y="4216399"/>
            <a:ext cx="1828800" cy="1828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325" name="TextBox 7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822245" y="5435599"/>
            <a:ext cx="481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>
                <a:cs typeface="Arial" charset="0"/>
              </a:rPr>
              <a:t>C</a:t>
            </a:r>
          </a:p>
        </p:txBody>
      </p:sp>
      <p:sp>
        <p:nvSpPr>
          <p:cNvPr id="13326" name="TextBox 8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831645" y="3606799"/>
            <a:ext cx="4587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>
                <a:cs typeface="Arial" charset="0"/>
              </a:rPr>
              <a:t>A</a:t>
            </a:r>
          </a:p>
        </p:txBody>
      </p:sp>
      <p:sp>
        <p:nvSpPr>
          <p:cNvPr id="13327" name="TextBox 9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965245" y="3606799"/>
            <a:ext cx="4587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>
                <a:cs typeface="Arial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62518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review: proofs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13645" y="1232871"/>
            <a:ext cx="8229600" cy="5140800"/>
          </a:xfrm>
        </p:spPr>
        <p:txBody>
          <a:bodyPr/>
          <a:lstStyle/>
          <a:p>
            <a:r>
              <a:rPr lang="en-US" sz="2800" dirty="0" smtClean="0"/>
              <a:t>Start with hypotheses and facts</a:t>
            </a:r>
          </a:p>
          <a:p>
            <a:r>
              <a:rPr lang="en-US" sz="2800" dirty="0" smtClean="0"/>
              <a:t>Use rules of inference to extend set of facts</a:t>
            </a:r>
          </a:p>
          <a:p>
            <a:r>
              <a:rPr lang="en-US" sz="2800" dirty="0" smtClean="0"/>
              <a:t>Result is proved when it is included in the set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762069" y="3097071"/>
            <a:ext cx="7544291" cy="3124200"/>
            <a:chOff x="571815" y="3249471"/>
            <a:chExt cx="7544291" cy="3124200"/>
          </a:xfrm>
        </p:grpSpPr>
        <p:sp>
          <p:nvSpPr>
            <p:cNvPr id="4" name="Oval 3"/>
            <p:cNvSpPr/>
            <p:nvPr/>
          </p:nvSpPr>
          <p:spPr>
            <a:xfrm>
              <a:off x="1714815" y="3446035"/>
              <a:ext cx="2819400" cy="2667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791015" y="4524736"/>
              <a:ext cx="8258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Fact 1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400615" y="3794539"/>
              <a:ext cx="8258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Fact 2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155069" y="5230671"/>
              <a:ext cx="1518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Hypothesis 3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939651" y="4743838"/>
              <a:ext cx="1518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Hypothesis 2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813548" y="4180804"/>
              <a:ext cx="1518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Hypothesis 1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497527" y="4676673"/>
              <a:ext cx="12362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Statement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677318" y="3706671"/>
              <a:ext cx="12362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Statement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277415" y="4754938"/>
              <a:ext cx="8386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Result</a:t>
              </a:r>
              <a:endParaRPr lang="en-US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940430" y="3414001"/>
              <a:ext cx="4812985" cy="2731069"/>
            </a:xfrm>
            <a:prstGeom prst="ellipse">
              <a:avLst/>
            </a:pr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724215" y="3401871"/>
              <a:ext cx="6553200" cy="2819400"/>
            </a:xfrm>
            <a:prstGeom prst="roundRect">
              <a:avLst>
                <a:gd name="adj" fmla="val 50000"/>
              </a:avLst>
            </a:pr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571815" y="3249471"/>
              <a:ext cx="7544291" cy="3124200"/>
            </a:xfrm>
            <a:prstGeom prst="roundRect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9530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review: an inference rule---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Modus Ponens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072" y="1196191"/>
            <a:ext cx="8610600" cy="452596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800" dirty="0" smtClean="0"/>
              <a:t>If p and p </a:t>
            </a:r>
            <a:r>
              <a:rPr lang="en-US" sz="2800" dirty="0" smtClean="0">
                <a:sym typeface="Symbol"/>
              </a:rPr>
              <a:t> q are both true then q must be true</a:t>
            </a:r>
          </a:p>
          <a:p>
            <a:pPr>
              <a:defRPr/>
            </a:pPr>
            <a:endParaRPr lang="en-US" sz="2800" dirty="0" smtClean="0">
              <a:sym typeface="Symbol"/>
            </a:endParaRPr>
          </a:p>
          <a:p>
            <a:pPr>
              <a:defRPr/>
            </a:pPr>
            <a:r>
              <a:rPr lang="en-US" sz="2800" dirty="0" smtClean="0">
                <a:sym typeface="Symbol"/>
              </a:rPr>
              <a:t>Write this rule as</a:t>
            </a:r>
          </a:p>
          <a:p>
            <a:pPr lvl="4">
              <a:defRPr/>
            </a:pPr>
            <a:endParaRPr lang="en-US" sz="2800" dirty="0">
              <a:sym typeface="Symbol"/>
            </a:endParaRPr>
          </a:p>
          <a:p>
            <a:pPr>
              <a:defRPr/>
            </a:pPr>
            <a:r>
              <a:rPr lang="en-US" sz="2800" dirty="0" smtClean="0">
                <a:sym typeface="Symbol"/>
              </a:rPr>
              <a:t>Given: </a:t>
            </a:r>
          </a:p>
          <a:p>
            <a:pPr lvl="1">
              <a:defRPr/>
            </a:pPr>
            <a:r>
              <a:rPr lang="en-US" sz="2400" dirty="0" smtClean="0">
                <a:sym typeface="Symbol"/>
              </a:rPr>
              <a:t>If it is Wednesday then you have a 311 class today. </a:t>
            </a:r>
          </a:p>
          <a:p>
            <a:pPr lvl="1">
              <a:defRPr/>
            </a:pPr>
            <a:r>
              <a:rPr lang="en-US" sz="2400" dirty="0" smtClean="0">
                <a:sym typeface="Symbol"/>
              </a:rPr>
              <a:t>It is Wednesday.</a:t>
            </a:r>
          </a:p>
          <a:p>
            <a:pPr lvl="1">
              <a:defRPr/>
            </a:pPr>
            <a:endParaRPr lang="en-US" sz="2400" dirty="0" smtClean="0">
              <a:sym typeface="Symbol"/>
            </a:endParaRPr>
          </a:p>
          <a:p>
            <a:pPr>
              <a:defRPr/>
            </a:pPr>
            <a:r>
              <a:rPr lang="en-US" sz="2800" dirty="0" smtClean="0">
                <a:sym typeface="Symbol"/>
              </a:rPr>
              <a:t>Therefore,  by modus ponens:  </a:t>
            </a:r>
          </a:p>
          <a:p>
            <a:pPr lvl="1">
              <a:defRPr/>
            </a:pPr>
            <a:r>
              <a:rPr lang="en-US" sz="2400" dirty="0" smtClean="0">
                <a:sym typeface="Symbol"/>
              </a:rPr>
              <a:t>You have a 311 class today.</a:t>
            </a:r>
            <a:endParaRPr lang="en-US" sz="2400" dirty="0">
              <a:sym typeface="Symbol"/>
            </a:endParaRPr>
          </a:p>
        </p:txBody>
      </p:sp>
      <p:sp>
        <p:nvSpPr>
          <p:cNvPr id="12295" name="TextBox 8"/>
          <p:cNvSpPr txBox="1">
            <a:spLocks noChangeArrowheads="1"/>
          </p:cNvSpPr>
          <p:nvPr/>
        </p:nvSpPr>
        <p:spPr bwMode="auto">
          <a:xfrm>
            <a:off x="3995766" y="2088013"/>
            <a:ext cx="162095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 eaLnBrk="1" hangingPunct="1"/>
            <a:r>
              <a:rPr lang="en-US" sz="3200" u="sng" dirty="0">
                <a:solidFill>
                  <a:srgbClr val="C00000"/>
                </a:solidFill>
                <a:latin typeface="Calibri" pitchFamily="34" charset="0"/>
              </a:rPr>
              <a:t>p, </a:t>
            </a:r>
            <a:r>
              <a:rPr lang="en-US" sz="3200" u="sng" dirty="0" smtClean="0">
                <a:solidFill>
                  <a:srgbClr val="C00000"/>
                </a:solidFill>
                <a:latin typeface="Calibri" pitchFamily="34" charset="0"/>
              </a:rPr>
              <a:t>p </a:t>
            </a:r>
            <a:r>
              <a:rPr lang="en-US" sz="3200" u="sng" dirty="0" smtClean="0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 q</a:t>
            </a:r>
            <a:endParaRPr lang="en-US" sz="3200" u="sng" dirty="0">
              <a:solidFill>
                <a:srgbClr val="C00000"/>
              </a:solidFill>
              <a:latin typeface="Calibri" pitchFamily="34" charset="0"/>
              <a:sym typeface="Symbol" pitchFamily="18" charset="2"/>
            </a:endParaRPr>
          </a:p>
          <a:p>
            <a:pPr algn="ctr" eaLnBrk="1" hangingPunct="1"/>
            <a:r>
              <a:rPr lang="en-US" sz="3200" dirty="0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∴  q</a:t>
            </a:r>
          </a:p>
        </p:txBody>
      </p:sp>
    </p:spTree>
    <p:extLst>
      <p:ext uri="{BB962C8B-B14F-4D97-AF65-F5344CB8AC3E}">
        <p14:creationId xmlns:p14="http://schemas.microsoft.com/office/powerpoint/2010/main" val="129473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review: inference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4593"/>
            <a:ext cx="8534400" cy="4525963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600" dirty="0" smtClean="0"/>
              <a:t>Each </a:t>
            </a:r>
            <a:r>
              <a:rPr lang="en-US" sz="2600" dirty="0" smtClean="0">
                <a:solidFill>
                  <a:srgbClr val="C00000"/>
                </a:solidFill>
              </a:rPr>
              <a:t>inference rule </a:t>
            </a:r>
            <a:r>
              <a:rPr lang="en-US" sz="2600" dirty="0" smtClean="0"/>
              <a:t>is written as:</a:t>
            </a:r>
          </a:p>
          <a:p>
            <a:pPr marL="0" indent="0">
              <a:buNone/>
              <a:defRPr/>
            </a:pPr>
            <a:r>
              <a:rPr lang="en-US" sz="2600" dirty="0" smtClean="0"/>
              <a:t>    ...which means that if both A and B</a:t>
            </a:r>
          </a:p>
          <a:p>
            <a:pPr marL="0" indent="0">
              <a:buNone/>
              <a:defRPr/>
            </a:pPr>
            <a:r>
              <a:rPr lang="en-US" sz="2600" dirty="0"/>
              <a:t> </a:t>
            </a:r>
            <a:r>
              <a:rPr lang="en-US" sz="2600" dirty="0" smtClean="0"/>
              <a:t>    are true then you can infer C and</a:t>
            </a:r>
          </a:p>
          <a:p>
            <a:pPr marL="0" indent="0">
              <a:buNone/>
              <a:defRPr/>
            </a:pPr>
            <a:r>
              <a:rPr lang="en-US" sz="2600" dirty="0"/>
              <a:t> </a:t>
            </a:r>
            <a:r>
              <a:rPr lang="en-US" sz="2600" dirty="0" smtClean="0"/>
              <a:t>    you can infer D.</a:t>
            </a:r>
          </a:p>
          <a:p>
            <a:pPr lvl="1">
              <a:defRPr/>
            </a:pPr>
            <a:r>
              <a:rPr lang="en-US" sz="2400" dirty="0" smtClean="0"/>
              <a:t>For rule to be correct  (A </a:t>
            </a:r>
            <a:r>
              <a:rPr lang="en-US" sz="2400" dirty="0" smtClean="0">
                <a:sym typeface="Symbol"/>
              </a:rPr>
              <a:t> B)  C  and </a:t>
            </a:r>
            <a:endParaRPr lang="en-US" sz="2400" dirty="0">
              <a:sym typeface="Symbol"/>
            </a:endParaRPr>
          </a:p>
          <a:p>
            <a:pPr marL="457200" lvl="1" indent="0">
              <a:buNone/>
              <a:defRPr/>
            </a:pPr>
            <a:r>
              <a:rPr lang="en-US" sz="2400" dirty="0" smtClean="0">
                <a:sym typeface="Symbol"/>
              </a:rPr>
              <a:t>    </a:t>
            </a:r>
            <a:r>
              <a:rPr lang="en-US" sz="2400" dirty="0" smtClean="0"/>
              <a:t>(A </a:t>
            </a:r>
            <a:r>
              <a:rPr lang="en-US" sz="2400" dirty="0" smtClean="0">
                <a:sym typeface="Symbol"/>
              </a:rPr>
              <a:t> B)  D  must be a tautologies</a:t>
            </a:r>
          </a:p>
          <a:p>
            <a:pPr lvl="1"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800" dirty="0" smtClean="0"/>
              <a:t>Sometimes rules don’t need anything to start with.  These rules are called </a:t>
            </a:r>
            <a:r>
              <a:rPr lang="en-US" sz="2800" dirty="0" smtClean="0">
                <a:solidFill>
                  <a:srgbClr val="C00000"/>
                </a:solidFill>
              </a:rPr>
              <a:t>axioms</a:t>
            </a:r>
            <a:r>
              <a:rPr lang="en-US" sz="2800" dirty="0" smtClean="0"/>
              <a:t>:</a:t>
            </a:r>
          </a:p>
          <a:p>
            <a:pPr lvl="1">
              <a:defRPr/>
            </a:pPr>
            <a:r>
              <a:rPr lang="en-US" sz="2400" dirty="0" smtClean="0"/>
              <a:t>e.g. </a:t>
            </a:r>
            <a:r>
              <a:rPr lang="en-US" sz="2400" i="1" dirty="0" smtClean="0"/>
              <a:t>Excluded Middle Axiom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4343" name="TextBox 6"/>
          <p:cNvSpPr txBox="1">
            <a:spLocks noChangeArrowheads="1"/>
          </p:cNvSpPr>
          <p:nvPr/>
        </p:nvSpPr>
        <p:spPr bwMode="auto">
          <a:xfrm>
            <a:off x="6316133" y="1301045"/>
            <a:ext cx="13081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 eaLnBrk="1" hangingPunct="1"/>
            <a:r>
              <a:rPr lang="en-US" sz="3200" u="sng" dirty="0">
                <a:solidFill>
                  <a:srgbClr val="C00000"/>
                </a:solidFill>
                <a:latin typeface="Calibri" pitchFamily="34" charset="0"/>
              </a:rPr>
              <a:t>   A, B  </a:t>
            </a:r>
            <a:endParaRPr lang="en-US" sz="3200" u="sng" dirty="0">
              <a:solidFill>
                <a:srgbClr val="C00000"/>
              </a:solidFill>
              <a:latin typeface="Calibri" pitchFamily="34" charset="0"/>
              <a:sym typeface="Symbol" pitchFamily="18" charset="2"/>
            </a:endParaRPr>
          </a:p>
          <a:p>
            <a:pPr algn="ctr" eaLnBrk="1" hangingPunct="1"/>
            <a:r>
              <a:rPr lang="en-US" sz="3200" dirty="0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∴ C,D</a:t>
            </a:r>
          </a:p>
        </p:txBody>
      </p:sp>
      <p:sp>
        <p:nvSpPr>
          <p:cNvPr id="14344" name="TextBox 7"/>
          <p:cNvSpPr txBox="1">
            <a:spLocks noChangeArrowheads="1"/>
          </p:cNvSpPr>
          <p:nvPr/>
        </p:nvSpPr>
        <p:spPr bwMode="auto">
          <a:xfrm>
            <a:off x="5819422" y="4936154"/>
            <a:ext cx="195262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 eaLnBrk="1" hangingPunct="1"/>
            <a:r>
              <a:rPr lang="en-US" sz="3200" u="sng" dirty="0">
                <a:solidFill>
                  <a:srgbClr val="C00000"/>
                </a:solidFill>
                <a:latin typeface="Calibri" pitchFamily="34" charset="0"/>
              </a:rPr>
              <a:t>                   </a:t>
            </a:r>
            <a:endParaRPr lang="en-US" sz="3200" u="sng" dirty="0">
              <a:solidFill>
                <a:srgbClr val="C00000"/>
              </a:solidFill>
              <a:latin typeface="Calibri" pitchFamily="34" charset="0"/>
              <a:sym typeface="Symbol" pitchFamily="18" charset="2"/>
            </a:endParaRPr>
          </a:p>
          <a:p>
            <a:pPr algn="ctr" eaLnBrk="1" hangingPunct="1"/>
            <a:r>
              <a:rPr lang="en-US" sz="3200" dirty="0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∴  p </a:t>
            </a:r>
            <a:r>
              <a:rPr lang="en-US" sz="3200" dirty="0">
                <a:solidFill>
                  <a:srgbClr val="C00000"/>
                </a:solidFill>
                <a:latin typeface="Symbol" pitchFamily="18" charset="2"/>
                <a:sym typeface="Symbol" pitchFamily="18" charset="2"/>
              </a:rPr>
              <a:t></a:t>
            </a:r>
            <a:r>
              <a:rPr lang="en-US" sz="3200" dirty="0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p </a:t>
            </a:r>
          </a:p>
        </p:txBody>
      </p:sp>
    </p:spTree>
    <p:extLst>
      <p:ext uri="{BB962C8B-B14F-4D97-AF65-F5344CB8AC3E}">
        <p14:creationId xmlns:p14="http://schemas.microsoft.com/office/powerpoint/2010/main" val="325544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review: simple propositional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nference rules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62844" y="1237632"/>
            <a:ext cx="85344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600" dirty="0" smtClean="0"/>
              <a:t>Excluded middle plus two inference rules per binary connective, one to eliminate it and one to introduce it</a:t>
            </a:r>
          </a:p>
        </p:txBody>
      </p:sp>
      <p:sp>
        <p:nvSpPr>
          <p:cNvPr id="15367" name="TextBox 6"/>
          <p:cNvSpPr txBox="1">
            <a:spLocks noChangeArrowheads="1"/>
          </p:cNvSpPr>
          <p:nvPr/>
        </p:nvSpPr>
        <p:spPr bwMode="auto">
          <a:xfrm>
            <a:off x="1569458" y="2437882"/>
            <a:ext cx="1236236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 eaLnBrk="1" hangingPunct="1"/>
            <a:r>
              <a:rPr lang="en-US" sz="3200" u="sng" dirty="0">
                <a:latin typeface="Calibri" pitchFamily="34" charset="0"/>
              </a:rPr>
              <a:t> </a:t>
            </a:r>
            <a:r>
              <a:rPr lang="en-US" sz="3200" u="sng" dirty="0" smtClean="0">
                <a:latin typeface="Calibri" pitchFamily="34" charset="0"/>
              </a:rPr>
              <a:t>p </a:t>
            </a:r>
            <a:r>
              <a:rPr lang="en-US" sz="3200" u="sng" dirty="0">
                <a:latin typeface="Calibri" pitchFamily="34" charset="0"/>
                <a:sym typeface="Symbol" pitchFamily="18" charset="2"/>
              </a:rPr>
              <a:t> q</a:t>
            </a:r>
            <a:r>
              <a:rPr lang="en-US" sz="3200" u="sng" dirty="0">
                <a:latin typeface="Calibri" pitchFamily="34" charset="0"/>
              </a:rPr>
              <a:t> </a:t>
            </a:r>
            <a:endParaRPr lang="en-US" sz="3200" u="sng" dirty="0">
              <a:latin typeface="Calibri" pitchFamily="34" charset="0"/>
              <a:sym typeface="Symbol" pitchFamily="18" charset="2"/>
            </a:endParaRPr>
          </a:p>
          <a:p>
            <a:pPr algn="ctr" eaLnBrk="1" hangingPunct="1"/>
            <a:r>
              <a:rPr lang="en-US" sz="3200" dirty="0">
                <a:latin typeface="Calibri" pitchFamily="34" charset="0"/>
                <a:sym typeface="Symbol" pitchFamily="18" charset="2"/>
              </a:rPr>
              <a:t>∴ p, q</a:t>
            </a:r>
          </a:p>
        </p:txBody>
      </p:sp>
      <p:sp>
        <p:nvSpPr>
          <p:cNvPr id="15368" name="TextBox 7"/>
          <p:cNvSpPr txBox="1">
            <a:spLocks noChangeArrowheads="1"/>
          </p:cNvSpPr>
          <p:nvPr/>
        </p:nvSpPr>
        <p:spPr bwMode="auto">
          <a:xfrm>
            <a:off x="4036087" y="2437882"/>
            <a:ext cx="1471878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 eaLnBrk="1" hangingPunct="1"/>
            <a:r>
              <a:rPr lang="en-US" sz="3200" u="sng" dirty="0">
                <a:latin typeface="Calibri" pitchFamily="34" charset="0"/>
              </a:rPr>
              <a:t>   </a:t>
            </a:r>
            <a:r>
              <a:rPr lang="en-US" sz="3200" u="sng" dirty="0" smtClean="0">
                <a:latin typeface="Calibri" pitchFamily="34" charset="0"/>
              </a:rPr>
              <a:t>p</a:t>
            </a:r>
            <a:r>
              <a:rPr lang="en-US" sz="3200" u="sng" dirty="0">
                <a:latin typeface="Calibri" pitchFamily="34" charset="0"/>
              </a:rPr>
              <a:t>, q   </a:t>
            </a:r>
            <a:endParaRPr lang="en-US" sz="3200" u="sng" dirty="0">
              <a:latin typeface="Calibri" pitchFamily="34" charset="0"/>
              <a:sym typeface="Symbol" pitchFamily="18" charset="2"/>
            </a:endParaRPr>
          </a:p>
          <a:p>
            <a:pPr algn="ctr" eaLnBrk="1" hangingPunct="1"/>
            <a:r>
              <a:rPr lang="en-US" sz="3200" dirty="0">
                <a:latin typeface="Calibri" pitchFamily="34" charset="0"/>
                <a:sym typeface="Symbol" pitchFamily="18" charset="2"/>
              </a:rPr>
              <a:t>∴ </a:t>
            </a:r>
            <a:r>
              <a:rPr lang="en-US" sz="3200" dirty="0">
                <a:latin typeface="Calibri" pitchFamily="34" charset="0"/>
              </a:rPr>
              <a:t>p </a:t>
            </a:r>
            <a:r>
              <a:rPr lang="en-US" sz="3200" dirty="0">
                <a:latin typeface="Calibri" pitchFamily="34" charset="0"/>
                <a:sym typeface="Symbol" pitchFamily="18" charset="2"/>
              </a:rPr>
              <a:t> q </a:t>
            </a:r>
          </a:p>
        </p:txBody>
      </p:sp>
      <p:sp>
        <p:nvSpPr>
          <p:cNvPr id="15369" name="TextBox 8"/>
          <p:cNvSpPr txBox="1">
            <a:spLocks noChangeArrowheads="1"/>
          </p:cNvSpPr>
          <p:nvPr/>
        </p:nvSpPr>
        <p:spPr bwMode="auto">
          <a:xfrm>
            <a:off x="3987801" y="3657082"/>
            <a:ext cx="2540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 eaLnBrk="1" hangingPunct="1"/>
            <a:r>
              <a:rPr lang="en-US" sz="3200" u="sng" dirty="0">
                <a:latin typeface="Calibri" pitchFamily="34" charset="0"/>
              </a:rPr>
              <a:t>           </a:t>
            </a:r>
            <a:r>
              <a:rPr lang="en-US" sz="3200" u="sng" dirty="0" smtClean="0">
                <a:latin typeface="Calibri" pitchFamily="34" charset="0"/>
              </a:rPr>
              <a:t>p           </a:t>
            </a:r>
            <a:endParaRPr lang="en-US" sz="3200" u="sng" dirty="0">
              <a:latin typeface="Calibri" pitchFamily="34" charset="0"/>
              <a:sym typeface="Symbol" pitchFamily="18" charset="2"/>
            </a:endParaRPr>
          </a:p>
          <a:p>
            <a:pPr algn="ctr" eaLnBrk="1" hangingPunct="1"/>
            <a:r>
              <a:rPr lang="en-US" sz="3200" dirty="0">
                <a:latin typeface="Calibri" pitchFamily="34" charset="0"/>
                <a:sym typeface="Symbol" pitchFamily="18" charset="2"/>
              </a:rPr>
              <a:t>∴ p  q, q  p</a:t>
            </a:r>
          </a:p>
        </p:txBody>
      </p:sp>
      <p:sp>
        <p:nvSpPr>
          <p:cNvPr id="15370" name="TextBox 9"/>
          <p:cNvSpPr txBox="1">
            <a:spLocks noChangeArrowheads="1"/>
          </p:cNvSpPr>
          <p:nvPr/>
        </p:nvSpPr>
        <p:spPr bwMode="auto">
          <a:xfrm>
            <a:off x="1320801" y="3733282"/>
            <a:ext cx="1941513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 eaLnBrk="1" hangingPunct="1"/>
            <a:r>
              <a:rPr lang="en-US" sz="3200" u="sng">
                <a:latin typeface="Calibri" pitchFamily="34" charset="0"/>
                <a:sym typeface="Symbol" pitchFamily="18" charset="2"/>
              </a:rPr>
              <a:t> p  q , p</a:t>
            </a:r>
          </a:p>
          <a:p>
            <a:pPr algn="ctr" eaLnBrk="1" hangingPunct="1"/>
            <a:r>
              <a:rPr lang="en-US" sz="3200">
                <a:latin typeface="Calibri" pitchFamily="34" charset="0"/>
                <a:sym typeface="Symbol" pitchFamily="18" charset="2"/>
              </a:rPr>
              <a:t>∴ q</a:t>
            </a:r>
          </a:p>
        </p:txBody>
      </p:sp>
      <p:sp>
        <p:nvSpPr>
          <p:cNvPr id="15371" name="TextBox 10"/>
          <p:cNvSpPr txBox="1">
            <a:spLocks noChangeArrowheads="1"/>
          </p:cNvSpPr>
          <p:nvPr/>
        </p:nvSpPr>
        <p:spPr bwMode="auto">
          <a:xfrm>
            <a:off x="1456473" y="4952482"/>
            <a:ext cx="162095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 eaLnBrk="1" hangingPunct="1"/>
            <a:r>
              <a:rPr lang="en-US" sz="3200" u="sng" dirty="0">
                <a:latin typeface="Calibri" pitchFamily="34" charset="0"/>
              </a:rPr>
              <a:t>p, </a:t>
            </a:r>
            <a:r>
              <a:rPr lang="en-US" sz="3200" u="sng" dirty="0" smtClean="0">
                <a:latin typeface="Calibri" pitchFamily="34" charset="0"/>
              </a:rPr>
              <a:t>p </a:t>
            </a:r>
            <a:r>
              <a:rPr lang="en-US" sz="3200" u="sng" dirty="0" smtClean="0">
                <a:latin typeface="Calibri" pitchFamily="34" charset="0"/>
                <a:sym typeface="Symbol" pitchFamily="18" charset="2"/>
              </a:rPr>
              <a:t> q</a:t>
            </a:r>
            <a:endParaRPr lang="en-US" sz="3200" u="sng" dirty="0">
              <a:latin typeface="Calibri" pitchFamily="34" charset="0"/>
              <a:sym typeface="Symbol" pitchFamily="18" charset="2"/>
            </a:endParaRPr>
          </a:p>
          <a:p>
            <a:pPr algn="ctr" eaLnBrk="1" hangingPunct="1"/>
            <a:r>
              <a:rPr lang="en-US" sz="3200" dirty="0">
                <a:latin typeface="Calibri" pitchFamily="34" charset="0"/>
                <a:sym typeface="Symbol" pitchFamily="18" charset="2"/>
              </a:rPr>
              <a:t>∴  q</a:t>
            </a:r>
          </a:p>
        </p:txBody>
      </p:sp>
      <p:sp>
        <p:nvSpPr>
          <p:cNvPr id="15372" name="TextBox 11"/>
          <p:cNvSpPr txBox="1">
            <a:spLocks noChangeArrowheads="1"/>
          </p:cNvSpPr>
          <p:nvPr/>
        </p:nvSpPr>
        <p:spPr bwMode="auto">
          <a:xfrm>
            <a:off x="3985104" y="4935725"/>
            <a:ext cx="1673856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 eaLnBrk="1" hangingPunct="1"/>
            <a:r>
              <a:rPr lang="en-US" sz="3200" u="sng" dirty="0">
                <a:latin typeface="Calibri" pitchFamily="34" charset="0"/>
              </a:rPr>
              <a:t>   </a:t>
            </a:r>
            <a:r>
              <a:rPr lang="en-US" sz="3200" u="sng" dirty="0" smtClean="0">
                <a:latin typeface="Calibri" pitchFamily="34" charset="0"/>
              </a:rPr>
              <a:t>p </a:t>
            </a:r>
            <a:r>
              <a:rPr lang="en-US" sz="3200" u="sng" dirty="0" smtClean="0">
                <a:latin typeface="Calibri" pitchFamily="34" charset="0"/>
                <a:sym typeface="Symbol" pitchFamily="18" charset="2"/>
              </a:rPr>
              <a:t> q  </a:t>
            </a:r>
            <a:endParaRPr lang="en-US" sz="3200" u="sng" dirty="0">
              <a:latin typeface="Calibri" pitchFamily="34" charset="0"/>
              <a:sym typeface="Symbol" pitchFamily="18" charset="2"/>
            </a:endParaRPr>
          </a:p>
          <a:p>
            <a:pPr algn="ctr" eaLnBrk="1" hangingPunct="1"/>
            <a:r>
              <a:rPr lang="en-US" sz="3200" dirty="0">
                <a:latin typeface="Calibri" pitchFamily="34" charset="0"/>
                <a:sym typeface="Symbol" pitchFamily="18" charset="2"/>
              </a:rPr>
              <a:t>∴ </a:t>
            </a:r>
            <a:r>
              <a:rPr lang="en-US" sz="3200" dirty="0" smtClean="0">
                <a:latin typeface="Calibri" pitchFamily="34" charset="0"/>
              </a:rPr>
              <a:t>p </a:t>
            </a:r>
            <a:r>
              <a:rPr lang="en-US" sz="3200" dirty="0" smtClean="0">
                <a:latin typeface="Calibri" pitchFamily="34" charset="0"/>
                <a:sym typeface="Symbol" pitchFamily="18" charset="2"/>
              </a:rPr>
              <a:t> q</a:t>
            </a:r>
            <a:endParaRPr lang="en-US" sz="3200" dirty="0">
              <a:latin typeface="Calibri" pitchFamily="34" charset="0"/>
              <a:sym typeface="Symbol" pitchFamily="18" charset="2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3987801" y="4911913"/>
            <a:ext cx="1882775" cy="1239837"/>
          </a:xfrm>
          <a:custGeom>
            <a:avLst/>
            <a:gdLst>
              <a:gd name="connsiteX0" fmla="*/ 36038 w 1882859"/>
              <a:gd name="connsiteY0" fmla="*/ 328329 h 1239128"/>
              <a:gd name="connsiteX1" fmla="*/ 144896 w 1882859"/>
              <a:gd name="connsiteY1" fmla="*/ 1014129 h 1239128"/>
              <a:gd name="connsiteX2" fmla="*/ 1059296 w 1882859"/>
              <a:gd name="connsiteY2" fmla="*/ 1231843 h 1239128"/>
              <a:gd name="connsiteX3" fmla="*/ 1864838 w 1882859"/>
              <a:gd name="connsiteY3" fmla="*/ 796415 h 1239128"/>
              <a:gd name="connsiteX4" fmla="*/ 1527381 w 1882859"/>
              <a:gd name="connsiteY4" fmla="*/ 241243 h 1239128"/>
              <a:gd name="connsiteX5" fmla="*/ 493238 w 1882859"/>
              <a:gd name="connsiteY5" fmla="*/ 1758 h 1239128"/>
              <a:gd name="connsiteX6" fmla="*/ 36038 w 1882859"/>
              <a:gd name="connsiteY6" fmla="*/ 328329 h 1239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2859" h="1239128">
                <a:moveTo>
                  <a:pt x="36038" y="328329"/>
                </a:moveTo>
                <a:cubicBezTo>
                  <a:pt x="-22019" y="497057"/>
                  <a:pt x="-25647" y="863543"/>
                  <a:pt x="144896" y="1014129"/>
                </a:cubicBezTo>
                <a:cubicBezTo>
                  <a:pt x="315439" y="1164715"/>
                  <a:pt x="772639" y="1268129"/>
                  <a:pt x="1059296" y="1231843"/>
                </a:cubicBezTo>
                <a:cubicBezTo>
                  <a:pt x="1345953" y="1195557"/>
                  <a:pt x="1786824" y="961515"/>
                  <a:pt x="1864838" y="796415"/>
                </a:cubicBezTo>
                <a:cubicBezTo>
                  <a:pt x="1942852" y="631315"/>
                  <a:pt x="1755981" y="373686"/>
                  <a:pt x="1527381" y="241243"/>
                </a:cubicBezTo>
                <a:cubicBezTo>
                  <a:pt x="1298781" y="108800"/>
                  <a:pt x="739981" y="-16385"/>
                  <a:pt x="493238" y="1758"/>
                </a:cubicBezTo>
                <a:cubicBezTo>
                  <a:pt x="246495" y="19901"/>
                  <a:pt x="94095" y="159601"/>
                  <a:pt x="36038" y="328329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993871" y="5180729"/>
            <a:ext cx="2659062" cy="8921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j-lt"/>
              </a:rPr>
              <a:t>Direct Proof Rule</a:t>
            </a:r>
            <a:endParaRPr lang="en-US" sz="2800" dirty="0">
              <a:solidFill>
                <a:schemeClr val="accent5"/>
              </a:solidFill>
              <a:latin typeface="+mj-lt"/>
            </a:endParaRPr>
          </a:p>
          <a:p>
            <a:pPr>
              <a:defRPr/>
            </a:pPr>
            <a:r>
              <a:rPr lang="en-US" sz="2400" dirty="0">
                <a:solidFill>
                  <a:srgbClr val="C00000"/>
                </a:solidFill>
                <a:latin typeface="+mj-lt"/>
              </a:rPr>
              <a:t>Not like other rules</a:t>
            </a:r>
          </a:p>
        </p:txBody>
      </p:sp>
    </p:spTree>
    <p:extLst>
      <p:ext uri="{BB962C8B-B14F-4D97-AF65-F5344CB8AC3E}">
        <p14:creationId xmlns:p14="http://schemas.microsoft.com/office/powerpoint/2010/main" val="384910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4619" y="4751657"/>
            <a:ext cx="844973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Franklin Gothic Medium" pitchFamily="34" charset="0"/>
                <a:sym typeface="Symbol" pitchFamily="18" charset="2"/>
              </a:rPr>
              <a:t> Example:		</a:t>
            </a:r>
            <a:r>
              <a:rPr lang="en-US" sz="2800" dirty="0" smtClean="0">
                <a:latin typeface="Franklin Gothic Medium" pitchFamily="34" charset="0"/>
                <a:sym typeface="Symbol" pitchFamily="18" charset="2"/>
              </a:rPr>
              <a:t>	1</a:t>
            </a:r>
            <a:r>
              <a:rPr lang="en-US" sz="2800" dirty="0">
                <a:latin typeface="Franklin Gothic Medium" pitchFamily="34" charset="0"/>
                <a:sym typeface="Symbol" pitchFamily="18" charset="2"/>
              </a:rPr>
              <a:t>.   </a:t>
            </a:r>
            <a:r>
              <a:rPr lang="en-US" sz="2800" dirty="0">
                <a:solidFill>
                  <a:srgbClr val="C00000"/>
                </a:solidFill>
                <a:latin typeface="Franklin Gothic Medium" pitchFamily="34" charset="0"/>
                <a:sym typeface="Symbol" pitchFamily="18" charset="2"/>
              </a:rPr>
              <a:t>p </a:t>
            </a:r>
            <a:r>
              <a:rPr lang="en-US" sz="2800" dirty="0">
                <a:latin typeface="Franklin Gothic Medium" pitchFamily="34" charset="0"/>
                <a:sym typeface="Symbol" pitchFamily="18" charset="2"/>
              </a:rPr>
              <a:t>           			assumption                               	            </a:t>
            </a:r>
            <a:r>
              <a:rPr lang="en-US" sz="2800" dirty="0" smtClean="0">
                <a:latin typeface="Franklin Gothic Medium" pitchFamily="34" charset="0"/>
                <a:sym typeface="Symbol" pitchFamily="18" charset="2"/>
              </a:rPr>
              <a:t>   </a:t>
            </a:r>
            <a:r>
              <a:rPr lang="en-US" sz="2800" dirty="0">
                <a:latin typeface="Franklin Gothic Medium" pitchFamily="34" charset="0"/>
                <a:sym typeface="Symbol" pitchFamily="18" charset="2"/>
              </a:rPr>
              <a:t>		</a:t>
            </a:r>
            <a:r>
              <a:rPr lang="en-US" sz="2800" dirty="0" smtClean="0">
                <a:latin typeface="Franklin Gothic Medium" pitchFamily="34" charset="0"/>
                <a:sym typeface="Symbol" pitchFamily="18" charset="2"/>
              </a:rPr>
              <a:t>	2</a:t>
            </a:r>
            <a:r>
              <a:rPr lang="en-US" sz="2800" dirty="0">
                <a:latin typeface="Franklin Gothic Medium" pitchFamily="34" charset="0"/>
                <a:sym typeface="Symbol" pitchFamily="18" charset="2"/>
              </a:rPr>
              <a:t>.   </a:t>
            </a:r>
            <a:r>
              <a:rPr lang="en-US" sz="2800" dirty="0">
                <a:solidFill>
                  <a:srgbClr val="C00000"/>
                </a:solidFill>
                <a:latin typeface="Franklin Gothic Medium" pitchFamily="34" charset="0"/>
                <a:sym typeface="Symbol" pitchFamily="18" charset="2"/>
              </a:rPr>
              <a:t>p  q      </a:t>
            </a:r>
            <a:r>
              <a:rPr lang="en-US" sz="2800" dirty="0">
                <a:latin typeface="Franklin Gothic Medium" pitchFamily="34" charset="0"/>
                <a:sym typeface="Symbol" pitchFamily="18" charset="2"/>
              </a:rPr>
              <a:t>		intro for  from 1                             			</a:t>
            </a:r>
            <a:r>
              <a:rPr lang="en-US" sz="2800" dirty="0" smtClean="0">
                <a:latin typeface="Franklin Gothic Medium" pitchFamily="34" charset="0"/>
                <a:sym typeface="Symbol" pitchFamily="18" charset="2"/>
              </a:rPr>
              <a:t>   	3</a:t>
            </a:r>
            <a:r>
              <a:rPr lang="en-US" sz="2800" dirty="0">
                <a:latin typeface="Franklin Gothic Medium" pitchFamily="34" charset="0"/>
                <a:sym typeface="Symbol" pitchFamily="18" charset="2"/>
              </a:rPr>
              <a:t>.   </a:t>
            </a:r>
            <a:r>
              <a:rPr lang="en-US" sz="2800" dirty="0">
                <a:solidFill>
                  <a:srgbClr val="C00000"/>
                </a:solidFill>
                <a:latin typeface="Franklin Gothic Medium" pitchFamily="34" charset="0"/>
                <a:sym typeface="Symbol" pitchFamily="18" charset="2"/>
              </a:rPr>
              <a:t>p  (p  q)     </a:t>
            </a:r>
            <a:r>
              <a:rPr lang="en-US" sz="2800" dirty="0" smtClean="0">
                <a:solidFill>
                  <a:srgbClr val="C00000"/>
                </a:solidFill>
                <a:latin typeface="Franklin Gothic Medium" pitchFamily="34" charset="0"/>
                <a:sym typeface="Symbol" pitchFamily="18" charset="2"/>
              </a:rPr>
              <a:t>			</a:t>
            </a:r>
            <a:r>
              <a:rPr lang="en-US" sz="2800" dirty="0" smtClean="0">
                <a:latin typeface="Franklin Gothic Medium" pitchFamily="34" charset="0"/>
                <a:sym typeface="Symbol" pitchFamily="18" charset="2"/>
              </a:rPr>
              <a:t>direct </a:t>
            </a:r>
            <a:r>
              <a:rPr lang="en-US" sz="2800" dirty="0">
                <a:latin typeface="Franklin Gothic Medium" pitchFamily="34" charset="0"/>
                <a:sym typeface="Symbol" pitchFamily="18" charset="2"/>
              </a:rPr>
              <a:t>proof rule</a:t>
            </a:r>
            <a:endParaRPr lang="en-US" sz="2800" dirty="0">
              <a:latin typeface="Franklin Gothic Medium" pitchFamily="34" charset="0"/>
            </a:endParaRPr>
          </a:p>
        </p:txBody>
      </p:sp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review: direct proof of an implication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3335015"/>
          </a:xfrm>
        </p:spPr>
        <p:txBody>
          <a:bodyPr/>
          <a:lstStyle/>
          <a:p>
            <a:r>
              <a:rPr lang="en-US" sz="2800" dirty="0" smtClean="0">
                <a:solidFill>
                  <a:srgbClr val="C00000"/>
                </a:solidFill>
              </a:rPr>
              <a:t>p </a:t>
            </a:r>
            <a:r>
              <a:rPr lang="en-US" sz="2800" dirty="0" smtClean="0">
                <a:solidFill>
                  <a:srgbClr val="C00000"/>
                </a:solidFill>
                <a:sym typeface="Symbol" pitchFamily="18" charset="2"/>
              </a:rPr>
              <a:t> q</a:t>
            </a:r>
            <a:r>
              <a:rPr lang="en-US" sz="2800" dirty="0" smtClean="0">
                <a:sym typeface="Symbol" pitchFamily="18" charset="2"/>
              </a:rPr>
              <a:t> denotes a proof of q given p as an assumption</a:t>
            </a:r>
          </a:p>
          <a:p>
            <a:endParaRPr lang="en-US" sz="2800" dirty="0" smtClean="0"/>
          </a:p>
          <a:p>
            <a:r>
              <a:rPr lang="en-US" sz="2800" dirty="0" smtClean="0">
                <a:solidFill>
                  <a:srgbClr val="C00000"/>
                </a:solidFill>
              </a:rPr>
              <a:t>The direct proof rule:</a:t>
            </a:r>
          </a:p>
          <a:p>
            <a:pPr marL="457200" lvl="1" indent="0">
              <a:buNone/>
            </a:pPr>
            <a:r>
              <a:rPr lang="en-US" dirty="0" smtClean="0"/>
              <a:t>  If you have such a proof then you can conclude        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that p </a:t>
            </a:r>
            <a:r>
              <a:rPr lang="en-US" dirty="0" smtClean="0">
                <a:sym typeface="Symbol" pitchFamily="18" charset="2"/>
              </a:rPr>
              <a:t> q is true</a:t>
            </a:r>
          </a:p>
          <a:p>
            <a:pPr marL="0" indent="0">
              <a:buNone/>
            </a:pPr>
            <a:endParaRPr lang="en-US" sz="2800" dirty="0" smtClean="0">
              <a:sym typeface="Symbol" pitchFamily="18" charset="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95154" y="4379120"/>
            <a:ext cx="1944571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accent4"/>
                </a:solidFill>
              </a:rPr>
              <a:t>p</a:t>
            </a:r>
            <a:r>
              <a:rPr lang="en-US" sz="2000" dirty="0" smtClean="0">
                <a:solidFill>
                  <a:schemeClr val="accent4"/>
                </a:solidFill>
              </a:rPr>
              <a:t>roof </a:t>
            </a:r>
            <a:r>
              <a:rPr lang="en-US" sz="2000" dirty="0">
                <a:solidFill>
                  <a:schemeClr val="accent4"/>
                </a:solidFill>
              </a:rPr>
              <a:t>subroutine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3025425" y="4842933"/>
            <a:ext cx="5746045" cy="801512"/>
          </a:xfrm>
          <a:prstGeom prst="roundRect">
            <a:avLst/>
          </a:prstGeom>
          <a:ln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26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review: proofs using the direct proof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4160"/>
            <a:ext cx="8686800" cy="51408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800" dirty="0" smtClean="0"/>
              <a:t>Show that </a:t>
            </a:r>
            <a:r>
              <a:rPr lang="en-US" sz="2800" dirty="0" smtClean="0">
                <a:solidFill>
                  <a:srgbClr val="C00000"/>
                </a:solidFill>
              </a:rPr>
              <a:t>p </a:t>
            </a:r>
            <a:r>
              <a:rPr lang="en-US" sz="2800" dirty="0" smtClean="0">
                <a:solidFill>
                  <a:srgbClr val="C00000"/>
                </a:solidFill>
                <a:sym typeface="Symbol"/>
              </a:rPr>
              <a:t> </a:t>
            </a:r>
            <a:r>
              <a:rPr lang="en-US" sz="2800" dirty="0" smtClean="0">
                <a:solidFill>
                  <a:srgbClr val="C00000"/>
                </a:solidFill>
              </a:rPr>
              <a:t>r </a:t>
            </a:r>
            <a:r>
              <a:rPr lang="en-US" sz="2800" dirty="0" smtClean="0"/>
              <a:t>follows from </a:t>
            </a:r>
            <a:r>
              <a:rPr lang="en-US" sz="2800" dirty="0" smtClean="0">
                <a:solidFill>
                  <a:srgbClr val="C00000"/>
                </a:solidFill>
              </a:rPr>
              <a:t>q</a:t>
            </a:r>
            <a:r>
              <a:rPr lang="en-US" sz="2800" dirty="0" smtClean="0"/>
              <a:t> and </a:t>
            </a:r>
            <a:r>
              <a:rPr lang="en-US" sz="2800" dirty="0" smtClean="0">
                <a:solidFill>
                  <a:srgbClr val="C00000"/>
                </a:solidFill>
              </a:rPr>
              <a:t>(p</a:t>
            </a:r>
            <a:r>
              <a:rPr lang="en-US" sz="2800" dirty="0">
                <a:solidFill>
                  <a:srgbClr val="C00000"/>
                </a:solidFill>
                <a:latin typeface="Calibri" charset="0"/>
                <a:ea typeface="MS PGothic" charset="0"/>
              </a:rPr>
              <a:t> </a:t>
            </a:r>
            <a:r>
              <a:rPr lang="en-US" sz="2800" dirty="0">
                <a:solidFill>
                  <a:srgbClr val="C00000"/>
                </a:solidFill>
                <a:latin typeface="Calibri" charset="0"/>
                <a:ea typeface="MS PGothic" charset="0"/>
                <a:sym typeface="Symbol" charset="0"/>
              </a:rPr>
              <a:t> </a:t>
            </a:r>
            <a:r>
              <a:rPr lang="en-US" sz="2800" dirty="0" smtClean="0">
                <a:solidFill>
                  <a:srgbClr val="C00000"/>
                </a:solidFill>
              </a:rPr>
              <a:t>q</a:t>
            </a:r>
            <a:r>
              <a:rPr lang="en-US" sz="2800" dirty="0" smtClean="0">
                <a:solidFill>
                  <a:srgbClr val="C00000"/>
                </a:solidFill>
                <a:sym typeface="Symbol"/>
              </a:rPr>
              <a:t>)  r</a:t>
            </a:r>
          </a:p>
          <a:p>
            <a:pPr>
              <a:defRPr/>
            </a:pPr>
            <a:endParaRPr lang="en-US" dirty="0">
              <a:sym typeface="Symbol"/>
            </a:endParaRPr>
          </a:p>
          <a:p>
            <a:pPr marL="457200" lvl="1" indent="0">
              <a:buFont typeface="Arial" charset="0"/>
              <a:buNone/>
              <a:defRPr/>
            </a:pPr>
            <a:r>
              <a:rPr lang="en-US" dirty="0" smtClean="0">
                <a:sym typeface="Symbol"/>
              </a:rPr>
              <a:t>1.  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q</a:t>
            </a:r>
            <a:r>
              <a:rPr lang="en-US" dirty="0" smtClean="0">
                <a:sym typeface="Symbol"/>
              </a:rPr>
              <a:t>                     	given</a:t>
            </a:r>
          </a:p>
          <a:p>
            <a:pPr marL="971550" lvl="1" indent="-514350">
              <a:buFont typeface="Arial" charset="0"/>
              <a:buAutoNum type="arabicPeriod" startAt="2"/>
              <a:defRPr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(p</a:t>
            </a:r>
            <a:r>
              <a:rPr lang="en-US" dirty="0" smtClean="0">
                <a:solidFill>
                  <a:srgbClr val="C00000"/>
                </a:solidFill>
                <a:latin typeface="Calibri" charset="0"/>
                <a:ea typeface="MS PGothic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Calibri" charset="0"/>
                <a:ea typeface="MS PGothic" charset="0"/>
                <a:sym typeface="Symbol" charset="0"/>
              </a:rPr>
              <a:t> </a:t>
            </a:r>
            <a:r>
              <a:rPr lang="en-US" dirty="0">
                <a:solidFill>
                  <a:srgbClr val="C00000"/>
                </a:solidFill>
              </a:rPr>
              <a:t>q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)  r     </a:t>
            </a:r>
            <a:r>
              <a:rPr lang="en-US" dirty="0" smtClean="0">
                <a:sym typeface="Symbol"/>
              </a:rPr>
              <a:t>	given</a:t>
            </a:r>
          </a:p>
          <a:p>
            <a:pPr marL="457200" lvl="1" indent="0"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	3.   </a:t>
            </a:r>
            <a:r>
              <a:rPr lang="en-US" dirty="0" smtClean="0">
                <a:solidFill>
                  <a:srgbClr val="C00000"/>
                </a:solidFill>
              </a:rPr>
              <a:t>p </a:t>
            </a:r>
            <a:r>
              <a:rPr lang="en-US" dirty="0" smtClean="0">
                <a:sym typeface="Symbol"/>
              </a:rPr>
              <a:t>           		assumption</a:t>
            </a:r>
            <a:endParaRPr lang="en-US" dirty="0">
              <a:sym typeface="Symbol"/>
            </a:endParaRPr>
          </a:p>
          <a:p>
            <a:pPr marL="457200" lvl="1" indent="0">
              <a:buNone/>
              <a:defRPr/>
            </a:pPr>
            <a:r>
              <a:rPr lang="en-US" dirty="0" smtClean="0">
                <a:sym typeface="Symbol"/>
              </a:rPr>
              <a:t>        	4.   </a:t>
            </a:r>
            <a:r>
              <a:rPr lang="en-US" dirty="0" smtClean="0">
                <a:solidFill>
                  <a:srgbClr val="C00000"/>
                </a:solidFill>
              </a:rPr>
              <a:t>p</a:t>
            </a:r>
            <a:r>
              <a:rPr lang="en-US" dirty="0" smtClean="0">
                <a:solidFill>
                  <a:srgbClr val="C00000"/>
                </a:solidFill>
                <a:latin typeface="Calibri" charset="0"/>
                <a:ea typeface="MS PGothic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Calibri" charset="0"/>
                <a:ea typeface="MS PGothic" charset="0"/>
                <a:sym typeface="Symbol" charset="0"/>
              </a:rPr>
              <a:t> </a:t>
            </a:r>
            <a:r>
              <a:rPr lang="en-US" dirty="0">
                <a:solidFill>
                  <a:srgbClr val="C00000"/>
                </a:solidFill>
              </a:rPr>
              <a:t>q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      </a:t>
            </a:r>
            <a:r>
              <a:rPr lang="en-US" dirty="0" smtClean="0">
                <a:sym typeface="Symbol"/>
              </a:rPr>
              <a:t>	from 1 and 3 via Intro </a:t>
            </a:r>
            <a:r>
              <a:rPr lang="en-US" dirty="0">
                <a:solidFill>
                  <a:prstClr val="black"/>
                </a:solidFill>
                <a:latin typeface="Franklin Gothic Medium" pitchFamily="34" charset="0"/>
                <a:ea typeface="MS PGothic" charset="0"/>
                <a:sym typeface="Symbol" charset="0"/>
              </a:rPr>
              <a:t> </a:t>
            </a:r>
            <a:r>
              <a:rPr lang="en-US" dirty="0" smtClean="0">
                <a:solidFill>
                  <a:prstClr val="black"/>
                </a:solidFill>
                <a:latin typeface="Franklin Gothic Medium" pitchFamily="34" charset="0"/>
                <a:ea typeface="MS PGothic" charset="0"/>
                <a:sym typeface="Symbol" charset="0"/>
              </a:rPr>
              <a:t>rule    </a:t>
            </a:r>
            <a:r>
              <a:rPr lang="en-US" dirty="0" smtClean="0">
                <a:solidFill>
                  <a:prstClr val="black"/>
                </a:solidFill>
                <a:latin typeface="Calibri" charset="0"/>
                <a:ea typeface="MS PGothic" charset="0"/>
                <a:sym typeface="Symbol" charset="0"/>
              </a:rPr>
              <a:t>	    	</a:t>
            </a:r>
            <a:r>
              <a:rPr lang="en-US" dirty="0" smtClean="0">
                <a:solidFill>
                  <a:prstClr val="black"/>
                </a:solidFill>
                <a:latin typeface="Franklin Gothic Medium" pitchFamily="34" charset="0"/>
                <a:ea typeface="MS PGothic" charset="0"/>
                <a:sym typeface="Symbol" charset="0"/>
              </a:rPr>
              <a:t>5.   </a:t>
            </a:r>
            <a:r>
              <a:rPr lang="en-US" dirty="0" smtClean="0">
                <a:solidFill>
                  <a:srgbClr val="C00000"/>
                </a:solidFill>
                <a:latin typeface="Franklin Gothic Medium" pitchFamily="34" charset="0"/>
                <a:ea typeface="MS PGothic" charset="0"/>
                <a:sym typeface="Symbol" charset="0"/>
              </a:rPr>
              <a:t>r</a:t>
            </a:r>
            <a:r>
              <a:rPr lang="en-US" dirty="0" smtClean="0">
                <a:solidFill>
                  <a:prstClr val="black"/>
                </a:solidFill>
                <a:latin typeface="Franklin Gothic Medium" pitchFamily="34" charset="0"/>
                <a:ea typeface="MS PGothic" charset="0"/>
                <a:sym typeface="Symbol" charset="0"/>
              </a:rPr>
              <a:t>             	</a:t>
            </a:r>
            <a:r>
              <a:rPr lang="en-US" dirty="0">
                <a:latin typeface="Franklin Gothic Medium" pitchFamily="34" charset="0"/>
                <a:sym typeface="Symbol"/>
              </a:rPr>
              <a:t>m</a:t>
            </a:r>
            <a:r>
              <a:rPr lang="en-US" dirty="0" smtClean="0">
                <a:latin typeface="Franklin Gothic Medium" pitchFamily="34" charset="0"/>
                <a:sym typeface="Symbol"/>
              </a:rPr>
              <a:t>odus p</a:t>
            </a:r>
            <a:r>
              <a:rPr lang="en-US" dirty="0" smtClean="0">
                <a:sym typeface="Symbol"/>
              </a:rPr>
              <a:t>onens from 2 and 4</a:t>
            </a:r>
          </a:p>
          <a:p>
            <a:pPr marL="457200" lvl="1" indent="0">
              <a:buNone/>
              <a:defRPr/>
            </a:pPr>
            <a:r>
              <a:rPr lang="en-US" dirty="0" smtClean="0">
                <a:sym typeface="Symbol"/>
              </a:rPr>
              <a:t>6.    </a:t>
            </a:r>
            <a:r>
              <a:rPr lang="en-US" dirty="0" smtClean="0">
                <a:solidFill>
                  <a:srgbClr val="C00000"/>
                </a:solidFill>
              </a:rPr>
              <a:t>p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 </a:t>
            </a:r>
            <a:r>
              <a:rPr lang="en-US" dirty="0" smtClean="0">
                <a:solidFill>
                  <a:srgbClr val="C00000"/>
                </a:solidFill>
              </a:rPr>
              <a:t>r              </a:t>
            </a:r>
            <a:r>
              <a:rPr lang="en-US" dirty="0" smtClean="0"/>
              <a:t>	direct proof rule</a:t>
            </a:r>
            <a:endParaRPr lang="en-US" dirty="0" smtClean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320198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" pitchFamily="34" charset="0"/>
              </a:rPr>
              <a:t>review: inference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" pitchFamily="34" charset="0"/>
              </a:rPr>
              <a:t>r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" pitchFamily="34" charset="0"/>
              </a:rPr>
              <a:t>ules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" pitchFamily="34" charset="0"/>
              </a:rPr>
              <a:t>for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" pitchFamily="34" charset="0"/>
              </a:rPr>
              <a:t>quantifiers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Franklin Gothic Medium" pitchFamily="34" charset="0"/>
            </a:endParaRPr>
          </a:p>
        </p:txBody>
      </p:sp>
      <p:sp>
        <p:nvSpPr>
          <p:cNvPr id="9222" name="TextBox 6"/>
          <p:cNvSpPr txBox="1">
            <a:spLocks noChangeArrowheads="1"/>
          </p:cNvSpPr>
          <p:nvPr/>
        </p:nvSpPr>
        <p:spPr bwMode="auto">
          <a:xfrm>
            <a:off x="1390628" y="2235775"/>
            <a:ext cx="16498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3200" dirty="0" smtClean="0">
                <a:latin typeface="Calibri" charset="0"/>
                <a:sym typeface="Symbol" charset="0"/>
              </a:rPr>
              <a:t>∴ </a:t>
            </a:r>
            <a:r>
              <a:rPr lang="en-US" sz="3200" dirty="0">
                <a:latin typeface="Symbol" charset="0"/>
                <a:sym typeface="Symbol" charset="0"/>
              </a:rPr>
              <a:t></a:t>
            </a:r>
            <a:r>
              <a:rPr lang="en-US" sz="3200" dirty="0">
                <a:latin typeface="Calibri" charset="0"/>
                <a:sym typeface="Symbol" charset="0"/>
              </a:rPr>
              <a:t>x P(x)</a:t>
            </a:r>
          </a:p>
        </p:txBody>
      </p:sp>
      <p:sp>
        <p:nvSpPr>
          <p:cNvPr id="9223" name="TextBox 7"/>
          <p:cNvSpPr txBox="1">
            <a:spLocks noChangeArrowheads="1"/>
          </p:cNvSpPr>
          <p:nvPr/>
        </p:nvSpPr>
        <p:spPr bwMode="auto">
          <a:xfrm>
            <a:off x="4944783" y="1526823"/>
            <a:ext cx="278313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3200" dirty="0">
                <a:latin typeface="Calibri" charset="0"/>
              </a:rPr>
              <a:t>       </a:t>
            </a:r>
            <a:r>
              <a:rPr lang="en-US" sz="3200" dirty="0">
                <a:latin typeface="Symbol" charset="0"/>
                <a:sym typeface="Symbol" charset="0"/>
              </a:rPr>
              <a:t></a:t>
            </a:r>
            <a:r>
              <a:rPr lang="en-US" sz="3200" dirty="0">
                <a:latin typeface="Calibri" charset="0"/>
                <a:sym typeface="Symbol" charset="0"/>
              </a:rPr>
              <a:t>x P(x)        </a:t>
            </a:r>
          </a:p>
        </p:txBody>
      </p:sp>
      <p:sp>
        <p:nvSpPr>
          <p:cNvPr id="9224" name="TextBox 8"/>
          <p:cNvSpPr txBox="1">
            <a:spLocks noChangeArrowheads="1"/>
          </p:cNvSpPr>
          <p:nvPr/>
        </p:nvSpPr>
        <p:spPr bwMode="auto">
          <a:xfrm>
            <a:off x="1403614" y="4228174"/>
            <a:ext cx="17171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3200" dirty="0" smtClean="0">
                <a:latin typeface="Calibri" charset="0"/>
                <a:sym typeface="Symbol" charset="0"/>
              </a:rPr>
              <a:t>∴ </a:t>
            </a:r>
            <a:r>
              <a:rPr lang="en-US" sz="3200" dirty="0">
                <a:latin typeface="Symbol" charset="0"/>
                <a:sym typeface="Symbol" charset="0"/>
              </a:rPr>
              <a:t></a:t>
            </a:r>
            <a:r>
              <a:rPr lang="en-US" sz="3200" dirty="0">
                <a:latin typeface="Calibri" charset="0"/>
                <a:sym typeface="Symbol" charset="0"/>
              </a:rPr>
              <a:t>x P(x)</a:t>
            </a:r>
          </a:p>
        </p:txBody>
      </p:sp>
      <p:sp>
        <p:nvSpPr>
          <p:cNvPr id="9225" name="TextBox 9"/>
          <p:cNvSpPr txBox="1">
            <a:spLocks noChangeArrowheads="1"/>
          </p:cNvSpPr>
          <p:nvPr/>
        </p:nvSpPr>
        <p:spPr bwMode="auto">
          <a:xfrm>
            <a:off x="4567004" y="3527778"/>
            <a:ext cx="429636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3200" dirty="0">
                <a:latin typeface="Calibri" charset="0"/>
              </a:rPr>
              <a:t>                 </a:t>
            </a:r>
            <a:r>
              <a:rPr lang="en-US" sz="3200" dirty="0">
                <a:latin typeface="Symbol" charset="0"/>
                <a:sym typeface="Symbol" charset="0"/>
              </a:rPr>
              <a:t></a:t>
            </a:r>
            <a:r>
              <a:rPr lang="en-US" sz="3200" dirty="0">
                <a:latin typeface="Calibri" charset="0"/>
                <a:sym typeface="Symbol" charset="0"/>
              </a:rPr>
              <a:t>x P(x)               </a:t>
            </a:r>
          </a:p>
        </p:txBody>
      </p:sp>
      <p:sp>
        <p:nvSpPr>
          <p:cNvPr id="10" name="TextBox 9"/>
          <p:cNvSpPr txBox="1"/>
          <p:nvPr>
            <p:custDataLst>
              <p:tags r:id="rId1"/>
            </p:custDataLst>
          </p:nvPr>
        </p:nvSpPr>
        <p:spPr>
          <a:xfrm>
            <a:off x="340519" y="6158089"/>
            <a:ext cx="2270125" cy="3698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ea typeface="ＭＳ Ｐゴシック" pitchFamily="-111" charset="-128"/>
                <a:cs typeface="+mn-cs"/>
              </a:rPr>
              <a:t>* in the domain of P </a:t>
            </a:r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990584" y="1526823"/>
            <a:ext cx="27125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3200" dirty="0">
                <a:latin typeface="Calibri" charset="0"/>
              </a:rPr>
              <a:t>   P(c) </a:t>
            </a:r>
            <a:r>
              <a:rPr lang="en-US" sz="2600" dirty="0">
                <a:latin typeface="Franklin Gothic Medium" pitchFamily="34" charset="0"/>
              </a:rPr>
              <a:t>for some </a:t>
            </a:r>
            <a:r>
              <a:rPr lang="en-US" sz="3200" dirty="0" smtClean="0">
                <a:latin typeface="Calibri" charset="0"/>
              </a:rPr>
              <a:t>c</a:t>
            </a:r>
            <a:endParaRPr lang="en-US" sz="3200" dirty="0">
              <a:latin typeface="Calibri" charset="0"/>
              <a:sym typeface="Symbol" charset="0"/>
            </a:endParaRPr>
          </a:p>
        </p:txBody>
      </p:sp>
      <p:sp>
        <p:nvSpPr>
          <p:cNvPr id="11" name="TextBox 7"/>
          <p:cNvSpPr txBox="1">
            <a:spLocks noChangeArrowheads="1"/>
          </p:cNvSpPr>
          <p:nvPr/>
        </p:nvSpPr>
        <p:spPr bwMode="auto">
          <a:xfrm>
            <a:off x="4996884" y="2190619"/>
            <a:ext cx="252088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3200" dirty="0" smtClean="0">
                <a:latin typeface="Calibri" charset="0"/>
                <a:sym typeface="Symbol" charset="0"/>
              </a:rPr>
              <a:t>∴ </a:t>
            </a:r>
            <a:r>
              <a:rPr lang="en-US" sz="3200" dirty="0">
                <a:latin typeface="Calibri" charset="0"/>
              </a:rPr>
              <a:t>P(a) </a:t>
            </a:r>
            <a:r>
              <a:rPr lang="en-US" sz="2600" dirty="0">
                <a:latin typeface="Franklin Gothic Medium" pitchFamily="34" charset="0"/>
              </a:rPr>
              <a:t>for any </a:t>
            </a:r>
            <a:r>
              <a:rPr lang="en-US" sz="3200" dirty="0">
                <a:latin typeface="Calibri" charset="0"/>
              </a:rPr>
              <a:t>a</a:t>
            </a:r>
            <a:endParaRPr lang="en-US" sz="3200" dirty="0">
              <a:latin typeface="Calibri" charset="0"/>
              <a:sym typeface="Symbol" charset="0"/>
            </a:endParaRPr>
          </a:p>
        </p:txBody>
      </p:sp>
      <p:sp>
        <p:nvSpPr>
          <p:cNvPr id="12" name="TextBox 8"/>
          <p:cNvSpPr txBox="1">
            <a:spLocks noChangeArrowheads="1"/>
          </p:cNvSpPr>
          <p:nvPr/>
        </p:nvSpPr>
        <p:spPr bwMode="auto">
          <a:xfrm>
            <a:off x="217011" y="3495567"/>
            <a:ext cx="429354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3200" dirty="0">
                <a:latin typeface="Calibri" pitchFamily="34" charset="0"/>
                <a:cs typeface="Calibri" pitchFamily="34" charset="0"/>
              </a:rPr>
              <a:t> </a:t>
            </a:r>
            <a:r>
              <a:rPr lang="ja-JP" altLang="en-US" sz="3200" dirty="0">
                <a:latin typeface="Calibri" charset="0"/>
              </a:rPr>
              <a:t>“</a:t>
            </a:r>
            <a:r>
              <a:rPr lang="en-US" sz="2600" dirty="0">
                <a:latin typeface="Franklin Gothic Medium" pitchFamily="34" charset="0"/>
              </a:rPr>
              <a:t>Let</a:t>
            </a:r>
            <a:r>
              <a:rPr lang="en-US" sz="3200" dirty="0">
                <a:latin typeface="Calibri" charset="0"/>
              </a:rPr>
              <a:t> a </a:t>
            </a:r>
            <a:r>
              <a:rPr lang="en-US" sz="2600" dirty="0">
                <a:latin typeface="Franklin Gothic Medium" pitchFamily="34" charset="0"/>
              </a:rPr>
              <a:t>be anything</a:t>
            </a:r>
            <a:r>
              <a:rPr lang="en-US" sz="2800" dirty="0">
                <a:cs typeface="Arial" charset="0"/>
              </a:rPr>
              <a:t>*</a:t>
            </a:r>
            <a:r>
              <a:rPr lang="ja-JP" altLang="en-US" sz="3200" dirty="0">
                <a:latin typeface="Calibri" charset="0"/>
              </a:rPr>
              <a:t>”</a:t>
            </a:r>
            <a:r>
              <a:rPr lang="en-US" sz="3200" dirty="0">
                <a:latin typeface="Calibri" charset="0"/>
              </a:rPr>
              <a:t>...P(a</a:t>
            </a:r>
            <a:r>
              <a:rPr lang="en-US" sz="3200" dirty="0" smtClean="0">
                <a:latin typeface="Calibri" charset="0"/>
              </a:rPr>
              <a:t>)</a:t>
            </a:r>
            <a:endParaRPr lang="en-US" sz="3200" dirty="0">
              <a:latin typeface="Calibri" charset="0"/>
              <a:sym typeface="Symbol" charset="0"/>
            </a:endParaRPr>
          </a:p>
        </p:txBody>
      </p:sp>
      <p:sp>
        <p:nvSpPr>
          <p:cNvPr id="13" name="TextBox 9"/>
          <p:cNvSpPr txBox="1">
            <a:spLocks noChangeArrowheads="1"/>
          </p:cNvSpPr>
          <p:nvPr/>
        </p:nvSpPr>
        <p:spPr bwMode="auto">
          <a:xfrm>
            <a:off x="4974306" y="4196732"/>
            <a:ext cx="384906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3200" dirty="0" smtClean="0">
                <a:latin typeface="Calibri" charset="0"/>
                <a:sym typeface="Symbol" charset="0"/>
              </a:rPr>
              <a:t>∴ </a:t>
            </a:r>
            <a:r>
              <a:rPr lang="en-US" sz="3200" dirty="0">
                <a:latin typeface="Calibri" charset="0"/>
              </a:rPr>
              <a:t>P(c) </a:t>
            </a:r>
            <a:r>
              <a:rPr lang="en-US" sz="2600" dirty="0">
                <a:latin typeface="Franklin Gothic Medium" pitchFamily="34" charset="0"/>
              </a:rPr>
              <a:t>for some special </a:t>
            </a:r>
            <a:r>
              <a:rPr lang="en-US" sz="3200" dirty="0">
                <a:latin typeface="Calibri" charset="0"/>
              </a:rPr>
              <a:t>c</a:t>
            </a:r>
            <a:endParaRPr lang="en-US" sz="3200" dirty="0">
              <a:latin typeface="Calibri" charset="0"/>
              <a:sym typeface="Symbol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835378" y="2190619"/>
            <a:ext cx="3307644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589582" y="2190619"/>
            <a:ext cx="3307644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60110" y="4177949"/>
            <a:ext cx="4050449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4821027" y="4166660"/>
            <a:ext cx="4002346" cy="2424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924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666666"/>
      </a:dk2>
      <a:lt2>
        <a:srgbClr val="EEECE1"/>
      </a:lt2>
      <a:accent1>
        <a:srgbClr val="FF9933"/>
      </a:accent1>
      <a:accent2>
        <a:srgbClr val="FF6600"/>
      </a:accent2>
      <a:accent3>
        <a:srgbClr val="FF9900"/>
      </a:accent3>
      <a:accent4>
        <a:srgbClr val="9999FF"/>
      </a:accent4>
      <a:accent5>
        <a:srgbClr val="6666CC"/>
      </a:accent5>
      <a:accent6>
        <a:srgbClr val="3333CC"/>
      </a:accent6>
      <a:hlink>
        <a:srgbClr val="666666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smtClean="0">
            <a:latin typeface="Franklin Gothic Medium"/>
            <a:cs typeface="Franklin Gothic Medium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5434</TotalTime>
  <Words>1577</Words>
  <Application>Microsoft Office PowerPoint</Application>
  <PresentationFormat>On-screen Show (4:3)</PresentationFormat>
  <Paragraphs>270</Paragraphs>
  <Slides>29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CSE 311: Foundations of Computing</vt:lpstr>
      <vt:lpstr>announcements</vt:lpstr>
      <vt:lpstr>review: proofs</vt:lpstr>
      <vt:lpstr>review: an inference rule--- Modus Ponens</vt:lpstr>
      <vt:lpstr>review: inference rules</vt:lpstr>
      <vt:lpstr>review: simple propositional inference rules</vt:lpstr>
      <vt:lpstr>review: direct proof of an implication</vt:lpstr>
      <vt:lpstr>review: proofs using the direct proof rule</vt:lpstr>
      <vt:lpstr>review: inference rules for quantifiers</vt:lpstr>
      <vt:lpstr>review: proofs using quantifiers</vt:lpstr>
      <vt:lpstr>even and odd</vt:lpstr>
      <vt:lpstr>even and odd</vt:lpstr>
      <vt:lpstr>even and odd</vt:lpstr>
      <vt:lpstr>proof by contradiction:  one way to prove p</vt:lpstr>
      <vt:lpstr>even and odd</vt:lpstr>
      <vt:lpstr>rational numbers</vt:lpstr>
      <vt:lpstr>rational numbers</vt:lpstr>
      <vt:lpstr>rational numbers</vt:lpstr>
      <vt:lpstr>counterexamples</vt:lpstr>
      <vt:lpstr>proofs</vt:lpstr>
      <vt:lpstr>set theory</vt:lpstr>
      <vt:lpstr>definition: a set is an unordered collection of objects</vt:lpstr>
      <vt:lpstr>definitions</vt:lpstr>
      <vt:lpstr>empty set and power set</vt:lpstr>
      <vt:lpstr>cartesian product</vt:lpstr>
      <vt:lpstr>set operations</vt:lpstr>
      <vt:lpstr>it’s Boolean algebra again</vt:lpstr>
      <vt:lpstr>De Morgan’s Laws</vt:lpstr>
      <vt:lpstr>distributive laws</vt:lpstr>
    </vt:vector>
  </TitlesOfParts>
  <Company>Chinese University of Hong Kong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311 (Fall 13)</dc:title>
  <dc:creator>James;R. Lee</dc:creator>
  <cp:lastModifiedBy>CSE</cp:lastModifiedBy>
  <cp:revision>353</cp:revision>
  <cp:lastPrinted>2013-10-03T23:44:12Z</cp:lastPrinted>
  <dcterms:created xsi:type="dcterms:W3CDTF">2013-01-07T07:20:47Z</dcterms:created>
  <dcterms:modified xsi:type="dcterms:W3CDTF">2013-10-11T22:23:33Z</dcterms:modified>
</cp:coreProperties>
</file>