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359" r:id="rId3"/>
    <p:sldId id="333" r:id="rId4"/>
    <p:sldId id="346" r:id="rId5"/>
    <p:sldId id="347" r:id="rId6"/>
    <p:sldId id="348" r:id="rId7"/>
    <p:sldId id="349" r:id="rId8"/>
    <p:sldId id="350" r:id="rId9"/>
    <p:sldId id="362" r:id="rId10"/>
    <p:sldId id="351" r:id="rId11"/>
    <p:sldId id="363" r:id="rId12"/>
    <p:sldId id="377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547" autoAdjust="0"/>
  </p:normalViewPr>
  <p:slideViewPr>
    <p:cSldViewPr snapToGrid="0" snapToObjects="1">
      <p:cViewPr>
        <p:scale>
          <a:sx n="84" d="100"/>
          <a:sy n="84" d="100"/>
        </p:scale>
        <p:origin x="-99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25813" y="249238"/>
            <a:ext cx="3182937" cy="2386012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itchFamily="-111" charset="0"/>
              </a:rPr>
              <a:t>F’ = A’B’C’ + A’BC’ + AB’C’</a:t>
            </a:r>
          </a:p>
          <a:p>
            <a:endParaRPr lang="en-US" dirty="0" smtClean="0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itchFamily="-111" charset="0"/>
              </a:rPr>
              <a:t>F’ = (A + B + C’) (A + B’ + C’) (A’ + B + C’) (A’ + B’ + C) (A’ + B’ + C’)</a:t>
            </a:r>
          </a:p>
          <a:p>
            <a:endParaRPr lang="en-US" dirty="0" smtClean="0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5: Canonical forms, predicate Logic</a:t>
            </a:r>
          </a:p>
        </p:txBody>
      </p:sp>
      <p:pic>
        <p:nvPicPr>
          <p:cNvPr id="3" name="Picture 2" descr="http://rlv.zcache.com/i_love_quantifiers_coffee_mugs-r65763c17fb5947f2a49452b3f7b221d5_x7jgr_8byvr_3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833" y="3043236"/>
            <a:ext cx="30861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1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</a:t>
            </a:r>
            <a:r>
              <a:rPr lang="en-US" dirty="0" smtClean="0"/>
              <a:t>roduct-of-sums canonical form</a:t>
            </a:r>
          </a:p>
        </p:txBody>
      </p:sp>
      <p:sp>
        <p:nvSpPr>
          <p:cNvPr id="12291" name="Rectangle 17"/>
          <p:cNvSpPr>
            <a:spLocks noGrp="1" noChangeArrowheads="1"/>
          </p:cNvSpPr>
          <p:nvPr>
            <p:ph idx="1"/>
          </p:nvPr>
        </p:nvSpPr>
        <p:spPr>
          <a:xfrm>
            <a:off x="470079" y="1149435"/>
            <a:ext cx="8410575" cy="44577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Sum term (or </a:t>
            </a:r>
            <a:r>
              <a:rPr lang="en-US" sz="2000" dirty="0" err="1" smtClean="0"/>
              <a:t>maxterm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smtClean="0"/>
              <a:t>OR-</a:t>
            </a:r>
            <a:r>
              <a:rPr lang="en-US" sz="2000" dirty="0" err="1" smtClean="0"/>
              <a:t>ed</a:t>
            </a:r>
            <a:r>
              <a:rPr lang="en-US" sz="2000" dirty="0" smtClean="0"/>
              <a:t> sum of literals – input combination for which output is false</a:t>
            </a:r>
          </a:p>
          <a:p>
            <a:pPr lvl="1" eaLnBrk="1" hangingPunct="1"/>
            <a:r>
              <a:rPr lang="en-US" sz="2000" dirty="0" smtClean="0"/>
              <a:t>each variable appears exactly once, true or inverted (but not both)</a:t>
            </a:r>
          </a:p>
        </p:txBody>
      </p:sp>
      <p:grpSp>
        <p:nvGrpSpPr>
          <p:cNvPr id="12295" name="Group 12"/>
          <p:cNvGrpSpPr>
            <a:grpSpLocks/>
          </p:cNvGrpSpPr>
          <p:nvPr/>
        </p:nvGrpSpPr>
        <p:grpSpPr bwMode="auto">
          <a:xfrm>
            <a:off x="630261" y="2576956"/>
            <a:ext cx="3262313" cy="2495550"/>
            <a:chOff x="220" y="1544"/>
            <a:chExt cx="2084" cy="1592"/>
          </a:xfrm>
        </p:grpSpPr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220" y="1728"/>
              <a:ext cx="18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1032" y="1588"/>
              <a:ext cx="0" cy="1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1"/>
            <p:cNvSpPr>
              <a:spLocks noChangeArrowheads="1"/>
            </p:cNvSpPr>
            <p:nvPr/>
          </p:nvSpPr>
          <p:spPr bwMode="auto">
            <a:xfrm>
              <a:off x="224" y="1544"/>
              <a:ext cx="20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maxterms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A+B+C	M0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A+B+C’	M1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A+B’+C	M2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A+B’+C’	M3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A’+B+C	M4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A’+B+C’	M5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A’+B’+C	M6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A’+B’+C’	M7</a:t>
              </a:r>
            </a:p>
          </p:txBody>
        </p:sp>
      </p:grpSp>
      <p:sp>
        <p:nvSpPr>
          <p:cNvPr id="12296" name="Rectangle 13"/>
          <p:cNvSpPr>
            <a:spLocks noChangeArrowheads="1"/>
          </p:cNvSpPr>
          <p:nvPr/>
        </p:nvSpPr>
        <p:spPr bwMode="auto">
          <a:xfrm>
            <a:off x="315936" y="5278881"/>
            <a:ext cx="259397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short-hand notation for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maxterms of 3 variables</a:t>
            </a:r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3905274" y="2640456"/>
            <a:ext cx="5073650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F in canonical form: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</a:t>
            </a:r>
            <a:r>
              <a:rPr lang="en-US" sz="1600" dirty="0">
                <a:solidFill>
                  <a:srgbClr val="000000"/>
                </a:solidFill>
                <a:latin typeface="Symbol" pitchFamily="-111" charset="2"/>
              </a:rPr>
              <a:t>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M(0,2,4)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M0 • M2 • M4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(A + B + C) (A + B’ + C) (A’ + B + C)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 dirty="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canonical form 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  <a:sym typeface="Symbol" pitchFamily="-111" charset="2"/>
              </a:rPr>
              <a:t>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 minimal form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(A + B + C) (A + B’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 + B + C) (A + B’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   (A + B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 + C) (B + C)</a:t>
            </a:r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 flipV="1">
            <a:off x="2482874" y="4966143"/>
            <a:ext cx="788987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118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predicate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propositional logic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allows us to analyze complex propositions in terms of their simpler constituent parts joined by connectives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predicate logic </a:t>
            </a:r>
          </a:p>
          <a:p>
            <a:pPr lvl="1"/>
            <a:r>
              <a:rPr lang="en-US" dirty="0" smtClean="0"/>
              <a:t>lets us analyze them at a deeper level…</a:t>
            </a:r>
            <a:endParaRPr lang="en-US" dirty="0"/>
          </a:p>
        </p:txBody>
      </p:sp>
      <p:sp>
        <p:nvSpPr>
          <p:cNvPr id="14340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15827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Prime(65353)</a:t>
            </a:r>
          </a:p>
        </p:txBody>
      </p:sp>
    </p:spTree>
    <p:extLst>
      <p:ext uri="{BB962C8B-B14F-4D97-AF65-F5344CB8AC3E}">
        <p14:creationId xmlns:p14="http://schemas.microsoft.com/office/powerpoint/2010/main" val="38018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81377" y="1121271"/>
            <a:ext cx="8229600" cy="514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predicate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propositional function</a:t>
            </a:r>
          </a:p>
          <a:p>
            <a:pPr lvl="1"/>
            <a:r>
              <a:rPr lang="en-US" dirty="0" smtClean="0"/>
              <a:t>a function that returns a truth value, e.g.,</a:t>
            </a:r>
          </a:p>
          <a:p>
            <a:pPr lvl="2"/>
            <a:r>
              <a:rPr lang="en-US" sz="600" dirty="0"/>
              <a:t>	</a:t>
            </a:r>
            <a:r>
              <a:rPr lang="en-US" sz="600" dirty="0" smtClean="0"/>
              <a:t>	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 smtClean="0"/>
              <a:t>x</a:t>
            </a:r>
            <a:r>
              <a:rPr lang="en-US" sz="2800" dirty="0" smtClean="0">
                <a:latin typeface="Franklin Gothic Medium" panose="020B0603020102020204" pitchFamily="34" charset="0"/>
              </a:rPr>
              <a:t> is a cat”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 smtClean="0"/>
              <a:t>x</a:t>
            </a:r>
            <a:r>
              <a:rPr lang="en-US" sz="2800" dirty="0" smtClean="0">
                <a:latin typeface="Franklin Gothic Medium" panose="020B0603020102020204" pitchFamily="34" charset="0"/>
              </a:rPr>
              <a:t> is prime”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“student </a:t>
            </a:r>
            <a:r>
              <a:rPr lang="en-US" sz="2800" dirty="0" smtClean="0"/>
              <a:t>x</a:t>
            </a:r>
            <a:r>
              <a:rPr lang="en-US" sz="2800" dirty="0" smtClean="0">
                <a:latin typeface="Franklin Gothic Medium" panose="020B0603020102020204" pitchFamily="34" charset="0"/>
              </a:rPr>
              <a:t> has taken course 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Franklin Gothic Medium" panose="020B0603020102020204" pitchFamily="34" charset="0"/>
              </a:rPr>
              <a:t>”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 smtClean="0"/>
              <a:t>x &gt; y</a:t>
            </a:r>
            <a:r>
              <a:rPr lang="en-US" sz="2800" dirty="0" smtClean="0">
                <a:latin typeface="Franklin Gothic Medium" panose="020B0603020102020204" pitchFamily="34" charset="0"/>
              </a:rPr>
              <a:t>”</a:t>
            </a:r>
          </a:p>
          <a:p>
            <a:pPr lvl="2"/>
            <a:r>
              <a:rPr lang="en-US" sz="2800" dirty="0" smtClean="0">
                <a:latin typeface="Franklin Gothic Medium" panose="020B0603020102020204" pitchFamily="34" charset="0"/>
              </a:rPr>
              <a:t>“</a:t>
            </a:r>
            <a:r>
              <a:rPr lang="en-US" sz="2800" dirty="0" smtClean="0"/>
              <a:t>x + y = z</a:t>
            </a:r>
            <a:r>
              <a:rPr lang="en-US" sz="2800" dirty="0" smtClean="0">
                <a:latin typeface="Franklin Gothic Medium" panose="020B0603020102020204" pitchFamily="34" charset="0"/>
              </a:rPr>
              <a:t>” or </a:t>
            </a:r>
            <a:r>
              <a:rPr lang="en-US" sz="2800" dirty="0" smtClean="0"/>
              <a:t>Sum(x, y, z)</a:t>
            </a:r>
          </a:p>
          <a:p>
            <a:pPr lvl="2"/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Predicates will have </a:t>
            </a:r>
            <a:r>
              <a:rPr lang="en-US" sz="2800" dirty="0" smtClean="0">
                <a:solidFill>
                  <a:srgbClr val="C00000"/>
                </a:solidFill>
              </a:rPr>
              <a:t>variables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C00000"/>
                </a:solidFill>
              </a:rPr>
              <a:t>constants</a:t>
            </a:r>
            <a:r>
              <a:rPr lang="en-US" sz="2800" dirty="0" smtClean="0"/>
              <a:t> as arguments.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predicate logic</a:t>
            </a:r>
          </a:p>
        </p:txBody>
      </p:sp>
      <p:sp>
        <p:nvSpPr>
          <p:cNvPr id="14340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248400"/>
            <a:ext cx="15827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Prime(65353)</a:t>
            </a:r>
          </a:p>
        </p:txBody>
      </p:sp>
    </p:spTree>
    <p:extLst>
      <p:ext uri="{BB962C8B-B14F-4D97-AF65-F5344CB8AC3E}">
        <p14:creationId xmlns:p14="http://schemas.microsoft.com/office/powerpoint/2010/main" val="35877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3957" y="1210293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Franklin Gothic Medium" panose="020B060302010202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</a:rPr>
              <a:t> x P(x)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endParaRPr lang="en-US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+mn-lt"/>
              </a:rPr>
              <a:t>P(x) </a:t>
            </a:r>
            <a:r>
              <a:rPr lang="en-US" dirty="0" smtClean="0">
                <a:latin typeface="Franklin Gothic Medium" panose="020B0603020102020204" pitchFamily="34" charset="0"/>
              </a:rPr>
              <a:t>is true for </a:t>
            </a: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every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Franklin Gothic Medium" panose="020B0603020102020204" pitchFamily="34" charset="0"/>
              </a:rPr>
              <a:t> in the domain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Franklin Gothic Medium" panose="020B0603020102020204" pitchFamily="34" charset="0"/>
              </a:rPr>
              <a:t>   read as “</a:t>
            </a: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for all x, P of x</a:t>
            </a:r>
            <a:r>
              <a:rPr lang="en-US" sz="2600" dirty="0" smtClean="0">
                <a:latin typeface="Franklin Gothic Medium" panose="020B0603020102020204" pitchFamily="34" charset="0"/>
              </a:rPr>
              <a:t>”</a:t>
            </a:r>
          </a:p>
          <a:p>
            <a:pPr marL="0" indent="0">
              <a:buNone/>
            </a:pPr>
            <a:endParaRPr lang="en-US" i="1" dirty="0" smtClean="0">
              <a:latin typeface="Franklin Gothic Medium" panose="020B0603020102020204" pitchFamily="34" charset="0"/>
            </a:endParaRPr>
          </a:p>
          <a:p>
            <a:pPr>
              <a:buFont typeface="Symbol"/>
              <a:buChar char="$"/>
            </a:pPr>
            <a:r>
              <a:rPr lang="en-US" dirty="0" smtClean="0">
                <a:latin typeface="+mn-lt"/>
              </a:rPr>
              <a:t>x P(x)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C00000"/>
                </a:solidFill>
              </a:rPr>
              <a:t>There is</a:t>
            </a:r>
            <a:r>
              <a:rPr lang="en-US" sz="2800" dirty="0" smtClean="0"/>
              <a:t> an </a:t>
            </a:r>
            <a:r>
              <a:rPr lang="en-US" sz="2800" dirty="0" smtClean="0">
                <a:latin typeface="+mn-lt"/>
              </a:rPr>
              <a:t>x</a:t>
            </a:r>
            <a:r>
              <a:rPr lang="en-US" sz="2800" dirty="0" smtClean="0"/>
              <a:t> in the domain for which </a:t>
            </a:r>
            <a:r>
              <a:rPr lang="en-US" sz="2800" dirty="0" smtClean="0">
                <a:latin typeface="+mn-lt"/>
              </a:rPr>
              <a:t>P(x)</a:t>
            </a:r>
            <a:r>
              <a:rPr lang="en-US" sz="2800" dirty="0" smtClean="0"/>
              <a:t> is true</a:t>
            </a:r>
          </a:p>
          <a:p>
            <a:pPr marL="457200" lvl="1" indent="0">
              <a:buNone/>
            </a:pPr>
            <a:r>
              <a:rPr lang="en-US" sz="2600" dirty="0" smtClean="0"/>
              <a:t>    read as “</a:t>
            </a:r>
            <a:r>
              <a:rPr lang="en-US" sz="2600" dirty="0" smtClean="0">
                <a:solidFill>
                  <a:srgbClr val="C00000"/>
                </a:solidFill>
              </a:rPr>
              <a:t>there exists x, P of x</a:t>
            </a:r>
            <a:r>
              <a:rPr lang="en-US" sz="2600" dirty="0" smtClean="0"/>
              <a:t>”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943600"/>
            <a:ext cx="28670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Relate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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 to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</a:t>
            </a:r>
            <a:endParaRPr lang="en-US">
              <a:latin typeface="Symbol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79778" y="1199004"/>
            <a:ext cx="8229600" cy="51408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sz="2400" dirty="0" smtClean="0">
                <a:latin typeface="+mn-lt"/>
                <a:sym typeface="Symbol"/>
              </a:rPr>
              <a:t></a:t>
            </a:r>
            <a:r>
              <a:rPr lang="en-US" sz="2400" dirty="0" smtClean="0">
                <a:latin typeface="+mn-lt"/>
              </a:rPr>
              <a:t> x Even(x)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</a:t>
            </a:r>
            <a:r>
              <a:rPr lang="en-US" sz="2400" dirty="0" smtClean="0">
                <a:latin typeface="+mn-lt"/>
              </a:rPr>
              <a:t> x Odd(x)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</a:t>
            </a:r>
            <a:r>
              <a:rPr lang="en-US" sz="2400" dirty="0" smtClean="0">
                <a:latin typeface="+mn-lt"/>
              </a:rPr>
              <a:t> x (Even(x) </a:t>
            </a:r>
            <a:r>
              <a:rPr lang="en-US" sz="2400" dirty="0" smtClean="0">
                <a:latin typeface="+mn-lt"/>
                <a:sym typeface="Symbol"/>
              </a:rPr>
              <a:t></a:t>
            </a:r>
            <a:r>
              <a:rPr lang="en-US" sz="2400" dirty="0" smtClean="0">
                <a:latin typeface="+mn-lt"/>
              </a:rPr>
              <a:t> Odd(x))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</a:t>
            </a:r>
            <a:r>
              <a:rPr lang="en-US" sz="2400" dirty="0" smtClean="0">
                <a:latin typeface="+mn-lt"/>
              </a:rPr>
              <a:t> x (Even(x) </a:t>
            </a:r>
            <a:r>
              <a:rPr lang="en-US" sz="2400" dirty="0" smtClean="0">
                <a:latin typeface="+mn-lt"/>
                <a:sym typeface="Symbol"/>
              </a:rPr>
              <a:t></a:t>
            </a:r>
            <a:r>
              <a:rPr lang="en-US" sz="2400" dirty="0" smtClean="0">
                <a:latin typeface="+mn-lt"/>
              </a:rPr>
              <a:t> Odd(x))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</a:t>
            </a:r>
            <a:r>
              <a:rPr lang="en-US" sz="2400" dirty="0" smtClean="0">
                <a:latin typeface="+mn-lt"/>
              </a:rPr>
              <a:t> x Greater(x+1, x)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</a:t>
            </a:r>
            <a:r>
              <a:rPr lang="en-US" sz="2400" dirty="0" smtClean="0">
                <a:latin typeface="+mn-lt"/>
              </a:rPr>
              <a:t> x (Even(x) </a:t>
            </a:r>
            <a:r>
              <a:rPr lang="en-US" sz="2400" dirty="0" smtClean="0">
                <a:latin typeface="+mn-lt"/>
                <a:sym typeface="Symbol"/>
              </a:rPr>
              <a:t></a:t>
            </a:r>
            <a:r>
              <a:rPr lang="en-US" sz="2400" dirty="0" smtClean="0">
                <a:latin typeface="+mn-lt"/>
              </a:rPr>
              <a:t> Prime(x))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302344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</a:t>
            </a:r>
            <a:r>
              <a:rPr lang="en-US" i="1" dirty="0">
                <a:ea typeface="ＭＳ Ｐゴシック" pitchFamily="-111" charset="-128"/>
              </a:rPr>
              <a:t>x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Odd(</a:t>
            </a:r>
            <a:r>
              <a:rPr lang="en-US" i="1" dirty="0">
                <a:ea typeface="ＭＳ Ｐゴシック" pitchFamily="-111" charset="-128"/>
              </a:rPr>
              <a:t>x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Prime(</a:t>
            </a:r>
            <a:r>
              <a:rPr lang="en-US" i="1" dirty="0">
                <a:ea typeface="ＭＳ Ｐゴシック" pitchFamily="-111" charset="-128"/>
              </a:rPr>
              <a:t>x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Greater(</a:t>
            </a:r>
            <a:r>
              <a:rPr lang="en-US" i="1" dirty="0" err="1">
                <a:ea typeface="ＭＳ Ｐゴシック" pitchFamily="-111" charset="-128"/>
              </a:rPr>
              <a:t>x</a:t>
            </a:r>
            <a:r>
              <a:rPr lang="en-US" dirty="0" err="1">
                <a:ea typeface="ＭＳ Ｐゴシック" pitchFamily="-111" charset="-128"/>
              </a:rPr>
              <a:t>,</a:t>
            </a:r>
            <a:r>
              <a:rPr lang="en-US" i="1" dirty="0" err="1">
                <a:ea typeface="ＭＳ Ｐゴシック" pitchFamily="-111" charset="-128"/>
              </a:rPr>
              <a:t>y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Equal(</a:t>
            </a:r>
            <a:r>
              <a:rPr lang="en-US" i="1" dirty="0" err="1">
                <a:ea typeface="ＭＳ Ｐゴシック" pitchFamily="-111" charset="-128"/>
              </a:rPr>
              <a:t>x</a:t>
            </a:r>
            <a:r>
              <a:rPr lang="en-US" dirty="0" err="1">
                <a:ea typeface="ＭＳ Ｐゴシック" pitchFamily="-111" charset="-128"/>
              </a:rPr>
              <a:t>,</a:t>
            </a:r>
            <a:r>
              <a:rPr lang="en-US" i="1" dirty="0" err="1">
                <a:ea typeface="ＭＳ Ｐゴシック" pitchFamily="-111" charset="-128"/>
              </a:rPr>
              <a:t>y</a:t>
            </a:r>
            <a:r>
              <a:rPr lang="en-US" dirty="0">
                <a:ea typeface="ＭＳ Ｐゴシック" pitchFamily="-111" charset="-128"/>
              </a:rPr>
              <a:t>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</p:spTree>
    <p:extLst>
      <p:ext uri="{BB962C8B-B14F-4D97-AF65-F5344CB8AC3E}">
        <p14:creationId xmlns:p14="http://schemas.microsoft.com/office/powerpoint/2010/main" val="21444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356" y="1244160"/>
            <a:ext cx="8229600" cy="51408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 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y Greater (y, x)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 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y Greater (x, y)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 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y (Greater(y, x) </a:t>
            </a:r>
            <a:r>
              <a:rPr lang="en-US" sz="2800" dirty="0" smtClean="0">
                <a:latin typeface="+mn-lt"/>
                <a:sym typeface="Symbol"/>
              </a:rPr>
              <a:t></a:t>
            </a:r>
            <a:r>
              <a:rPr lang="en-US" sz="2800" dirty="0" smtClean="0">
                <a:latin typeface="+mn-lt"/>
              </a:rPr>
              <a:t> Prime(y))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 x (Prime(x) </a:t>
            </a:r>
            <a:r>
              <a:rPr lang="en-US" sz="2800" dirty="0" smtClean="0">
                <a:latin typeface="+mn-lt"/>
                <a:sym typeface="Symbol"/>
              </a:rPr>
              <a:t></a:t>
            </a:r>
            <a:r>
              <a:rPr lang="en-US" sz="2800" dirty="0" smtClean="0">
                <a:latin typeface="+mn-lt"/>
              </a:rPr>
              <a:t> (Equal(x, 2) </a:t>
            </a:r>
            <a:r>
              <a:rPr lang="en-US" sz="2800" dirty="0" smtClean="0">
                <a:latin typeface="+mn-lt"/>
                <a:sym typeface="Symbol"/>
              </a:rPr>
              <a:t></a:t>
            </a:r>
            <a:r>
              <a:rPr lang="en-US" sz="2800" dirty="0" smtClean="0">
                <a:latin typeface="+mn-lt"/>
              </a:rPr>
              <a:t> Odd(x))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y(Sum(x, 2, y) </a:t>
            </a:r>
            <a:r>
              <a:rPr lang="en-US" sz="2800" dirty="0" smtClean="0">
                <a:latin typeface="+mn-lt"/>
                <a:sym typeface="Symbol"/>
              </a:rPr>
              <a:t></a:t>
            </a:r>
            <a:r>
              <a:rPr lang="en-US" sz="2800" dirty="0" smtClean="0">
                <a:latin typeface="+mn-lt"/>
              </a:rPr>
              <a:t> Prime(x) </a:t>
            </a:r>
            <a:r>
              <a:rPr lang="en-US" sz="2800" dirty="0" smtClean="0">
                <a:latin typeface="+mn-lt"/>
                <a:sym typeface="Symbol"/>
              </a:rPr>
              <a:t></a:t>
            </a:r>
            <a:r>
              <a:rPr lang="en-US" sz="2800" dirty="0" smtClean="0">
                <a:latin typeface="+mn-lt"/>
              </a:rPr>
              <a:t> Prime(y)) 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302344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</a:t>
            </a:r>
            <a:r>
              <a:rPr lang="en-US" i="1" dirty="0">
                <a:ea typeface="ＭＳ Ｐゴシック" pitchFamily="-111" charset="-128"/>
              </a:rPr>
              <a:t>x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Odd(</a:t>
            </a:r>
            <a:r>
              <a:rPr lang="en-US" i="1" dirty="0">
                <a:ea typeface="ＭＳ Ｐゴシック" pitchFamily="-111" charset="-128"/>
              </a:rPr>
              <a:t>x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Prime(</a:t>
            </a:r>
            <a:r>
              <a:rPr lang="en-US" i="1" dirty="0">
                <a:ea typeface="ＭＳ Ｐゴシック" pitchFamily="-111" charset="-128"/>
              </a:rPr>
              <a:t>x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Greater(</a:t>
            </a:r>
            <a:r>
              <a:rPr lang="en-US" i="1" dirty="0" err="1">
                <a:ea typeface="ＭＳ Ｐゴシック" pitchFamily="-111" charset="-128"/>
              </a:rPr>
              <a:t>x</a:t>
            </a:r>
            <a:r>
              <a:rPr lang="en-US" dirty="0" err="1">
                <a:ea typeface="ＭＳ Ｐゴシック" pitchFamily="-111" charset="-128"/>
              </a:rPr>
              <a:t>,</a:t>
            </a:r>
            <a:r>
              <a:rPr lang="en-US" i="1" dirty="0" err="1">
                <a:ea typeface="ＭＳ Ｐゴシック" pitchFamily="-111" charset="-128"/>
              </a:rPr>
              <a:t>y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Equal(</a:t>
            </a:r>
            <a:r>
              <a:rPr lang="en-US" i="1" dirty="0" err="1">
                <a:ea typeface="ＭＳ Ｐゴシック" pitchFamily="-111" charset="-128"/>
              </a:rPr>
              <a:t>x</a:t>
            </a:r>
            <a:r>
              <a:rPr lang="en-US" dirty="0" err="1">
                <a:ea typeface="ＭＳ Ｐゴシック" pitchFamily="-111" charset="-128"/>
              </a:rPr>
              <a:t>,</a:t>
            </a:r>
            <a:r>
              <a:rPr lang="en-US" i="1" dirty="0" err="1">
                <a:ea typeface="ＭＳ Ｐゴシック" pitchFamily="-111" charset="-128"/>
              </a:rPr>
              <a:t>y</a:t>
            </a:r>
            <a:r>
              <a:rPr lang="en-US" dirty="0" smtClean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 smtClean="0">
                <a:ea typeface="ＭＳ Ｐゴシック" pitchFamily="-111" charset="-128"/>
              </a:rPr>
              <a:t>Sum(</a:t>
            </a:r>
            <a:r>
              <a:rPr lang="en-US" dirty="0" err="1" smtClean="0">
                <a:ea typeface="ＭＳ Ｐゴシック" pitchFamily="-111" charset="-128"/>
              </a:rPr>
              <a:t>x,y,z</a:t>
            </a:r>
            <a:r>
              <a:rPr lang="en-US" dirty="0" smtClean="0">
                <a:ea typeface="ＭＳ Ｐゴシック" pitchFamily="-111" charset="-128"/>
              </a:rPr>
              <a:t>)</a:t>
            </a:r>
            <a:endParaRPr lang="en-US" dirty="0"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</p:spTree>
    <p:extLst>
      <p:ext uri="{BB962C8B-B14F-4D97-AF65-F5344CB8AC3E}">
        <p14:creationId xmlns:p14="http://schemas.microsoft.com/office/powerpoint/2010/main" val="17841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statements with quantifiers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356" y="1244160"/>
            <a:ext cx="8229600" cy="5140800"/>
          </a:xfrm>
        </p:spPr>
        <p:txBody>
          <a:bodyPr/>
          <a:lstStyle/>
          <a:p>
            <a:r>
              <a:rPr lang="en-US" sz="2400" dirty="0" smtClean="0"/>
              <a:t>“There is an odd prime”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“If </a:t>
            </a:r>
            <a:r>
              <a:rPr lang="en-US" sz="2400" dirty="0" smtClean="0">
                <a:latin typeface="+mn-lt"/>
              </a:rPr>
              <a:t>x</a:t>
            </a:r>
            <a:r>
              <a:rPr lang="en-US" sz="2400" dirty="0" smtClean="0"/>
              <a:t> is greater than two, </a:t>
            </a:r>
            <a:r>
              <a:rPr lang="en-US" sz="2400" dirty="0" smtClean="0">
                <a:latin typeface="+mn-lt"/>
              </a:rPr>
              <a:t>x</a:t>
            </a:r>
            <a:r>
              <a:rPr lang="en-US" sz="2400" dirty="0" smtClean="0"/>
              <a:t> is not an even prime”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+mn-lt"/>
                <a:sym typeface="Symbol" pitchFamily="18" charset="2"/>
              </a:rPr>
              <a:t></a:t>
            </a:r>
            <a:r>
              <a:rPr lang="en-US" sz="2400" dirty="0" err="1" smtClean="0">
                <a:latin typeface="+mn-lt"/>
              </a:rPr>
              <a:t>x</a:t>
            </a:r>
            <a:r>
              <a:rPr lang="en-US" sz="2400" dirty="0" err="1" smtClean="0">
                <a:latin typeface="+mn-lt"/>
                <a:sym typeface="Symbol" pitchFamily="18" charset="2"/>
              </a:rPr>
              <a:t></a:t>
            </a:r>
            <a:r>
              <a:rPr lang="en-US" sz="2400" dirty="0" err="1" smtClean="0">
                <a:latin typeface="+mn-lt"/>
              </a:rPr>
              <a:t>y</a:t>
            </a:r>
            <a:r>
              <a:rPr lang="en-US" sz="2400" dirty="0" err="1" smtClean="0">
                <a:latin typeface="+mn-lt"/>
                <a:sym typeface="Symbol" pitchFamily="18" charset="2"/>
              </a:rPr>
              <a:t></a:t>
            </a:r>
            <a:r>
              <a:rPr lang="en-US" sz="2400" dirty="0" err="1" smtClean="0">
                <a:latin typeface="+mn-lt"/>
              </a:rPr>
              <a:t>z</a:t>
            </a:r>
            <a:r>
              <a:rPr lang="en-US" sz="2400" dirty="0" smtClean="0">
                <a:latin typeface="+mn-lt"/>
              </a:rPr>
              <a:t> ((Sum(x, y, z) </a:t>
            </a:r>
            <a:r>
              <a:rPr lang="en-US" sz="2400" dirty="0" smtClean="0">
                <a:latin typeface="+mn-lt"/>
                <a:sym typeface="Symbol" pitchFamily="18" charset="2"/>
              </a:rPr>
              <a:t></a:t>
            </a:r>
            <a:r>
              <a:rPr lang="en-US" sz="2400" dirty="0" smtClean="0">
                <a:latin typeface="+mn-lt"/>
              </a:rPr>
              <a:t> Odd(x) </a:t>
            </a:r>
            <a:r>
              <a:rPr lang="en-US" sz="2400" dirty="0" smtClean="0">
                <a:latin typeface="+mn-lt"/>
                <a:sym typeface="Symbol" pitchFamily="18" charset="2"/>
              </a:rPr>
              <a:t></a:t>
            </a:r>
            <a:r>
              <a:rPr lang="en-US" sz="2400" dirty="0" smtClean="0">
                <a:latin typeface="+mn-lt"/>
              </a:rPr>
              <a:t> Odd(y))</a:t>
            </a:r>
            <a:r>
              <a:rPr lang="en-US" sz="2400" dirty="0" smtClean="0">
                <a:latin typeface="+mn-lt"/>
                <a:sym typeface="Symbol" pitchFamily="18" charset="2"/>
              </a:rPr>
              <a:t></a:t>
            </a:r>
            <a:r>
              <a:rPr lang="en-US" sz="2400" dirty="0" smtClean="0">
                <a:latin typeface="+mn-lt"/>
              </a:rPr>
              <a:t> Even(z))</a:t>
            </a:r>
          </a:p>
          <a:p>
            <a:endParaRPr lang="en-US" sz="2400" dirty="0" smtClean="0"/>
          </a:p>
          <a:p>
            <a:pPr lvl="2"/>
            <a:r>
              <a:rPr lang="en-US" sz="1600" dirty="0"/>
              <a:t>	</a:t>
            </a:r>
            <a:r>
              <a:rPr lang="en-US" sz="1600" dirty="0" smtClean="0"/>
              <a:t>	</a:t>
            </a:r>
          </a:p>
          <a:p>
            <a:r>
              <a:rPr lang="en-US" sz="2400" dirty="0" smtClean="0"/>
              <a:t>“There exists an odd integer that is the sum of two primes”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1219200"/>
            <a:ext cx="1302344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Odd(x)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Prime(x)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Greater(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 smtClean="0">
                <a:ea typeface="ＭＳ Ｐゴシック" pitchFamily="-111" charset="-128"/>
              </a:rPr>
              <a:t>Sum(</a:t>
            </a:r>
            <a:r>
              <a:rPr lang="en-US" dirty="0" err="1" smtClean="0">
                <a:ea typeface="ＭＳ Ｐゴシック" pitchFamily="-111" charset="-128"/>
              </a:rPr>
              <a:t>x,y,z</a:t>
            </a:r>
            <a:r>
              <a:rPr lang="en-US" dirty="0" smtClean="0">
                <a:ea typeface="ＭＳ Ｐゴシック" pitchFamily="-111" charset="-128"/>
              </a:rPr>
              <a:t>)</a:t>
            </a:r>
            <a:endParaRPr lang="en-US" dirty="0"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0" y="1219200"/>
            <a:ext cx="171899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Positive Integers</a:t>
            </a:r>
          </a:p>
        </p:txBody>
      </p:sp>
    </p:spTree>
    <p:extLst>
      <p:ext uri="{BB962C8B-B14F-4D97-AF65-F5344CB8AC3E}">
        <p14:creationId xmlns:p14="http://schemas.microsoft.com/office/powerpoint/2010/main" val="1290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5934075"/>
            <a:ext cx="1600200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Cat(x)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Red(x)</a:t>
            </a:r>
          </a:p>
          <a:p>
            <a:pPr>
              <a:defRPr/>
            </a:pPr>
            <a:r>
              <a:rPr lang="en-US" dirty="0" err="1">
                <a:ea typeface="ＭＳ Ｐゴシック" pitchFamily="-111" charset="-128"/>
              </a:rPr>
              <a:t>LikesTofu</a:t>
            </a:r>
            <a:r>
              <a:rPr lang="en-US" dirty="0">
                <a:ea typeface="ＭＳ Ｐゴシック" pitchFamily="-111" charset="-128"/>
              </a:rPr>
              <a:t>(x)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english</a:t>
            </a:r>
            <a:r>
              <a:rPr lang="en-US" dirty="0" smtClean="0"/>
              <a:t> to predicate logic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“Red cats like tofu”</a:t>
            </a:r>
            <a:r>
              <a:rPr lang="en-US" dirty="0" smtClean="0"/>
              <a:t> 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 lvl="1">
              <a:buFont typeface="Arial" charset="0"/>
              <a:buChar char="–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45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0" y="6211888"/>
            <a:ext cx="171899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Positive Integers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goldbach’s</a:t>
            </a:r>
            <a:r>
              <a:rPr lang="en-US" dirty="0" smtClean="0"/>
              <a:t> conjecture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70090" y="1221582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“Every even integer greater than two can be expressed as the sum of two primes”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0" y="4419600"/>
            <a:ext cx="1303947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Odd(x)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Prime(x)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Greater(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Equal(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>
                <a:ea typeface="ＭＳ Ｐゴシック" pitchFamily="-111" charset="-128"/>
              </a:rPr>
              <a:t>)</a:t>
            </a:r>
          </a:p>
        </p:txBody>
      </p:sp>
      <p:sp>
        <p:nvSpPr>
          <p:cNvPr id="19462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6096000"/>
            <a:ext cx="5562600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Symbol" pitchFamily="18" charset="2"/>
              <a:buChar char="&quot;"/>
            </a:pPr>
            <a:r>
              <a:rPr lang="en-US">
                <a:cs typeface="Arial" pitchFamily="34" charset="0"/>
              </a:rPr>
              <a:t>x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y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z ((Greater(x, 2)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Even(x))                                 	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</a:t>
            </a:r>
            <a:r>
              <a:rPr lang="en-US">
                <a:cs typeface="Arial" pitchFamily="34" charset="0"/>
              </a:rPr>
              <a:t> (Equal(x, y+z)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Prime(y)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Prime(z))</a:t>
            </a:r>
          </a:p>
        </p:txBody>
      </p:sp>
    </p:spTree>
    <p:extLst>
      <p:ext uri="{BB962C8B-B14F-4D97-AF65-F5344CB8AC3E}">
        <p14:creationId xmlns:p14="http://schemas.microsoft.com/office/powerpoint/2010/main" val="33167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quantifiers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1067" y="1187715"/>
            <a:ext cx="8229600" cy="5140800"/>
          </a:xfrm>
        </p:spPr>
        <p:txBody>
          <a:bodyPr/>
          <a:lstStyle/>
          <a:p>
            <a:pPr marL="0" lvl="2"/>
            <a:r>
              <a:rPr lang="en-US" sz="3200" dirty="0"/>
              <a:t>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example:</a:t>
            </a:r>
            <a:r>
              <a:rPr lang="en-US" sz="2800" dirty="0" smtClean="0">
                <a:latin typeface="Franklin Gothic Medium" panose="020B0603020102020204" pitchFamily="34" charset="0"/>
              </a:rPr>
              <a:t>   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Notlargest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(x) 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y Greater (y, x)                            	                                         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z Greater (z, x)</a:t>
            </a:r>
          </a:p>
          <a:p>
            <a:pPr marL="342900" lvl="2" indent="-342900"/>
            <a:endParaRPr lang="en-US" sz="105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2" indent="-342900"/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</a:t>
            </a:r>
            <a:r>
              <a:rPr lang="en-US" sz="2800" dirty="0" smtClean="0">
                <a:latin typeface="Franklin Gothic Medium" panose="020B0603020102020204" pitchFamily="34" charset="0"/>
              </a:rPr>
              <a:t>truth value:</a:t>
            </a:r>
            <a:endParaRPr lang="en-US" sz="3200" dirty="0" smtClean="0">
              <a:latin typeface="Franklin Gothic Medium" panose="020B0603020102020204" pitchFamily="34" charset="0"/>
            </a:endParaRPr>
          </a:p>
          <a:p>
            <a:pPr marL="342900" lvl="2" indent="-342900"/>
            <a:r>
              <a:rPr lang="en-US" sz="32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  doesn’t depend on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or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“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bound </a:t>
            </a:r>
            <a:r>
              <a:rPr lang="en-US" sz="2800" dirty="0" smtClean="0">
                <a:latin typeface="Franklin Gothic Medium" panose="020B0603020102020204" pitchFamily="34" charset="0"/>
              </a:rPr>
              <a:t>variables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”</a:t>
            </a:r>
          </a:p>
          <a:p>
            <a:pPr marL="342900" lvl="2" indent="-342900"/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    does depend on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“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free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variable”</a:t>
            </a:r>
          </a:p>
          <a:p>
            <a:pPr marL="800100" lvl="3" indent="-342900"/>
            <a:endParaRPr lang="en-US" sz="2800" dirty="0" smtClean="0">
              <a:solidFill>
                <a:srgbClr val="000000"/>
              </a:solidFill>
            </a:endParaRPr>
          </a:p>
          <a:p>
            <a:pPr marL="342900" lvl="2" indent="-342900"/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quantifiers only act on free variables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of the formula they quantify</a:t>
            </a:r>
          </a:p>
          <a:p>
            <a:pPr marL="457200" lvl="1" indent="0">
              <a:buNone/>
            </a:pPr>
            <a:r>
              <a:rPr lang="en-US" dirty="0" smtClean="0">
                <a:latin typeface="Symbol" pitchFamily="18" charset="2"/>
                <a:sym typeface="Symbol" pitchFamily="18" charset="2"/>
              </a:rPr>
              <a:t>         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(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(P(</a:t>
            </a:r>
            <a:r>
              <a:rPr lang="en-US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x,y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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Q(y, x)))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83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assignment</a:t>
            </a:r>
          </a:p>
          <a:p>
            <a:pPr lvl="1" eaLnBrk="1" hangingPunct="1"/>
            <a:r>
              <a:rPr lang="en-US" dirty="0" smtClean="0">
                <a:solidFill>
                  <a:srgbClr val="C00000"/>
                </a:solidFill>
              </a:rPr>
              <a:t>Predicates and Quantifiers</a:t>
            </a:r>
          </a:p>
          <a:p>
            <a:pPr lvl="2" eaLnBrk="1" hangingPunct="1"/>
            <a:r>
              <a:rPr lang="en-US" dirty="0" smtClean="0"/>
              <a:t>1.4, 1.5  7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1.3, 1.4  6</a:t>
            </a:r>
            <a:r>
              <a:rPr lang="en-US" baseline="30000" dirty="0" smtClean="0"/>
              <a:t>th</a:t>
            </a:r>
            <a:r>
              <a:rPr lang="en-US" dirty="0" smtClean="0"/>
              <a:t>  Edition</a:t>
            </a:r>
          </a:p>
          <a:p>
            <a:pPr lvl="2" eaLnBrk="1" hangingPunct="1"/>
            <a:endParaRPr lang="en-US" dirty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B324798-DE25-4130-B916-DC30366791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182" y="1199004"/>
            <a:ext cx="7738531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  (P(x) </a:t>
            </a:r>
            <a:r>
              <a:rPr lang="en-US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Q(x))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      </a:t>
            </a: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vs.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 P(x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b="1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Q(x)</a:t>
            </a:r>
          </a:p>
          <a:p>
            <a:pPr>
              <a:buFont typeface="Arial" charset="0"/>
              <a:buChar char="•"/>
              <a:defRPr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18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nested quantifiers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58801" y="1244160"/>
            <a:ext cx="8229600" cy="514080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bound variable names don’t matter</a:t>
            </a:r>
          </a:p>
          <a:p>
            <a:pPr marL="457200" lvl="1" indent="0">
              <a:buNone/>
            </a:pPr>
            <a:r>
              <a:rPr lang="en-US" dirty="0" smtClean="0"/>
              <a:t>     </a:t>
            </a:r>
            <a:r>
              <a:rPr lang="en-US" sz="3200" dirty="0" smtClean="0"/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P(x, y)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b P(a, b)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positions of quantifiers can sometimes change</a:t>
            </a:r>
          </a:p>
          <a:p>
            <a:pPr marL="457200" lvl="1" indent="0">
              <a:buNone/>
            </a:pP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 smtClean="0">
                <a:latin typeface="+mn-lt"/>
                <a:sym typeface="Symbol" pitchFamily="18" charset="2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(Q(x)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P(x, y))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(Q(x)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P(x, y))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but:   </a:t>
            </a:r>
            <a:r>
              <a:rPr lang="en-US" sz="2800" dirty="0" smtClean="0">
                <a:solidFill>
                  <a:srgbClr val="C00000"/>
                </a:solidFill>
              </a:rPr>
              <a:t>order is important</a:t>
            </a:r>
            <a:r>
              <a:rPr lang="en-US" sz="2800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8870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quantification with two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9174069"/>
              </p:ext>
            </p:extLst>
          </p:nvPr>
        </p:nvGraphicFramePr>
        <p:xfrm>
          <a:off x="575733" y="1171221"/>
          <a:ext cx="81534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2819400"/>
                <a:gridCol w="2895600"/>
              </a:tblGrid>
              <a:tr h="10820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Franklin Gothic Medium" panose="020B0603020102020204" pitchFamily="34" charset="0"/>
                        </a:rPr>
                        <a:t>expression</a:t>
                      </a:r>
                      <a:endParaRPr lang="en-US" sz="2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when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true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when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baseline="0" dirty="0" smtClean="0"/>
                        <a:t>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 </a:t>
                      </a:r>
                      <a:r>
                        <a:rPr lang="en-US" sz="2800" baseline="0" dirty="0" smtClean="0"/>
                        <a:t>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50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negations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46" y="1244160"/>
            <a:ext cx="8229600" cy="51408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not every positive integer is prime</a:t>
            </a:r>
          </a:p>
          <a:p>
            <a:pPr>
              <a:buFont typeface="Arial" charset="0"/>
              <a:buChar char="•"/>
              <a:defRPr/>
            </a:pPr>
            <a:endParaRPr lang="en-US" sz="2800" dirty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some positive integer is not prime</a:t>
            </a: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p</a:t>
            </a:r>
            <a:r>
              <a:rPr lang="en-US" sz="2800" dirty="0" smtClean="0"/>
              <a:t>rime numbers do not exist</a:t>
            </a:r>
          </a:p>
          <a:p>
            <a:pPr>
              <a:buFont typeface="Arial" charset="0"/>
              <a:buChar char="•"/>
              <a:defRPr/>
            </a:pPr>
            <a:endParaRPr lang="en-US" sz="2800" dirty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every positive integer is not prime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8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morgan’s</a:t>
            </a:r>
            <a:r>
              <a:rPr lang="en-US" dirty="0" smtClean="0"/>
              <a:t> laws for quantifiers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085624" y="1320798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 dirty="0">
                <a:latin typeface="+mn-lt"/>
                <a:sym typeface="Symbol" pitchFamily="18" charset="2"/>
              </a:rPr>
              <a:t></a:t>
            </a:r>
            <a:r>
              <a:rPr lang="en-US" sz="3600" dirty="0">
                <a:latin typeface="+mn-lt"/>
              </a:rPr>
              <a:t>x  P(x)</a:t>
            </a:r>
            <a:r>
              <a:rPr lang="en-US" sz="3600" dirty="0"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>
                <a:latin typeface="+mn-lt"/>
                <a:sym typeface="Symbol" pitchFamily="18" charset="2"/>
              </a:rPr>
              <a:t></a:t>
            </a:r>
            <a:r>
              <a:rPr lang="en-US" sz="3600" dirty="0">
                <a:latin typeface="+mn-lt"/>
              </a:rPr>
              <a:t>x </a:t>
            </a:r>
            <a:r>
              <a:rPr lang="en-US" sz="3600" dirty="0">
                <a:latin typeface="+mn-lt"/>
                <a:sym typeface="Symbol" pitchFamily="18" charset="2"/>
              </a:rPr>
              <a:t></a:t>
            </a:r>
            <a:r>
              <a:rPr lang="en-US" sz="3600" dirty="0">
                <a:latin typeface="+mn-lt"/>
              </a:rPr>
              <a:t>P(x)</a:t>
            </a:r>
          </a:p>
          <a:p>
            <a:pPr algn="ctr" eaLnBrk="1" hangingPunct="1"/>
            <a:r>
              <a:rPr lang="en-US" dirty="0">
                <a:latin typeface="+mn-lt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 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P(x)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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P(x)</a:t>
            </a:r>
            <a:r>
              <a:rPr lang="en-US" dirty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94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morgan’s</a:t>
            </a:r>
            <a:r>
              <a:rPr lang="en-US" dirty="0" smtClean="0"/>
              <a:t> laws for quantifiers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0354" y="3330222"/>
            <a:ext cx="328166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    </a:t>
            </a: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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/>
              <a:t> 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 </a:t>
            </a:r>
            <a:r>
              <a:rPr lang="en-US" sz="3200" dirty="0"/>
              <a:t>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/>
              <a:t>x 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y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 ( </a:t>
            </a:r>
            <a:r>
              <a:rPr lang="en-US" sz="3200" dirty="0"/>
              <a:t>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/>
              <a:t>x 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y    (y &gt; x)</a:t>
            </a: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925686" y="2805288"/>
            <a:ext cx="44051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/>
              <a:t>“</a:t>
            </a:r>
            <a:r>
              <a:rPr lang="en-US" sz="2800" dirty="0">
                <a:latin typeface="Franklin Gothic Medium" panose="020B0603020102020204" pitchFamily="34" charset="0"/>
              </a:rPr>
              <a:t>There is no largest integer</a:t>
            </a:r>
            <a:r>
              <a:rPr lang="en-US" sz="2800" dirty="0"/>
              <a:t>”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942618" y="5565423"/>
            <a:ext cx="6636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/>
              <a:t>“</a:t>
            </a:r>
            <a:r>
              <a:rPr lang="en-US" sz="2800" dirty="0">
                <a:latin typeface="Franklin Gothic Medium" panose="020B0603020102020204" pitchFamily="34" charset="0"/>
              </a:rPr>
              <a:t>For every integer there is a larger integer</a:t>
            </a:r>
            <a:r>
              <a:rPr lang="en-US" sz="2800" dirty="0"/>
              <a:t>”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85624" y="1320798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 dirty="0">
                <a:latin typeface="+mn-lt"/>
                <a:sym typeface="Symbol" pitchFamily="18" charset="2"/>
              </a:rPr>
              <a:t></a:t>
            </a:r>
            <a:r>
              <a:rPr lang="en-US" sz="3600" dirty="0">
                <a:latin typeface="+mn-lt"/>
              </a:rPr>
              <a:t>x  P(x)</a:t>
            </a:r>
            <a:r>
              <a:rPr lang="en-US" sz="3600" dirty="0"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>
                <a:latin typeface="+mn-lt"/>
                <a:sym typeface="Symbol" pitchFamily="18" charset="2"/>
              </a:rPr>
              <a:t></a:t>
            </a:r>
            <a:r>
              <a:rPr lang="en-US" sz="3600" dirty="0">
                <a:latin typeface="+mn-lt"/>
              </a:rPr>
              <a:t>x </a:t>
            </a:r>
            <a:r>
              <a:rPr lang="en-US" sz="3600" dirty="0">
                <a:latin typeface="+mn-lt"/>
                <a:sym typeface="Symbol" pitchFamily="18" charset="2"/>
              </a:rPr>
              <a:t></a:t>
            </a:r>
            <a:r>
              <a:rPr lang="en-US" sz="3600" dirty="0">
                <a:latin typeface="+mn-lt"/>
              </a:rPr>
              <a:t>P(x)</a:t>
            </a:r>
          </a:p>
          <a:p>
            <a:pPr algn="ctr" eaLnBrk="1" hangingPunct="1"/>
            <a:r>
              <a:rPr lang="en-US" dirty="0">
                <a:latin typeface="+mn-lt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 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P(x)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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P(x)</a:t>
            </a:r>
            <a:r>
              <a:rPr lang="en-US" dirty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review: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boolean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algebra</a:t>
            </a:r>
          </a:p>
        </p:txBody>
      </p:sp>
      <p:sp>
        <p:nvSpPr>
          <p:cNvPr id="34822" name="Rectangle 10"/>
          <p:cNvSpPr>
            <a:spLocks noGrp="1" noChangeArrowheads="1"/>
          </p:cNvSpPr>
          <p:nvPr>
            <p:ph idx="1"/>
          </p:nvPr>
        </p:nvSpPr>
        <p:spPr>
          <a:xfrm>
            <a:off x="405683" y="1291104"/>
            <a:ext cx="8699679" cy="5065246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sz="3700" dirty="0" smtClean="0">
                <a:solidFill>
                  <a:srgbClr val="C00000"/>
                </a:solidFill>
              </a:rPr>
              <a:t>Boolean algebra to circuit design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sz="3700" dirty="0" smtClean="0">
                <a:solidFill>
                  <a:srgbClr val="C00000"/>
                </a:solidFill>
              </a:rPr>
              <a:t>Boolean algebra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a set of elements B containing {0, 1}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binary operations { + , •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and a unary operation { ’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such that the following axioms hold: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Wingdings" pitchFamily="-111" charset="2"/>
              <a:buNone/>
              <a:tabLst>
                <a:tab pos="2481263" algn="l"/>
                <a:tab pos="5416550" algn="l"/>
              </a:tabLst>
              <a:defRPr/>
            </a:pPr>
            <a:r>
              <a:rPr lang="en-US" sz="2600" dirty="0" smtClean="0"/>
              <a:t>	1. the set B contains at least two elements: a, b</a:t>
            </a:r>
            <a:br>
              <a:rPr lang="en-US" sz="2600" dirty="0" smtClean="0"/>
            </a:br>
            <a:r>
              <a:rPr lang="en-US" sz="2600" dirty="0" smtClean="0"/>
              <a:t>2. closure:	a + b   is in B	a • b   is in B</a:t>
            </a:r>
            <a:br>
              <a:rPr lang="en-US" sz="2600" dirty="0" smtClean="0"/>
            </a:br>
            <a:r>
              <a:rPr lang="en-US" sz="2600" dirty="0" smtClean="0"/>
              <a:t>3. </a:t>
            </a:r>
            <a:r>
              <a:rPr lang="en-US" sz="2600" dirty="0" err="1" smtClean="0"/>
              <a:t>commutativity</a:t>
            </a:r>
            <a:r>
              <a:rPr lang="en-US" sz="2600" dirty="0" smtClean="0"/>
              <a:t>:	a + b = b + a	</a:t>
            </a:r>
            <a:r>
              <a:rPr lang="en-US" sz="2600" dirty="0" err="1" smtClean="0"/>
              <a:t>a</a:t>
            </a:r>
            <a:r>
              <a:rPr lang="en-US" sz="2600" dirty="0" smtClean="0"/>
              <a:t> • b = b • a</a:t>
            </a:r>
            <a:br>
              <a:rPr lang="en-US" sz="2600" dirty="0" smtClean="0"/>
            </a:br>
            <a:r>
              <a:rPr lang="en-US" sz="2600" dirty="0" smtClean="0"/>
              <a:t>4. </a:t>
            </a:r>
            <a:r>
              <a:rPr lang="en-US" sz="2600" dirty="0" err="1" smtClean="0"/>
              <a:t>associativity</a:t>
            </a:r>
            <a:r>
              <a:rPr lang="en-US" sz="2600" dirty="0" smtClean="0"/>
              <a:t>:	a + (b + c) = (a + b) + c	a • (b • c) = (a • b) • c</a:t>
            </a:r>
            <a:br>
              <a:rPr lang="en-US" sz="2600" dirty="0" smtClean="0"/>
            </a:br>
            <a:r>
              <a:rPr lang="en-US" sz="2600" dirty="0" smtClean="0"/>
              <a:t>5. identity:	a + 0 = a	</a:t>
            </a:r>
            <a:r>
              <a:rPr lang="en-US" sz="2600" dirty="0" err="1" smtClean="0"/>
              <a:t>a</a:t>
            </a:r>
            <a:r>
              <a:rPr lang="en-US" sz="2600" dirty="0" smtClean="0"/>
              <a:t> • 1 = a</a:t>
            </a:r>
            <a:br>
              <a:rPr lang="en-US" sz="2600" dirty="0" smtClean="0"/>
            </a:br>
            <a:r>
              <a:rPr lang="en-US" sz="2600" dirty="0" smtClean="0"/>
              <a:t>6. </a:t>
            </a:r>
            <a:r>
              <a:rPr lang="en-US" sz="2600" dirty="0" err="1" smtClean="0"/>
              <a:t>distributivity</a:t>
            </a:r>
            <a:r>
              <a:rPr lang="en-US" sz="2600" dirty="0" smtClean="0"/>
              <a:t>:	a + (b • c) = (a + b) • (a + c)	a • (b + c) = (a • b) + (a • c)</a:t>
            </a:r>
            <a:br>
              <a:rPr lang="en-US" sz="2600" dirty="0" smtClean="0"/>
            </a:br>
            <a:r>
              <a:rPr lang="en-US" sz="2600" dirty="0" smtClean="0"/>
              <a:t>7. </a:t>
            </a:r>
            <a:r>
              <a:rPr lang="en-US" sz="2600" dirty="0" err="1" smtClean="0"/>
              <a:t>complementarity</a:t>
            </a:r>
            <a:r>
              <a:rPr lang="en-US" sz="2600" dirty="0" smtClean="0"/>
              <a:t>:	a + a’ = 1	a • a’ = 0</a:t>
            </a:r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94955" y="1313646"/>
            <a:ext cx="2180024" cy="265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89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review: mapping truth tables to logic gates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53322" y="1300497"/>
            <a:ext cx="8345979" cy="181046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Given a truth table: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Write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Minimize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Draw as gates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Map to available gates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6577884" y="1129047"/>
            <a:ext cx="1897063" cy="3013075"/>
            <a:chOff x="1015" y="1407"/>
            <a:chExt cx="1195" cy="1897"/>
          </a:xfrm>
        </p:grpSpPr>
        <p:sp>
          <p:nvSpPr>
            <p:cNvPr id="7187" name="Text Box 9"/>
            <p:cNvSpPr txBox="1">
              <a:spLocks noChangeArrowheads="1"/>
            </p:cNvSpPr>
            <p:nvPr/>
          </p:nvSpPr>
          <p:spPr bwMode="auto">
            <a:xfrm>
              <a:off x="1126" y="1511"/>
              <a:ext cx="962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A	B	C    F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0	1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1	0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1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0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1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1	1    1</a:t>
              </a:r>
            </a:p>
          </p:txBody>
        </p:sp>
        <p:sp>
          <p:nvSpPr>
            <p:cNvPr id="7188" name="Line 10"/>
            <p:cNvSpPr>
              <a:spLocks noChangeShapeType="1"/>
            </p:cNvSpPr>
            <p:nvPr/>
          </p:nvSpPr>
          <p:spPr bwMode="auto">
            <a:xfrm>
              <a:off x="1015" y="1716"/>
              <a:ext cx="119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7189" name="Line 11"/>
            <p:cNvSpPr>
              <a:spLocks noChangeShapeType="1"/>
            </p:cNvSpPr>
            <p:nvPr/>
          </p:nvSpPr>
          <p:spPr bwMode="auto">
            <a:xfrm>
              <a:off x="1872" y="1407"/>
              <a:ext cx="0" cy="18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</p:grp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670283" y="3690735"/>
            <a:ext cx="29035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dirty="0"/>
              <a:t>F = A’BC’+A’BC+AB’C+ABC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/>
              <a:t>   = A’B(C’+C)+AC(B’+B)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/>
              <a:t>   = A’B+AC</a:t>
            </a:r>
          </a:p>
        </p:txBody>
      </p:sp>
      <p:pic>
        <p:nvPicPr>
          <p:cNvPr id="7177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253" y="5001676"/>
            <a:ext cx="2775129" cy="165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28" y="4925476"/>
            <a:ext cx="2747217" cy="164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9" name="Straight Arrow Connector 13"/>
          <p:cNvCxnSpPr>
            <a:cxnSpLocks noChangeShapeType="1"/>
          </p:cNvCxnSpPr>
          <p:nvPr/>
        </p:nvCxnSpPr>
        <p:spPr bwMode="auto">
          <a:xfrm flipH="1">
            <a:off x="3702587" y="2308536"/>
            <a:ext cx="2736850" cy="1463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15"/>
          <p:cNvCxnSpPr>
            <a:cxnSpLocks noChangeShapeType="1"/>
          </p:cNvCxnSpPr>
          <p:nvPr/>
        </p:nvCxnSpPr>
        <p:spPr bwMode="auto">
          <a:xfrm>
            <a:off x="1220251" y="4702331"/>
            <a:ext cx="968375" cy="3571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Arrow Connector 17"/>
          <p:cNvCxnSpPr>
            <a:cxnSpLocks noChangeShapeType="1"/>
          </p:cNvCxnSpPr>
          <p:nvPr/>
        </p:nvCxnSpPr>
        <p:spPr bwMode="auto">
          <a:xfrm flipV="1">
            <a:off x="4223848" y="5561347"/>
            <a:ext cx="1417637" cy="460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156805" y="4186214"/>
            <a:ext cx="723900" cy="19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3" name="Oval 20"/>
          <p:cNvSpPr>
            <a:spLocks noChangeArrowheads="1"/>
          </p:cNvSpPr>
          <p:nvPr/>
        </p:nvSpPr>
        <p:spPr bwMode="auto">
          <a:xfrm>
            <a:off x="5096747" y="3110963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7184" name="Oval 22"/>
          <p:cNvSpPr>
            <a:spLocks noChangeArrowheads="1"/>
          </p:cNvSpPr>
          <p:nvPr/>
        </p:nvSpPr>
        <p:spPr bwMode="auto">
          <a:xfrm>
            <a:off x="148151" y="4055860"/>
            <a:ext cx="271463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7185" name="Oval 23"/>
          <p:cNvSpPr>
            <a:spLocks noChangeArrowheads="1"/>
          </p:cNvSpPr>
          <p:nvPr/>
        </p:nvSpPr>
        <p:spPr bwMode="auto">
          <a:xfrm>
            <a:off x="1278093" y="4885609"/>
            <a:ext cx="271463" cy="269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7186" name="Oval 24"/>
          <p:cNvSpPr>
            <a:spLocks noChangeArrowheads="1"/>
          </p:cNvSpPr>
          <p:nvPr/>
        </p:nvSpPr>
        <p:spPr bwMode="auto">
          <a:xfrm>
            <a:off x="4690931" y="5223902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20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canonical forms</a:t>
            </a:r>
          </a:p>
        </p:txBody>
      </p:sp>
      <p:sp>
        <p:nvSpPr>
          <p:cNvPr id="25606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244160"/>
            <a:ext cx="8229600" cy="11255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Truth table is the unique signature of a Boolean function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438" y="1954962"/>
            <a:ext cx="92921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2600" dirty="0">
              <a:latin typeface="Franklin Gothic Medium" panose="020B06030201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The 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same truth table can have many gate realizations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Franklin Gothic Medium" panose="020B0603020102020204" pitchFamily="34" charset="0"/>
              </a:rPr>
              <a:t>we’ve seen this already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Franklin Gothic Medium" panose="020B0603020102020204" pitchFamily="34" charset="0"/>
              </a:rPr>
              <a:t>depends on how good we are at Boolean </a:t>
            </a:r>
            <a:r>
              <a:rPr lang="en-US" sz="2400" dirty="0" smtClean="0">
                <a:latin typeface="Franklin Gothic Medium" panose="020B0603020102020204" pitchFamily="34" charset="0"/>
              </a:rPr>
              <a:t>simplification</a:t>
            </a:r>
            <a:endParaRPr lang="en-US" sz="2400" dirty="0">
              <a:latin typeface="Franklin Gothic Medium" panose="020B06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975" y="3345107"/>
            <a:ext cx="841956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–"/>
              <a:defRPr/>
            </a:pPr>
            <a:endParaRPr lang="en-US" sz="2600" dirty="0">
              <a:latin typeface="Franklin Gothic Medium" panose="020B06030201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Canonical 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forms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 smtClean="0">
                <a:latin typeface="Franklin Gothic Medium" panose="020B0603020102020204" pitchFamily="34" charset="0"/>
              </a:rPr>
              <a:t>  standard </a:t>
            </a:r>
            <a:r>
              <a:rPr lang="en-US" sz="2400" dirty="0">
                <a:latin typeface="Franklin Gothic Medium" panose="020B0603020102020204" pitchFamily="34" charset="0"/>
              </a:rPr>
              <a:t>forms for a Boolean expression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 smtClean="0">
                <a:latin typeface="Franklin Gothic Medium" panose="020B0603020102020204" pitchFamily="34" charset="0"/>
              </a:rPr>
              <a:t>  we </a:t>
            </a:r>
            <a:r>
              <a:rPr lang="en-US" sz="2400" dirty="0">
                <a:latin typeface="Franklin Gothic Medium" panose="020B0603020102020204" pitchFamily="34" charset="0"/>
              </a:rPr>
              <a:t>all come up with the same expression</a:t>
            </a:r>
          </a:p>
        </p:txBody>
      </p:sp>
    </p:spTree>
    <p:extLst>
      <p:ext uri="{BB962C8B-B14F-4D97-AF65-F5344CB8AC3E}">
        <p14:creationId xmlns:p14="http://schemas.microsoft.com/office/powerpoint/2010/main" val="1747845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sum-of-products canonical form</a:t>
            </a:r>
          </a:p>
        </p:txBody>
      </p:sp>
      <p:sp>
        <p:nvSpPr>
          <p:cNvPr id="9219" name="Rectangle 26"/>
          <p:cNvSpPr>
            <a:spLocks noGrp="1" noChangeArrowheads="1"/>
          </p:cNvSpPr>
          <p:nvPr>
            <p:ph idx="1"/>
          </p:nvPr>
        </p:nvSpPr>
        <p:spPr>
          <a:xfrm>
            <a:off x="579555" y="1149435"/>
            <a:ext cx="9144000" cy="4525963"/>
          </a:xfrm>
        </p:spPr>
        <p:txBody>
          <a:bodyPr/>
          <a:lstStyle/>
          <a:p>
            <a:pPr eaLnBrk="1" hangingPunct="1"/>
            <a:r>
              <a:rPr lang="en-US" sz="2600" dirty="0"/>
              <a:t>a</a:t>
            </a:r>
            <a:r>
              <a:rPr lang="en-US" sz="2600" dirty="0" smtClean="0"/>
              <a:t>lso known as </a:t>
            </a:r>
            <a:r>
              <a:rPr lang="en-US" sz="2600" dirty="0" smtClean="0">
                <a:solidFill>
                  <a:srgbClr val="C00000"/>
                </a:solidFill>
              </a:rPr>
              <a:t>Disjunctive Normal Form (DNF)</a:t>
            </a:r>
          </a:p>
          <a:p>
            <a:pPr eaLnBrk="1" hangingPunct="1"/>
            <a:r>
              <a:rPr lang="en-US" sz="2600" dirty="0"/>
              <a:t>a</a:t>
            </a:r>
            <a:r>
              <a:rPr lang="en-US" sz="2600" dirty="0" smtClean="0"/>
              <a:t>lso known as </a:t>
            </a:r>
            <a:r>
              <a:rPr lang="en-US" sz="2600" dirty="0" err="1" smtClean="0">
                <a:solidFill>
                  <a:srgbClr val="C00000"/>
                </a:solidFill>
              </a:rPr>
              <a:t>minterm</a:t>
            </a:r>
            <a:r>
              <a:rPr lang="en-US" sz="2600" dirty="0" smtClean="0">
                <a:solidFill>
                  <a:srgbClr val="C00000"/>
                </a:solidFill>
              </a:rPr>
              <a:t> expansion</a:t>
            </a:r>
          </a:p>
        </p:txBody>
      </p:sp>
      <p:grpSp>
        <p:nvGrpSpPr>
          <p:cNvPr id="9223" name="Group 12"/>
          <p:cNvGrpSpPr>
            <a:grpSpLocks/>
          </p:cNvGrpSpPr>
          <p:nvPr/>
        </p:nvGrpSpPr>
        <p:grpSpPr bwMode="auto">
          <a:xfrm>
            <a:off x="1037019" y="3551704"/>
            <a:ext cx="2549525" cy="1931988"/>
            <a:chOff x="572" y="2000"/>
            <a:chExt cx="1628" cy="1232"/>
          </a:xfrm>
        </p:grpSpPr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4199319" y="2926229"/>
            <a:ext cx="52863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9226" name="Rectangle 37"/>
          <p:cNvSpPr>
            <a:spLocks noChangeArrowheads="1"/>
          </p:cNvSpPr>
          <p:nvPr/>
        </p:nvSpPr>
        <p:spPr bwMode="auto">
          <a:xfrm>
            <a:off x="4124707" y="2549992"/>
            <a:ext cx="39814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001      011      101       110       111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endParaRPr lang="en-US" sz="1600">
              <a:solidFill>
                <a:srgbClr val="000000"/>
              </a:solidFill>
              <a:latin typeface="Tahoma" pitchFamily="-111" charset="0"/>
            </a:endParaRPr>
          </a:p>
        </p:txBody>
      </p:sp>
      <p:grpSp>
        <p:nvGrpSpPr>
          <p:cNvPr id="9227" name="Group 45"/>
          <p:cNvGrpSpPr>
            <a:grpSpLocks/>
          </p:cNvGrpSpPr>
          <p:nvPr/>
        </p:nvGrpSpPr>
        <p:grpSpPr bwMode="auto">
          <a:xfrm>
            <a:off x="2621344" y="2910354"/>
            <a:ext cx="3213100" cy="1595438"/>
            <a:chOff x="1584" y="2054"/>
            <a:chExt cx="2052" cy="1018"/>
          </a:xfrm>
        </p:grpSpPr>
        <p:sp>
          <p:nvSpPr>
            <p:cNvPr id="9240" name="Rectangle 33"/>
            <p:cNvSpPr>
              <a:spLocks noChangeArrowheads="1"/>
            </p:cNvSpPr>
            <p:nvPr/>
          </p:nvSpPr>
          <p:spPr bwMode="auto">
            <a:xfrm>
              <a:off x="3127" y="2054"/>
              <a:ext cx="50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+ A’BC</a:t>
              </a:r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 flipV="1">
              <a:off x="1584" y="2304"/>
              <a:ext cx="1824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8" name="Group 46"/>
          <p:cNvGrpSpPr>
            <a:grpSpLocks/>
          </p:cNvGrpSpPr>
          <p:nvPr/>
        </p:nvGrpSpPr>
        <p:grpSpPr bwMode="auto">
          <a:xfrm>
            <a:off x="2621344" y="2910354"/>
            <a:ext cx="3940175" cy="1971675"/>
            <a:chOff x="1584" y="2054"/>
            <a:chExt cx="2516" cy="1258"/>
          </a:xfrm>
        </p:grpSpPr>
        <p:sp>
          <p:nvSpPr>
            <p:cNvPr id="9238" name="Rectangle 34"/>
            <p:cNvSpPr>
              <a:spLocks noChangeArrowheads="1"/>
            </p:cNvSpPr>
            <p:nvPr/>
          </p:nvSpPr>
          <p:spPr bwMode="auto">
            <a:xfrm>
              <a:off x="3584" y="2054"/>
              <a:ext cx="51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AB’C</a:t>
              </a:r>
            </a:p>
          </p:txBody>
        </p:sp>
        <p:sp>
          <p:nvSpPr>
            <p:cNvPr id="9239" name="Line 40"/>
            <p:cNvSpPr>
              <a:spLocks noChangeShapeType="1"/>
            </p:cNvSpPr>
            <p:nvPr/>
          </p:nvSpPr>
          <p:spPr bwMode="auto">
            <a:xfrm flipV="1">
              <a:off x="1584" y="2304"/>
              <a:ext cx="2256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9" name="Group 47"/>
          <p:cNvGrpSpPr>
            <a:grpSpLocks/>
          </p:cNvGrpSpPr>
          <p:nvPr/>
        </p:nvGrpSpPr>
        <p:grpSpPr bwMode="auto">
          <a:xfrm>
            <a:off x="2621344" y="2910354"/>
            <a:ext cx="4692650" cy="2197100"/>
            <a:chOff x="1584" y="2054"/>
            <a:chExt cx="2997" cy="1402"/>
          </a:xfrm>
        </p:grpSpPr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4064" y="2054"/>
              <a:ext cx="51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ABC’</a:t>
              </a:r>
            </a:p>
          </p:txBody>
        </p:sp>
        <p:sp>
          <p:nvSpPr>
            <p:cNvPr id="9237" name="Line 41"/>
            <p:cNvSpPr>
              <a:spLocks noChangeShapeType="1"/>
            </p:cNvSpPr>
            <p:nvPr/>
          </p:nvSpPr>
          <p:spPr bwMode="auto">
            <a:xfrm flipV="1">
              <a:off x="1584" y="2304"/>
              <a:ext cx="2736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0" name="Group 48"/>
          <p:cNvGrpSpPr>
            <a:grpSpLocks/>
          </p:cNvGrpSpPr>
          <p:nvPr/>
        </p:nvGrpSpPr>
        <p:grpSpPr bwMode="auto">
          <a:xfrm>
            <a:off x="2621344" y="2926229"/>
            <a:ext cx="5403850" cy="2406650"/>
            <a:chOff x="1584" y="2064"/>
            <a:chExt cx="3451" cy="1536"/>
          </a:xfrm>
        </p:grpSpPr>
        <p:sp>
          <p:nvSpPr>
            <p:cNvPr id="9234" name="Rectangle 36"/>
            <p:cNvSpPr>
              <a:spLocks noChangeArrowheads="1"/>
            </p:cNvSpPr>
            <p:nvPr/>
          </p:nvSpPr>
          <p:spPr bwMode="auto">
            <a:xfrm>
              <a:off x="4546" y="2064"/>
              <a:ext cx="4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</a:t>
              </a:r>
            </a:p>
          </p:txBody>
        </p:sp>
        <p:sp>
          <p:nvSpPr>
            <p:cNvPr id="9235" name="Line 42"/>
            <p:cNvSpPr>
              <a:spLocks noChangeShapeType="1"/>
            </p:cNvSpPr>
            <p:nvPr/>
          </p:nvSpPr>
          <p:spPr bwMode="auto">
            <a:xfrm flipV="1">
              <a:off x="1584" y="2256"/>
              <a:ext cx="321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1" name="Group 44"/>
          <p:cNvGrpSpPr>
            <a:grpSpLocks/>
          </p:cNvGrpSpPr>
          <p:nvPr/>
        </p:nvGrpSpPr>
        <p:grpSpPr bwMode="auto">
          <a:xfrm>
            <a:off x="2621344" y="2937342"/>
            <a:ext cx="2536825" cy="1116012"/>
            <a:chOff x="1584" y="2072"/>
            <a:chExt cx="1620" cy="712"/>
          </a:xfrm>
        </p:grpSpPr>
        <p:sp>
          <p:nvSpPr>
            <p:cNvPr id="9232" name="Line 38"/>
            <p:cNvSpPr>
              <a:spLocks noChangeShapeType="1"/>
            </p:cNvSpPr>
            <p:nvPr/>
          </p:nvSpPr>
          <p:spPr bwMode="auto">
            <a:xfrm flipV="1">
              <a:off x="1584" y="2304"/>
              <a:ext cx="1344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43"/>
            <p:cNvSpPr>
              <a:spLocks noChangeArrowheads="1"/>
            </p:cNvSpPr>
            <p:nvPr/>
          </p:nvSpPr>
          <p:spPr bwMode="auto">
            <a:xfrm>
              <a:off x="2804" y="2072"/>
              <a:ext cx="40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A’B’C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6215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Rectangle 1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</a:t>
            </a:r>
            <a:r>
              <a:rPr lang="en-US" dirty="0" smtClean="0"/>
              <a:t>um-of-products canonical form</a:t>
            </a:r>
          </a:p>
        </p:txBody>
      </p:sp>
      <p:sp>
        <p:nvSpPr>
          <p:cNvPr id="10243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1149435"/>
            <a:ext cx="8486775" cy="44577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Product term (or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smtClean="0"/>
              <a:t>AND-</a:t>
            </a:r>
            <a:r>
              <a:rPr lang="en-US" sz="2000" dirty="0" err="1" smtClean="0"/>
              <a:t>ed</a:t>
            </a:r>
            <a:r>
              <a:rPr lang="en-US" sz="2000" dirty="0" smtClean="0"/>
              <a:t> </a:t>
            </a:r>
            <a:r>
              <a:rPr lang="en-US" sz="2000" dirty="0" smtClean="0"/>
              <a:t>product of literals – input combination for which output is true</a:t>
            </a:r>
          </a:p>
          <a:p>
            <a:pPr lvl="1" eaLnBrk="1" hangingPunct="1"/>
            <a:r>
              <a:rPr lang="en-US" sz="2000" dirty="0" smtClean="0"/>
              <a:t>each variable appears exactly once, true or inverted (but not both)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644525" y="5404745"/>
            <a:ext cx="25939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short-hand notation for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Tahoma" pitchFamily="-111" charset="0"/>
              </a:rPr>
              <a:t>minterms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 of 3 variables</a:t>
            </a:r>
          </a:p>
        </p:txBody>
      </p: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871538" y="2550420"/>
            <a:ext cx="2725737" cy="2495550"/>
            <a:chOff x="284" y="1448"/>
            <a:chExt cx="1740" cy="1592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44" y="1448"/>
              <a:ext cx="16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A	B	C	</a:t>
              </a:r>
              <a:r>
                <a:rPr lang="en-US" sz="1600" dirty="0" err="1">
                  <a:solidFill>
                    <a:srgbClr val="000000"/>
                  </a:solidFill>
                  <a:latin typeface="Tahoma" pitchFamily="-111" charset="0"/>
                </a:rPr>
                <a:t>minterms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/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	A’B’C’	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m0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	0	1	A’B’C	m1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	1	0	A’BC’	m2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1	A’BC	m3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0	AB’C’	m4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	AB’C	m5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0	ABC’	m6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	ABC	m7</a:t>
              </a: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84" y="1624"/>
              <a:ext cx="1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136" y="1476"/>
              <a:ext cx="0" cy="14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9" name="Line 15"/>
          <p:cNvSpPr>
            <a:spLocks noChangeShapeType="1"/>
          </p:cNvSpPr>
          <p:nvPr/>
        </p:nvSpPr>
        <p:spPr bwMode="auto">
          <a:xfrm flipV="1">
            <a:off x="2751138" y="4988820"/>
            <a:ext cx="438150" cy="665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3897313" y="2701233"/>
            <a:ext cx="4921250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F in canonical form: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</a:t>
            </a:r>
            <a:r>
              <a:rPr lang="en-US" sz="1600" dirty="0">
                <a:solidFill>
                  <a:srgbClr val="000000"/>
                </a:solidFill>
                <a:latin typeface="Symbol" pitchFamily="-111" charset="2"/>
              </a:rPr>
              <a:t>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m(1,3,5,6,7)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m1 + m3 + m5 + m6 + m7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A’B’C + A’BC + AB’C + ABC’ + ABC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 dirty="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canonical form </a:t>
            </a:r>
            <a:r>
              <a:rPr lang="en-US" sz="1600" dirty="0">
                <a:solidFill>
                  <a:srgbClr val="C00000"/>
                </a:solidFill>
                <a:latin typeface="Symbol" pitchFamily="-111" charset="2"/>
                <a:sym typeface="Symbol" pitchFamily="-111" charset="2"/>
              </a:rPr>
              <a:t>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 minimal form</a:t>
            </a:r>
            <a:br>
              <a:rPr lang="en-US" sz="1600" dirty="0">
                <a:solidFill>
                  <a:srgbClr val="C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A’B’C + A’BC + AB’C + ABC + ABC’ 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(A’B’ + A’B + AB’ + AB)C + ABC’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((A’ + A)(B’ + B))C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ABC’ + 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AB + C</a:t>
            </a:r>
          </a:p>
        </p:txBody>
      </p:sp>
    </p:spTree>
    <p:extLst>
      <p:ext uri="{BB962C8B-B14F-4D97-AF65-F5344CB8AC3E}">
        <p14:creationId xmlns:p14="http://schemas.microsoft.com/office/powerpoint/2010/main" val="1210553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</a:t>
            </a:r>
            <a:r>
              <a:rPr lang="en-US" dirty="0" smtClean="0"/>
              <a:t>roduct-of-sums canonical form</a:t>
            </a:r>
          </a:p>
        </p:txBody>
      </p:sp>
      <p:sp>
        <p:nvSpPr>
          <p:cNvPr id="11267" name="Rectangle 22"/>
          <p:cNvSpPr>
            <a:spLocks noGrp="1" noChangeArrowheads="1"/>
          </p:cNvSpPr>
          <p:nvPr>
            <p:ph idx="1"/>
          </p:nvPr>
        </p:nvSpPr>
        <p:spPr>
          <a:xfrm>
            <a:off x="575063" y="1070662"/>
            <a:ext cx="9144000" cy="4525963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also known as </a:t>
            </a:r>
            <a:r>
              <a:rPr lang="en-US" sz="2600" dirty="0" smtClean="0">
                <a:solidFill>
                  <a:srgbClr val="C00000"/>
                </a:solidFill>
              </a:rPr>
              <a:t>Conjunctive Normal Form (CNF)</a:t>
            </a:r>
          </a:p>
          <a:p>
            <a:pPr eaLnBrk="1" hangingPunct="1"/>
            <a:r>
              <a:rPr lang="en-US" sz="2600" dirty="0" smtClean="0"/>
              <a:t>also known as </a:t>
            </a:r>
            <a:r>
              <a:rPr lang="en-US" sz="2600" dirty="0" err="1" smtClean="0">
                <a:solidFill>
                  <a:srgbClr val="C00000"/>
                </a:solidFill>
              </a:rPr>
              <a:t>maxterm</a:t>
            </a:r>
            <a:r>
              <a:rPr lang="en-US" sz="2600" dirty="0" smtClean="0">
                <a:solidFill>
                  <a:srgbClr val="C00000"/>
                </a:solidFill>
              </a:rPr>
              <a:t> expansion</a:t>
            </a:r>
          </a:p>
        </p:txBody>
      </p:sp>
      <p:grpSp>
        <p:nvGrpSpPr>
          <p:cNvPr id="11271" name="Group 12"/>
          <p:cNvGrpSpPr>
            <a:grpSpLocks/>
          </p:cNvGrpSpPr>
          <p:nvPr/>
        </p:nvGrpSpPr>
        <p:grpSpPr bwMode="auto">
          <a:xfrm>
            <a:off x="1037019" y="3225909"/>
            <a:ext cx="2549525" cy="1930400"/>
            <a:chOff x="572" y="2000"/>
            <a:chExt cx="1628" cy="1232"/>
          </a:xfrm>
        </p:grpSpPr>
        <p:sp>
          <p:nvSpPr>
            <p:cNvPr id="11283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4037394" y="2373421"/>
            <a:ext cx="5286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   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000              010              100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grpSp>
        <p:nvGrpSpPr>
          <p:cNvPr id="11274" name="Group 31"/>
          <p:cNvGrpSpPr>
            <a:grpSpLocks/>
          </p:cNvGrpSpPr>
          <p:nvPr/>
        </p:nvGrpSpPr>
        <p:grpSpPr bwMode="auto">
          <a:xfrm>
            <a:off x="2624519" y="2630596"/>
            <a:ext cx="3032125" cy="922338"/>
            <a:chOff x="1586" y="1892"/>
            <a:chExt cx="1936" cy="589"/>
          </a:xfrm>
        </p:grpSpPr>
        <p:sp>
          <p:nvSpPr>
            <p:cNvPr id="11281" name="Rectangle 23"/>
            <p:cNvSpPr>
              <a:spLocks noChangeArrowheads="1"/>
            </p:cNvSpPr>
            <p:nvPr/>
          </p:nvSpPr>
          <p:spPr bwMode="auto">
            <a:xfrm>
              <a:off x="2715" y="1892"/>
              <a:ext cx="8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(A + B + C)</a:t>
              </a:r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1586" y="2105"/>
              <a:ext cx="1485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" name="Group 32"/>
          <p:cNvGrpSpPr>
            <a:grpSpLocks/>
          </p:cNvGrpSpPr>
          <p:nvPr/>
        </p:nvGrpSpPr>
        <p:grpSpPr bwMode="auto">
          <a:xfrm>
            <a:off x="2594357" y="2630596"/>
            <a:ext cx="4259262" cy="1320800"/>
            <a:chOff x="1566" y="1892"/>
            <a:chExt cx="2721" cy="843"/>
          </a:xfrm>
        </p:grpSpPr>
        <p:sp>
          <p:nvSpPr>
            <p:cNvPr id="11279" name="Rectangle 24"/>
            <p:cNvSpPr>
              <a:spLocks noChangeArrowheads="1"/>
            </p:cNvSpPr>
            <p:nvPr/>
          </p:nvSpPr>
          <p:spPr bwMode="auto">
            <a:xfrm>
              <a:off x="3452" y="1892"/>
              <a:ext cx="83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B’ + C)</a:t>
              </a:r>
            </a:p>
          </p:txBody>
        </p:sp>
        <p:sp>
          <p:nvSpPr>
            <p:cNvPr id="11280" name="Line 27"/>
            <p:cNvSpPr>
              <a:spLocks noChangeShapeType="1"/>
            </p:cNvSpPr>
            <p:nvPr/>
          </p:nvSpPr>
          <p:spPr bwMode="auto">
            <a:xfrm flipV="1">
              <a:off x="1566" y="2115"/>
              <a:ext cx="2278" cy="6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6" name="Group 33"/>
          <p:cNvGrpSpPr>
            <a:grpSpLocks/>
          </p:cNvGrpSpPr>
          <p:nvPr/>
        </p:nvGrpSpPr>
        <p:grpSpPr bwMode="auto">
          <a:xfrm>
            <a:off x="2608644" y="2624246"/>
            <a:ext cx="5432425" cy="1709738"/>
            <a:chOff x="1576" y="1888"/>
            <a:chExt cx="3469" cy="1091"/>
          </a:xfrm>
        </p:grpSpPr>
        <p:sp>
          <p:nvSpPr>
            <p:cNvPr id="11277" name="Rectangle 25"/>
            <p:cNvSpPr>
              <a:spLocks noChangeArrowheads="1"/>
            </p:cNvSpPr>
            <p:nvPr/>
          </p:nvSpPr>
          <p:spPr bwMode="auto">
            <a:xfrm>
              <a:off x="4218" y="1888"/>
              <a:ext cx="82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(A’ + B + C)</a:t>
              </a:r>
            </a:p>
          </p:txBody>
        </p:sp>
        <p:sp>
          <p:nvSpPr>
            <p:cNvPr id="11278" name="Line 28"/>
            <p:cNvSpPr>
              <a:spLocks noChangeShapeType="1"/>
            </p:cNvSpPr>
            <p:nvPr/>
          </p:nvSpPr>
          <p:spPr bwMode="auto">
            <a:xfrm flipV="1">
              <a:off x="1576" y="2115"/>
              <a:ext cx="306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27655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s-o-p, p-o-s, and de Morgan’s theorem</a:t>
            </a:r>
          </a:p>
        </p:txBody>
      </p:sp>
      <p:sp>
        <p:nvSpPr>
          <p:cNvPr id="35846" name="Rectangle 10"/>
          <p:cNvSpPr>
            <a:spLocks noGrp="1" noChangeArrowheads="1"/>
          </p:cNvSpPr>
          <p:nvPr>
            <p:ph idx="1"/>
          </p:nvPr>
        </p:nvSpPr>
        <p:spPr>
          <a:xfrm>
            <a:off x="513645" y="1306686"/>
            <a:ext cx="8410575" cy="44577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Complement of function in sum-of-products form: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F’ = A’B’C’ + A’BC’ + AB’C’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6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Complement again and apply de Morgan’s and </a:t>
            </a:r>
            <a:br>
              <a:rPr lang="en-US" sz="2600" dirty="0" smtClean="0">
                <a:solidFill>
                  <a:srgbClr val="C00000"/>
                </a:solidFill>
              </a:rPr>
            </a:br>
            <a:r>
              <a:rPr lang="en-US" sz="2600" dirty="0" smtClean="0">
                <a:solidFill>
                  <a:srgbClr val="C00000"/>
                </a:solidFill>
              </a:rPr>
              <a:t>get the product-of-sums form: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(F’)’ = (A’B’C’ + A’BC’ + AB’C’)’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= (A + B + C) (A + B’ + C) (A’ + B + C)</a:t>
            </a:r>
            <a:b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690884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1101</Words>
  <Application>Microsoft Office PowerPoint</Application>
  <PresentationFormat>On-screen Show (4:3)</PresentationFormat>
  <Paragraphs>280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311: Foundations of Computing</vt:lpstr>
      <vt:lpstr>announcements</vt:lpstr>
      <vt:lpstr>review: boolean algebra</vt:lpstr>
      <vt:lpstr>review: mapping truth tables to logic gates</vt:lpstr>
      <vt:lpstr>review: canonical forms</vt:lpstr>
      <vt:lpstr>sum-of-products canonical form</vt:lpstr>
      <vt:lpstr>sum-of-products canonical form</vt:lpstr>
      <vt:lpstr>product-of-sums canonical form</vt:lpstr>
      <vt:lpstr>s-o-p, p-o-s, and de Morgan’s theorem</vt:lpstr>
      <vt:lpstr>product-of-sums canonical form</vt:lpstr>
      <vt:lpstr>predicate logic</vt:lpstr>
      <vt:lpstr>predicate logic</vt:lpstr>
      <vt:lpstr>quantifiers</vt:lpstr>
      <vt:lpstr>statements with quantifiers</vt:lpstr>
      <vt:lpstr>statements with quantifiers</vt:lpstr>
      <vt:lpstr>statements with quantifiers</vt:lpstr>
      <vt:lpstr>english to predicate logic</vt:lpstr>
      <vt:lpstr>goldbach’s conjecture </vt:lpstr>
      <vt:lpstr>scope of quantifiers</vt:lpstr>
      <vt:lpstr>scope of quantifiers</vt:lpstr>
      <vt:lpstr>nested quantifiers</vt:lpstr>
      <vt:lpstr>quantification with two variables</vt:lpstr>
      <vt:lpstr>negations of quantifiers</vt:lpstr>
      <vt:lpstr>de morgan’s laws for quantifiers</vt:lpstr>
      <vt:lpstr>de morgan’s laws for quantifiers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257</cp:revision>
  <cp:lastPrinted>2013-10-03T23:44:12Z</cp:lastPrinted>
  <dcterms:created xsi:type="dcterms:W3CDTF">2013-01-07T07:20:47Z</dcterms:created>
  <dcterms:modified xsi:type="dcterms:W3CDTF">2013-10-04T14:29:43Z</dcterms:modified>
</cp:coreProperties>
</file>