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35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52" r:id="rId14"/>
    <p:sldId id="353" r:id="rId15"/>
    <p:sldId id="340" r:id="rId16"/>
    <p:sldId id="355" r:id="rId17"/>
    <p:sldId id="354" r:id="rId18"/>
    <p:sldId id="343" r:id="rId19"/>
    <p:sldId id="356" r:id="rId20"/>
    <p:sldId id="345" r:id="rId21"/>
    <p:sldId id="346" r:id="rId22"/>
    <p:sldId id="347" r:id="rId23"/>
    <p:sldId id="348" r:id="rId24"/>
    <p:sldId id="349" r:id="rId25"/>
    <p:sldId id="350" r:id="rId26"/>
    <p:sldId id="351" r:id="rId27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47" autoAdjust="0"/>
  </p:normalViewPr>
  <p:slideViewPr>
    <p:cSldViewPr snapToGrid="0" snapToObjects="1">
      <p:cViewPr varScale="1">
        <p:scale>
          <a:sx n="112" d="100"/>
          <a:sy n="11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ahoma" pitchFamily="-111" charset="0"/>
              </a:rPr>
              <a:t>F’ = A’B’C’ + A’BC’ + AB’C’</a:t>
            </a:r>
          </a:p>
          <a:p>
            <a:endParaRPr lang="en-US" dirty="0" smtClean="0"/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ahoma" pitchFamily="-111" charset="0"/>
              </a:rPr>
              <a:t>F’ = (A + B + C’) (A + B’ + C’) (A’ + B + C’) (A’ + B’ + C) (A’ + B’ + C’)</a:t>
            </a:r>
          </a:p>
          <a:p>
            <a:endParaRPr lang="en-US" dirty="0" smtClean="0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2163" y="249238"/>
            <a:ext cx="3182937" cy="23876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25813" y="249238"/>
            <a:ext cx="3182937" cy="2386012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60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81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43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ENGG</a:t>
            </a:r>
            <a:r>
              <a:rPr lang="en-US" sz="2400" b="1" baseline="0" dirty="0" smtClean="0"/>
              <a:t> 2040C: </a:t>
            </a:r>
            <a:r>
              <a:rPr lang="en-US" sz="2400" baseline="0" dirty="0" smtClean="0"/>
              <a:t>Probability Models and Applications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Andrej Bogdanov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/>
              <a:t>Spring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4: Boolean algebra and circuits</a:t>
            </a:r>
          </a:p>
        </p:txBody>
      </p:sp>
      <p:pic>
        <p:nvPicPr>
          <p:cNvPr id="1026" name="Picture 2" descr="Circuit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440" y="2292440"/>
            <a:ext cx="3333027" cy="428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</a:t>
            </a:r>
            <a:r>
              <a:rPr lang="en-US" dirty="0" smtClean="0"/>
              <a:t>xioms and theorems of Boolean algebra</a:t>
            </a:r>
          </a:p>
        </p:txBody>
      </p:sp>
      <p:sp>
        <p:nvSpPr>
          <p:cNvPr id="19459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523999"/>
            <a:ext cx="8686800" cy="4632101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uniting: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9.   X • Y + X • Y’ = X	9D.   (X + Y) • (X + Y’) =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absorption: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10. X + X • Y = X	10D.  X • (X + Y) = X</a:t>
            </a:r>
            <a:br>
              <a:rPr lang="en-US" sz="1800" dirty="0" smtClean="0"/>
            </a:br>
            <a:r>
              <a:rPr lang="en-US" sz="1800" dirty="0" smtClean="0"/>
              <a:t>	11. (X + Y’) • Y = X • Y	11D. (X • Y’) + Y = X + Y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factoring: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12. (X + Y) • (X’ + Z) =	12D. X • Y + X’ • Z = </a:t>
            </a:r>
            <a:br>
              <a:rPr lang="en-US" sz="1800" dirty="0" smtClean="0"/>
            </a:br>
            <a:r>
              <a:rPr lang="en-US" sz="1800" dirty="0" smtClean="0"/>
              <a:t>                               X • Z + X’ • Y	                    (X + Z) • (X’ + Y)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consensus: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13. (X • Y) + (Y • Z) + (X’ • Z) =	13D. (X + Y) • (Y + Z) • (X’ + Z) =</a:t>
            </a:r>
            <a:br>
              <a:rPr lang="en-US" sz="1800" dirty="0" smtClean="0"/>
            </a:br>
            <a:r>
              <a:rPr lang="en-US" sz="1800" dirty="0" smtClean="0"/>
              <a:t>	             X • Y + X’ • Z	               (X + Y) • (X’ + Z)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de Morgan’s: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14. (X + Y + ...)’ = X’ • Y’ • ...	14D. (X • Y • ...)’ = X’ + Y’ + ...</a:t>
            </a:r>
          </a:p>
        </p:txBody>
      </p:sp>
    </p:spTree>
    <p:extLst>
      <p:ext uri="{BB962C8B-B14F-4D97-AF65-F5344CB8AC3E}">
        <p14:creationId xmlns:p14="http://schemas.microsoft.com/office/powerpoint/2010/main" val="12793826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</a:t>
            </a:r>
            <a:r>
              <a:rPr lang="en-US" dirty="0" smtClean="0"/>
              <a:t>roving theorems (rewriting)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95837" y="1102491"/>
            <a:ext cx="8229600" cy="5140800"/>
          </a:xfrm>
        </p:spPr>
        <p:txBody>
          <a:bodyPr/>
          <a:lstStyle/>
          <a:p>
            <a:pPr marL="0" indent="0" eaLnBrk="1" hangingPunct="1">
              <a:buNone/>
              <a:tabLst>
                <a:tab pos="1798638" algn="l"/>
                <a:tab pos="4060825" algn="l"/>
                <a:tab pos="5702300" algn="l"/>
              </a:tabLst>
            </a:pP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ahoma" pitchFamily="-111" charset="0"/>
              </a:rPr>
              <a:t>Using the laws of Boolean algebra:</a:t>
            </a:r>
            <a:endParaRPr lang="en-US" sz="2800" dirty="0" smtClean="0">
              <a:latin typeface="Franklin Gothic Medium" panose="020B0603020102020204" pitchFamily="34" charset="0"/>
              <a:cs typeface="Tahoma" pitchFamily="-111" charset="0"/>
              <a:sym typeface="ZapfDingbats" pitchFamily="82" charset="2"/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980934" y="2487768"/>
            <a:ext cx="29146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>
              <a:tabLst>
                <a:tab pos="2706688" algn="l"/>
              </a:tabLst>
            </a:pPr>
            <a:r>
              <a:rPr lang="en-US" sz="2000" dirty="0" err="1">
                <a:latin typeface="Tahoma" pitchFamily="-111" charset="0"/>
              </a:rPr>
              <a:t>distributivity</a:t>
            </a:r>
            <a:r>
              <a:rPr lang="en-US" sz="2000" dirty="0">
                <a:latin typeface="Tahoma" pitchFamily="-111" charset="0"/>
              </a:rPr>
              <a:t> (8)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complementarity (5)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identity (1D)	</a:t>
            </a:r>
            <a:br>
              <a:rPr lang="en-US" sz="2000" dirty="0">
                <a:latin typeface="Tahoma" pitchFamily="-111" charset="0"/>
              </a:rPr>
            </a:br>
            <a:endParaRPr lang="en-US" sz="2000" dirty="0">
              <a:latin typeface="Tahoma" pitchFamily="-111" charset="0"/>
            </a:endParaRPr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1507923" y="4625438"/>
            <a:ext cx="29146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identity (1D)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 err="1">
                <a:latin typeface="Tahoma" pitchFamily="-111" charset="0"/>
              </a:rPr>
              <a:t>distributivity</a:t>
            </a:r>
            <a:r>
              <a:rPr lang="en-US" sz="2000" dirty="0">
                <a:latin typeface="Tahoma" pitchFamily="-111" charset="0"/>
              </a:rPr>
              <a:t> (8)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 smtClean="0">
                <a:latin typeface="Tahoma" pitchFamily="-111" charset="0"/>
              </a:rPr>
              <a:t>uniting </a:t>
            </a:r>
            <a:r>
              <a:rPr lang="en-US" sz="2000" dirty="0">
                <a:latin typeface="Tahoma" pitchFamily="-111" charset="0"/>
              </a:rPr>
              <a:t>(2)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identity (1D)	</a:t>
            </a:r>
            <a:endParaRPr lang="en-US" sz="2000" dirty="0">
              <a:latin typeface="Tahoma" pitchFamily="-111" charset="0"/>
              <a:sym typeface="ZapfDingbats" pitchFamily="82" charset="2"/>
            </a:endParaRPr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4460376" y="2449131"/>
            <a:ext cx="36576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15" tIns="45107" rIns="90215" bIns="45107">
            <a:spAutoFit/>
          </a:bodyPr>
          <a:lstStyle/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X • Y + X • Y’ =   X • (Y + Y’)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                    =   X • (1)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                    =   X </a:t>
            </a:r>
            <a:br>
              <a:rPr lang="en-US" sz="2000" dirty="0">
                <a:latin typeface="Tahoma" pitchFamily="-111" charset="0"/>
              </a:rPr>
            </a:br>
            <a:endParaRPr lang="en-US" sz="2000" dirty="0">
              <a:latin typeface="Tahoma" pitchFamily="-111" charset="0"/>
            </a:endParaRPr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4314957" y="4660005"/>
            <a:ext cx="4205729" cy="1322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X  +  X • </a:t>
            </a:r>
            <a:r>
              <a:rPr lang="en-US" sz="2000" dirty="0" smtClean="0">
                <a:latin typeface="Tahoma" pitchFamily="-111" charset="0"/>
              </a:rPr>
              <a:t>Y        =   </a:t>
            </a:r>
            <a:r>
              <a:rPr lang="en-US" sz="2000" dirty="0">
                <a:latin typeface="Tahoma" pitchFamily="-111" charset="0"/>
              </a:rPr>
              <a:t>X • 1   +  X • Y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                       =   X • (1 + Y)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                       =   X • (1)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                       </a:t>
            </a:r>
            <a:r>
              <a:rPr lang="en-US" sz="2000" dirty="0" smtClean="0">
                <a:latin typeface="Tahoma" pitchFamily="-111" charset="0"/>
              </a:rPr>
              <a:t>=   </a:t>
            </a:r>
            <a:r>
              <a:rPr lang="en-US" sz="2000" dirty="0">
                <a:latin typeface="Tahoma" pitchFamily="-111" charset="0"/>
              </a:rPr>
              <a:t>X </a:t>
            </a:r>
            <a:endParaRPr lang="en-US" sz="2000" dirty="0">
              <a:latin typeface="Tahoma" pitchFamily="-111" charset="0"/>
              <a:sym typeface="ZapfDingbats" pitchFamily="8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52020" y="1576866"/>
            <a:ext cx="8229600" cy="5140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tabLst>
                <a:tab pos="1798638" algn="l"/>
                <a:tab pos="4060825" algn="l"/>
                <a:tab pos="5702300" algn="l"/>
              </a:tabLst>
            </a:pPr>
            <a:endParaRPr lang="en-US" sz="2000" dirty="0" smtClean="0">
              <a:solidFill>
                <a:srgbClr val="C00000"/>
              </a:solidFill>
              <a:latin typeface="Tahoma" pitchFamily="-111" charset="0"/>
              <a:cs typeface="Tahoma" pitchFamily="-111" charset="0"/>
            </a:endParaRPr>
          </a:p>
          <a:p>
            <a:pPr marL="457200" lvl="1" indent="0">
              <a:buFont typeface="Arial"/>
              <a:buNone/>
              <a:tabLst>
                <a:tab pos="1798638" algn="l"/>
                <a:tab pos="4060825" algn="l"/>
                <a:tab pos="5702300" algn="l"/>
              </a:tabLst>
            </a:pPr>
            <a:r>
              <a:rPr lang="en-US" sz="2000" b="1" dirty="0" smtClean="0">
                <a:latin typeface="Tahoma" pitchFamily="-111" charset="0"/>
                <a:cs typeface="Tahoma" pitchFamily="-111" charset="0"/>
              </a:rPr>
              <a:t>prove the theorem:             </a:t>
            </a:r>
            <a:r>
              <a:rPr lang="en-US" sz="2000" dirty="0" smtClean="0">
                <a:latin typeface="Tahoma" pitchFamily="-111" charset="0"/>
                <a:cs typeface="Tahoma" pitchFamily="-111" charset="0"/>
              </a:rPr>
              <a:t>X • Y + X • Y’ 	=   X</a:t>
            </a:r>
            <a:br>
              <a:rPr lang="en-US" sz="2000" dirty="0" smtClean="0">
                <a:latin typeface="Tahoma" pitchFamily="-111" charset="0"/>
                <a:cs typeface="Tahoma" pitchFamily="-111" charset="0"/>
              </a:rPr>
            </a:br>
            <a:r>
              <a:rPr lang="en-US" dirty="0" smtClean="0">
                <a:latin typeface="Tahoma" pitchFamily="-111" charset="0"/>
                <a:cs typeface="Tahoma" pitchFamily="-111" charset="0"/>
              </a:rPr>
              <a:t/>
            </a:r>
            <a:br>
              <a:rPr lang="en-US" dirty="0" smtClean="0">
                <a:latin typeface="Tahoma" pitchFamily="-111" charset="0"/>
                <a:cs typeface="Tahoma" pitchFamily="-111" charset="0"/>
              </a:rPr>
            </a:br>
            <a:r>
              <a:rPr lang="en-US" dirty="0" smtClean="0">
                <a:latin typeface="Tahoma" pitchFamily="-111" charset="0"/>
                <a:cs typeface="Tahoma" pitchFamily="-111" charset="0"/>
              </a:rPr>
              <a:t/>
            </a:r>
            <a:br>
              <a:rPr lang="en-US" dirty="0" smtClean="0">
                <a:latin typeface="Tahoma" pitchFamily="-111" charset="0"/>
                <a:cs typeface="Tahoma" pitchFamily="-111" charset="0"/>
              </a:rPr>
            </a:br>
            <a:r>
              <a:rPr lang="en-US" dirty="0" smtClean="0">
                <a:latin typeface="Tahoma" pitchFamily="-111" charset="0"/>
                <a:cs typeface="Tahoma" pitchFamily="-111" charset="0"/>
              </a:rPr>
              <a:t/>
            </a:r>
            <a:br>
              <a:rPr lang="en-US" dirty="0" smtClean="0">
                <a:latin typeface="Tahoma" pitchFamily="-111" charset="0"/>
                <a:cs typeface="Tahoma" pitchFamily="-111" charset="0"/>
              </a:rPr>
            </a:br>
            <a:r>
              <a:rPr lang="en-US" dirty="0" smtClean="0">
                <a:latin typeface="Tahoma" pitchFamily="-111" charset="0"/>
                <a:cs typeface="Tahoma" pitchFamily="-111" charset="0"/>
              </a:rPr>
              <a:t/>
            </a:r>
            <a:br>
              <a:rPr lang="en-US" dirty="0" smtClean="0">
                <a:latin typeface="Tahoma" pitchFamily="-111" charset="0"/>
                <a:cs typeface="Tahoma" pitchFamily="-111" charset="0"/>
              </a:rPr>
            </a:br>
            <a:r>
              <a:rPr lang="en-US" sz="2000" b="1" dirty="0" smtClean="0">
                <a:latin typeface="Tahoma" pitchFamily="-111" charset="0"/>
                <a:cs typeface="Tahoma" pitchFamily="-111" charset="0"/>
              </a:rPr>
              <a:t>prove the theorem:                   </a:t>
            </a:r>
            <a:r>
              <a:rPr lang="en-US" sz="2000" dirty="0" smtClean="0">
                <a:latin typeface="Tahoma" pitchFamily="-111" charset="0"/>
                <a:cs typeface="Tahoma" pitchFamily="-111" charset="0"/>
              </a:rPr>
              <a:t>X + X • Y     =   X</a:t>
            </a:r>
            <a:endParaRPr lang="en-US" sz="2000" dirty="0" smtClean="0">
              <a:latin typeface="Tahoma" pitchFamily="-111" charset="0"/>
              <a:cs typeface="Tahoma" pitchFamily="-111" charset="0"/>
              <a:sym typeface="ZapfDingbats" pitchFamily="8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444815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Rectangle 19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</a:t>
            </a:r>
            <a:r>
              <a:rPr lang="en-US" dirty="0" smtClean="0"/>
              <a:t>roving theorems (truth table)</a:t>
            </a:r>
          </a:p>
        </p:txBody>
      </p:sp>
      <p:sp>
        <p:nvSpPr>
          <p:cNvPr id="21507" name="Rectangle 20"/>
          <p:cNvSpPr>
            <a:spLocks noGrp="1" noChangeArrowheads="1"/>
          </p:cNvSpPr>
          <p:nvPr>
            <p:ph idx="1"/>
          </p:nvPr>
        </p:nvSpPr>
        <p:spPr>
          <a:xfrm>
            <a:off x="585988" y="1094443"/>
            <a:ext cx="8229600" cy="5140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Using complete truth table:</a:t>
            </a:r>
            <a:endParaRPr lang="en-US" sz="2400" dirty="0" smtClean="0"/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843523" y="2676299"/>
            <a:ext cx="31686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(X + Y)’ = X’ • Y’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NOR is equivalent to AND 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with inputs complemented</a:t>
            </a:r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830823" y="4339354"/>
            <a:ext cx="31559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(X • Y)’ = X’ + Y’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NAND is equivalent to OR 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with inputs complemented</a:t>
            </a:r>
          </a:p>
        </p:txBody>
      </p:sp>
      <p:grpSp>
        <p:nvGrpSpPr>
          <p:cNvPr id="21513" name="Group 14"/>
          <p:cNvGrpSpPr>
            <a:grpSpLocks/>
          </p:cNvGrpSpPr>
          <p:nvPr/>
        </p:nvGrpSpPr>
        <p:grpSpPr bwMode="auto">
          <a:xfrm>
            <a:off x="4383648" y="2538664"/>
            <a:ext cx="4089224" cy="1128712"/>
            <a:chOff x="2748" y="1296"/>
            <a:chExt cx="2612" cy="720"/>
          </a:xfrm>
        </p:grpSpPr>
        <p:sp>
          <p:nvSpPr>
            <p:cNvPr id="21518" name="Line 11"/>
            <p:cNvSpPr>
              <a:spLocks noChangeShapeType="1"/>
            </p:cNvSpPr>
            <p:nvPr/>
          </p:nvSpPr>
          <p:spPr bwMode="auto">
            <a:xfrm>
              <a:off x="2748" y="1464"/>
              <a:ext cx="2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Line 12"/>
            <p:cNvSpPr>
              <a:spLocks noChangeShapeType="1"/>
            </p:cNvSpPr>
            <p:nvPr/>
          </p:nvSpPr>
          <p:spPr bwMode="auto">
            <a:xfrm>
              <a:off x="3880" y="1332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Rectangle 13"/>
            <p:cNvSpPr>
              <a:spLocks noChangeArrowheads="1"/>
            </p:cNvSpPr>
            <p:nvPr/>
          </p:nvSpPr>
          <p:spPr bwMode="auto">
            <a:xfrm>
              <a:off x="2792" y="1296"/>
              <a:ext cx="25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X	Y	X’	Y’	(X + Y)’	X’ • Y’</a:t>
              </a:r>
              <a:br>
                <a:rPr lang="en-US" dirty="0">
                  <a:solidFill>
                    <a:srgbClr val="000000"/>
                  </a:solidFill>
                  <a:latin typeface="Tahoma" pitchFamily="-111" charset="0"/>
                </a:rPr>
              </a:br>
              <a:endParaRPr lang="en-US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</p:grpSp>
      <p:grpSp>
        <p:nvGrpSpPr>
          <p:cNvPr id="21514" name="Group 18"/>
          <p:cNvGrpSpPr>
            <a:grpSpLocks/>
          </p:cNvGrpSpPr>
          <p:nvPr/>
        </p:nvGrpSpPr>
        <p:grpSpPr bwMode="auto">
          <a:xfrm>
            <a:off x="4383648" y="4293474"/>
            <a:ext cx="4114272" cy="1743093"/>
            <a:chOff x="2748" y="2220"/>
            <a:chExt cx="2628" cy="728"/>
          </a:xfrm>
        </p:grpSpPr>
        <p:sp>
          <p:nvSpPr>
            <p:cNvPr id="21515" name="Line 15"/>
            <p:cNvSpPr>
              <a:spLocks noChangeShapeType="1"/>
            </p:cNvSpPr>
            <p:nvPr/>
          </p:nvSpPr>
          <p:spPr bwMode="auto">
            <a:xfrm>
              <a:off x="2748" y="2352"/>
              <a:ext cx="2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6"/>
            <p:cNvSpPr>
              <a:spLocks noChangeShapeType="1"/>
            </p:cNvSpPr>
            <p:nvPr/>
          </p:nvSpPr>
          <p:spPr bwMode="auto">
            <a:xfrm>
              <a:off x="3880" y="2220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Rectangle 17"/>
            <p:cNvSpPr>
              <a:spLocks noChangeArrowheads="1"/>
            </p:cNvSpPr>
            <p:nvPr/>
          </p:nvSpPr>
          <p:spPr bwMode="auto">
            <a:xfrm>
              <a:off x="2808" y="2228"/>
              <a:ext cx="25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X	Y	X’	Y</a:t>
              </a:r>
              <a:r>
                <a:rPr lang="en-US" dirty="0" smtClean="0">
                  <a:solidFill>
                    <a:srgbClr val="000000"/>
                  </a:solidFill>
                  <a:latin typeface="Tahoma" pitchFamily="-111" charset="0"/>
                </a:rPr>
                <a:t>’	(X • Y)’	X’ + Y’</a:t>
              </a:r>
              <a:br>
                <a:rPr lang="en-US" dirty="0" smtClean="0">
                  <a:solidFill>
                    <a:srgbClr val="000000"/>
                  </a:solidFill>
                  <a:latin typeface="Tahoma" pitchFamily="-111" charset="0"/>
                </a:rPr>
              </a:br>
              <a:endParaRPr lang="en-US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</p:grp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493417" y="4714229"/>
            <a:ext cx="2010170" cy="1075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dirty="0" smtClean="0">
                <a:solidFill>
                  <a:srgbClr val="000000"/>
                </a:solidFill>
                <a:latin typeface="Tahoma" pitchFamily="-111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Tahoma" pitchFamily="-111" charset="0"/>
              </a:rPr>
              <a:t>	0	1	1	    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dirty="0">
                <a:solidFill>
                  <a:srgbClr val="000000"/>
                </a:solidFill>
                <a:latin typeface="Tahoma" pitchFamily="-111" charset="0"/>
              </a:rPr>
              <a:t>0	1	1	0	   </a:t>
            </a:r>
            <a:br>
              <a:rPr lang="en-US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dirty="0">
                <a:solidFill>
                  <a:srgbClr val="000000"/>
                </a:solidFill>
                <a:latin typeface="Tahoma" pitchFamily="-111" charset="0"/>
              </a:rPr>
              <a:t>1	0	0	1	    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dirty="0">
                <a:solidFill>
                  <a:srgbClr val="000000"/>
                </a:solidFill>
                <a:latin typeface="Tahoma" pitchFamily="-111" charset="0"/>
              </a:rPr>
              <a:t>1	1	0	0	   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452179" y="2891317"/>
            <a:ext cx="2116049" cy="855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dirty="0" smtClean="0">
                <a:solidFill>
                  <a:srgbClr val="000000"/>
                </a:solidFill>
                <a:latin typeface="Tahoma" pitchFamily="-111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Tahoma" pitchFamily="-111" charset="0"/>
              </a:rPr>
              <a:t>	0	1	1	         </a:t>
            </a:r>
            <a:br>
              <a:rPr lang="en-US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dirty="0">
                <a:solidFill>
                  <a:srgbClr val="000000"/>
                </a:solidFill>
                <a:latin typeface="Tahoma" pitchFamily="-111" charset="0"/>
              </a:rPr>
              <a:t>0	1	1	0	   	   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dirty="0">
                <a:solidFill>
                  <a:srgbClr val="000000"/>
                </a:solidFill>
                <a:latin typeface="Tahoma" pitchFamily="-111" charset="0"/>
              </a:rPr>
              <a:t>1	0	0	1	    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dirty="0">
                <a:solidFill>
                  <a:srgbClr val="000000"/>
                </a:solidFill>
                <a:latin typeface="Tahoma" pitchFamily="-111" charset="0"/>
              </a:rPr>
              <a:t>1	1	0	0	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341278" y="1341681"/>
            <a:ext cx="551681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C00000"/>
              </a:solidFill>
            </a:endParaRPr>
          </a:p>
          <a:p>
            <a:pPr lvl="1"/>
            <a:r>
              <a:rPr lang="en-US" sz="2400" dirty="0">
                <a:latin typeface="Franklin Gothic Medium" panose="020B0603020102020204" pitchFamily="34" charset="0"/>
              </a:rPr>
              <a:t>For example, de Morgan’s Law:	</a:t>
            </a:r>
          </a:p>
        </p:txBody>
      </p:sp>
    </p:spTree>
    <p:extLst>
      <p:ext uri="{BB962C8B-B14F-4D97-AF65-F5344CB8AC3E}">
        <p14:creationId xmlns:p14="http://schemas.microsoft.com/office/powerpoint/2010/main" val="41424468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simple example: 1-bit binary adder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C00000"/>
                </a:solidFill>
              </a:rPr>
              <a:t>Inputs: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A, B, Carry-in</a:t>
            </a:r>
          </a:p>
          <a:p>
            <a:pPr eaLnBrk="1" hangingPunct="1"/>
            <a:r>
              <a:rPr lang="en-US" sz="2600" dirty="0" smtClean="0">
                <a:solidFill>
                  <a:srgbClr val="C00000"/>
                </a:solidFill>
              </a:rPr>
              <a:t>Outputs: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Sum, Carry-out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23248" y="3303588"/>
            <a:ext cx="3699396" cy="969756"/>
            <a:chOff x="4523248" y="3303588"/>
            <a:chExt cx="3699396" cy="969756"/>
          </a:xfrm>
        </p:grpSpPr>
        <p:sp>
          <p:nvSpPr>
            <p:cNvPr id="23559" name="Rectangle 4"/>
            <p:cNvSpPr>
              <a:spLocks noChangeArrowheads="1"/>
            </p:cNvSpPr>
            <p:nvPr/>
          </p:nvSpPr>
          <p:spPr bwMode="auto">
            <a:xfrm>
              <a:off x="5618163" y="3303588"/>
              <a:ext cx="1352550" cy="90328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0" name="Line 5"/>
            <p:cNvSpPr>
              <a:spLocks noChangeShapeType="1"/>
            </p:cNvSpPr>
            <p:nvPr/>
          </p:nvSpPr>
          <p:spPr bwMode="auto">
            <a:xfrm>
              <a:off x="5016500" y="3454400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1" name="Line 6"/>
            <p:cNvSpPr>
              <a:spLocks noChangeShapeType="1"/>
            </p:cNvSpPr>
            <p:nvPr/>
          </p:nvSpPr>
          <p:spPr bwMode="auto">
            <a:xfrm>
              <a:off x="5016500" y="3754438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2" name="Line 7"/>
            <p:cNvSpPr>
              <a:spLocks noChangeShapeType="1"/>
            </p:cNvSpPr>
            <p:nvPr/>
          </p:nvSpPr>
          <p:spPr bwMode="auto">
            <a:xfrm>
              <a:off x="5016500" y="4056063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6970713" y="3605213"/>
              <a:ext cx="60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6970713" y="3905250"/>
              <a:ext cx="60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5" name="Text Box 10"/>
            <p:cNvSpPr txBox="1">
              <a:spLocks noChangeArrowheads="1"/>
            </p:cNvSpPr>
            <p:nvPr/>
          </p:nvSpPr>
          <p:spPr bwMode="auto">
            <a:xfrm>
              <a:off x="4698038" y="3303588"/>
              <a:ext cx="320050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>
                  <a:latin typeface="Tahoma" pitchFamily="-111" charset="0"/>
                </a:rPr>
                <a:t>A</a:t>
              </a:r>
            </a:p>
          </p:txBody>
        </p:sp>
        <p:sp>
          <p:nvSpPr>
            <p:cNvPr id="23566" name="Text Box 11"/>
            <p:cNvSpPr txBox="1">
              <a:spLocks noChangeArrowheads="1"/>
            </p:cNvSpPr>
            <p:nvPr/>
          </p:nvSpPr>
          <p:spPr bwMode="auto">
            <a:xfrm>
              <a:off x="4696465" y="3605213"/>
              <a:ext cx="318448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>
                  <a:latin typeface="Tahoma" pitchFamily="-111" charset="0"/>
                </a:rPr>
                <a:t>B</a:t>
              </a:r>
            </a:p>
          </p:txBody>
        </p:sp>
        <p:sp>
          <p:nvSpPr>
            <p:cNvPr id="23567" name="Text Box 12"/>
            <p:cNvSpPr txBox="1">
              <a:spLocks noChangeArrowheads="1"/>
            </p:cNvSpPr>
            <p:nvPr/>
          </p:nvSpPr>
          <p:spPr bwMode="auto">
            <a:xfrm>
              <a:off x="4523248" y="3905250"/>
              <a:ext cx="501190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 err="1">
                  <a:latin typeface="Tahoma" pitchFamily="-111" charset="0"/>
                </a:rPr>
                <a:t>Cin</a:t>
              </a:r>
              <a:endParaRPr lang="en-US" dirty="0">
                <a:latin typeface="Tahoma" pitchFamily="-111" charset="0"/>
              </a:endParaRPr>
            </a:p>
          </p:txBody>
        </p:sp>
        <p:sp>
          <p:nvSpPr>
            <p:cNvPr id="23568" name="Text Box 13"/>
            <p:cNvSpPr txBox="1">
              <a:spLocks noChangeArrowheads="1"/>
            </p:cNvSpPr>
            <p:nvPr/>
          </p:nvSpPr>
          <p:spPr bwMode="auto">
            <a:xfrm>
              <a:off x="7572375" y="3754438"/>
              <a:ext cx="650269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dirty="0" err="1">
                  <a:latin typeface="Tahoma" pitchFamily="-111" charset="0"/>
                </a:rPr>
                <a:t>Cout</a:t>
              </a:r>
              <a:endParaRPr lang="en-US" dirty="0">
                <a:latin typeface="Tahoma" pitchFamily="-111" charset="0"/>
              </a:endParaRPr>
            </a:p>
          </p:txBody>
        </p:sp>
        <p:sp>
          <p:nvSpPr>
            <p:cNvPr id="23569" name="Text Box 14"/>
            <p:cNvSpPr txBox="1">
              <a:spLocks noChangeArrowheads="1"/>
            </p:cNvSpPr>
            <p:nvPr/>
          </p:nvSpPr>
          <p:spPr bwMode="auto">
            <a:xfrm>
              <a:off x="7572375" y="3422650"/>
              <a:ext cx="310432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dirty="0">
                  <a:latin typeface="Tahoma" pitchFamily="-111" charset="0"/>
                </a:rPr>
                <a:t>S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007394" y="2746008"/>
            <a:ext cx="4649406" cy="2159000"/>
            <a:chOff x="827088" y="3660417"/>
            <a:chExt cx="4649406" cy="2159000"/>
          </a:xfrm>
        </p:grpSpPr>
        <p:sp>
          <p:nvSpPr>
            <p:cNvPr id="3" name="Rectangle 2"/>
            <p:cNvSpPr/>
            <p:nvPr/>
          </p:nvSpPr>
          <p:spPr>
            <a:xfrm>
              <a:off x="904494" y="3930801"/>
              <a:ext cx="4572000" cy="17338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0	0	    </a:t>
              </a:r>
              <a:br>
                <a:rPr lang="en-US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0	1	   	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1	0	 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1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0	0	    </a:t>
              </a:r>
              <a:br>
                <a:rPr lang="en-US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0	1	   	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1	0	 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1	1		   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27088" y="3660417"/>
              <a:ext cx="2632254" cy="2159000"/>
              <a:chOff x="827088" y="3660417"/>
              <a:chExt cx="2632254" cy="2159000"/>
            </a:xfrm>
          </p:grpSpPr>
          <p:sp>
            <p:nvSpPr>
              <p:cNvPr id="23571" name="Line 16"/>
              <p:cNvSpPr>
                <a:spLocks noChangeShapeType="1"/>
              </p:cNvSpPr>
              <p:nvPr/>
            </p:nvSpPr>
            <p:spPr bwMode="auto">
              <a:xfrm>
                <a:off x="2179638" y="3705225"/>
                <a:ext cx="0" cy="191452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215" tIns="45107" rIns="90215" bIns="45107" anchor="ctr"/>
              <a:lstStyle/>
              <a:p>
                <a:endParaRPr lang="en-US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827088" y="3660417"/>
                <a:ext cx="2632254" cy="2159000"/>
                <a:chOff x="827088" y="3660417"/>
                <a:chExt cx="2632254" cy="2159000"/>
              </a:xfrm>
            </p:grpSpPr>
            <p:sp>
              <p:nvSpPr>
                <p:cNvPr id="23570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827088" y="3889375"/>
                  <a:ext cx="255428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215" tIns="45107" rIns="90215" bIns="45107" anchor="ctr"/>
                <a:lstStyle/>
                <a:p>
                  <a:endParaRPr lang="en-US"/>
                </a:p>
              </p:txBody>
            </p:sp>
            <p:grpSp>
              <p:nvGrpSpPr>
                <p:cNvPr id="6" name="Group 5"/>
                <p:cNvGrpSpPr/>
                <p:nvPr/>
              </p:nvGrpSpPr>
              <p:grpSpPr>
                <a:xfrm>
                  <a:off x="919342" y="3660417"/>
                  <a:ext cx="2540000" cy="2159000"/>
                  <a:chOff x="919342" y="3660417"/>
                  <a:chExt cx="2540000" cy="2159000"/>
                </a:xfrm>
              </p:grpSpPr>
              <p:sp>
                <p:nvSpPr>
                  <p:cNvPr id="23572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919342" y="3660417"/>
                    <a:ext cx="2540000" cy="21590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18795" tIns="26626" rIns="18795" bIns="26626"/>
                  <a:lstStyle/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920875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A	B	</a:t>
                    </a:r>
                    <a:r>
                      <a:rPr lang="en-US" dirty="0" err="1">
                        <a:solidFill>
                          <a:srgbClr val="000000"/>
                        </a:solidFill>
                        <a:latin typeface="Tahoma" pitchFamily="-111" charset="0"/>
                      </a:rPr>
                      <a:t>Cin</a:t>
                    </a: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	</a:t>
                    </a:r>
                    <a:r>
                      <a:rPr lang="en-US" dirty="0" err="1">
                        <a:solidFill>
                          <a:srgbClr val="000000"/>
                        </a:solidFill>
                        <a:latin typeface="Tahoma" pitchFamily="-111" charset="0"/>
                      </a:rPr>
                      <a:t>Cout</a:t>
                    </a: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	</a:t>
                    </a: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S</a:t>
                    </a:r>
                    <a:endParaRPr lang="en-US" dirty="0">
                      <a:solidFill>
                        <a:srgbClr val="000000"/>
                      </a:solidFill>
                      <a:latin typeface="Tahoma" pitchFamily="-111" charset="0"/>
                    </a:endParaRPr>
                  </a:p>
                </p:txBody>
              </p:sp>
              <p:sp>
                <p:nvSpPr>
                  <p:cNvPr id="23573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802988" y="3944066"/>
                    <a:ext cx="150813" cy="16557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18795" tIns="26626" rIns="18795" bIns="26626"/>
                  <a:lstStyle/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  <a:endParaRPr lang="en-US" dirty="0">
                      <a:solidFill>
                        <a:srgbClr val="000000"/>
                      </a:solidFill>
                      <a:latin typeface="Tahoma" pitchFamily="-111" charset="0"/>
                    </a:endParaRP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</p:txBody>
              </p:sp>
              <p:sp>
                <p:nvSpPr>
                  <p:cNvPr id="23574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382301" y="3940891"/>
                    <a:ext cx="150812" cy="16557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18795" tIns="26626" rIns="18795" bIns="26626"/>
                  <a:lstStyle/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</p:txBody>
              </p:sp>
            </p:grpSp>
          </p:grpSp>
        </p:grpSp>
      </p:grpSp>
      <p:sp>
        <p:nvSpPr>
          <p:cNvPr id="23575" name="Rectangle 20"/>
          <p:cNvSpPr>
            <a:spLocks noChangeArrowheads="1"/>
          </p:cNvSpPr>
          <p:nvPr/>
        </p:nvSpPr>
        <p:spPr bwMode="auto">
          <a:xfrm>
            <a:off x="1825263" y="5766524"/>
            <a:ext cx="5521795" cy="3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2000" dirty="0" err="1">
                <a:latin typeface="Tahoma" pitchFamily="-111" charset="0"/>
              </a:rPr>
              <a:t>Cout</a:t>
            </a:r>
            <a:r>
              <a:rPr lang="en-US" sz="2000" dirty="0">
                <a:latin typeface="Tahoma" pitchFamily="-111" charset="0"/>
              </a:rPr>
              <a:t> = A’ B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+ A B’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+ A B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’ + A B </a:t>
            </a:r>
            <a:r>
              <a:rPr lang="en-US" sz="2000" dirty="0" err="1">
                <a:latin typeface="Tahoma" pitchFamily="-111" charset="0"/>
              </a:rPr>
              <a:t>Cin</a:t>
            </a:r>
            <a:endParaRPr lang="en-US" sz="2000" dirty="0">
              <a:latin typeface="Tahoma" pitchFamily="-111" charset="0"/>
            </a:endParaRPr>
          </a:p>
        </p:txBody>
      </p:sp>
      <p:sp>
        <p:nvSpPr>
          <p:cNvPr id="23576" name="Rectangle 21"/>
          <p:cNvSpPr>
            <a:spLocks noChangeArrowheads="1"/>
          </p:cNvSpPr>
          <p:nvPr/>
        </p:nvSpPr>
        <p:spPr bwMode="auto">
          <a:xfrm>
            <a:off x="1940678" y="5166679"/>
            <a:ext cx="5290963" cy="3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2000" dirty="0">
                <a:latin typeface="Tahoma" pitchFamily="-111" charset="0"/>
              </a:rPr>
              <a:t>S = A’ B’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+ A’ B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’ + A B’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’ + A B </a:t>
            </a:r>
            <a:r>
              <a:rPr lang="en-US" sz="2000" dirty="0" err="1">
                <a:latin typeface="Tahoma" pitchFamily="-111" charset="0"/>
              </a:rPr>
              <a:t>Cin</a:t>
            </a:r>
            <a:endParaRPr lang="en-US" sz="2000" dirty="0">
              <a:latin typeface="Tahoma" pitchFamily="-111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483357" y="1234382"/>
            <a:ext cx="2101850" cy="1652587"/>
            <a:chOff x="5154613" y="1131888"/>
            <a:chExt cx="2101850" cy="1652587"/>
          </a:xfrm>
        </p:grpSpPr>
        <p:sp>
          <p:nvSpPr>
            <p:cNvPr id="23577" name="Line 22"/>
            <p:cNvSpPr>
              <a:spLocks noChangeShapeType="1"/>
            </p:cNvSpPr>
            <p:nvPr/>
          </p:nvSpPr>
          <p:spPr bwMode="auto">
            <a:xfrm>
              <a:off x="5154613" y="2355850"/>
              <a:ext cx="19796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215" tIns="45107" rIns="90215" bIns="45107"/>
            <a:lstStyle/>
            <a:p>
              <a:endParaRPr lang="en-US"/>
            </a:p>
          </p:txBody>
        </p:sp>
        <p:sp>
          <p:nvSpPr>
            <p:cNvPr id="23578" name="Text Box 23"/>
            <p:cNvSpPr txBox="1">
              <a:spLocks noChangeArrowheads="1"/>
            </p:cNvSpPr>
            <p:nvPr/>
          </p:nvSpPr>
          <p:spPr bwMode="auto">
            <a:xfrm>
              <a:off x="5324475" y="1728788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 dirty="0">
                  <a:latin typeface="Tahoma" pitchFamily="-111" charset="0"/>
                </a:rPr>
                <a:t>A	A	A	A	A</a:t>
              </a:r>
            </a:p>
          </p:txBody>
        </p:sp>
        <p:sp>
          <p:nvSpPr>
            <p:cNvPr id="23579" name="Text Box 24"/>
            <p:cNvSpPr txBox="1">
              <a:spLocks noChangeArrowheads="1"/>
            </p:cNvSpPr>
            <p:nvPr/>
          </p:nvSpPr>
          <p:spPr bwMode="auto">
            <a:xfrm>
              <a:off x="5321300" y="2000250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B	B	B	B	B</a:t>
              </a:r>
            </a:p>
          </p:txBody>
        </p:sp>
        <p:sp>
          <p:nvSpPr>
            <p:cNvPr id="23580" name="Text Box 25"/>
            <p:cNvSpPr txBox="1">
              <a:spLocks noChangeArrowheads="1"/>
            </p:cNvSpPr>
            <p:nvPr/>
          </p:nvSpPr>
          <p:spPr bwMode="auto">
            <a:xfrm>
              <a:off x="5318125" y="2336800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S	S	S	S	S</a:t>
              </a:r>
            </a:p>
          </p:txBody>
        </p:sp>
        <p:sp>
          <p:nvSpPr>
            <p:cNvPr id="23581" name="Rectangle 26"/>
            <p:cNvSpPr>
              <a:spLocks noChangeArrowheads="1"/>
            </p:cNvSpPr>
            <p:nvPr/>
          </p:nvSpPr>
          <p:spPr bwMode="auto">
            <a:xfrm>
              <a:off x="6346825" y="1646238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2" name="Rectangle 27"/>
            <p:cNvSpPr>
              <a:spLocks noChangeArrowheads="1"/>
            </p:cNvSpPr>
            <p:nvPr/>
          </p:nvSpPr>
          <p:spPr bwMode="auto">
            <a:xfrm>
              <a:off x="6003925" y="1643063"/>
              <a:ext cx="293688" cy="113665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3" name="Rectangle 28"/>
            <p:cNvSpPr>
              <a:spLocks noChangeArrowheads="1"/>
            </p:cNvSpPr>
            <p:nvPr/>
          </p:nvSpPr>
          <p:spPr bwMode="auto">
            <a:xfrm>
              <a:off x="5324475" y="1643063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4" name="Rectangle 29"/>
            <p:cNvSpPr>
              <a:spLocks noChangeArrowheads="1"/>
            </p:cNvSpPr>
            <p:nvPr/>
          </p:nvSpPr>
          <p:spPr bwMode="auto">
            <a:xfrm>
              <a:off x="5657850" y="1647825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5" name="Rectangle 30"/>
            <p:cNvSpPr>
              <a:spLocks noChangeArrowheads="1"/>
            </p:cNvSpPr>
            <p:nvPr/>
          </p:nvSpPr>
          <p:spPr bwMode="auto">
            <a:xfrm>
              <a:off x="6686550" y="1647825"/>
              <a:ext cx="292100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cxnSp>
          <p:nvCxnSpPr>
            <p:cNvPr id="23586" name="AutoShape 31"/>
            <p:cNvCxnSpPr>
              <a:cxnSpLocks noChangeShapeType="1"/>
            </p:cNvCxnSpPr>
            <p:nvPr/>
          </p:nvCxnSpPr>
          <p:spPr bwMode="auto">
            <a:xfrm rot="5400000" flipH="1">
              <a:off x="6665119" y="1520031"/>
              <a:ext cx="1588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7" name="AutoShape 32"/>
            <p:cNvCxnSpPr>
              <a:cxnSpLocks noChangeShapeType="1"/>
            </p:cNvCxnSpPr>
            <p:nvPr/>
          </p:nvCxnSpPr>
          <p:spPr bwMode="auto">
            <a:xfrm rot="5400000" flipH="1">
              <a:off x="6323807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8" name="AutoShape 33"/>
            <p:cNvCxnSpPr>
              <a:cxnSpLocks noChangeShapeType="1"/>
            </p:cNvCxnSpPr>
            <p:nvPr/>
          </p:nvCxnSpPr>
          <p:spPr bwMode="auto">
            <a:xfrm rot="5400000" flipH="1">
              <a:off x="5984082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9" name="AutoShape 34"/>
            <p:cNvCxnSpPr>
              <a:cxnSpLocks noChangeShapeType="1"/>
            </p:cNvCxnSpPr>
            <p:nvPr/>
          </p:nvCxnSpPr>
          <p:spPr bwMode="auto">
            <a:xfrm rot="5400000" flipH="1">
              <a:off x="5633244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0" name="AutoShape 35"/>
            <p:cNvCxnSpPr>
              <a:cxnSpLocks noChangeShapeType="1"/>
            </p:cNvCxnSpPr>
            <p:nvPr/>
          </p:nvCxnSpPr>
          <p:spPr bwMode="auto">
            <a:xfrm rot="5400000" flipH="1">
              <a:off x="5316538" y="1519238"/>
              <a:ext cx="1587" cy="249237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91" name="Text Box 36"/>
            <p:cNvSpPr txBox="1">
              <a:spLocks noChangeArrowheads="1"/>
            </p:cNvSpPr>
            <p:nvPr/>
          </p:nvSpPr>
          <p:spPr bwMode="auto">
            <a:xfrm>
              <a:off x="6126163" y="1131888"/>
              <a:ext cx="5603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Cin</a:t>
              </a:r>
            </a:p>
          </p:txBody>
        </p:sp>
        <p:sp>
          <p:nvSpPr>
            <p:cNvPr id="23592" name="Text Box 37"/>
            <p:cNvSpPr txBox="1">
              <a:spLocks noChangeArrowheads="1"/>
            </p:cNvSpPr>
            <p:nvPr/>
          </p:nvSpPr>
          <p:spPr bwMode="auto">
            <a:xfrm>
              <a:off x="5627688" y="1133475"/>
              <a:ext cx="6540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 dirty="0" err="1">
                  <a:latin typeface="Tahoma" pitchFamily="-111" charset="0"/>
                </a:rPr>
                <a:t>Cout</a:t>
              </a:r>
              <a:endParaRPr lang="en-US" sz="1600" dirty="0">
                <a:latin typeface="Tahoma" pitchFamily="-11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67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simple example: 1-bit binary adder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C00000"/>
                </a:solidFill>
              </a:rPr>
              <a:t>Inputs: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A, B, Carry-in</a:t>
            </a:r>
          </a:p>
          <a:p>
            <a:pPr eaLnBrk="1" hangingPunct="1"/>
            <a:r>
              <a:rPr lang="en-US" sz="2600" dirty="0" smtClean="0">
                <a:solidFill>
                  <a:srgbClr val="C00000"/>
                </a:solidFill>
              </a:rPr>
              <a:t>Outputs: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Sum, Carry-out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3357" y="1234382"/>
            <a:ext cx="2101850" cy="1652587"/>
            <a:chOff x="5154613" y="1131888"/>
            <a:chExt cx="2101850" cy="1652587"/>
          </a:xfrm>
        </p:grpSpPr>
        <p:sp>
          <p:nvSpPr>
            <p:cNvPr id="23577" name="Line 22"/>
            <p:cNvSpPr>
              <a:spLocks noChangeShapeType="1"/>
            </p:cNvSpPr>
            <p:nvPr/>
          </p:nvSpPr>
          <p:spPr bwMode="auto">
            <a:xfrm>
              <a:off x="5154613" y="2355850"/>
              <a:ext cx="19796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215" tIns="45107" rIns="90215" bIns="45107"/>
            <a:lstStyle/>
            <a:p>
              <a:endParaRPr lang="en-US"/>
            </a:p>
          </p:txBody>
        </p:sp>
        <p:sp>
          <p:nvSpPr>
            <p:cNvPr id="23578" name="Text Box 23"/>
            <p:cNvSpPr txBox="1">
              <a:spLocks noChangeArrowheads="1"/>
            </p:cNvSpPr>
            <p:nvPr/>
          </p:nvSpPr>
          <p:spPr bwMode="auto">
            <a:xfrm>
              <a:off x="5324475" y="1728788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 dirty="0">
                  <a:latin typeface="Tahoma" pitchFamily="-111" charset="0"/>
                </a:rPr>
                <a:t>A	A	A	A	A</a:t>
              </a:r>
            </a:p>
          </p:txBody>
        </p:sp>
        <p:sp>
          <p:nvSpPr>
            <p:cNvPr id="23579" name="Text Box 24"/>
            <p:cNvSpPr txBox="1">
              <a:spLocks noChangeArrowheads="1"/>
            </p:cNvSpPr>
            <p:nvPr/>
          </p:nvSpPr>
          <p:spPr bwMode="auto">
            <a:xfrm>
              <a:off x="5321300" y="2000250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B	B	B	B	B</a:t>
              </a:r>
            </a:p>
          </p:txBody>
        </p:sp>
        <p:sp>
          <p:nvSpPr>
            <p:cNvPr id="23580" name="Text Box 25"/>
            <p:cNvSpPr txBox="1">
              <a:spLocks noChangeArrowheads="1"/>
            </p:cNvSpPr>
            <p:nvPr/>
          </p:nvSpPr>
          <p:spPr bwMode="auto">
            <a:xfrm>
              <a:off x="5318125" y="2336800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S	S	S	S	S</a:t>
              </a:r>
            </a:p>
          </p:txBody>
        </p:sp>
        <p:sp>
          <p:nvSpPr>
            <p:cNvPr id="23581" name="Rectangle 26"/>
            <p:cNvSpPr>
              <a:spLocks noChangeArrowheads="1"/>
            </p:cNvSpPr>
            <p:nvPr/>
          </p:nvSpPr>
          <p:spPr bwMode="auto">
            <a:xfrm>
              <a:off x="6346825" y="1646238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2" name="Rectangle 27"/>
            <p:cNvSpPr>
              <a:spLocks noChangeArrowheads="1"/>
            </p:cNvSpPr>
            <p:nvPr/>
          </p:nvSpPr>
          <p:spPr bwMode="auto">
            <a:xfrm>
              <a:off x="6003925" y="1643063"/>
              <a:ext cx="293688" cy="113665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3" name="Rectangle 28"/>
            <p:cNvSpPr>
              <a:spLocks noChangeArrowheads="1"/>
            </p:cNvSpPr>
            <p:nvPr/>
          </p:nvSpPr>
          <p:spPr bwMode="auto">
            <a:xfrm>
              <a:off x="5324475" y="1643063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4" name="Rectangle 29"/>
            <p:cNvSpPr>
              <a:spLocks noChangeArrowheads="1"/>
            </p:cNvSpPr>
            <p:nvPr/>
          </p:nvSpPr>
          <p:spPr bwMode="auto">
            <a:xfrm>
              <a:off x="5657850" y="1647825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5" name="Rectangle 30"/>
            <p:cNvSpPr>
              <a:spLocks noChangeArrowheads="1"/>
            </p:cNvSpPr>
            <p:nvPr/>
          </p:nvSpPr>
          <p:spPr bwMode="auto">
            <a:xfrm>
              <a:off x="6686550" y="1647825"/>
              <a:ext cx="292100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cxnSp>
          <p:nvCxnSpPr>
            <p:cNvPr id="23586" name="AutoShape 31"/>
            <p:cNvCxnSpPr>
              <a:cxnSpLocks noChangeShapeType="1"/>
            </p:cNvCxnSpPr>
            <p:nvPr/>
          </p:nvCxnSpPr>
          <p:spPr bwMode="auto">
            <a:xfrm rot="5400000" flipH="1">
              <a:off x="6665119" y="1520031"/>
              <a:ext cx="1588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7" name="AutoShape 32"/>
            <p:cNvCxnSpPr>
              <a:cxnSpLocks noChangeShapeType="1"/>
            </p:cNvCxnSpPr>
            <p:nvPr/>
          </p:nvCxnSpPr>
          <p:spPr bwMode="auto">
            <a:xfrm rot="5400000" flipH="1">
              <a:off x="6323807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8" name="AutoShape 33"/>
            <p:cNvCxnSpPr>
              <a:cxnSpLocks noChangeShapeType="1"/>
            </p:cNvCxnSpPr>
            <p:nvPr/>
          </p:nvCxnSpPr>
          <p:spPr bwMode="auto">
            <a:xfrm rot="5400000" flipH="1">
              <a:off x="5984082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9" name="AutoShape 34"/>
            <p:cNvCxnSpPr>
              <a:cxnSpLocks noChangeShapeType="1"/>
            </p:cNvCxnSpPr>
            <p:nvPr/>
          </p:nvCxnSpPr>
          <p:spPr bwMode="auto">
            <a:xfrm rot="5400000" flipH="1">
              <a:off x="5633244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0" name="AutoShape 35"/>
            <p:cNvCxnSpPr>
              <a:cxnSpLocks noChangeShapeType="1"/>
            </p:cNvCxnSpPr>
            <p:nvPr/>
          </p:nvCxnSpPr>
          <p:spPr bwMode="auto">
            <a:xfrm rot="5400000" flipH="1">
              <a:off x="5316538" y="1519238"/>
              <a:ext cx="1587" cy="249237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91" name="Text Box 36"/>
            <p:cNvSpPr txBox="1">
              <a:spLocks noChangeArrowheads="1"/>
            </p:cNvSpPr>
            <p:nvPr/>
          </p:nvSpPr>
          <p:spPr bwMode="auto">
            <a:xfrm>
              <a:off x="6126163" y="1131888"/>
              <a:ext cx="5603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Cin</a:t>
              </a:r>
            </a:p>
          </p:txBody>
        </p:sp>
        <p:sp>
          <p:nvSpPr>
            <p:cNvPr id="23592" name="Text Box 37"/>
            <p:cNvSpPr txBox="1">
              <a:spLocks noChangeArrowheads="1"/>
            </p:cNvSpPr>
            <p:nvPr/>
          </p:nvSpPr>
          <p:spPr bwMode="auto">
            <a:xfrm>
              <a:off x="5627688" y="1133475"/>
              <a:ext cx="6540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 dirty="0" err="1">
                  <a:latin typeface="Tahoma" pitchFamily="-111" charset="0"/>
                </a:rPr>
                <a:t>Cout</a:t>
              </a:r>
              <a:endParaRPr lang="en-US" sz="1600" dirty="0">
                <a:latin typeface="Tahoma" pitchFamily="-111" charset="0"/>
              </a:endParaRPr>
            </a:p>
          </p:txBody>
        </p:sp>
      </p:grpSp>
      <p:sp>
        <p:nvSpPr>
          <p:cNvPr id="45" name="Title 1"/>
          <p:cNvSpPr txBox="1">
            <a:spLocks/>
          </p:cNvSpPr>
          <p:nvPr/>
        </p:nvSpPr>
        <p:spPr>
          <a:xfrm>
            <a:off x="699752" y="3337663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r>
              <a:rPr lang="en-US" sz="2800" dirty="0" err="1" smtClean="0">
                <a:latin typeface="Tahoma" pitchFamily="-111" charset="0"/>
              </a:rPr>
              <a:t>Cout</a:t>
            </a:r>
            <a:r>
              <a:rPr lang="en-US" sz="2800" dirty="0" smtClean="0">
                <a:latin typeface="Tahoma" pitchFamily="-111" charset="0"/>
              </a:rPr>
              <a:t> = A’ B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 + A B’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 + A B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’ + A B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57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</a:t>
            </a:r>
            <a:r>
              <a:rPr lang="en-US" dirty="0" smtClean="0"/>
              <a:t>pply theorems to simplify expressions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62314"/>
            <a:ext cx="8531225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The theorems of Boolean algebra can simplify expressions</a:t>
            </a:r>
          </a:p>
          <a:p>
            <a:pPr marL="739775" lvl="1" indent="-284163" eaLnBrk="1" hangingPunct="1"/>
            <a:r>
              <a:rPr lang="en-US" sz="2400" dirty="0" smtClean="0"/>
              <a:t>e.g., full adder’s carry-out function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686088" y="2427552"/>
            <a:ext cx="7440478" cy="341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215" tIns="45107" rIns="90215" bIns="45107">
            <a:spAutoFit/>
          </a:bodyPr>
          <a:lstStyle/>
          <a:p>
            <a:pPr eaLnBrk="0" hangingPunct="0"/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Cout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=  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A’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+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+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+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=  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A’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=  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A’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(A’ + A)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(1)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(B’ + B)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(1)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(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+ 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)</a:t>
            </a: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(1)</a:t>
            </a: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</a:p>
        </p:txBody>
      </p:sp>
      <p:grpSp>
        <p:nvGrpSpPr>
          <p:cNvPr id="24584" name="Group 5"/>
          <p:cNvGrpSpPr>
            <a:grpSpLocks/>
          </p:cNvGrpSpPr>
          <p:nvPr/>
        </p:nvGrpSpPr>
        <p:grpSpPr bwMode="auto">
          <a:xfrm>
            <a:off x="5292954" y="2749814"/>
            <a:ext cx="3298596" cy="3525838"/>
            <a:chOff x="3380" y="1859"/>
            <a:chExt cx="2107" cy="2250"/>
          </a:xfrm>
        </p:grpSpPr>
        <p:sp>
          <p:nvSpPr>
            <p:cNvPr id="24585" name="Text Box 6"/>
            <p:cNvSpPr txBox="1">
              <a:spLocks noChangeArrowheads="1"/>
            </p:cNvSpPr>
            <p:nvPr/>
          </p:nvSpPr>
          <p:spPr bwMode="auto">
            <a:xfrm>
              <a:off x="3929" y="3520"/>
              <a:ext cx="1558" cy="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FF"/>
                  </a:solidFill>
                  <a:latin typeface="Tahoma" pitchFamily="-111" charset="0"/>
                </a:rPr>
                <a:t>adding extra terms creates new factoring opportunities</a:t>
              </a:r>
            </a:p>
          </p:txBody>
        </p:sp>
        <p:sp>
          <p:nvSpPr>
            <p:cNvPr id="24586" name="Rectangle 7"/>
            <p:cNvSpPr>
              <a:spLocks noChangeArrowheads="1"/>
            </p:cNvSpPr>
            <p:nvPr/>
          </p:nvSpPr>
          <p:spPr bwMode="auto">
            <a:xfrm>
              <a:off x="3586" y="1859"/>
              <a:ext cx="1463" cy="175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8"/>
            <p:cNvSpPr>
              <a:spLocks noChangeArrowheads="1"/>
            </p:cNvSpPr>
            <p:nvPr/>
          </p:nvSpPr>
          <p:spPr bwMode="auto">
            <a:xfrm>
              <a:off x="3380" y="2550"/>
              <a:ext cx="1450" cy="175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588" name="AutoShape 9"/>
            <p:cNvCxnSpPr>
              <a:cxnSpLocks noChangeShapeType="1"/>
              <a:stCxn id="24585" idx="0"/>
              <a:endCxn id="24587" idx="3"/>
            </p:cNvCxnSpPr>
            <p:nvPr/>
          </p:nvCxnSpPr>
          <p:spPr bwMode="auto">
            <a:xfrm rot="5400000" flipH="1" flipV="1">
              <a:off x="4328" y="3018"/>
              <a:ext cx="882" cy="122"/>
            </a:xfrm>
            <a:prstGeom prst="curvedConnector4">
              <a:avLst>
                <a:gd name="adj1" fmla="val 45042"/>
                <a:gd name="adj2" fmla="val 219688"/>
              </a:avLst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9" name="AutoShape 10"/>
            <p:cNvCxnSpPr>
              <a:cxnSpLocks noChangeShapeType="1"/>
              <a:stCxn id="24585" idx="0"/>
              <a:endCxn id="24586" idx="3"/>
            </p:cNvCxnSpPr>
            <p:nvPr/>
          </p:nvCxnSpPr>
          <p:spPr bwMode="auto">
            <a:xfrm rot="5400000" flipH="1" flipV="1">
              <a:off x="4092" y="2563"/>
              <a:ext cx="1573" cy="341"/>
            </a:xfrm>
            <a:prstGeom prst="curvedConnector4">
              <a:avLst>
                <a:gd name="adj1" fmla="val 47220"/>
                <a:gd name="adj2" fmla="val 142821"/>
              </a:avLst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185485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659" y="1201926"/>
            <a:ext cx="8229600" cy="606642"/>
          </a:xfrm>
        </p:spPr>
        <p:txBody>
          <a:bodyPr/>
          <a:lstStyle/>
          <a:p>
            <a:r>
              <a:rPr lang="en-US" sz="2800" dirty="0" smtClean="0">
                <a:latin typeface="Tahoma" pitchFamily="-111" charset="0"/>
              </a:rPr>
              <a:t>S = A’ B’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 + A’ B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’ + A B’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’ + A B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endParaRPr lang="en-US" sz="2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>
              <a:defRPr/>
            </a:pPr>
            <a:r>
              <a:rPr lang="en-US" dirty="0" smtClean="0"/>
              <a:t>rewrite using </a:t>
            </a:r>
            <a:r>
              <a:rPr lang="en-US" dirty="0" err="1" smtClean="0"/>
              <a:t>xor</a:t>
            </a:r>
            <a:r>
              <a:rPr lang="en-US" dirty="0" smtClean="0"/>
              <a:t> gates </a:t>
            </a:r>
          </a:p>
        </p:txBody>
      </p:sp>
    </p:spTree>
    <p:extLst>
      <p:ext uri="{BB962C8B-B14F-4D97-AF65-F5344CB8AC3E}">
        <p14:creationId xmlns:p14="http://schemas.microsoft.com/office/powerpoint/2010/main" val="2262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simple example: 1-bit binary adder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C00000"/>
                </a:solidFill>
              </a:rPr>
              <a:t>Inputs: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A, B, Carry-in</a:t>
            </a:r>
          </a:p>
          <a:p>
            <a:pPr eaLnBrk="1" hangingPunct="1"/>
            <a:r>
              <a:rPr lang="en-US" sz="2600" dirty="0" smtClean="0">
                <a:solidFill>
                  <a:srgbClr val="C00000"/>
                </a:solidFill>
              </a:rPr>
              <a:t>Outputs: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Sum, Carry-out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23248" y="3303588"/>
            <a:ext cx="3699396" cy="969756"/>
            <a:chOff x="4523248" y="3303588"/>
            <a:chExt cx="3699396" cy="969756"/>
          </a:xfrm>
        </p:grpSpPr>
        <p:sp>
          <p:nvSpPr>
            <p:cNvPr id="23559" name="Rectangle 4"/>
            <p:cNvSpPr>
              <a:spLocks noChangeArrowheads="1"/>
            </p:cNvSpPr>
            <p:nvPr/>
          </p:nvSpPr>
          <p:spPr bwMode="auto">
            <a:xfrm>
              <a:off x="5618163" y="3303588"/>
              <a:ext cx="1352550" cy="90328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0" name="Line 5"/>
            <p:cNvSpPr>
              <a:spLocks noChangeShapeType="1"/>
            </p:cNvSpPr>
            <p:nvPr/>
          </p:nvSpPr>
          <p:spPr bwMode="auto">
            <a:xfrm>
              <a:off x="5016500" y="3454400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1" name="Line 6"/>
            <p:cNvSpPr>
              <a:spLocks noChangeShapeType="1"/>
            </p:cNvSpPr>
            <p:nvPr/>
          </p:nvSpPr>
          <p:spPr bwMode="auto">
            <a:xfrm>
              <a:off x="5016500" y="3754438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2" name="Line 7"/>
            <p:cNvSpPr>
              <a:spLocks noChangeShapeType="1"/>
            </p:cNvSpPr>
            <p:nvPr/>
          </p:nvSpPr>
          <p:spPr bwMode="auto">
            <a:xfrm>
              <a:off x="5016500" y="4056063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6970713" y="3605213"/>
              <a:ext cx="60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6970713" y="3905250"/>
              <a:ext cx="60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5" name="Text Box 10"/>
            <p:cNvSpPr txBox="1">
              <a:spLocks noChangeArrowheads="1"/>
            </p:cNvSpPr>
            <p:nvPr/>
          </p:nvSpPr>
          <p:spPr bwMode="auto">
            <a:xfrm>
              <a:off x="4698038" y="3303588"/>
              <a:ext cx="320050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>
                  <a:latin typeface="Tahoma" pitchFamily="-111" charset="0"/>
                </a:rPr>
                <a:t>A</a:t>
              </a:r>
            </a:p>
          </p:txBody>
        </p:sp>
        <p:sp>
          <p:nvSpPr>
            <p:cNvPr id="23566" name="Text Box 11"/>
            <p:cNvSpPr txBox="1">
              <a:spLocks noChangeArrowheads="1"/>
            </p:cNvSpPr>
            <p:nvPr/>
          </p:nvSpPr>
          <p:spPr bwMode="auto">
            <a:xfrm>
              <a:off x="4696465" y="3605213"/>
              <a:ext cx="318448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>
                  <a:latin typeface="Tahoma" pitchFamily="-111" charset="0"/>
                </a:rPr>
                <a:t>B</a:t>
              </a:r>
            </a:p>
          </p:txBody>
        </p:sp>
        <p:sp>
          <p:nvSpPr>
            <p:cNvPr id="23567" name="Text Box 12"/>
            <p:cNvSpPr txBox="1">
              <a:spLocks noChangeArrowheads="1"/>
            </p:cNvSpPr>
            <p:nvPr/>
          </p:nvSpPr>
          <p:spPr bwMode="auto">
            <a:xfrm>
              <a:off x="4523248" y="3905250"/>
              <a:ext cx="501190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 err="1">
                  <a:latin typeface="Tahoma" pitchFamily="-111" charset="0"/>
                </a:rPr>
                <a:t>Cin</a:t>
              </a:r>
              <a:endParaRPr lang="en-US" dirty="0">
                <a:latin typeface="Tahoma" pitchFamily="-111" charset="0"/>
              </a:endParaRPr>
            </a:p>
          </p:txBody>
        </p:sp>
        <p:sp>
          <p:nvSpPr>
            <p:cNvPr id="23568" name="Text Box 13"/>
            <p:cNvSpPr txBox="1">
              <a:spLocks noChangeArrowheads="1"/>
            </p:cNvSpPr>
            <p:nvPr/>
          </p:nvSpPr>
          <p:spPr bwMode="auto">
            <a:xfrm>
              <a:off x="7572375" y="3754438"/>
              <a:ext cx="650269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dirty="0" err="1">
                  <a:latin typeface="Tahoma" pitchFamily="-111" charset="0"/>
                </a:rPr>
                <a:t>Cout</a:t>
              </a:r>
              <a:endParaRPr lang="en-US" dirty="0">
                <a:latin typeface="Tahoma" pitchFamily="-111" charset="0"/>
              </a:endParaRPr>
            </a:p>
          </p:txBody>
        </p:sp>
        <p:sp>
          <p:nvSpPr>
            <p:cNvPr id="23569" name="Text Box 14"/>
            <p:cNvSpPr txBox="1">
              <a:spLocks noChangeArrowheads="1"/>
            </p:cNvSpPr>
            <p:nvPr/>
          </p:nvSpPr>
          <p:spPr bwMode="auto">
            <a:xfrm>
              <a:off x="7572375" y="3422650"/>
              <a:ext cx="310432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dirty="0">
                  <a:latin typeface="Tahoma" pitchFamily="-111" charset="0"/>
                </a:rPr>
                <a:t>S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007394" y="2746008"/>
            <a:ext cx="4649406" cy="2159000"/>
            <a:chOff x="827088" y="3660417"/>
            <a:chExt cx="4649406" cy="2159000"/>
          </a:xfrm>
        </p:grpSpPr>
        <p:sp>
          <p:nvSpPr>
            <p:cNvPr id="3" name="Rectangle 2"/>
            <p:cNvSpPr/>
            <p:nvPr/>
          </p:nvSpPr>
          <p:spPr>
            <a:xfrm>
              <a:off x="904494" y="3930801"/>
              <a:ext cx="4572000" cy="17338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0	0	    </a:t>
              </a:r>
              <a:br>
                <a:rPr lang="en-US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0	1	   	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1	0	 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1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0	0	    </a:t>
              </a:r>
              <a:br>
                <a:rPr lang="en-US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0	1	   	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1	0	 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1	1		   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27088" y="3660417"/>
              <a:ext cx="2632254" cy="2159000"/>
              <a:chOff x="827088" y="3660417"/>
              <a:chExt cx="2632254" cy="2159000"/>
            </a:xfrm>
          </p:grpSpPr>
          <p:sp>
            <p:nvSpPr>
              <p:cNvPr id="23571" name="Line 16"/>
              <p:cNvSpPr>
                <a:spLocks noChangeShapeType="1"/>
              </p:cNvSpPr>
              <p:nvPr/>
            </p:nvSpPr>
            <p:spPr bwMode="auto">
              <a:xfrm>
                <a:off x="2179638" y="3705225"/>
                <a:ext cx="0" cy="191452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215" tIns="45107" rIns="90215" bIns="45107" anchor="ctr"/>
              <a:lstStyle/>
              <a:p>
                <a:endParaRPr lang="en-US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827088" y="3660417"/>
                <a:ext cx="2632254" cy="2159000"/>
                <a:chOff x="827088" y="3660417"/>
                <a:chExt cx="2632254" cy="2159000"/>
              </a:xfrm>
            </p:grpSpPr>
            <p:sp>
              <p:nvSpPr>
                <p:cNvPr id="23570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827088" y="3889375"/>
                  <a:ext cx="255428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215" tIns="45107" rIns="90215" bIns="45107" anchor="ctr"/>
                <a:lstStyle/>
                <a:p>
                  <a:endParaRPr lang="en-US"/>
                </a:p>
              </p:txBody>
            </p:sp>
            <p:grpSp>
              <p:nvGrpSpPr>
                <p:cNvPr id="6" name="Group 5"/>
                <p:cNvGrpSpPr/>
                <p:nvPr/>
              </p:nvGrpSpPr>
              <p:grpSpPr>
                <a:xfrm>
                  <a:off x="919342" y="3660417"/>
                  <a:ext cx="2540000" cy="2159000"/>
                  <a:chOff x="919342" y="3660417"/>
                  <a:chExt cx="2540000" cy="2159000"/>
                </a:xfrm>
              </p:grpSpPr>
              <p:sp>
                <p:nvSpPr>
                  <p:cNvPr id="23572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919342" y="3660417"/>
                    <a:ext cx="2540000" cy="21590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18795" tIns="26626" rIns="18795" bIns="26626"/>
                  <a:lstStyle/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920875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A	B	</a:t>
                    </a:r>
                    <a:r>
                      <a:rPr lang="en-US" dirty="0" err="1">
                        <a:solidFill>
                          <a:srgbClr val="000000"/>
                        </a:solidFill>
                        <a:latin typeface="Tahoma" pitchFamily="-111" charset="0"/>
                      </a:rPr>
                      <a:t>Cin</a:t>
                    </a: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	</a:t>
                    </a:r>
                    <a:r>
                      <a:rPr lang="en-US" dirty="0" err="1">
                        <a:solidFill>
                          <a:srgbClr val="000000"/>
                        </a:solidFill>
                        <a:latin typeface="Tahoma" pitchFamily="-111" charset="0"/>
                      </a:rPr>
                      <a:t>Cout</a:t>
                    </a: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	</a:t>
                    </a: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S</a:t>
                    </a:r>
                    <a:endParaRPr lang="en-US" dirty="0">
                      <a:solidFill>
                        <a:srgbClr val="000000"/>
                      </a:solidFill>
                      <a:latin typeface="Tahoma" pitchFamily="-111" charset="0"/>
                    </a:endParaRPr>
                  </a:p>
                </p:txBody>
              </p:sp>
              <p:sp>
                <p:nvSpPr>
                  <p:cNvPr id="23573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802988" y="3944066"/>
                    <a:ext cx="150813" cy="16557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18795" tIns="26626" rIns="18795" bIns="26626"/>
                  <a:lstStyle/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  <a:endParaRPr lang="en-US" dirty="0">
                      <a:solidFill>
                        <a:srgbClr val="000000"/>
                      </a:solidFill>
                      <a:latin typeface="Tahoma" pitchFamily="-111" charset="0"/>
                    </a:endParaRP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</p:txBody>
              </p:sp>
              <p:sp>
                <p:nvSpPr>
                  <p:cNvPr id="23574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382301" y="3940891"/>
                    <a:ext cx="150812" cy="16557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18795" tIns="26626" rIns="18795" bIns="26626"/>
                  <a:lstStyle/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</p:txBody>
              </p:sp>
            </p:grpSp>
          </p:grpSp>
        </p:grpSp>
      </p:grpSp>
      <p:grpSp>
        <p:nvGrpSpPr>
          <p:cNvPr id="2" name="Group 1"/>
          <p:cNvGrpSpPr/>
          <p:nvPr/>
        </p:nvGrpSpPr>
        <p:grpSpPr>
          <a:xfrm>
            <a:off x="5483357" y="1234382"/>
            <a:ext cx="2101850" cy="1652587"/>
            <a:chOff x="5154613" y="1131888"/>
            <a:chExt cx="2101850" cy="1652587"/>
          </a:xfrm>
        </p:grpSpPr>
        <p:sp>
          <p:nvSpPr>
            <p:cNvPr id="23577" name="Line 22"/>
            <p:cNvSpPr>
              <a:spLocks noChangeShapeType="1"/>
            </p:cNvSpPr>
            <p:nvPr/>
          </p:nvSpPr>
          <p:spPr bwMode="auto">
            <a:xfrm>
              <a:off x="5154613" y="2355850"/>
              <a:ext cx="19796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215" tIns="45107" rIns="90215" bIns="45107"/>
            <a:lstStyle/>
            <a:p>
              <a:endParaRPr lang="en-US"/>
            </a:p>
          </p:txBody>
        </p:sp>
        <p:sp>
          <p:nvSpPr>
            <p:cNvPr id="23578" name="Text Box 23"/>
            <p:cNvSpPr txBox="1">
              <a:spLocks noChangeArrowheads="1"/>
            </p:cNvSpPr>
            <p:nvPr/>
          </p:nvSpPr>
          <p:spPr bwMode="auto">
            <a:xfrm>
              <a:off x="5324475" y="1728788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 dirty="0">
                  <a:latin typeface="Tahoma" pitchFamily="-111" charset="0"/>
                </a:rPr>
                <a:t>A	A	A	A	A</a:t>
              </a:r>
            </a:p>
          </p:txBody>
        </p:sp>
        <p:sp>
          <p:nvSpPr>
            <p:cNvPr id="23579" name="Text Box 24"/>
            <p:cNvSpPr txBox="1">
              <a:spLocks noChangeArrowheads="1"/>
            </p:cNvSpPr>
            <p:nvPr/>
          </p:nvSpPr>
          <p:spPr bwMode="auto">
            <a:xfrm>
              <a:off x="5321300" y="2000250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B	B	B	B	B</a:t>
              </a:r>
            </a:p>
          </p:txBody>
        </p:sp>
        <p:sp>
          <p:nvSpPr>
            <p:cNvPr id="23580" name="Text Box 25"/>
            <p:cNvSpPr txBox="1">
              <a:spLocks noChangeArrowheads="1"/>
            </p:cNvSpPr>
            <p:nvPr/>
          </p:nvSpPr>
          <p:spPr bwMode="auto">
            <a:xfrm>
              <a:off x="5318125" y="2336800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S	S	S	S	S</a:t>
              </a:r>
            </a:p>
          </p:txBody>
        </p:sp>
        <p:sp>
          <p:nvSpPr>
            <p:cNvPr id="23581" name="Rectangle 26"/>
            <p:cNvSpPr>
              <a:spLocks noChangeArrowheads="1"/>
            </p:cNvSpPr>
            <p:nvPr/>
          </p:nvSpPr>
          <p:spPr bwMode="auto">
            <a:xfrm>
              <a:off x="6346825" y="1646238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2" name="Rectangle 27"/>
            <p:cNvSpPr>
              <a:spLocks noChangeArrowheads="1"/>
            </p:cNvSpPr>
            <p:nvPr/>
          </p:nvSpPr>
          <p:spPr bwMode="auto">
            <a:xfrm>
              <a:off x="6003925" y="1643063"/>
              <a:ext cx="293688" cy="113665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3" name="Rectangle 28"/>
            <p:cNvSpPr>
              <a:spLocks noChangeArrowheads="1"/>
            </p:cNvSpPr>
            <p:nvPr/>
          </p:nvSpPr>
          <p:spPr bwMode="auto">
            <a:xfrm>
              <a:off x="5324475" y="1643063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4" name="Rectangle 29"/>
            <p:cNvSpPr>
              <a:spLocks noChangeArrowheads="1"/>
            </p:cNvSpPr>
            <p:nvPr/>
          </p:nvSpPr>
          <p:spPr bwMode="auto">
            <a:xfrm>
              <a:off x="5657850" y="1647825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5" name="Rectangle 30"/>
            <p:cNvSpPr>
              <a:spLocks noChangeArrowheads="1"/>
            </p:cNvSpPr>
            <p:nvPr/>
          </p:nvSpPr>
          <p:spPr bwMode="auto">
            <a:xfrm>
              <a:off x="6686550" y="1647825"/>
              <a:ext cx="292100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cxnSp>
          <p:nvCxnSpPr>
            <p:cNvPr id="23586" name="AutoShape 31"/>
            <p:cNvCxnSpPr>
              <a:cxnSpLocks noChangeShapeType="1"/>
            </p:cNvCxnSpPr>
            <p:nvPr/>
          </p:nvCxnSpPr>
          <p:spPr bwMode="auto">
            <a:xfrm rot="5400000" flipH="1">
              <a:off x="6665119" y="1520031"/>
              <a:ext cx="1588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7" name="AutoShape 32"/>
            <p:cNvCxnSpPr>
              <a:cxnSpLocks noChangeShapeType="1"/>
            </p:cNvCxnSpPr>
            <p:nvPr/>
          </p:nvCxnSpPr>
          <p:spPr bwMode="auto">
            <a:xfrm rot="5400000" flipH="1">
              <a:off x="6323807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8" name="AutoShape 33"/>
            <p:cNvCxnSpPr>
              <a:cxnSpLocks noChangeShapeType="1"/>
            </p:cNvCxnSpPr>
            <p:nvPr/>
          </p:nvCxnSpPr>
          <p:spPr bwMode="auto">
            <a:xfrm rot="5400000" flipH="1">
              <a:off x="5984082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9" name="AutoShape 34"/>
            <p:cNvCxnSpPr>
              <a:cxnSpLocks noChangeShapeType="1"/>
            </p:cNvCxnSpPr>
            <p:nvPr/>
          </p:nvCxnSpPr>
          <p:spPr bwMode="auto">
            <a:xfrm rot="5400000" flipH="1">
              <a:off x="5633244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0" name="AutoShape 35"/>
            <p:cNvCxnSpPr>
              <a:cxnSpLocks noChangeShapeType="1"/>
            </p:cNvCxnSpPr>
            <p:nvPr/>
          </p:nvCxnSpPr>
          <p:spPr bwMode="auto">
            <a:xfrm rot="5400000" flipH="1">
              <a:off x="5316538" y="1519238"/>
              <a:ext cx="1587" cy="249237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91" name="Text Box 36"/>
            <p:cNvSpPr txBox="1">
              <a:spLocks noChangeArrowheads="1"/>
            </p:cNvSpPr>
            <p:nvPr/>
          </p:nvSpPr>
          <p:spPr bwMode="auto">
            <a:xfrm>
              <a:off x="6126163" y="1131888"/>
              <a:ext cx="5603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Cin</a:t>
              </a:r>
            </a:p>
          </p:txBody>
        </p:sp>
        <p:sp>
          <p:nvSpPr>
            <p:cNvPr id="23592" name="Text Box 37"/>
            <p:cNvSpPr txBox="1">
              <a:spLocks noChangeArrowheads="1"/>
            </p:cNvSpPr>
            <p:nvPr/>
          </p:nvSpPr>
          <p:spPr bwMode="auto">
            <a:xfrm>
              <a:off x="5627688" y="1133475"/>
              <a:ext cx="6540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 dirty="0" err="1">
                  <a:latin typeface="Tahoma" pitchFamily="-111" charset="0"/>
                </a:rPr>
                <a:t>Cout</a:t>
              </a:r>
              <a:endParaRPr lang="en-US" sz="1600" dirty="0">
                <a:latin typeface="Tahoma" pitchFamily="-111" charset="0"/>
              </a:endParaRPr>
            </a:p>
          </p:txBody>
        </p:sp>
      </p:grpSp>
      <p:sp>
        <p:nvSpPr>
          <p:cNvPr id="45" name="Rectangle 20"/>
          <p:cNvSpPr>
            <a:spLocks noChangeArrowheads="1"/>
          </p:cNvSpPr>
          <p:nvPr/>
        </p:nvSpPr>
        <p:spPr bwMode="auto">
          <a:xfrm>
            <a:off x="4410566" y="5711347"/>
            <a:ext cx="4410881" cy="46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/>
          <a:p>
            <a:pPr eaLnBrk="0" hangingPunct="0"/>
            <a:r>
              <a:rPr lang="en-US" sz="2400" dirty="0" err="1">
                <a:solidFill>
                  <a:srgbClr val="C00000"/>
                </a:solidFill>
                <a:latin typeface="Tahoma" pitchFamily="-111" charset="0"/>
              </a:rPr>
              <a:t>Cout</a:t>
            </a:r>
            <a:r>
              <a:rPr lang="en-US" sz="2400" dirty="0">
                <a:solidFill>
                  <a:srgbClr val="C00000"/>
                </a:solidFill>
                <a:latin typeface="Tahoma" pitchFamily="-111" charset="0"/>
              </a:rPr>
              <a:t> = B </a:t>
            </a:r>
            <a:r>
              <a:rPr lang="en-US" sz="2400" dirty="0" err="1">
                <a:solidFill>
                  <a:srgbClr val="C00000"/>
                </a:solidFill>
                <a:latin typeface="Tahoma" pitchFamily="-111" charset="0"/>
              </a:rPr>
              <a:t>Cin</a:t>
            </a:r>
            <a:r>
              <a:rPr lang="en-US" sz="2400" dirty="0">
                <a:solidFill>
                  <a:srgbClr val="C00000"/>
                </a:solidFill>
                <a:latin typeface="Tahoma" pitchFamily="-111" charset="0"/>
              </a:rPr>
              <a:t>  +  A </a:t>
            </a:r>
            <a:r>
              <a:rPr lang="en-US" sz="2400" dirty="0" err="1">
                <a:solidFill>
                  <a:srgbClr val="C00000"/>
                </a:solidFill>
                <a:latin typeface="Tahoma" pitchFamily="-111" charset="0"/>
              </a:rPr>
              <a:t>Cin</a:t>
            </a:r>
            <a:r>
              <a:rPr lang="en-US" sz="2400" dirty="0">
                <a:solidFill>
                  <a:srgbClr val="C00000"/>
                </a:solidFill>
                <a:latin typeface="Tahoma" pitchFamily="-111" charset="0"/>
              </a:rPr>
              <a:t>  +  A B </a:t>
            </a:r>
          </a:p>
        </p:txBody>
      </p:sp>
      <p:sp>
        <p:nvSpPr>
          <p:cNvPr id="46" name="Rectangle 21"/>
          <p:cNvSpPr>
            <a:spLocks noChangeArrowheads="1"/>
          </p:cNvSpPr>
          <p:nvPr/>
        </p:nvSpPr>
        <p:spPr bwMode="auto">
          <a:xfrm>
            <a:off x="4842537" y="6098354"/>
            <a:ext cx="3035954" cy="46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/>
          <a:p>
            <a:pPr eaLnBrk="0" hangingPunct="0"/>
            <a:r>
              <a:rPr lang="en-US" sz="2400" dirty="0">
                <a:solidFill>
                  <a:srgbClr val="C00000"/>
                </a:solidFill>
                <a:latin typeface="Tahoma" pitchFamily="-111" charset="0"/>
              </a:rPr>
              <a:t>S = </a:t>
            </a:r>
            <a:r>
              <a:rPr lang="en-US" sz="2400" dirty="0" smtClean="0">
                <a:solidFill>
                  <a:srgbClr val="C00000"/>
                </a:solidFill>
                <a:latin typeface="Tahoma" pitchFamily="-111" charset="0"/>
              </a:rPr>
              <a:t>A </a:t>
            </a:r>
            <a:r>
              <a:rPr lang="en-US" sz="2400" dirty="0" err="1">
                <a:solidFill>
                  <a:srgbClr val="C00000"/>
                </a:solidFill>
                <a:latin typeface="Tahoma" pitchFamily="-111" charset="0"/>
              </a:rPr>
              <a:t>xor</a:t>
            </a:r>
            <a:r>
              <a:rPr lang="en-US" sz="2400" dirty="0">
                <a:solidFill>
                  <a:srgbClr val="C00000"/>
                </a:solidFill>
                <a:latin typeface="Tahoma" pitchFamily="-111" charset="0"/>
              </a:rPr>
              <a:t> (B </a:t>
            </a:r>
            <a:r>
              <a:rPr lang="en-US" sz="2400" dirty="0" err="1">
                <a:solidFill>
                  <a:srgbClr val="C00000"/>
                </a:solidFill>
                <a:latin typeface="Tahoma" pitchFamily="-111" charset="0"/>
              </a:rPr>
              <a:t>xor</a:t>
            </a:r>
            <a:r>
              <a:rPr lang="en-US" sz="2400" dirty="0">
                <a:solidFill>
                  <a:srgbClr val="C00000"/>
                </a:solidFill>
                <a:latin typeface="Tahoma" pitchFamily="-111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ahoma" pitchFamily="-111" charset="0"/>
              </a:rPr>
              <a:t>Cin</a:t>
            </a:r>
            <a:r>
              <a:rPr lang="en-US" sz="2400" dirty="0">
                <a:solidFill>
                  <a:srgbClr val="C00000"/>
                </a:solidFill>
                <a:latin typeface="Tahoma" pitchFamily="-111" charset="0"/>
              </a:rPr>
              <a:t>)</a:t>
            </a:r>
          </a:p>
        </p:txBody>
      </p:sp>
      <p:sp>
        <p:nvSpPr>
          <p:cNvPr id="47" name="Rectangle 20"/>
          <p:cNvSpPr>
            <a:spLocks noChangeArrowheads="1"/>
          </p:cNvSpPr>
          <p:nvPr/>
        </p:nvSpPr>
        <p:spPr bwMode="auto">
          <a:xfrm>
            <a:off x="390692" y="4830484"/>
            <a:ext cx="5521795" cy="3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2000" dirty="0" err="1">
                <a:latin typeface="Tahoma" pitchFamily="-111" charset="0"/>
              </a:rPr>
              <a:t>Cout</a:t>
            </a:r>
            <a:r>
              <a:rPr lang="en-US" sz="2000" dirty="0">
                <a:latin typeface="Tahoma" pitchFamily="-111" charset="0"/>
              </a:rPr>
              <a:t> = A’ B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+ A B’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+ A B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’ + A B </a:t>
            </a:r>
            <a:r>
              <a:rPr lang="en-US" sz="2000" dirty="0" err="1">
                <a:latin typeface="Tahoma" pitchFamily="-111" charset="0"/>
              </a:rPr>
              <a:t>Cin</a:t>
            </a:r>
            <a:endParaRPr lang="en-US" sz="2000" dirty="0">
              <a:latin typeface="Tahoma" pitchFamily="-111" charset="0"/>
            </a:endParaRPr>
          </a:p>
        </p:txBody>
      </p:sp>
      <p:sp>
        <p:nvSpPr>
          <p:cNvPr id="48" name="Rectangle 21"/>
          <p:cNvSpPr>
            <a:spLocks noChangeArrowheads="1"/>
          </p:cNvSpPr>
          <p:nvPr/>
        </p:nvSpPr>
        <p:spPr bwMode="auto">
          <a:xfrm>
            <a:off x="763687" y="5170806"/>
            <a:ext cx="5290963" cy="3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2000" dirty="0">
                <a:latin typeface="Tahoma" pitchFamily="-111" charset="0"/>
              </a:rPr>
              <a:t>S = A’ B’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+ A’ B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’ + A B’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’ + A B </a:t>
            </a:r>
            <a:r>
              <a:rPr lang="en-US" sz="2000" dirty="0" err="1">
                <a:latin typeface="Tahoma" pitchFamily="-111" charset="0"/>
              </a:rPr>
              <a:t>Cin</a:t>
            </a:r>
            <a:endParaRPr lang="en-US" sz="2000" dirty="0">
              <a:latin typeface="Tahoma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0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" name="Rectangle 3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recall gates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3" name="Rectangle 38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701901" y="1308555"/>
                <a:ext cx="8229600" cy="5140800"/>
              </a:xfrm>
            </p:spPr>
            <p:txBody>
              <a:bodyPr/>
              <a:lstStyle/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r>
                  <a:rPr lang="en-US" sz="2800" dirty="0" smtClean="0">
                    <a:solidFill>
                      <a:srgbClr val="C00000"/>
                    </a:solidFill>
                  </a:rPr>
                  <a:t>NOT </a:t>
                </a:r>
              </a:p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   ¬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𝑋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</a:t>
                </a:r>
              </a:p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endParaRPr lang="en-US" sz="2700" dirty="0" smtClean="0">
                  <a:solidFill>
                    <a:srgbClr val="C00000"/>
                  </a:solidFill>
                </a:endParaRPr>
              </a:p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r>
                  <a:rPr lang="en-US" sz="2700" dirty="0" smtClean="0">
                    <a:solidFill>
                      <a:srgbClr val="C00000"/>
                    </a:solidFill>
                  </a:rPr>
                  <a:t>AND   </a:t>
                </a:r>
              </a:p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𝑋</m:t>
                    </m:r>
                    <m:r>
                      <a:rPr lang="en-US" sz="2800" b="0" i="1" smtClean="0">
                        <a:latin typeface="Cambria Math"/>
                      </a:rPr>
                      <m:t>⋅</m:t>
                    </m:r>
                    <m:r>
                      <a:rPr lang="en-US" sz="2800" b="0" i="1" smtClean="0">
                        <a:latin typeface="Cambria Math"/>
                      </a:rPr>
                      <m:t>𝑌</m:t>
                    </m:r>
                    <m:r>
                      <a:rPr lang="en-US" sz="2800" b="0" i="1" smtClean="0">
                        <a:latin typeface="Cambria Math"/>
                      </a:rPr>
                      <m:t>    </m:t>
                    </m:r>
                    <m:r>
                      <a:rPr lang="en-US" sz="2800" b="0" i="1" smtClean="0">
                        <a:latin typeface="Cambria Math"/>
                      </a:rPr>
                      <m:t>𝑋𝑌</m:t>
                    </m:r>
                    <m:r>
                      <a:rPr lang="en-US" sz="2800" b="0" i="1" smtClean="0">
                        <a:latin typeface="Cambria Math"/>
                      </a:rPr>
                      <m:t>     </m:t>
                    </m:r>
                    <m:r>
                      <a:rPr lang="en-US" sz="2800" b="0" i="1" smtClean="0">
                        <a:latin typeface="Cambria Math"/>
                      </a:rPr>
                      <m:t>𝑋</m:t>
                    </m:r>
                    <m:r>
                      <a:rPr lang="en-US" sz="2800" b="0" i="1" smtClean="0">
                        <a:latin typeface="Cambria Math"/>
                      </a:rPr>
                      <m:t>∧</m:t>
                    </m:r>
                    <m:r>
                      <a:rPr lang="en-US" sz="2800" b="0" i="1" smtClean="0">
                        <a:latin typeface="Cambria Math"/>
                      </a:rPr>
                      <m:t>𝑌</m:t>
                    </m:r>
                  </m:oMath>
                </a14:m>
                <a:endParaRPr lang="en-US" sz="2800" dirty="0" smtClean="0"/>
              </a:p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endParaRPr lang="en-US" sz="2700" dirty="0" smtClean="0"/>
              </a:p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r>
                  <a:rPr lang="en-US" sz="2700" dirty="0" smtClean="0">
                    <a:solidFill>
                      <a:srgbClr val="C00000"/>
                    </a:solidFill>
                  </a:rPr>
                  <a:t>OR</a:t>
                </a:r>
                <a:endParaRPr lang="en-US" sz="2800" dirty="0">
                  <a:solidFill>
                    <a:srgbClr val="C00000"/>
                  </a:solidFill>
                </a:endParaRPr>
              </a:p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r>
                  <a:rPr lang="en-US" sz="2800" dirty="0" smtClean="0"/>
                  <a:t>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𝑋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𝑌</m:t>
                    </m:r>
                    <m:r>
                      <a:rPr lang="en-US" sz="2800" b="0" i="1" smtClean="0">
                        <a:latin typeface="Cambria Math"/>
                      </a:rPr>
                      <m:t>     </m:t>
                    </m:r>
                    <m:r>
                      <a:rPr lang="en-US" sz="2800" b="0" i="1" smtClean="0">
                        <a:latin typeface="Cambria Math"/>
                      </a:rPr>
                      <m:t>𝑋</m:t>
                    </m:r>
                    <m:r>
                      <a:rPr lang="en-US" sz="2800" b="0" i="1" smtClean="0">
                        <a:latin typeface="Cambria Math"/>
                      </a:rPr>
                      <m:t>∨</m:t>
                    </m:r>
                    <m:r>
                      <a:rPr lang="en-US" sz="2800" b="0" i="1" smtClean="0">
                        <a:latin typeface="Cambria Math"/>
                      </a:rPr>
                      <m:t>𝑌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25603" name="Rectangle 3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1901" y="1308555"/>
                <a:ext cx="8229600" cy="5140800"/>
              </a:xfrm>
              <a:blipFill rotWithShape="1">
                <a:blip r:embed="rId3"/>
                <a:stretch>
                  <a:fillRect l="-1481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610" name="Group 11"/>
          <p:cNvGrpSpPr>
            <a:grpSpLocks/>
          </p:cNvGrpSpPr>
          <p:nvPr/>
        </p:nvGrpSpPr>
        <p:grpSpPr bwMode="auto">
          <a:xfrm>
            <a:off x="6913563" y="3033713"/>
            <a:ext cx="1258887" cy="1128712"/>
            <a:chOff x="4076" y="1160"/>
            <a:chExt cx="804" cy="720"/>
          </a:xfrm>
        </p:grpSpPr>
        <p:sp>
          <p:nvSpPr>
            <p:cNvPr id="25628" name="Line 8"/>
            <p:cNvSpPr>
              <a:spLocks noChangeShapeType="1"/>
            </p:cNvSpPr>
            <p:nvPr/>
          </p:nvSpPr>
          <p:spPr bwMode="auto">
            <a:xfrm>
              <a:off x="4076" y="1304"/>
              <a:ext cx="7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Line 9"/>
            <p:cNvSpPr>
              <a:spLocks noChangeShapeType="1"/>
            </p:cNvSpPr>
            <p:nvPr/>
          </p:nvSpPr>
          <p:spPr bwMode="auto">
            <a:xfrm>
              <a:off x="4648" y="1188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Rectangle 10"/>
            <p:cNvSpPr>
              <a:spLocks noChangeArrowheads="1"/>
            </p:cNvSpPr>
            <p:nvPr/>
          </p:nvSpPr>
          <p:spPr bwMode="auto">
            <a:xfrm>
              <a:off x="4120" y="1160"/>
              <a:ext cx="7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	Y	Z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</a:t>
              </a:r>
            </a:p>
          </p:txBody>
        </p:sp>
      </p:grpSp>
      <p:grpSp>
        <p:nvGrpSpPr>
          <p:cNvPr id="25611" name="Group 15"/>
          <p:cNvGrpSpPr>
            <a:grpSpLocks/>
          </p:cNvGrpSpPr>
          <p:nvPr/>
        </p:nvGrpSpPr>
        <p:grpSpPr bwMode="auto">
          <a:xfrm>
            <a:off x="7085658" y="1576722"/>
            <a:ext cx="857250" cy="727075"/>
            <a:chOff x="4180" y="632"/>
            <a:chExt cx="548" cy="464"/>
          </a:xfrm>
        </p:grpSpPr>
        <p:sp>
          <p:nvSpPr>
            <p:cNvPr id="25625" name="Line 12"/>
            <p:cNvSpPr>
              <a:spLocks noChangeShapeType="1"/>
            </p:cNvSpPr>
            <p:nvPr/>
          </p:nvSpPr>
          <p:spPr bwMode="auto">
            <a:xfrm>
              <a:off x="4180" y="768"/>
              <a:ext cx="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Line 13"/>
            <p:cNvSpPr>
              <a:spLocks noChangeShapeType="1"/>
            </p:cNvSpPr>
            <p:nvPr/>
          </p:nvSpPr>
          <p:spPr bwMode="auto">
            <a:xfrm>
              <a:off x="4424" y="636"/>
              <a:ext cx="0" cy="3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Rectangle 14"/>
            <p:cNvSpPr>
              <a:spLocks noChangeArrowheads="1"/>
            </p:cNvSpPr>
            <p:nvPr/>
          </p:nvSpPr>
          <p:spPr bwMode="auto">
            <a:xfrm>
              <a:off x="4224" y="632"/>
              <a:ext cx="504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X	Y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1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</a:t>
              </a:r>
            </a:p>
          </p:txBody>
        </p:sp>
      </p:grpSp>
      <p:grpSp>
        <p:nvGrpSpPr>
          <p:cNvPr id="25612" name="Group 19"/>
          <p:cNvGrpSpPr>
            <a:grpSpLocks/>
          </p:cNvGrpSpPr>
          <p:nvPr/>
        </p:nvGrpSpPr>
        <p:grpSpPr bwMode="auto">
          <a:xfrm>
            <a:off x="6998804" y="4829991"/>
            <a:ext cx="1258888" cy="1128713"/>
            <a:chOff x="4068" y="1936"/>
            <a:chExt cx="804" cy="720"/>
          </a:xfrm>
        </p:grpSpPr>
        <p:sp>
          <p:nvSpPr>
            <p:cNvPr id="25622" name="Line 16"/>
            <p:cNvSpPr>
              <a:spLocks noChangeShapeType="1"/>
            </p:cNvSpPr>
            <p:nvPr/>
          </p:nvSpPr>
          <p:spPr bwMode="auto">
            <a:xfrm>
              <a:off x="4068" y="2080"/>
              <a:ext cx="7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Line 17"/>
            <p:cNvSpPr>
              <a:spLocks noChangeShapeType="1"/>
            </p:cNvSpPr>
            <p:nvPr/>
          </p:nvSpPr>
          <p:spPr bwMode="auto">
            <a:xfrm>
              <a:off x="4640" y="1964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Rectangle 18"/>
            <p:cNvSpPr>
              <a:spLocks noChangeArrowheads="1"/>
            </p:cNvSpPr>
            <p:nvPr/>
          </p:nvSpPr>
          <p:spPr bwMode="auto">
            <a:xfrm>
              <a:off x="4112" y="1936"/>
              <a:ext cx="7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X	Y	Z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0	0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1	1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1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73782" y="1461370"/>
            <a:ext cx="1872266" cy="885979"/>
            <a:chOff x="4197350" y="1879983"/>
            <a:chExt cx="1872266" cy="885979"/>
          </a:xfrm>
        </p:grpSpPr>
        <p:pic>
          <p:nvPicPr>
            <p:cNvPr id="25609" name="Picture 3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186" t="24905" r="53287" b="68294"/>
            <a:stretch>
              <a:fillRect/>
            </a:stretch>
          </p:blipFill>
          <p:spPr bwMode="auto">
            <a:xfrm>
              <a:off x="4433327" y="1879983"/>
              <a:ext cx="1250951" cy="838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3" name="Rectangle 23"/>
            <p:cNvSpPr>
              <a:spLocks noChangeArrowheads="1"/>
            </p:cNvSpPr>
            <p:nvPr/>
          </p:nvSpPr>
          <p:spPr bwMode="auto">
            <a:xfrm>
              <a:off x="4197350" y="2175412"/>
              <a:ext cx="338138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  <a:endParaRPr lang="en-US" sz="1600" b="1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25614" name="Rectangle 24"/>
            <p:cNvSpPr>
              <a:spLocks noChangeArrowheads="1"/>
            </p:cNvSpPr>
            <p:nvPr/>
          </p:nvSpPr>
          <p:spPr bwMode="auto">
            <a:xfrm>
              <a:off x="5793391" y="2175412"/>
              <a:ext cx="276225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  <a:endParaRPr lang="en-US" sz="1600" b="1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817621" y="3164193"/>
            <a:ext cx="1871428" cy="1049338"/>
            <a:chOff x="4364272" y="3440113"/>
            <a:chExt cx="1871428" cy="1049338"/>
          </a:xfrm>
        </p:grpSpPr>
        <p:pic>
          <p:nvPicPr>
            <p:cNvPr id="25608" name="Picture 4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28" t="34576" r="60571" b="55852"/>
            <a:stretch>
              <a:fillRect/>
            </a:stretch>
          </p:blipFill>
          <p:spPr bwMode="auto">
            <a:xfrm>
              <a:off x="4364272" y="3440113"/>
              <a:ext cx="1389063" cy="1049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5" name="Rectangle 25"/>
            <p:cNvSpPr>
              <a:spLocks noChangeArrowheads="1"/>
            </p:cNvSpPr>
            <p:nvPr/>
          </p:nvSpPr>
          <p:spPr bwMode="auto">
            <a:xfrm>
              <a:off x="4364272" y="3618685"/>
              <a:ext cx="338137" cy="735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25619" name="Rectangle 29"/>
            <p:cNvSpPr>
              <a:spLocks noChangeArrowheads="1"/>
            </p:cNvSpPr>
            <p:nvPr/>
          </p:nvSpPr>
          <p:spPr bwMode="auto">
            <a:xfrm>
              <a:off x="5710238" y="3823673"/>
              <a:ext cx="525462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65365" y="4855628"/>
            <a:ext cx="2076249" cy="1039813"/>
            <a:chOff x="3352800" y="5263111"/>
            <a:chExt cx="2076249" cy="1039813"/>
          </a:xfrm>
        </p:grpSpPr>
        <p:pic>
          <p:nvPicPr>
            <p:cNvPr id="25607" name="Picture 4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28" t="46919" r="60571" b="43608"/>
            <a:stretch>
              <a:fillRect/>
            </a:stretch>
          </p:blipFill>
          <p:spPr bwMode="auto">
            <a:xfrm>
              <a:off x="3502025" y="5263111"/>
              <a:ext cx="1390650" cy="1039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6" name="Rectangle 26"/>
            <p:cNvSpPr>
              <a:spLocks noChangeArrowheads="1"/>
            </p:cNvSpPr>
            <p:nvPr/>
          </p:nvSpPr>
          <p:spPr bwMode="auto">
            <a:xfrm>
              <a:off x="3352800" y="5487743"/>
              <a:ext cx="338138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25620" name="Rectangle 30"/>
            <p:cNvSpPr>
              <a:spLocks noChangeArrowheads="1"/>
            </p:cNvSpPr>
            <p:nvPr/>
          </p:nvSpPr>
          <p:spPr bwMode="auto">
            <a:xfrm>
              <a:off x="4903586" y="5619194"/>
              <a:ext cx="52546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8935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gates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44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72360" y="1664595"/>
                <a:ext cx="8229600" cy="4525963"/>
              </a:xfrm>
            </p:spPr>
            <p:txBody>
              <a:bodyPr rtlCol="0">
                <a:normAutofit fontScale="85000" lnSpcReduction="20000"/>
              </a:bodyPr>
              <a:lstStyle/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NAND</a:t>
                </a:r>
              </a:p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¬(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𝑋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∧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)</a:t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>
                    <a:solidFill>
                      <a:srgbClr val="C00000"/>
                    </a:solidFill>
                  </a:rPr>
                  <a:t>NOR</a:t>
                </a:r>
              </a:p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¬(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∨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 smtClean="0"/>
                  <a:t>)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XOR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⊕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XNOR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↔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23" name="Rectangle 4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2360" y="1664595"/>
                <a:ext cx="8229600" cy="4525963"/>
              </a:xfrm>
              <a:blipFill rotWithShape="1">
                <a:blip r:embed="rId2"/>
                <a:stretch>
                  <a:fillRect l="-1407" t="-3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4022337" y="1278989"/>
            <a:ext cx="3670300" cy="5202237"/>
            <a:chOff x="2166938" y="1392238"/>
            <a:chExt cx="3670300" cy="5202237"/>
          </a:xfrm>
        </p:grpSpPr>
        <p:grpSp>
          <p:nvGrpSpPr>
            <p:cNvPr id="34" name="Group 51"/>
            <p:cNvGrpSpPr>
              <a:grpSpLocks/>
            </p:cNvGrpSpPr>
            <p:nvPr/>
          </p:nvGrpSpPr>
          <p:grpSpPr bwMode="auto">
            <a:xfrm>
              <a:off x="2505075" y="5499704"/>
              <a:ext cx="1061467" cy="814388"/>
              <a:chOff x="1564" y="2656"/>
              <a:chExt cx="913" cy="713"/>
            </a:xfrm>
          </p:grpSpPr>
          <p:pic>
            <p:nvPicPr>
              <p:cNvPr id="66" name="Picture 4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3225" t="33083" r="47865" b="57475"/>
              <a:stretch>
                <a:fillRect/>
              </a:stretch>
            </p:blipFill>
            <p:spPr bwMode="auto">
              <a:xfrm>
                <a:off x="1564" y="2656"/>
                <a:ext cx="893" cy="7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Picture 5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770" t="46907" r="51361" b="43521"/>
              <a:stretch>
                <a:fillRect/>
              </a:stretch>
            </p:blipFill>
            <p:spPr bwMode="auto">
              <a:xfrm>
                <a:off x="2192" y="2665"/>
                <a:ext cx="285" cy="7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5" name="Picture 4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25" t="33083" r="47865" b="57475"/>
            <a:stretch>
              <a:fillRect/>
            </a:stretch>
          </p:blipFill>
          <p:spPr bwMode="auto">
            <a:xfrm>
              <a:off x="2466976" y="4114310"/>
              <a:ext cx="1099566" cy="863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2192338" y="1579563"/>
              <a:ext cx="338137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2192338" y="1843088"/>
              <a:ext cx="274637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3683000" y="1730375"/>
              <a:ext cx="525463" cy="32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grpSp>
          <p:nvGrpSpPr>
            <p:cNvPr id="39" name="Group 16"/>
            <p:cNvGrpSpPr>
              <a:grpSpLocks/>
            </p:cNvGrpSpPr>
            <p:nvPr/>
          </p:nvGrpSpPr>
          <p:grpSpPr bwMode="auto">
            <a:xfrm>
              <a:off x="4578350" y="1392238"/>
              <a:ext cx="1258888" cy="1127125"/>
              <a:chOff x="2572" y="512"/>
              <a:chExt cx="804" cy="720"/>
            </a:xfrm>
          </p:grpSpPr>
          <p:sp>
            <p:nvSpPr>
              <p:cNvPr id="63" name="Line 13"/>
              <p:cNvSpPr>
                <a:spLocks noChangeShapeType="1"/>
              </p:cNvSpPr>
              <p:nvPr/>
            </p:nvSpPr>
            <p:spPr bwMode="auto">
              <a:xfrm>
                <a:off x="2572" y="65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14"/>
              <p:cNvSpPr>
                <a:spLocks noChangeShapeType="1"/>
              </p:cNvSpPr>
              <p:nvPr/>
            </p:nvSpPr>
            <p:spPr bwMode="auto">
              <a:xfrm>
                <a:off x="3144" y="54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15"/>
              <p:cNvSpPr>
                <a:spLocks noChangeArrowheads="1"/>
              </p:cNvSpPr>
              <p:nvPr/>
            </p:nvSpPr>
            <p:spPr bwMode="auto">
              <a:xfrm>
                <a:off x="2616" y="51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1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0	1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grpSp>
          <p:nvGrpSpPr>
            <p:cNvPr id="40" name="Group 20"/>
            <p:cNvGrpSpPr>
              <a:grpSpLocks/>
            </p:cNvGrpSpPr>
            <p:nvPr/>
          </p:nvGrpSpPr>
          <p:grpSpPr bwMode="auto">
            <a:xfrm>
              <a:off x="4565650" y="2746375"/>
              <a:ext cx="1258888" cy="1127125"/>
              <a:chOff x="2564" y="1376"/>
              <a:chExt cx="804" cy="720"/>
            </a:xfrm>
          </p:grpSpPr>
          <p:sp>
            <p:nvSpPr>
              <p:cNvPr id="60" name="Line 17"/>
              <p:cNvSpPr>
                <a:spLocks noChangeShapeType="1"/>
              </p:cNvSpPr>
              <p:nvPr/>
            </p:nvSpPr>
            <p:spPr bwMode="auto">
              <a:xfrm>
                <a:off x="2564" y="1520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>
                <a:off x="3136" y="1404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19"/>
              <p:cNvSpPr>
                <a:spLocks noChangeArrowheads="1"/>
              </p:cNvSpPr>
              <p:nvPr/>
            </p:nvSpPr>
            <p:spPr bwMode="auto">
              <a:xfrm>
                <a:off x="2608" y="1376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1	0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0	0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3644900" y="3133725"/>
              <a:ext cx="5270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sp>
          <p:nvSpPr>
            <p:cNvPr id="42" name="Rectangle 22"/>
            <p:cNvSpPr>
              <a:spLocks noChangeArrowheads="1"/>
            </p:cNvSpPr>
            <p:nvPr/>
          </p:nvSpPr>
          <p:spPr bwMode="auto">
            <a:xfrm>
              <a:off x="2166938" y="2959100"/>
              <a:ext cx="33813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43" name="Rectangle 23"/>
            <p:cNvSpPr>
              <a:spLocks noChangeArrowheads="1"/>
            </p:cNvSpPr>
            <p:nvPr/>
          </p:nvSpPr>
          <p:spPr bwMode="auto">
            <a:xfrm>
              <a:off x="2166938" y="3284538"/>
              <a:ext cx="2762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44" name="Rectangle 25"/>
            <p:cNvSpPr>
              <a:spLocks noChangeArrowheads="1"/>
            </p:cNvSpPr>
            <p:nvPr/>
          </p:nvSpPr>
          <p:spPr bwMode="auto">
            <a:xfrm>
              <a:off x="2228850" y="4287838"/>
              <a:ext cx="3397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2241550" y="4589463"/>
              <a:ext cx="2762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46" name="Rectangle 27"/>
            <p:cNvSpPr>
              <a:spLocks noChangeArrowheads="1"/>
            </p:cNvSpPr>
            <p:nvPr/>
          </p:nvSpPr>
          <p:spPr bwMode="auto">
            <a:xfrm>
              <a:off x="3606800" y="4464050"/>
              <a:ext cx="527050" cy="32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grpSp>
          <p:nvGrpSpPr>
            <p:cNvPr id="47" name="Group 31"/>
            <p:cNvGrpSpPr>
              <a:grpSpLocks/>
            </p:cNvGrpSpPr>
            <p:nvPr/>
          </p:nvGrpSpPr>
          <p:grpSpPr bwMode="auto">
            <a:xfrm>
              <a:off x="4565650" y="5465763"/>
              <a:ext cx="1258888" cy="1128712"/>
              <a:chOff x="2564" y="3112"/>
              <a:chExt cx="804" cy="720"/>
            </a:xfrm>
          </p:grpSpPr>
          <p:sp>
            <p:nvSpPr>
              <p:cNvPr id="57" name="Line 28"/>
              <p:cNvSpPr>
                <a:spLocks noChangeShapeType="1"/>
              </p:cNvSpPr>
              <p:nvPr/>
            </p:nvSpPr>
            <p:spPr bwMode="auto">
              <a:xfrm>
                <a:off x="2564" y="325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29"/>
              <p:cNvSpPr>
                <a:spLocks noChangeShapeType="1"/>
              </p:cNvSpPr>
              <p:nvPr/>
            </p:nvSpPr>
            <p:spPr bwMode="auto">
              <a:xfrm>
                <a:off x="3136" y="314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30"/>
              <p:cNvSpPr>
                <a:spLocks noChangeArrowheads="1"/>
              </p:cNvSpPr>
              <p:nvPr/>
            </p:nvSpPr>
            <p:spPr bwMode="auto">
              <a:xfrm>
                <a:off x="2608" y="311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1	0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0	0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1	1</a:t>
                </a:r>
              </a:p>
            </p:txBody>
          </p:sp>
        </p:grpSp>
        <p:grpSp>
          <p:nvGrpSpPr>
            <p:cNvPr id="48" name="Group 35"/>
            <p:cNvGrpSpPr>
              <a:grpSpLocks/>
            </p:cNvGrpSpPr>
            <p:nvPr/>
          </p:nvGrpSpPr>
          <p:grpSpPr bwMode="auto">
            <a:xfrm>
              <a:off x="4565650" y="4149725"/>
              <a:ext cx="1258888" cy="1128713"/>
              <a:chOff x="2564" y="2272"/>
              <a:chExt cx="804" cy="720"/>
            </a:xfrm>
          </p:grpSpPr>
          <p:sp>
            <p:nvSpPr>
              <p:cNvPr id="54" name="Line 32"/>
              <p:cNvSpPr>
                <a:spLocks noChangeShapeType="1"/>
              </p:cNvSpPr>
              <p:nvPr/>
            </p:nvSpPr>
            <p:spPr bwMode="auto">
              <a:xfrm>
                <a:off x="2564" y="241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33"/>
              <p:cNvSpPr>
                <a:spLocks noChangeShapeType="1"/>
              </p:cNvSpPr>
              <p:nvPr/>
            </p:nvSpPr>
            <p:spPr bwMode="auto">
              <a:xfrm>
                <a:off x="3136" y="230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34"/>
              <p:cNvSpPr>
                <a:spLocks noChangeArrowheads="1"/>
              </p:cNvSpPr>
              <p:nvPr/>
            </p:nvSpPr>
            <p:spPr bwMode="auto">
              <a:xfrm>
                <a:off x="2608" y="227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0	0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1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0	1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sp>
          <p:nvSpPr>
            <p:cNvPr id="49" name="Rectangle 36"/>
            <p:cNvSpPr>
              <a:spLocks noChangeArrowheads="1"/>
            </p:cNvSpPr>
            <p:nvPr/>
          </p:nvSpPr>
          <p:spPr bwMode="auto">
            <a:xfrm>
              <a:off x="3619500" y="5829300"/>
              <a:ext cx="5270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sp>
          <p:nvSpPr>
            <p:cNvPr id="50" name="Rectangle 39"/>
            <p:cNvSpPr>
              <a:spLocks noChangeArrowheads="1"/>
            </p:cNvSpPr>
            <p:nvPr/>
          </p:nvSpPr>
          <p:spPr bwMode="auto">
            <a:xfrm>
              <a:off x="2179638" y="5667375"/>
              <a:ext cx="33813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51" name="Rectangle 40"/>
            <p:cNvSpPr>
              <a:spLocks noChangeArrowheads="1"/>
            </p:cNvSpPr>
            <p:nvPr/>
          </p:nvSpPr>
          <p:spPr bwMode="auto">
            <a:xfrm>
              <a:off x="2166938" y="5930900"/>
              <a:ext cx="276225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pic>
          <p:nvPicPr>
            <p:cNvPr id="52" name="Picture 4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36" t="46907" r="51361" b="43521"/>
            <a:stretch>
              <a:fillRect/>
            </a:stretch>
          </p:blipFill>
          <p:spPr bwMode="auto">
            <a:xfrm>
              <a:off x="2466975" y="2827696"/>
              <a:ext cx="1099567" cy="857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4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36" t="34462" r="51361" b="56151"/>
            <a:stretch>
              <a:fillRect/>
            </a:stretch>
          </p:blipFill>
          <p:spPr bwMode="auto">
            <a:xfrm>
              <a:off x="2474577" y="1406437"/>
              <a:ext cx="1091965" cy="835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798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Reading </a:t>
            </a:r>
            <a:r>
              <a:rPr lang="en-US" dirty="0" smtClean="0"/>
              <a:t>assignment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Boolean Algebra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12.1 </a:t>
            </a:r>
            <a:r>
              <a:rPr lang="en-US" dirty="0">
                <a:solidFill>
                  <a:prstClr val="black"/>
                </a:solidFill>
              </a:rPr>
              <a:t>– 12.3 7</a:t>
            </a:r>
            <a:r>
              <a:rPr lang="en-US" baseline="30000" dirty="0">
                <a:solidFill>
                  <a:prstClr val="black"/>
                </a:solidFill>
              </a:rPr>
              <a:t>th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Edition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11.1 </a:t>
            </a:r>
            <a:r>
              <a:rPr lang="en-US" dirty="0">
                <a:solidFill>
                  <a:prstClr val="black"/>
                </a:solidFill>
              </a:rPr>
              <a:t>– 11.3 6</a:t>
            </a:r>
            <a:r>
              <a:rPr lang="en-US" baseline="30000" dirty="0">
                <a:solidFill>
                  <a:prstClr val="black"/>
                </a:solidFill>
              </a:rPr>
              <a:t>th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Edition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Homework 1 due today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Hand in at start of class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Homework 2 available online later today</a:t>
            </a:r>
          </a:p>
          <a:p>
            <a:pPr lvl="2"/>
            <a:endParaRPr lang="en-US" dirty="0">
              <a:solidFill>
                <a:prstClr val="black"/>
              </a:solidFill>
            </a:endParaRPr>
          </a:p>
          <a:p>
            <a:pPr lvl="2"/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29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</a:t>
            </a:r>
            <a:r>
              <a:rPr lang="en-US" dirty="0" smtClean="0"/>
              <a:t> 2-bit ripple-carry adder</a:t>
            </a:r>
          </a:p>
        </p:txBody>
      </p:sp>
      <p:sp>
        <p:nvSpPr>
          <p:cNvPr id="6161" name="Rectangle 6"/>
          <p:cNvSpPr>
            <a:spLocks noChangeArrowheads="1"/>
          </p:cNvSpPr>
          <p:nvPr/>
        </p:nvSpPr>
        <p:spPr bwMode="auto">
          <a:xfrm>
            <a:off x="914400" y="2190750"/>
            <a:ext cx="2798763" cy="32940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2" name="Line 9"/>
          <p:cNvSpPr>
            <a:spLocks noChangeShapeType="1"/>
          </p:cNvSpPr>
          <p:nvPr/>
        </p:nvSpPr>
        <p:spPr bwMode="auto">
          <a:xfrm>
            <a:off x="1938338" y="178911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3" name="Line 10"/>
          <p:cNvSpPr>
            <a:spLocks noChangeShapeType="1"/>
          </p:cNvSpPr>
          <p:nvPr/>
        </p:nvSpPr>
        <p:spPr bwMode="auto">
          <a:xfrm>
            <a:off x="2667000" y="178911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4" name="Line 11"/>
          <p:cNvSpPr>
            <a:spLocks noChangeShapeType="1"/>
          </p:cNvSpPr>
          <p:nvPr/>
        </p:nvSpPr>
        <p:spPr bwMode="auto">
          <a:xfrm>
            <a:off x="2314575" y="5494338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5" name="Line 12"/>
          <p:cNvSpPr>
            <a:spLocks noChangeShapeType="1"/>
          </p:cNvSpPr>
          <p:nvPr/>
        </p:nvSpPr>
        <p:spPr bwMode="auto">
          <a:xfrm rot="-5400000">
            <a:off x="3925094" y="3613944"/>
            <a:ext cx="0" cy="388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6" name="Text Box 13"/>
          <p:cNvSpPr txBox="1">
            <a:spLocks noChangeArrowheads="1"/>
          </p:cNvSpPr>
          <p:nvPr/>
        </p:nvSpPr>
        <p:spPr bwMode="auto">
          <a:xfrm>
            <a:off x="1806575" y="1484313"/>
            <a:ext cx="192088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6167" name="Text Box 14"/>
          <p:cNvSpPr txBox="1">
            <a:spLocks noChangeArrowheads="1"/>
          </p:cNvSpPr>
          <p:nvPr/>
        </p:nvSpPr>
        <p:spPr bwMode="auto">
          <a:xfrm>
            <a:off x="2049463" y="5880100"/>
            <a:ext cx="51276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Sum</a:t>
            </a:r>
          </a:p>
        </p:txBody>
      </p:sp>
      <p:sp>
        <p:nvSpPr>
          <p:cNvPr id="6168" name="Text Box 15"/>
          <p:cNvSpPr txBox="1">
            <a:spLocks noChangeArrowheads="1"/>
          </p:cNvSpPr>
          <p:nvPr/>
        </p:nvSpPr>
        <p:spPr bwMode="auto">
          <a:xfrm>
            <a:off x="3873500" y="3940175"/>
            <a:ext cx="4191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out</a:t>
            </a:r>
            <a:endParaRPr lang="en-US"/>
          </a:p>
        </p:txBody>
      </p:sp>
      <p:sp>
        <p:nvSpPr>
          <p:cNvPr id="6169" name="Line 16"/>
          <p:cNvSpPr>
            <a:spLocks noChangeShapeType="1"/>
          </p:cNvSpPr>
          <p:nvPr/>
        </p:nvSpPr>
        <p:spPr bwMode="auto">
          <a:xfrm rot="-5400000">
            <a:off x="704057" y="3613944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70" name="Text Box 17"/>
          <p:cNvSpPr txBox="1">
            <a:spLocks noChangeArrowheads="1"/>
          </p:cNvSpPr>
          <p:nvPr/>
        </p:nvSpPr>
        <p:spPr bwMode="auto">
          <a:xfrm>
            <a:off x="407988" y="3940175"/>
            <a:ext cx="322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6171" name="Text Box 19"/>
          <p:cNvSpPr txBox="1">
            <a:spLocks noChangeArrowheads="1"/>
          </p:cNvSpPr>
          <p:nvPr/>
        </p:nvSpPr>
        <p:spPr bwMode="auto">
          <a:xfrm>
            <a:off x="2547938" y="1484313"/>
            <a:ext cx="190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6172" name="Text Box 31"/>
          <p:cNvSpPr txBox="1">
            <a:spLocks noChangeArrowheads="1"/>
          </p:cNvSpPr>
          <p:nvPr/>
        </p:nvSpPr>
        <p:spPr bwMode="auto">
          <a:xfrm>
            <a:off x="2209800" y="2271713"/>
            <a:ext cx="1179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1-Bit Adder</a:t>
            </a:r>
          </a:p>
        </p:txBody>
      </p:sp>
      <p:pic>
        <p:nvPicPr>
          <p:cNvPr id="6184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88" y="4584700"/>
            <a:ext cx="2311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5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2566988"/>
            <a:ext cx="23209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083050" y="1484313"/>
            <a:ext cx="5009397" cy="2686411"/>
            <a:chOff x="4263231" y="1920875"/>
            <a:chExt cx="5009397" cy="2686411"/>
          </a:xfrm>
        </p:grpSpPr>
        <p:grpSp>
          <p:nvGrpSpPr>
            <p:cNvPr id="4" name="Group 3"/>
            <p:cNvGrpSpPr/>
            <p:nvPr/>
          </p:nvGrpSpPr>
          <p:grpSpPr>
            <a:xfrm>
              <a:off x="4263231" y="1941221"/>
              <a:ext cx="2185987" cy="2662819"/>
              <a:chOff x="4522788" y="1897063"/>
              <a:chExt cx="2185987" cy="2662819"/>
            </a:xfrm>
          </p:grpSpPr>
          <p:sp>
            <p:nvSpPr>
              <p:cNvPr id="6150" name="Rectangle 20"/>
              <p:cNvSpPr>
                <a:spLocks noChangeArrowheads="1"/>
              </p:cNvSpPr>
              <p:nvPr/>
            </p:nvSpPr>
            <p:spPr bwMode="auto">
              <a:xfrm>
                <a:off x="5162550" y="2589213"/>
                <a:ext cx="1023938" cy="12700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51" name="Line 21"/>
              <p:cNvSpPr>
                <a:spLocks noChangeShapeType="1"/>
              </p:cNvSpPr>
              <p:nvPr/>
            </p:nvSpPr>
            <p:spPr bwMode="auto">
              <a:xfrm>
                <a:off x="5394325" y="2201863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52" name="Line 22"/>
              <p:cNvSpPr>
                <a:spLocks noChangeShapeType="1"/>
              </p:cNvSpPr>
              <p:nvPr/>
            </p:nvSpPr>
            <p:spPr bwMode="auto">
              <a:xfrm>
                <a:off x="5900738" y="2201863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53" name="Text Box 23"/>
              <p:cNvSpPr txBox="1">
                <a:spLocks noChangeArrowheads="1"/>
              </p:cNvSpPr>
              <p:nvPr/>
            </p:nvSpPr>
            <p:spPr bwMode="auto">
              <a:xfrm>
                <a:off x="5262563" y="1897063"/>
                <a:ext cx="28733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A</a:t>
                </a:r>
                <a:r>
                  <a:rPr lang="en-US" baseline="-25000" dirty="0" smtClean="0"/>
                  <a:t>0</a:t>
                </a:r>
                <a:endParaRPr lang="en-US" dirty="0"/>
              </a:p>
            </p:txBody>
          </p:sp>
          <p:sp>
            <p:nvSpPr>
              <p:cNvPr id="6154" name="Text Box 24"/>
              <p:cNvSpPr txBox="1">
                <a:spLocks noChangeArrowheads="1"/>
              </p:cNvSpPr>
              <p:nvPr/>
            </p:nvSpPr>
            <p:spPr bwMode="auto">
              <a:xfrm>
                <a:off x="5781675" y="1897063"/>
                <a:ext cx="277813" cy="303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B</a:t>
                </a:r>
                <a:r>
                  <a:rPr lang="en-US" baseline="-25000" dirty="0" smtClean="0"/>
                  <a:t>0</a:t>
                </a:r>
                <a:endParaRPr lang="en-US" dirty="0"/>
              </a:p>
            </p:txBody>
          </p:sp>
          <p:sp>
            <p:nvSpPr>
              <p:cNvPr id="6155" name="Line 25"/>
              <p:cNvSpPr>
                <a:spLocks noChangeShapeType="1"/>
              </p:cNvSpPr>
              <p:nvPr/>
            </p:nvSpPr>
            <p:spPr bwMode="auto">
              <a:xfrm rot="-5400000">
                <a:off x="6449219" y="2924969"/>
                <a:ext cx="0" cy="5191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56" name="Text Box 26"/>
              <p:cNvSpPr txBox="1">
                <a:spLocks noChangeArrowheads="1"/>
              </p:cNvSpPr>
              <p:nvPr/>
            </p:nvSpPr>
            <p:spPr bwMode="auto">
              <a:xfrm>
                <a:off x="5668963" y="3033713"/>
                <a:ext cx="4191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out</a:t>
                </a:r>
                <a:endParaRPr lang="en-US"/>
              </a:p>
            </p:txBody>
          </p:sp>
          <p:sp>
            <p:nvSpPr>
              <p:cNvPr id="6157" name="Line 27"/>
              <p:cNvSpPr>
                <a:spLocks noChangeShapeType="1"/>
              </p:cNvSpPr>
              <p:nvPr/>
            </p:nvSpPr>
            <p:spPr bwMode="auto">
              <a:xfrm rot="-5400000">
                <a:off x="4952207" y="2990056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58" name="Text Box 28"/>
              <p:cNvSpPr txBox="1">
                <a:spLocks noChangeArrowheads="1"/>
              </p:cNvSpPr>
              <p:nvPr/>
            </p:nvSpPr>
            <p:spPr bwMode="auto">
              <a:xfrm>
                <a:off x="5195888" y="3033713"/>
                <a:ext cx="320675" cy="306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in</a:t>
                </a:r>
                <a:endParaRPr lang="en-US"/>
              </a:p>
            </p:txBody>
          </p:sp>
          <p:sp>
            <p:nvSpPr>
              <p:cNvPr id="6159" name="Line 29"/>
              <p:cNvSpPr>
                <a:spLocks noChangeShapeType="1"/>
              </p:cNvSpPr>
              <p:nvPr/>
            </p:nvSpPr>
            <p:spPr bwMode="auto">
              <a:xfrm>
                <a:off x="5670550" y="3870325"/>
                <a:ext cx="0" cy="3889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60" name="Text Box 30"/>
              <p:cNvSpPr txBox="1">
                <a:spLocks noChangeArrowheads="1"/>
              </p:cNvSpPr>
              <p:nvPr/>
            </p:nvSpPr>
            <p:spPr bwMode="auto">
              <a:xfrm>
                <a:off x="5405438" y="4256088"/>
                <a:ext cx="597913" cy="303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Sum</a:t>
                </a:r>
                <a:r>
                  <a:rPr lang="en-US" baseline="-25000" dirty="0"/>
                  <a:t>0</a:t>
                </a:r>
                <a:endParaRPr lang="en-US" dirty="0"/>
              </a:p>
            </p:txBody>
          </p:sp>
          <p:sp>
            <p:nvSpPr>
              <p:cNvPr id="6182" name="Text Box 59"/>
              <p:cNvSpPr txBox="1">
                <a:spLocks noChangeArrowheads="1"/>
              </p:cNvSpPr>
              <p:nvPr/>
            </p:nvSpPr>
            <p:spPr bwMode="auto">
              <a:xfrm>
                <a:off x="4522788" y="3049588"/>
                <a:ext cx="166687" cy="303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0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449218" y="1920875"/>
              <a:ext cx="1478797" cy="2662819"/>
              <a:chOff x="6449218" y="1920875"/>
              <a:chExt cx="1478797" cy="2662819"/>
            </a:xfrm>
          </p:grpSpPr>
          <p:sp>
            <p:nvSpPr>
              <p:cNvPr id="6173" name="Rectangle 44"/>
              <p:cNvSpPr>
                <a:spLocks noChangeArrowheads="1"/>
              </p:cNvSpPr>
              <p:nvPr/>
            </p:nvSpPr>
            <p:spPr bwMode="auto">
              <a:xfrm>
                <a:off x="6449218" y="2613025"/>
                <a:ext cx="1023938" cy="12700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74" name="Line 45"/>
              <p:cNvSpPr>
                <a:spLocks noChangeShapeType="1"/>
              </p:cNvSpPr>
              <p:nvPr/>
            </p:nvSpPr>
            <p:spPr bwMode="auto">
              <a:xfrm>
                <a:off x="6680993" y="2225675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75" name="Line 46"/>
              <p:cNvSpPr>
                <a:spLocks noChangeShapeType="1"/>
              </p:cNvSpPr>
              <p:nvPr/>
            </p:nvSpPr>
            <p:spPr bwMode="auto">
              <a:xfrm>
                <a:off x="7187406" y="2225675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76" name="Text Box 47"/>
              <p:cNvSpPr txBox="1">
                <a:spLocks noChangeArrowheads="1"/>
              </p:cNvSpPr>
              <p:nvPr/>
            </p:nvSpPr>
            <p:spPr bwMode="auto">
              <a:xfrm>
                <a:off x="6549231" y="1920875"/>
                <a:ext cx="28733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A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6177" name="Text Box 48"/>
              <p:cNvSpPr txBox="1">
                <a:spLocks noChangeArrowheads="1"/>
              </p:cNvSpPr>
              <p:nvPr/>
            </p:nvSpPr>
            <p:spPr bwMode="auto">
              <a:xfrm>
                <a:off x="7068343" y="1920875"/>
                <a:ext cx="277813" cy="303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B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6178" name="Line 53"/>
              <p:cNvSpPr>
                <a:spLocks noChangeShapeType="1"/>
              </p:cNvSpPr>
              <p:nvPr/>
            </p:nvSpPr>
            <p:spPr bwMode="auto">
              <a:xfrm>
                <a:off x="6957218" y="3894137"/>
                <a:ext cx="0" cy="3889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79" name="Text Box 54"/>
              <p:cNvSpPr txBox="1">
                <a:spLocks noChangeArrowheads="1"/>
              </p:cNvSpPr>
              <p:nvPr/>
            </p:nvSpPr>
            <p:spPr bwMode="auto">
              <a:xfrm>
                <a:off x="6692106" y="4279900"/>
                <a:ext cx="597913" cy="303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Sum</a:t>
                </a:r>
                <a:r>
                  <a:rPr lang="en-US" baseline="-25000" dirty="0"/>
                  <a:t>1</a:t>
                </a:r>
                <a:endParaRPr lang="en-US" dirty="0"/>
              </a:p>
            </p:txBody>
          </p:sp>
          <p:sp>
            <p:nvSpPr>
              <p:cNvPr id="6180" name="Text Box 57"/>
              <p:cNvSpPr txBox="1">
                <a:spLocks noChangeArrowheads="1"/>
              </p:cNvSpPr>
              <p:nvPr/>
            </p:nvSpPr>
            <p:spPr bwMode="auto">
              <a:xfrm>
                <a:off x="6969918" y="3057525"/>
                <a:ext cx="417513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out</a:t>
                </a:r>
                <a:endParaRPr lang="en-US"/>
              </a:p>
            </p:txBody>
          </p:sp>
          <p:sp>
            <p:nvSpPr>
              <p:cNvPr id="6181" name="Text Box 58"/>
              <p:cNvSpPr txBox="1">
                <a:spLocks noChangeArrowheads="1"/>
              </p:cNvSpPr>
              <p:nvPr/>
            </p:nvSpPr>
            <p:spPr bwMode="auto">
              <a:xfrm>
                <a:off x="6496843" y="3057525"/>
                <a:ext cx="320675" cy="306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in</a:t>
                </a:r>
                <a:endParaRPr lang="en-US"/>
              </a:p>
            </p:txBody>
          </p:sp>
          <p:sp>
            <p:nvSpPr>
              <p:cNvPr id="6183" name="Line 109"/>
              <p:cNvSpPr>
                <a:spLocks noChangeShapeType="1"/>
              </p:cNvSpPr>
              <p:nvPr/>
            </p:nvSpPr>
            <p:spPr bwMode="auto">
              <a:xfrm>
                <a:off x="7465218" y="3225799"/>
                <a:ext cx="462797" cy="28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7928015" y="1943461"/>
              <a:ext cx="1344613" cy="2663825"/>
              <a:chOff x="6699250" y="1897063"/>
              <a:chExt cx="1344613" cy="2663825"/>
            </a:xfrm>
          </p:grpSpPr>
          <p:sp>
            <p:nvSpPr>
              <p:cNvPr id="42" name="Rectangle 44"/>
              <p:cNvSpPr>
                <a:spLocks noChangeArrowheads="1"/>
              </p:cNvSpPr>
              <p:nvPr/>
            </p:nvSpPr>
            <p:spPr bwMode="auto">
              <a:xfrm>
                <a:off x="6699250" y="2589213"/>
                <a:ext cx="1023938" cy="12700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6931025" y="2201863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7437438" y="2201863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45" name="Text Box 47"/>
              <p:cNvSpPr txBox="1">
                <a:spLocks noChangeArrowheads="1"/>
              </p:cNvSpPr>
              <p:nvPr/>
            </p:nvSpPr>
            <p:spPr bwMode="auto">
              <a:xfrm>
                <a:off x="6799263" y="1897063"/>
                <a:ext cx="28733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A</a:t>
                </a:r>
                <a:r>
                  <a:rPr lang="en-US" baseline="-25000"/>
                  <a:t>2</a:t>
                </a:r>
                <a:endParaRPr lang="en-US"/>
              </a:p>
            </p:txBody>
          </p:sp>
          <p:sp>
            <p:nvSpPr>
              <p:cNvPr id="46" name="Text Box 48"/>
              <p:cNvSpPr txBox="1">
                <a:spLocks noChangeArrowheads="1"/>
              </p:cNvSpPr>
              <p:nvPr/>
            </p:nvSpPr>
            <p:spPr bwMode="auto">
              <a:xfrm>
                <a:off x="7318375" y="1897063"/>
                <a:ext cx="277813" cy="303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B</a:t>
                </a:r>
                <a:r>
                  <a:rPr lang="en-US" baseline="-25000"/>
                  <a:t>2</a:t>
                </a:r>
                <a:endParaRPr lang="en-US"/>
              </a:p>
            </p:txBody>
          </p:sp>
          <p:sp>
            <p:nvSpPr>
              <p:cNvPr id="47" name="Line 53"/>
              <p:cNvSpPr>
                <a:spLocks noChangeShapeType="1"/>
              </p:cNvSpPr>
              <p:nvPr/>
            </p:nvSpPr>
            <p:spPr bwMode="auto">
              <a:xfrm>
                <a:off x="7207250" y="3870325"/>
                <a:ext cx="0" cy="3889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48" name="Text Box 54"/>
              <p:cNvSpPr txBox="1">
                <a:spLocks noChangeArrowheads="1"/>
              </p:cNvSpPr>
              <p:nvPr/>
            </p:nvSpPr>
            <p:spPr bwMode="auto">
              <a:xfrm>
                <a:off x="6942138" y="4256088"/>
                <a:ext cx="59848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Sum</a:t>
                </a:r>
                <a:r>
                  <a:rPr lang="en-US" baseline="-25000"/>
                  <a:t>2</a:t>
                </a:r>
                <a:endParaRPr lang="en-US"/>
              </a:p>
            </p:txBody>
          </p:sp>
          <p:sp>
            <p:nvSpPr>
              <p:cNvPr id="49" name="Text Box 57"/>
              <p:cNvSpPr txBox="1">
                <a:spLocks noChangeArrowheads="1"/>
              </p:cNvSpPr>
              <p:nvPr/>
            </p:nvSpPr>
            <p:spPr bwMode="auto">
              <a:xfrm>
                <a:off x="7219950" y="3033713"/>
                <a:ext cx="417513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out</a:t>
                </a:r>
                <a:endParaRPr lang="en-US"/>
              </a:p>
            </p:txBody>
          </p:sp>
          <p:sp>
            <p:nvSpPr>
              <p:cNvPr id="50" name="Text Box 58"/>
              <p:cNvSpPr txBox="1">
                <a:spLocks noChangeArrowheads="1"/>
              </p:cNvSpPr>
              <p:nvPr/>
            </p:nvSpPr>
            <p:spPr bwMode="auto">
              <a:xfrm>
                <a:off x="6746875" y="3033713"/>
                <a:ext cx="320675" cy="306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in</a:t>
                </a:r>
                <a:endParaRPr lang="en-US"/>
              </a:p>
            </p:txBody>
          </p:sp>
          <p:sp>
            <p:nvSpPr>
              <p:cNvPr id="51" name="Line 109"/>
              <p:cNvSpPr>
                <a:spLocks noChangeShapeType="1"/>
              </p:cNvSpPr>
              <p:nvPr/>
            </p:nvSpPr>
            <p:spPr bwMode="auto">
              <a:xfrm>
                <a:off x="7715250" y="3201988"/>
                <a:ext cx="32861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202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</a:t>
            </a:r>
            <a:r>
              <a:rPr lang="en-US" dirty="0" smtClean="0"/>
              <a:t>apping truth tables to logic gates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53322" y="1300497"/>
            <a:ext cx="8345979" cy="1810466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Given a truth table: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z="2000" dirty="0" smtClean="0"/>
              <a:t>Write the Boolean expression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z="2000" dirty="0" smtClean="0"/>
              <a:t>Minimize the Boolean expression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z="2000" dirty="0" smtClean="0"/>
              <a:t>Draw as gates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z="2000" dirty="0" smtClean="0"/>
              <a:t>Map to available gates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</p:txBody>
      </p:sp>
      <p:grpSp>
        <p:nvGrpSpPr>
          <p:cNvPr id="7175" name="Group 8"/>
          <p:cNvGrpSpPr>
            <a:grpSpLocks/>
          </p:cNvGrpSpPr>
          <p:nvPr/>
        </p:nvGrpSpPr>
        <p:grpSpPr bwMode="auto">
          <a:xfrm>
            <a:off x="6577884" y="1129047"/>
            <a:ext cx="1897063" cy="3013075"/>
            <a:chOff x="1015" y="1407"/>
            <a:chExt cx="1195" cy="1897"/>
          </a:xfrm>
        </p:grpSpPr>
        <p:sp>
          <p:nvSpPr>
            <p:cNvPr id="7187" name="Text Box 9"/>
            <p:cNvSpPr txBox="1">
              <a:spLocks noChangeArrowheads="1"/>
            </p:cNvSpPr>
            <p:nvPr/>
          </p:nvSpPr>
          <p:spPr bwMode="auto">
            <a:xfrm>
              <a:off x="1126" y="1511"/>
              <a:ext cx="962" cy="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>
              <a:spAutoFit/>
            </a:bodyPr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A	B	C    F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0	0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0	0	1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0	1	0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0	1	1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1	0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1	0	1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1	1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1	1	1    1</a:t>
              </a:r>
            </a:p>
          </p:txBody>
        </p:sp>
        <p:sp>
          <p:nvSpPr>
            <p:cNvPr id="7188" name="Line 10"/>
            <p:cNvSpPr>
              <a:spLocks noChangeShapeType="1"/>
            </p:cNvSpPr>
            <p:nvPr/>
          </p:nvSpPr>
          <p:spPr bwMode="auto">
            <a:xfrm>
              <a:off x="1015" y="1716"/>
              <a:ext cx="1195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  <p:sp>
          <p:nvSpPr>
            <p:cNvPr id="7189" name="Line 11"/>
            <p:cNvSpPr>
              <a:spLocks noChangeShapeType="1"/>
            </p:cNvSpPr>
            <p:nvPr/>
          </p:nvSpPr>
          <p:spPr bwMode="auto">
            <a:xfrm>
              <a:off x="1872" y="1407"/>
              <a:ext cx="0" cy="18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</p:grp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670283" y="3690735"/>
            <a:ext cx="2903538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dirty="0"/>
              <a:t>F = A’BC’+A’BC+AB’C+ABC</a:t>
            </a:r>
          </a:p>
          <a:p>
            <a:pPr eaLnBrk="1" hangingPunct="1">
              <a:spcBef>
                <a:spcPct val="15000"/>
              </a:spcBef>
            </a:pPr>
            <a:r>
              <a:rPr lang="en-US" dirty="0"/>
              <a:t>   = A’B(C’+C)+AC(B’+B)</a:t>
            </a:r>
          </a:p>
          <a:p>
            <a:pPr eaLnBrk="1" hangingPunct="1">
              <a:spcBef>
                <a:spcPct val="15000"/>
              </a:spcBef>
            </a:pPr>
            <a:r>
              <a:rPr lang="en-US" dirty="0"/>
              <a:t>   = A’B+AC</a:t>
            </a:r>
          </a:p>
        </p:txBody>
      </p:sp>
      <p:pic>
        <p:nvPicPr>
          <p:cNvPr id="7177" name="Picture 1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253" y="5001676"/>
            <a:ext cx="2775129" cy="165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728" y="4925476"/>
            <a:ext cx="2747217" cy="164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79" name="Straight Arrow Connector 13"/>
          <p:cNvCxnSpPr>
            <a:cxnSpLocks noChangeShapeType="1"/>
          </p:cNvCxnSpPr>
          <p:nvPr/>
        </p:nvCxnSpPr>
        <p:spPr bwMode="auto">
          <a:xfrm flipH="1">
            <a:off x="3702587" y="2308536"/>
            <a:ext cx="2736850" cy="1463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Straight Arrow Connector 15"/>
          <p:cNvCxnSpPr>
            <a:cxnSpLocks noChangeShapeType="1"/>
          </p:cNvCxnSpPr>
          <p:nvPr/>
        </p:nvCxnSpPr>
        <p:spPr bwMode="auto">
          <a:xfrm>
            <a:off x="1220251" y="4702331"/>
            <a:ext cx="968375" cy="3571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Straight Arrow Connector 17"/>
          <p:cNvCxnSpPr>
            <a:cxnSpLocks noChangeShapeType="1"/>
          </p:cNvCxnSpPr>
          <p:nvPr/>
        </p:nvCxnSpPr>
        <p:spPr bwMode="auto">
          <a:xfrm flipV="1">
            <a:off x="4223848" y="5561347"/>
            <a:ext cx="1417637" cy="460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Straight Arrow Connector 19"/>
          <p:cNvCxnSpPr>
            <a:cxnSpLocks noChangeShapeType="1"/>
          </p:cNvCxnSpPr>
          <p:nvPr/>
        </p:nvCxnSpPr>
        <p:spPr bwMode="auto">
          <a:xfrm rot="16200000" flipH="1">
            <a:off x="156805" y="4186214"/>
            <a:ext cx="723900" cy="19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3" name="Oval 20"/>
          <p:cNvSpPr>
            <a:spLocks noChangeArrowheads="1"/>
          </p:cNvSpPr>
          <p:nvPr/>
        </p:nvSpPr>
        <p:spPr bwMode="auto">
          <a:xfrm>
            <a:off x="5096747" y="3110963"/>
            <a:ext cx="271462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 dirty="0"/>
              <a:t>1</a:t>
            </a:r>
          </a:p>
        </p:txBody>
      </p:sp>
      <p:sp>
        <p:nvSpPr>
          <p:cNvPr id="7184" name="Oval 22"/>
          <p:cNvSpPr>
            <a:spLocks noChangeArrowheads="1"/>
          </p:cNvSpPr>
          <p:nvPr/>
        </p:nvSpPr>
        <p:spPr bwMode="auto">
          <a:xfrm>
            <a:off x="148151" y="4055860"/>
            <a:ext cx="271463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7185" name="Oval 23"/>
          <p:cNvSpPr>
            <a:spLocks noChangeArrowheads="1"/>
          </p:cNvSpPr>
          <p:nvPr/>
        </p:nvSpPr>
        <p:spPr bwMode="auto">
          <a:xfrm>
            <a:off x="1278093" y="4885609"/>
            <a:ext cx="271463" cy="269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7186" name="Oval 24"/>
          <p:cNvSpPr>
            <a:spLocks noChangeArrowheads="1"/>
          </p:cNvSpPr>
          <p:nvPr/>
        </p:nvSpPr>
        <p:spPr bwMode="auto">
          <a:xfrm>
            <a:off x="4690931" y="5223902"/>
            <a:ext cx="271462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200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</a:t>
            </a:r>
            <a:r>
              <a:rPr lang="en-US" dirty="0" smtClean="0"/>
              <a:t>anonical forms</a:t>
            </a:r>
          </a:p>
        </p:txBody>
      </p:sp>
      <p:sp>
        <p:nvSpPr>
          <p:cNvPr id="25606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244160"/>
            <a:ext cx="8229600" cy="112555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Truth table is the unique signature of a Boolean function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31438" y="1954962"/>
            <a:ext cx="929210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2600" dirty="0">
              <a:latin typeface="Franklin Gothic Medium" panose="020B0603020102020204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 The </a:t>
            </a:r>
            <a:r>
              <a:rPr lang="en-US" sz="26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same truth table can have many gate realizations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>
                <a:latin typeface="Franklin Gothic Medium" panose="020B0603020102020204" pitchFamily="34" charset="0"/>
              </a:rPr>
              <a:t>we’ve seen this already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>
                <a:latin typeface="Franklin Gothic Medium" panose="020B0603020102020204" pitchFamily="34" charset="0"/>
              </a:rPr>
              <a:t>depends on how good we are at Boolean </a:t>
            </a:r>
            <a:r>
              <a:rPr lang="en-US" sz="2400" dirty="0" smtClean="0">
                <a:latin typeface="Franklin Gothic Medium" panose="020B0603020102020204" pitchFamily="34" charset="0"/>
              </a:rPr>
              <a:t>simplification</a:t>
            </a:r>
            <a:endParaRPr lang="en-US" sz="2400" dirty="0">
              <a:latin typeface="Franklin Gothic Medium" panose="020B0603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975" y="3345107"/>
            <a:ext cx="841956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–"/>
              <a:defRPr/>
            </a:pPr>
            <a:endParaRPr lang="en-US" sz="2600" dirty="0">
              <a:latin typeface="Franklin Gothic Medium" panose="020B0603020102020204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 Canonical </a:t>
            </a:r>
            <a:r>
              <a:rPr lang="en-US" sz="26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forms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 smtClean="0">
                <a:latin typeface="Franklin Gothic Medium" panose="020B0603020102020204" pitchFamily="34" charset="0"/>
              </a:rPr>
              <a:t>  standard </a:t>
            </a:r>
            <a:r>
              <a:rPr lang="en-US" sz="2400" dirty="0">
                <a:latin typeface="Franklin Gothic Medium" panose="020B0603020102020204" pitchFamily="34" charset="0"/>
              </a:rPr>
              <a:t>forms for a Boolean expression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 smtClean="0">
                <a:latin typeface="Franklin Gothic Medium" panose="020B0603020102020204" pitchFamily="34" charset="0"/>
              </a:rPr>
              <a:t>  we </a:t>
            </a:r>
            <a:r>
              <a:rPr lang="en-US" sz="2400" dirty="0">
                <a:latin typeface="Franklin Gothic Medium" panose="020B0603020102020204" pitchFamily="34" charset="0"/>
              </a:rPr>
              <a:t>all come up with the same expression</a:t>
            </a:r>
          </a:p>
        </p:txBody>
      </p:sp>
    </p:spTree>
    <p:extLst>
      <p:ext uri="{BB962C8B-B14F-4D97-AF65-F5344CB8AC3E}">
        <p14:creationId xmlns:p14="http://schemas.microsoft.com/office/powerpoint/2010/main" val="17478457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</a:t>
            </a:r>
            <a:r>
              <a:rPr lang="en-US" dirty="0" smtClean="0"/>
              <a:t>um-of-products canonical form</a:t>
            </a:r>
          </a:p>
        </p:txBody>
      </p:sp>
      <p:sp>
        <p:nvSpPr>
          <p:cNvPr id="9219" name="Rectangle 26"/>
          <p:cNvSpPr>
            <a:spLocks noGrp="1" noChangeArrowheads="1"/>
          </p:cNvSpPr>
          <p:nvPr>
            <p:ph idx="1"/>
          </p:nvPr>
        </p:nvSpPr>
        <p:spPr>
          <a:xfrm>
            <a:off x="579555" y="1149435"/>
            <a:ext cx="9144000" cy="4525963"/>
          </a:xfrm>
        </p:spPr>
        <p:txBody>
          <a:bodyPr/>
          <a:lstStyle/>
          <a:p>
            <a:pPr eaLnBrk="1" hangingPunct="1"/>
            <a:r>
              <a:rPr lang="en-US" sz="2600" dirty="0"/>
              <a:t>a</a:t>
            </a:r>
            <a:r>
              <a:rPr lang="en-US" sz="2600" dirty="0" smtClean="0"/>
              <a:t>lso known as </a:t>
            </a:r>
            <a:r>
              <a:rPr lang="en-US" sz="2600" dirty="0" smtClean="0">
                <a:solidFill>
                  <a:srgbClr val="C00000"/>
                </a:solidFill>
              </a:rPr>
              <a:t>Disjunctive Normal Form (DNF)</a:t>
            </a:r>
          </a:p>
          <a:p>
            <a:pPr eaLnBrk="1" hangingPunct="1"/>
            <a:r>
              <a:rPr lang="en-US" sz="2600" dirty="0"/>
              <a:t>a</a:t>
            </a:r>
            <a:r>
              <a:rPr lang="en-US" sz="2600" dirty="0" smtClean="0"/>
              <a:t>lso known as </a:t>
            </a:r>
            <a:r>
              <a:rPr lang="en-US" sz="2600" dirty="0" err="1" smtClean="0">
                <a:solidFill>
                  <a:srgbClr val="C00000"/>
                </a:solidFill>
              </a:rPr>
              <a:t>minterm</a:t>
            </a:r>
            <a:r>
              <a:rPr lang="en-US" sz="2600" dirty="0" smtClean="0">
                <a:solidFill>
                  <a:srgbClr val="C00000"/>
                </a:solidFill>
              </a:rPr>
              <a:t> expansion</a:t>
            </a:r>
          </a:p>
        </p:txBody>
      </p:sp>
      <p:grpSp>
        <p:nvGrpSpPr>
          <p:cNvPr id="9223" name="Group 12"/>
          <p:cNvGrpSpPr>
            <a:grpSpLocks/>
          </p:cNvGrpSpPr>
          <p:nvPr/>
        </p:nvGrpSpPr>
        <p:grpSpPr bwMode="auto">
          <a:xfrm>
            <a:off x="1037019" y="3551704"/>
            <a:ext cx="2549525" cy="1931988"/>
            <a:chOff x="572" y="2000"/>
            <a:chExt cx="1628" cy="1232"/>
          </a:xfrm>
        </p:grpSpPr>
        <p:sp>
          <p:nvSpPr>
            <p:cNvPr id="9242" name="Line 9"/>
            <p:cNvSpPr>
              <a:spLocks noChangeShapeType="1"/>
            </p:cNvSpPr>
            <p:nvPr/>
          </p:nvSpPr>
          <p:spPr bwMode="auto">
            <a:xfrm>
              <a:off x="572" y="2144"/>
              <a:ext cx="1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Line 10"/>
            <p:cNvSpPr>
              <a:spLocks noChangeShapeType="1"/>
            </p:cNvSpPr>
            <p:nvPr/>
          </p:nvSpPr>
          <p:spPr bwMode="auto">
            <a:xfrm>
              <a:off x="1408" y="2004"/>
              <a:ext cx="0" cy="1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Rectangle 11"/>
            <p:cNvSpPr>
              <a:spLocks noChangeArrowheads="1"/>
            </p:cNvSpPr>
            <p:nvPr/>
          </p:nvSpPr>
          <p:spPr bwMode="auto">
            <a:xfrm>
              <a:off x="608" y="2000"/>
              <a:ext cx="1592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F	F’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1	0</a:t>
              </a:r>
            </a:p>
          </p:txBody>
        </p:sp>
      </p:grp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4199319" y="2926229"/>
            <a:ext cx="528637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</a:t>
            </a:r>
          </a:p>
        </p:txBody>
      </p:sp>
      <p:sp>
        <p:nvSpPr>
          <p:cNvPr id="9226" name="Rectangle 37"/>
          <p:cNvSpPr>
            <a:spLocks noChangeArrowheads="1"/>
          </p:cNvSpPr>
          <p:nvPr/>
        </p:nvSpPr>
        <p:spPr bwMode="auto">
          <a:xfrm>
            <a:off x="4124707" y="2549992"/>
            <a:ext cx="39814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  </a:t>
            </a:r>
            <a:r>
              <a:rPr lang="en-US" sz="1600" i="1">
                <a:solidFill>
                  <a:srgbClr val="000000"/>
                </a:solidFill>
                <a:latin typeface="Tahoma" pitchFamily="-111" charset="0"/>
              </a:rPr>
              <a:t>001      011      101       110       111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endParaRPr lang="en-US" sz="1600">
              <a:solidFill>
                <a:srgbClr val="000000"/>
              </a:solidFill>
              <a:latin typeface="Tahoma" pitchFamily="-111" charset="0"/>
            </a:endParaRPr>
          </a:p>
        </p:txBody>
      </p:sp>
      <p:grpSp>
        <p:nvGrpSpPr>
          <p:cNvPr id="9227" name="Group 45"/>
          <p:cNvGrpSpPr>
            <a:grpSpLocks/>
          </p:cNvGrpSpPr>
          <p:nvPr/>
        </p:nvGrpSpPr>
        <p:grpSpPr bwMode="auto">
          <a:xfrm>
            <a:off x="2621344" y="2910354"/>
            <a:ext cx="3213100" cy="1595438"/>
            <a:chOff x="1584" y="2054"/>
            <a:chExt cx="2052" cy="1018"/>
          </a:xfrm>
        </p:grpSpPr>
        <p:sp>
          <p:nvSpPr>
            <p:cNvPr id="9240" name="Rectangle 33"/>
            <p:cNvSpPr>
              <a:spLocks noChangeArrowheads="1"/>
            </p:cNvSpPr>
            <p:nvPr/>
          </p:nvSpPr>
          <p:spPr bwMode="auto">
            <a:xfrm>
              <a:off x="3127" y="2054"/>
              <a:ext cx="50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+ A’BC</a:t>
              </a:r>
            </a:p>
          </p:txBody>
        </p:sp>
        <p:sp>
          <p:nvSpPr>
            <p:cNvPr id="9241" name="Line 39"/>
            <p:cNvSpPr>
              <a:spLocks noChangeShapeType="1"/>
            </p:cNvSpPr>
            <p:nvPr/>
          </p:nvSpPr>
          <p:spPr bwMode="auto">
            <a:xfrm flipV="1">
              <a:off x="1584" y="2304"/>
              <a:ext cx="1824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8" name="Group 46"/>
          <p:cNvGrpSpPr>
            <a:grpSpLocks/>
          </p:cNvGrpSpPr>
          <p:nvPr/>
        </p:nvGrpSpPr>
        <p:grpSpPr bwMode="auto">
          <a:xfrm>
            <a:off x="2621344" y="2910354"/>
            <a:ext cx="3940175" cy="1971675"/>
            <a:chOff x="1584" y="2054"/>
            <a:chExt cx="2516" cy="1258"/>
          </a:xfrm>
        </p:grpSpPr>
        <p:sp>
          <p:nvSpPr>
            <p:cNvPr id="9238" name="Rectangle 34"/>
            <p:cNvSpPr>
              <a:spLocks noChangeArrowheads="1"/>
            </p:cNvSpPr>
            <p:nvPr/>
          </p:nvSpPr>
          <p:spPr bwMode="auto">
            <a:xfrm>
              <a:off x="3584" y="2054"/>
              <a:ext cx="516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AB’C</a:t>
              </a:r>
            </a:p>
          </p:txBody>
        </p:sp>
        <p:sp>
          <p:nvSpPr>
            <p:cNvPr id="9239" name="Line 40"/>
            <p:cNvSpPr>
              <a:spLocks noChangeShapeType="1"/>
            </p:cNvSpPr>
            <p:nvPr/>
          </p:nvSpPr>
          <p:spPr bwMode="auto">
            <a:xfrm flipV="1">
              <a:off x="1584" y="2304"/>
              <a:ext cx="2256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9" name="Group 47"/>
          <p:cNvGrpSpPr>
            <a:grpSpLocks/>
          </p:cNvGrpSpPr>
          <p:nvPr/>
        </p:nvGrpSpPr>
        <p:grpSpPr bwMode="auto">
          <a:xfrm>
            <a:off x="2621344" y="2910354"/>
            <a:ext cx="4692650" cy="2197100"/>
            <a:chOff x="1584" y="2054"/>
            <a:chExt cx="2997" cy="1402"/>
          </a:xfrm>
        </p:grpSpPr>
        <p:sp>
          <p:nvSpPr>
            <p:cNvPr id="9236" name="Rectangle 35"/>
            <p:cNvSpPr>
              <a:spLocks noChangeArrowheads="1"/>
            </p:cNvSpPr>
            <p:nvPr/>
          </p:nvSpPr>
          <p:spPr bwMode="auto">
            <a:xfrm>
              <a:off x="4064" y="2054"/>
              <a:ext cx="51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ABC’</a:t>
              </a:r>
            </a:p>
          </p:txBody>
        </p:sp>
        <p:sp>
          <p:nvSpPr>
            <p:cNvPr id="9237" name="Line 41"/>
            <p:cNvSpPr>
              <a:spLocks noChangeShapeType="1"/>
            </p:cNvSpPr>
            <p:nvPr/>
          </p:nvSpPr>
          <p:spPr bwMode="auto">
            <a:xfrm flipV="1">
              <a:off x="1584" y="2304"/>
              <a:ext cx="2736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0" name="Group 48"/>
          <p:cNvGrpSpPr>
            <a:grpSpLocks/>
          </p:cNvGrpSpPr>
          <p:nvPr/>
        </p:nvGrpSpPr>
        <p:grpSpPr bwMode="auto">
          <a:xfrm>
            <a:off x="2621344" y="2926229"/>
            <a:ext cx="5403850" cy="2406650"/>
            <a:chOff x="1584" y="2064"/>
            <a:chExt cx="3451" cy="1536"/>
          </a:xfrm>
        </p:grpSpPr>
        <p:sp>
          <p:nvSpPr>
            <p:cNvPr id="9234" name="Rectangle 36"/>
            <p:cNvSpPr>
              <a:spLocks noChangeArrowheads="1"/>
            </p:cNvSpPr>
            <p:nvPr/>
          </p:nvSpPr>
          <p:spPr bwMode="auto">
            <a:xfrm>
              <a:off x="4546" y="2064"/>
              <a:ext cx="48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ABC</a:t>
              </a:r>
            </a:p>
          </p:txBody>
        </p:sp>
        <p:sp>
          <p:nvSpPr>
            <p:cNvPr id="9235" name="Line 42"/>
            <p:cNvSpPr>
              <a:spLocks noChangeShapeType="1"/>
            </p:cNvSpPr>
            <p:nvPr/>
          </p:nvSpPr>
          <p:spPr bwMode="auto">
            <a:xfrm flipV="1">
              <a:off x="1584" y="2256"/>
              <a:ext cx="3216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1" name="Group 44"/>
          <p:cNvGrpSpPr>
            <a:grpSpLocks/>
          </p:cNvGrpSpPr>
          <p:nvPr/>
        </p:nvGrpSpPr>
        <p:grpSpPr bwMode="auto">
          <a:xfrm>
            <a:off x="2621344" y="2937342"/>
            <a:ext cx="2536825" cy="1116012"/>
            <a:chOff x="1584" y="2072"/>
            <a:chExt cx="1620" cy="712"/>
          </a:xfrm>
        </p:grpSpPr>
        <p:sp>
          <p:nvSpPr>
            <p:cNvPr id="9232" name="Line 38"/>
            <p:cNvSpPr>
              <a:spLocks noChangeShapeType="1"/>
            </p:cNvSpPr>
            <p:nvPr/>
          </p:nvSpPr>
          <p:spPr bwMode="auto">
            <a:xfrm flipV="1">
              <a:off x="1584" y="2304"/>
              <a:ext cx="1344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Rectangle 43"/>
            <p:cNvSpPr>
              <a:spLocks noChangeArrowheads="1"/>
            </p:cNvSpPr>
            <p:nvPr/>
          </p:nvSpPr>
          <p:spPr bwMode="auto">
            <a:xfrm>
              <a:off x="2804" y="2072"/>
              <a:ext cx="40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A’B’C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46215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Rectangle 1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</a:t>
            </a:r>
            <a:r>
              <a:rPr lang="en-US" dirty="0" smtClean="0"/>
              <a:t>um-of-products canonical form</a:t>
            </a:r>
          </a:p>
        </p:txBody>
      </p:sp>
      <p:sp>
        <p:nvSpPr>
          <p:cNvPr id="10243" name="Rectangle 18"/>
          <p:cNvSpPr>
            <a:spLocks noGrp="1" noChangeArrowheads="1"/>
          </p:cNvSpPr>
          <p:nvPr>
            <p:ph idx="1"/>
          </p:nvPr>
        </p:nvSpPr>
        <p:spPr>
          <a:xfrm>
            <a:off x="457200" y="1149435"/>
            <a:ext cx="8486775" cy="44577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Product term (or </a:t>
            </a:r>
            <a:r>
              <a:rPr lang="en-US" sz="2000" dirty="0" err="1" smtClean="0"/>
              <a:t>minterm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sz="2000" dirty="0" err="1" smtClean="0"/>
              <a:t>ANDed</a:t>
            </a:r>
            <a:r>
              <a:rPr lang="en-US" sz="2000" dirty="0" smtClean="0"/>
              <a:t> product of literals – input combination for which output is true</a:t>
            </a:r>
          </a:p>
          <a:p>
            <a:pPr lvl="1" eaLnBrk="1" hangingPunct="1"/>
            <a:r>
              <a:rPr lang="en-US" sz="2000" dirty="0" smtClean="0"/>
              <a:t>each variable appears exactly once, true or inverted (but not both)</a:t>
            </a:r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644525" y="5404745"/>
            <a:ext cx="25939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short-hand notation for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 err="1">
                <a:solidFill>
                  <a:srgbClr val="000000"/>
                </a:solidFill>
                <a:latin typeface="Tahoma" pitchFamily="-111" charset="0"/>
              </a:rPr>
              <a:t>minterms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 of 3 variables</a:t>
            </a:r>
          </a:p>
        </p:txBody>
      </p:sp>
      <p:grpSp>
        <p:nvGrpSpPr>
          <p:cNvPr id="10248" name="Group 14"/>
          <p:cNvGrpSpPr>
            <a:grpSpLocks/>
          </p:cNvGrpSpPr>
          <p:nvPr/>
        </p:nvGrpSpPr>
        <p:grpSpPr bwMode="auto">
          <a:xfrm>
            <a:off x="871538" y="2550420"/>
            <a:ext cx="2725737" cy="2495550"/>
            <a:chOff x="284" y="1448"/>
            <a:chExt cx="1740" cy="1592"/>
          </a:xfrm>
        </p:grpSpPr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44" y="1448"/>
              <a:ext cx="1680" cy="1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A	B	C	</a:t>
              </a:r>
              <a:r>
                <a:rPr lang="en-US" sz="1600" dirty="0" err="1">
                  <a:solidFill>
                    <a:srgbClr val="000000"/>
                  </a:solidFill>
                  <a:latin typeface="Tahoma" pitchFamily="-111" charset="0"/>
                </a:rPr>
                <a:t>minterms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/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0	0	A’B’C’	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m0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0	0	1	A’B’C	m1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0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	1	0	A’BC’	m2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1	1	A’BC	m3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0	AB’C’	m4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1	AB’C	m5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0	ABC’	m6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1	ABC	m7</a:t>
              </a: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284" y="1624"/>
              <a:ext cx="1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1136" y="1476"/>
              <a:ext cx="0" cy="14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9" name="Line 15"/>
          <p:cNvSpPr>
            <a:spLocks noChangeShapeType="1"/>
          </p:cNvSpPr>
          <p:nvPr/>
        </p:nvSpPr>
        <p:spPr bwMode="auto">
          <a:xfrm flipV="1">
            <a:off x="2751138" y="4988820"/>
            <a:ext cx="438150" cy="665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0250" name="Rectangle 16"/>
          <p:cNvSpPr>
            <a:spLocks noChangeArrowheads="1"/>
          </p:cNvSpPr>
          <p:nvPr/>
        </p:nvSpPr>
        <p:spPr bwMode="auto">
          <a:xfrm>
            <a:off x="3897313" y="2701233"/>
            <a:ext cx="4921250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F in canonical form: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= </a:t>
            </a:r>
            <a:r>
              <a:rPr lang="en-US" sz="1600" dirty="0">
                <a:solidFill>
                  <a:srgbClr val="000000"/>
                </a:solidFill>
                <a:latin typeface="Symbol" pitchFamily="-111" charset="2"/>
              </a:rPr>
              <a:t>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m(1,3,5,6,7)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	=  m1 + m3 + m5 + m6 + m7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	=  A’B’C + A’BC + AB’C + ABC’ + ABC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endParaRPr lang="en-US" sz="1600" dirty="0">
              <a:solidFill>
                <a:srgbClr val="000000"/>
              </a:solidFill>
              <a:latin typeface="Tahoma" pitchFamily="-111" charset="0"/>
            </a:endParaRP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canonical form </a:t>
            </a:r>
            <a:r>
              <a:rPr lang="en-US" sz="1600" dirty="0">
                <a:solidFill>
                  <a:srgbClr val="C00000"/>
                </a:solidFill>
                <a:latin typeface="Symbol" pitchFamily="-111" charset="2"/>
                <a:sym typeface="Symbol" pitchFamily="-111" charset="2"/>
              </a:rPr>
              <a:t></a:t>
            </a: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 minimal form</a:t>
            </a:r>
            <a:br>
              <a:rPr lang="en-US" sz="1600" dirty="0">
                <a:solidFill>
                  <a:srgbClr val="C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= A’B’C + A’BC + AB’C + ABC + ABC’ 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(A’B’ + A’B + AB’ + AB)C + ABC’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((A’ + A)(B’ + B))C + ABC’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C + ABC’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ABC’ + C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	= AB + C</a:t>
            </a:r>
          </a:p>
        </p:txBody>
      </p:sp>
    </p:spTree>
    <p:extLst>
      <p:ext uri="{BB962C8B-B14F-4D97-AF65-F5344CB8AC3E}">
        <p14:creationId xmlns:p14="http://schemas.microsoft.com/office/powerpoint/2010/main" val="12105535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</a:t>
            </a:r>
            <a:r>
              <a:rPr lang="en-US" dirty="0" smtClean="0"/>
              <a:t>roduct-of-sums canonical form</a:t>
            </a:r>
          </a:p>
        </p:txBody>
      </p:sp>
      <p:sp>
        <p:nvSpPr>
          <p:cNvPr id="11267" name="Rectangle 22"/>
          <p:cNvSpPr>
            <a:spLocks noGrp="1" noChangeArrowheads="1"/>
          </p:cNvSpPr>
          <p:nvPr>
            <p:ph idx="1"/>
          </p:nvPr>
        </p:nvSpPr>
        <p:spPr>
          <a:xfrm>
            <a:off x="575063" y="1070662"/>
            <a:ext cx="9144000" cy="4525963"/>
          </a:xfrm>
        </p:spPr>
        <p:txBody>
          <a:bodyPr/>
          <a:lstStyle/>
          <a:p>
            <a:pPr eaLnBrk="1" hangingPunct="1"/>
            <a:r>
              <a:rPr lang="en-US" sz="2600" dirty="0" smtClean="0"/>
              <a:t>Also known as </a:t>
            </a:r>
            <a:r>
              <a:rPr lang="en-US" sz="2600" dirty="0" smtClean="0">
                <a:solidFill>
                  <a:srgbClr val="C00000"/>
                </a:solidFill>
              </a:rPr>
              <a:t>Conjunctive Normal Form (CNF)</a:t>
            </a:r>
          </a:p>
          <a:p>
            <a:pPr eaLnBrk="1" hangingPunct="1"/>
            <a:r>
              <a:rPr lang="en-US" sz="2600" dirty="0" smtClean="0"/>
              <a:t>Also known as </a:t>
            </a:r>
            <a:r>
              <a:rPr lang="en-US" sz="2600" dirty="0" err="1" smtClean="0">
                <a:solidFill>
                  <a:srgbClr val="C00000"/>
                </a:solidFill>
              </a:rPr>
              <a:t>maxterm</a:t>
            </a:r>
            <a:r>
              <a:rPr lang="en-US" sz="2600" dirty="0" smtClean="0">
                <a:solidFill>
                  <a:srgbClr val="C00000"/>
                </a:solidFill>
              </a:rPr>
              <a:t> expansion</a:t>
            </a:r>
          </a:p>
        </p:txBody>
      </p:sp>
      <p:grpSp>
        <p:nvGrpSpPr>
          <p:cNvPr id="11271" name="Group 12"/>
          <p:cNvGrpSpPr>
            <a:grpSpLocks/>
          </p:cNvGrpSpPr>
          <p:nvPr/>
        </p:nvGrpSpPr>
        <p:grpSpPr bwMode="auto">
          <a:xfrm>
            <a:off x="1037019" y="3225909"/>
            <a:ext cx="2549525" cy="1930400"/>
            <a:chOff x="572" y="2000"/>
            <a:chExt cx="1628" cy="1232"/>
          </a:xfrm>
        </p:grpSpPr>
        <p:sp>
          <p:nvSpPr>
            <p:cNvPr id="11283" name="Line 9"/>
            <p:cNvSpPr>
              <a:spLocks noChangeShapeType="1"/>
            </p:cNvSpPr>
            <p:nvPr/>
          </p:nvSpPr>
          <p:spPr bwMode="auto">
            <a:xfrm>
              <a:off x="572" y="2144"/>
              <a:ext cx="1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10"/>
            <p:cNvSpPr>
              <a:spLocks noChangeShapeType="1"/>
            </p:cNvSpPr>
            <p:nvPr/>
          </p:nvSpPr>
          <p:spPr bwMode="auto">
            <a:xfrm>
              <a:off x="1408" y="2004"/>
              <a:ext cx="0" cy="1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11"/>
            <p:cNvSpPr>
              <a:spLocks noChangeArrowheads="1"/>
            </p:cNvSpPr>
            <p:nvPr/>
          </p:nvSpPr>
          <p:spPr bwMode="auto">
            <a:xfrm>
              <a:off x="608" y="2000"/>
              <a:ext cx="1592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F	F’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1	0</a:t>
              </a:r>
            </a:p>
          </p:txBody>
        </p:sp>
      </p:grpSp>
      <p:sp>
        <p:nvSpPr>
          <p:cNvPr id="11272" name="Rectangle 13"/>
          <p:cNvSpPr>
            <a:spLocks noChangeArrowheads="1"/>
          </p:cNvSpPr>
          <p:nvPr/>
        </p:nvSpPr>
        <p:spPr bwMode="auto">
          <a:xfrm>
            <a:off x="4037394" y="2373421"/>
            <a:ext cx="5286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       </a:t>
            </a:r>
            <a:r>
              <a:rPr lang="en-US" sz="1600" i="1">
                <a:solidFill>
                  <a:srgbClr val="000000"/>
                </a:solidFill>
                <a:latin typeface="Tahoma" pitchFamily="-111" charset="0"/>
              </a:rPr>
              <a:t>000              010              100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</a:t>
            </a:r>
          </a:p>
        </p:txBody>
      </p:sp>
      <p:grpSp>
        <p:nvGrpSpPr>
          <p:cNvPr id="11274" name="Group 31"/>
          <p:cNvGrpSpPr>
            <a:grpSpLocks/>
          </p:cNvGrpSpPr>
          <p:nvPr/>
        </p:nvGrpSpPr>
        <p:grpSpPr bwMode="auto">
          <a:xfrm>
            <a:off x="2624519" y="2630596"/>
            <a:ext cx="3032125" cy="922338"/>
            <a:chOff x="1586" y="1892"/>
            <a:chExt cx="1936" cy="589"/>
          </a:xfrm>
        </p:grpSpPr>
        <p:sp>
          <p:nvSpPr>
            <p:cNvPr id="11281" name="Rectangle 23"/>
            <p:cNvSpPr>
              <a:spLocks noChangeArrowheads="1"/>
            </p:cNvSpPr>
            <p:nvPr/>
          </p:nvSpPr>
          <p:spPr bwMode="auto">
            <a:xfrm>
              <a:off x="2715" y="1892"/>
              <a:ext cx="80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 + B + C)</a:t>
              </a:r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 flipV="1">
              <a:off x="1586" y="2105"/>
              <a:ext cx="1485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5" name="Group 32"/>
          <p:cNvGrpSpPr>
            <a:grpSpLocks/>
          </p:cNvGrpSpPr>
          <p:nvPr/>
        </p:nvGrpSpPr>
        <p:grpSpPr bwMode="auto">
          <a:xfrm>
            <a:off x="2594357" y="2630596"/>
            <a:ext cx="4259262" cy="1320800"/>
            <a:chOff x="1566" y="1892"/>
            <a:chExt cx="2721" cy="843"/>
          </a:xfrm>
        </p:grpSpPr>
        <p:sp>
          <p:nvSpPr>
            <p:cNvPr id="11279" name="Rectangle 24"/>
            <p:cNvSpPr>
              <a:spLocks noChangeArrowheads="1"/>
            </p:cNvSpPr>
            <p:nvPr/>
          </p:nvSpPr>
          <p:spPr bwMode="auto">
            <a:xfrm>
              <a:off x="3452" y="1892"/>
              <a:ext cx="835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 + B’ + C)</a:t>
              </a:r>
            </a:p>
          </p:txBody>
        </p:sp>
        <p:sp>
          <p:nvSpPr>
            <p:cNvPr id="11280" name="Line 27"/>
            <p:cNvSpPr>
              <a:spLocks noChangeShapeType="1"/>
            </p:cNvSpPr>
            <p:nvPr/>
          </p:nvSpPr>
          <p:spPr bwMode="auto">
            <a:xfrm flipV="1">
              <a:off x="1566" y="2115"/>
              <a:ext cx="2278" cy="6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6" name="Group 33"/>
          <p:cNvGrpSpPr>
            <a:grpSpLocks/>
          </p:cNvGrpSpPr>
          <p:nvPr/>
        </p:nvGrpSpPr>
        <p:grpSpPr bwMode="auto">
          <a:xfrm>
            <a:off x="2608644" y="2624246"/>
            <a:ext cx="5432425" cy="1709738"/>
            <a:chOff x="1576" y="1888"/>
            <a:chExt cx="3469" cy="1091"/>
          </a:xfrm>
        </p:grpSpPr>
        <p:sp>
          <p:nvSpPr>
            <p:cNvPr id="11277" name="Rectangle 25"/>
            <p:cNvSpPr>
              <a:spLocks noChangeArrowheads="1"/>
            </p:cNvSpPr>
            <p:nvPr/>
          </p:nvSpPr>
          <p:spPr bwMode="auto">
            <a:xfrm>
              <a:off x="4218" y="1888"/>
              <a:ext cx="82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(A’ + B + C)</a:t>
              </a:r>
            </a:p>
          </p:txBody>
        </p:sp>
        <p:sp>
          <p:nvSpPr>
            <p:cNvPr id="11278" name="Line 28"/>
            <p:cNvSpPr>
              <a:spLocks noChangeShapeType="1"/>
            </p:cNvSpPr>
            <p:nvPr/>
          </p:nvSpPr>
          <p:spPr bwMode="auto">
            <a:xfrm flipV="1">
              <a:off x="1576" y="2115"/>
              <a:ext cx="3061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27655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Rectangle 1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</a:t>
            </a:r>
            <a:r>
              <a:rPr lang="en-US" dirty="0" smtClean="0"/>
              <a:t>roduct-of-sums canonical form</a:t>
            </a:r>
          </a:p>
        </p:txBody>
      </p:sp>
      <p:sp>
        <p:nvSpPr>
          <p:cNvPr id="12291" name="Rectangle 17"/>
          <p:cNvSpPr>
            <a:spLocks noGrp="1" noChangeArrowheads="1"/>
          </p:cNvSpPr>
          <p:nvPr>
            <p:ph idx="1"/>
          </p:nvPr>
        </p:nvSpPr>
        <p:spPr>
          <a:xfrm>
            <a:off x="470079" y="1149435"/>
            <a:ext cx="8410575" cy="44577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Sum term (or </a:t>
            </a:r>
            <a:r>
              <a:rPr lang="en-US" sz="2000" dirty="0" err="1" smtClean="0"/>
              <a:t>maxterm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sz="2000" dirty="0" err="1" smtClean="0"/>
              <a:t>ORed</a:t>
            </a:r>
            <a:r>
              <a:rPr lang="en-US" sz="2000" dirty="0" smtClean="0"/>
              <a:t> sum of literals – input combination for which output is false</a:t>
            </a:r>
          </a:p>
          <a:p>
            <a:pPr lvl="1" eaLnBrk="1" hangingPunct="1"/>
            <a:r>
              <a:rPr lang="en-US" sz="2000" dirty="0" smtClean="0"/>
              <a:t>each variable appears exactly once, true or inverted (but not both)</a:t>
            </a:r>
          </a:p>
        </p:txBody>
      </p:sp>
      <p:grpSp>
        <p:nvGrpSpPr>
          <p:cNvPr id="12295" name="Group 12"/>
          <p:cNvGrpSpPr>
            <a:grpSpLocks/>
          </p:cNvGrpSpPr>
          <p:nvPr/>
        </p:nvGrpSpPr>
        <p:grpSpPr bwMode="auto">
          <a:xfrm>
            <a:off x="630261" y="2576956"/>
            <a:ext cx="3262313" cy="2495550"/>
            <a:chOff x="220" y="1544"/>
            <a:chExt cx="2084" cy="1592"/>
          </a:xfrm>
        </p:grpSpPr>
        <p:sp>
          <p:nvSpPr>
            <p:cNvPr id="12299" name="Line 9"/>
            <p:cNvSpPr>
              <a:spLocks noChangeShapeType="1"/>
            </p:cNvSpPr>
            <p:nvPr/>
          </p:nvSpPr>
          <p:spPr bwMode="auto">
            <a:xfrm>
              <a:off x="220" y="1728"/>
              <a:ext cx="18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>
              <a:off x="1032" y="1588"/>
              <a:ext cx="0" cy="14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1"/>
            <p:cNvSpPr>
              <a:spLocks noChangeArrowheads="1"/>
            </p:cNvSpPr>
            <p:nvPr/>
          </p:nvSpPr>
          <p:spPr bwMode="auto">
            <a:xfrm>
              <a:off x="224" y="1544"/>
              <a:ext cx="2080" cy="1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maxterms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A+B+C	M0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A+B+C’	M1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A+B’+C	M2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A+B’+C’	M3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A’+B+C	M4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A’+B+C’	M5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A’+B’+C	M6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A’+B’+C’	M7</a:t>
              </a:r>
            </a:p>
          </p:txBody>
        </p:sp>
      </p:grpSp>
      <p:sp>
        <p:nvSpPr>
          <p:cNvPr id="12296" name="Rectangle 13"/>
          <p:cNvSpPr>
            <a:spLocks noChangeArrowheads="1"/>
          </p:cNvSpPr>
          <p:nvPr/>
        </p:nvSpPr>
        <p:spPr bwMode="auto">
          <a:xfrm>
            <a:off x="315936" y="5278881"/>
            <a:ext cx="2593975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short-hand notation for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maxterms of 3 variables</a:t>
            </a:r>
          </a:p>
        </p:txBody>
      </p:sp>
      <p:sp>
        <p:nvSpPr>
          <p:cNvPr id="12297" name="Rectangle 14"/>
          <p:cNvSpPr>
            <a:spLocks noChangeArrowheads="1"/>
          </p:cNvSpPr>
          <p:nvPr/>
        </p:nvSpPr>
        <p:spPr bwMode="auto">
          <a:xfrm>
            <a:off x="3905274" y="2640456"/>
            <a:ext cx="5073650" cy="275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F in canonical form: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= </a:t>
            </a:r>
            <a:r>
              <a:rPr lang="en-US" sz="1600" dirty="0">
                <a:solidFill>
                  <a:srgbClr val="000000"/>
                </a:solidFill>
                <a:latin typeface="Symbol" pitchFamily="-111" charset="2"/>
              </a:rPr>
              <a:t>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M(0,2,4)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	=  M0 • M2 • M4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	=  (A + B + C) (A + B’ + C) (A’ + B + C)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endParaRPr lang="en-US" sz="1600" dirty="0">
              <a:solidFill>
                <a:srgbClr val="000000"/>
              </a:solidFill>
              <a:latin typeface="Tahoma" pitchFamily="-111" charset="0"/>
            </a:endParaRP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canonical form </a:t>
            </a:r>
            <a:r>
              <a:rPr lang="en-US" sz="1600" dirty="0">
                <a:solidFill>
                  <a:srgbClr val="C00000"/>
                </a:solidFill>
                <a:latin typeface="Tahoma" pitchFamily="-111" charset="0"/>
                <a:sym typeface="Symbol" pitchFamily="-111" charset="2"/>
              </a:rPr>
              <a:t></a:t>
            </a: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 minimal form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= (A + B + C) (A + B’ + C) (A’ + B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(A + B + C) (A + B’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   (A + B + C) (A’ + B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(A + C) (B + C)</a:t>
            </a:r>
          </a:p>
        </p:txBody>
      </p:sp>
      <p:sp>
        <p:nvSpPr>
          <p:cNvPr id="12298" name="Line 15"/>
          <p:cNvSpPr>
            <a:spLocks noChangeShapeType="1"/>
          </p:cNvSpPr>
          <p:nvPr/>
        </p:nvSpPr>
        <p:spPr bwMode="auto">
          <a:xfrm flipV="1">
            <a:off x="2482874" y="4966143"/>
            <a:ext cx="788987" cy="527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118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1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review: a quick combinational logic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1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102491"/>
                <a:ext cx="8229600" cy="5140800"/>
              </a:xfrm>
            </p:spPr>
            <p:txBody>
              <a:bodyPr/>
              <a:lstStyle/>
              <a:p>
                <a:pPr marL="0" indent="0" eaLnBrk="1" hangingPunct="1"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</a:rPr>
                  <a:t>Calendar subsystem: </a:t>
                </a:r>
              </a:p>
              <a:p>
                <a:pPr marL="0" indent="0" eaLnBrk="1" hangingPunct="1">
                  <a:buNone/>
                </a:pPr>
                <a:r>
                  <a:rPr lang="en-US" sz="2800" dirty="0" smtClean="0"/>
                  <a:t># of days in a month (to control watch display)</a:t>
                </a:r>
              </a:p>
              <a:p>
                <a:pPr marL="0" indent="0" eaLnBrk="1" hangingPunct="1">
                  <a:buNone/>
                </a:pPr>
                <a:endParaRPr lang="en-US" sz="2800" dirty="0" smtClean="0"/>
              </a:p>
              <a:p>
                <a:pPr lvl="1" eaLnBrk="1" hangingPunct="1"/>
                <a:r>
                  <a:rPr lang="en-US" dirty="0" smtClean="0"/>
                  <a:t>used in controlling the display of a wrist-watch LCD screen</a:t>
                </a:r>
                <a:br>
                  <a:rPr lang="en-US" dirty="0" smtClean="0"/>
                </a:br>
                <a:endParaRPr lang="en-US" dirty="0" smtClean="0"/>
              </a:p>
              <a:p>
                <a:pPr lvl="1" eaLnBrk="1" hangingPunct="1"/>
                <a:r>
                  <a:rPr lang="en-US" dirty="0" smtClean="0">
                    <a:solidFill>
                      <a:srgbClr val="C00000"/>
                    </a:solidFill>
                  </a:rPr>
                  <a:t>inputs:  </a:t>
                </a:r>
                <a:r>
                  <a:rPr lang="en-US" dirty="0" smtClean="0"/>
                  <a:t>month, leap year flag</a:t>
                </a:r>
              </a:p>
              <a:p>
                <a:pPr lvl="1" eaLnBrk="1" hangingPunct="1"/>
                <a:r>
                  <a:rPr lang="en-US" dirty="0" smtClean="0">
                    <a:solidFill>
                      <a:srgbClr val="C00000"/>
                    </a:solidFill>
                  </a:rPr>
                  <a:t>outputs:  </a:t>
                </a:r>
                <a:r>
                  <a:rPr lang="en-US" dirty="0" smtClean="0"/>
                  <a:t>number of days</a:t>
                </a:r>
              </a:p>
              <a:p>
                <a:pPr lvl="1" eaLnBrk="1" hangingPunct="1"/>
                <a:endParaRPr lang="en-US" dirty="0"/>
              </a:p>
              <a:p>
                <a:pPr marL="457200" lvl="1" indent="0" eaLnBrk="1" hangingPunct="1">
                  <a:buNone/>
                </a:pPr>
                <a:r>
                  <a:rPr lang="en-US" dirty="0" smtClean="0"/>
                  <a:t>Example:  (March, non-leap year)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31</a:t>
                </a:r>
              </a:p>
            </p:txBody>
          </p:sp>
        </mc:Choice>
        <mc:Fallback xmlns="">
          <p:sp>
            <p:nvSpPr>
              <p:cNvPr id="5123" name="Rectangle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02491"/>
                <a:ext cx="8229600" cy="5140800"/>
              </a:xfrm>
              <a:blipFill rotWithShape="1">
                <a:blip r:embed="rId3"/>
                <a:stretch>
                  <a:fillRect l="-1481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6692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review: implementation in software</a:t>
            </a:r>
            <a:endParaRPr lang="en-US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47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1244160"/>
            <a:ext cx="8378042" cy="5140800"/>
          </a:xfrm>
        </p:spPr>
        <p:txBody>
          <a:bodyPr/>
          <a:lstStyle/>
          <a:p>
            <a:pPr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integer </a:t>
            </a:r>
            <a:r>
              <a:rPr lang="en-US" sz="2200" b="1" dirty="0" err="1" smtClean="0">
                <a:latin typeface="Courier New" pitchFamily="-111" charset="0"/>
              </a:rPr>
              <a:t>number_of_days</a:t>
            </a:r>
            <a:r>
              <a:rPr lang="en-US" sz="2200" b="1" dirty="0" smtClean="0">
                <a:latin typeface="Courier New" pitchFamily="-111" charset="0"/>
              </a:rPr>
              <a:t> (month, </a:t>
            </a:r>
            <a:r>
              <a:rPr lang="en-US" sz="2200" b="1" dirty="0" err="1" smtClean="0">
                <a:latin typeface="Courier New" pitchFamily="-111" charset="0"/>
              </a:rPr>
              <a:t>leap_year_flag</a:t>
            </a:r>
            <a:r>
              <a:rPr lang="en-US" sz="2200" b="1" dirty="0" smtClean="0">
                <a:latin typeface="Courier New" pitchFamily="-111" charset="0"/>
              </a:rPr>
              <a:t>){</a:t>
            </a:r>
          </a:p>
          <a:p>
            <a:pPr lvl="1"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switch (month) {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case 1: return (31);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case 2: if (</a:t>
            </a:r>
            <a:r>
              <a:rPr lang="en-US" sz="2200" b="1" dirty="0" err="1" smtClean="0">
                <a:latin typeface="Courier New" pitchFamily="-111" charset="0"/>
              </a:rPr>
              <a:t>leap_year_flag</a:t>
            </a:r>
            <a:r>
              <a:rPr lang="en-US" sz="2200" b="1" dirty="0" smtClean="0">
                <a:latin typeface="Courier New" pitchFamily="-111" charset="0"/>
              </a:rPr>
              <a:t> == 1) then 		  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sz="2200" b="1" dirty="0">
                <a:latin typeface="Courier New" pitchFamily="-111" charset="0"/>
              </a:rPr>
              <a:t>	</a:t>
            </a:r>
            <a:r>
              <a:rPr lang="en-US" sz="2200" b="1" dirty="0" smtClean="0">
                <a:latin typeface="Courier New" pitchFamily="-111" charset="0"/>
              </a:rPr>
              <a:t>		return (29) else return (28);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case 3: return (31);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...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case 12: return (31);</a:t>
            </a:r>
          </a:p>
          <a:p>
            <a:pPr lvl="2"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default: return (0);</a:t>
            </a:r>
          </a:p>
          <a:p>
            <a:pPr lvl="1"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}</a:t>
            </a:r>
          </a:p>
          <a:p>
            <a:pPr eaLnBrk="1" hangingPunct="1">
              <a:buFont typeface="Monotype Sorts" pitchFamily="-111" charset="2"/>
              <a:buNone/>
            </a:pPr>
            <a:r>
              <a:rPr lang="en-US" sz="2200" b="1" dirty="0" smtClean="0">
                <a:latin typeface="Courier New" pitchFamily="-111" charset="0"/>
              </a:rPr>
              <a:t>}</a:t>
            </a:r>
            <a:endParaRPr lang="en-US" sz="2200" dirty="0" smtClean="0">
              <a:latin typeface="Courier New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836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3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review: implementation with combinatorial logic</a:t>
            </a:r>
          </a:p>
        </p:txBody>
      </p:sp>
      <p:sp>
        <p:nvSpPr>
          <p:cNvPr id="7171" name="Rectangle 32"/>
          <p:cNvSpPr>
            <a:spLocks noGrp="1" noChangeArrowheads="1"/>
          </p:cNvSpPr>
          <p:nvPr>
            <p:ph idx="1"/>
          </p:nvPr>
        </p:nvSpPr>
        <p:spPr>
          <a:xfrm>
            <a:off x="406758" y="1215418"/>
            <a:ext cx="82296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200" dirty="0" smtClean="0">
                <a:solidFill>
                  <a:srgbClr val="C00000"/>
                </a:solidFill>
              </a:rPr>
              <a:t>Encoding:</a:t>
            </a:r>
          </a:p>
          <a:p>
            <a:pPr marL="457200" lvl="1" indent="0" eaLnBrk="1" hangingPunct="1">
              <a:buNone/>
            </a:pPr>
            <a:r>
              <a:rPr lang="en-US" sz="2200" dirty="0" smtClean="0"/>
              <a:t>- how many bits for each input/output?</a:t>
            </a:r>
          </a:p>
          <a:p>
            <a:pPr marL="457200" lvl="1" indent="0" eaLnBrk="1" hangingPunct="1">
              <a:buNone/>
            </a:pPr>
            <a:r>
              <a:rPr lang="en-US" sz="2200" dirty="0" smtClean="0"/>
              <a:t>- binary number for month</a:t>
            </a:r>
          </a:p>
          <a:p>
            <a:pPr marL="457200" lvl="1" indent="0" eaLnBrk="1" hangingPunct="1">
              <a:buNone/>
            </a:pPr>
            <a:r>
              <a:rPr lang="en-US" sz="2200" dirty="0" smtClean="0"/>
              <a:t>- four wires for 28, 29, 30, and 31</a:t>
            </a:r>
          </a:p>
        </p:txBody>
      </p:sp>
      <p:sp>
        <p:nvSpPr>
          <p:cNvPr id="7180" name="Rectangle 9"/>
          <p:cNvSpPr>
            <a:spLocks noChangeArrowheads="1"/>
          </p:cNvSpPr>
          <p:nvPr/>
        </p:nvSpPr>
        <p:spPr bwMode="auto">
          <a:xfrm>
            <a:off x="1211869" y="4026880"/>
            <a:ext cx="2503957" cy="901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0"/>
          <p:cNvSpPr>
            <a:spLocks noChangeShapeType="1"/>
          </p:cNvSpPr>
          <p:nvPr/>
        </p:nvSpPr>
        <p:spPr bwMode="auto">
          <a:xfrm>
            <a:off x="1586648" y="3574443"/>
            <a:ext cx="0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1"/>
          <p:cNvSpPr>
            <a:spLocks noChangeShapeType="1"/>
          </p:cNvSpPr>
          <p:nvPr/>
        </p:nvSpPr>
        <p:spPr bwMode="auto">
          <a:xfrm>
            <a:off x="3322036" y="3556442"/>
            <a:ext cx="0" cy="4521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2"/>
          <p:cNvSpPr>
            <a:spLocks noChangeShapeType="1"/>
          </p:cNvSpPr>
          <p:nvPr/>
        </p:nvSpPr>
        <p:spPr bwMode="auto">
          <a:xfrm>
            <a:off x="2357932" y="3574443"/>
            <a:ext cx="0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3"/>
          <p:cNvSpPr>
            <a:spLocks noChangeShapeType="1"/>
          </p:cNvSpPr>
          <p:nvPr/>
        </p:nvSpPr>
        <p:spPr bwMode="auto">
          <a:xfrm>
            <a:off x="1972290" y="3574443"/>
            <a:ext cx="0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Line 14"/>
          <p:cNvSpPr>
            <a:spLocks noChangeShapeType="1"/>
          </p:cNvSpPr>
          <p:nvPr/>
        </p:nvSpPr>
        <p:spPr bwMode="auto">
          <a:xfrm>
            <a:off x="2743574" y="3574443"/>
            <a:ext cx="0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5"/>
          <p:cNvSpPr>
            <a:spLocks noChangeShapeType="1"/>
          </p:cNvSpPr>
          <p:nvPr/>
        </p:nvSpPr>
        <p:spPr bwMode="auto">
          <a:xfrm>
            <a:off x="2111495" y="4941459"/>
            <a:ext cx="0" cy="439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Line 16"/>
          <p:cNvSpPr>
            <a:spLocks noChangeShapeType="1"/>
          </p:cNvSpPr>
          <p:nvPr/>
        </p:nvSpPr>
        <p:spPr bwMode="auto">
          <a:xfrm>
            <a:off x="2768716" y="4941459"/>
            <a:ext cx="0" cy="439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Rectangle 18"/>
          <p:cNvSpPr>
            <a:spLocks noChangeArrowheads="1"/>
          </p:cNvSpPr>
          <p:nvPr/>
        </p:nvSpPr>
        <p:spPr bwMode="auto">
          <a:xfrm>
            <a:off x="3129216" y="3242118"/>
            <a:ext cx="145566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eaLnBrk="0" hangingPunct="0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leap</a:t>
            </a:r>
          </a:p>
        </p:txBody>
      </p:sp>
      <p:sp>
        <p:nvSpPr>
          <p:cNvPr id="7190" name="Rectangle 19"/>
          <p:cNvSpPr>
            <a:spLocks noChangeArrowheads="1"/>
          </p:cNvSpPr>
          <p:nvPr/>
        </p:nvSpPr>
        <p:spPr bwMode="auto">
          <a:xfrm>
            <a:off x="1266185" y="3216539"/>
            <a:ext cx="179785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month</a:t>
            </a:r>
          </a:p>
        </p:txBody>
      </p:sp>
      <p:sp>
        <p:nvSpPr>
          <p:cNvPr id="7191" name="Rectangle 20"/>
          <p:cNvSpPr>
            <a:spLocks noChangeArrowheads="1"/>
          </p:cNvSpPr>
          <p:nvPr/>
        </p:nvSpPr>
        <p:spPr bwMode="auto">
          <a:xfrm>
            <a:off x="919879" y="5428666"/>
            <a:ext cx="115421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d28</a:t>
            </a:r>
          </a:p>
        </p:txBody>
      </p:sp>
      <p:sp>
        <p:nvSpPr>
          <p:cNvPr id="7192" name="Rectangle 21"/>
          <p:cNvSpPr>
            <a:spLocks noChangeArrowheads="1"/>
          </p:cNvSpPr>
          <p:nvPr/>
        </p:nvSpPr>
        <p:spPr bwMode="auto">
          <a:xfrm>
            <a:off x="1538463" y="5415787"/>
            <a:ext cx="115692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d29</a:t>
            </a:r>
          </a:p>
        </p:txBody>
      </p:sp>
      <p:sp>
        <p:nvSpPr>
          <p:cNvPr id="7193" name="Rectangle 22"/>
          <p:cNvSpPr>
            <a:spLocks noChangeArrowheads="1"/>
          </p:cNvSpPr>
          <p:nvPr/>
        </p:nvSpPr>
        <p:spPr bwMode="auto">
          <a:xfrm>
            <a:off x="2187537" y="5415787"/>
            <a:ext cx="115964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d30</a:t>
            </a:r>
          </a:p>
        </p:txBody>
      </p:sp>
      <p:sp>
        <p:nvSpPr>
          <p:cNvPr id="7194" name="Rectangle 23"/>
          <p:cNvSpPr>
            <a:spLocks noChangeArrowheads="1"/>
          </p:cNvSpPr>
          <p:nvPr/>
        </p:nvSpPr>
        <p:spPr bwMode="auto">
          <a:xfrm>
            <a:off x="2825747" y="5415787"/>
            <a:ext cx="115692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d31</a:t>
            </a:r>
          </a:p>
        </p:txBody>
      </p:sp>
      <p:sp>
        <p:nvSpPr>
          <p:cNvPr id="7195" name="Line 24"/>
          <p:cNvSpPr>
            <a:spLocks noChangeShapeType="1"/>
          </p:cNvSpPr>
          <p:nvPr/>
        </p:nvSpPr>
        <p:spPr bwMode="auto">
          <a:xfrm>
            <a:off x="1491595" y="4928580"/>
            <a:ext cx="0" cy="439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6" name="Group 27"/>
          <p:cNvGrpSpPr>
            <a:grpSpLocks/>
          </p:cNvGrpSpPr>
          <p:nvPr/>
        </p:nvGrpSpPr>
        <p:grpSpPr bwMode="auto">
          <a:xfrm>
            <a:off x="5275955" y="2030568"/>
            <a:ext cx="3595688" cy="4357688"/>
            <a:chOff x="5340350" y="2133600"/>
            <a:chExt cx="3595687" cy="4357689"/>
          </a:xfrm>
        </p:grpSpPr>
        <p:sp>
          <p:nvSpPr>
            <p:cNvPr id="7177" name="Rectangle 25"/>
            <p:cNvSpPr>
              <a:spLocks noChangeArrowheads="1"/>
            </p:cNvSpPr>
            <p:nvPr/>
          </p:nvSpPr>
          <p:spPr bwMode="auto">
            <a:xfrm>
              <a:off x="5562600" y="2133600"/>
              <a:ext cx="3262312" cy="429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74320" rIns="19050" bIns="26988"/>
            <a:lstStyle/>
            <a:p>
              <a:pPr eaLnBrk="0" hangingPunct="0">
                <a:lnSpc>
                  <a:spcPts val="1700"/>
                </a:lnSpc>
                <a:spcBef>
                  <a:spcPts val="2000"/>
                </a:spcBef>
                <a:tabLst>
                  <a:tab pos="914400" algn="l"/>
                  <a:tab pos="1600200" algn="l"/>
                  <a:tab pos="2057400" algn="l"/>
                  <a:tab pos="2514600" algn="l"/>
                  <a:tab pos="2971800" algn="l"/>
                </a:tabLst>
              </a:pP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month	leap	d28	d29	d30	d31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0000	–	–	–	–	– 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0001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0010	0	1	0	0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0010	1	0	1	0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0011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0100	–	0	0	1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0101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0110	–	0	0	1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0111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1000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1001	–	0	0	1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1010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1011	–	0	0	1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1100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1101	–	–	–	–	–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1110	–	–	–	–	–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1111	–	–	–	–	–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endParaRPr lang="en-US" sz="1600" dirty="0">
                <a:solidFill>
                  <a:srgbClr val="002060"/>
                </a:solidFill>
                <a:latin typeface="Tahoma" pitchFamily="-111" charset="0"/>
              </a:endParaRPr>
            </a:p>
          </p:txBody>
        </p:sp>
        <p:sp>
          <p:nvSpPr>
            <p:cNvPr id="7178" name="Line 26"/>
            <p:cNvSpPr>
              <a:spLocks noChangeShapeType="1"/>
            </p:cNvSpPr>
            <p:nvPr/>
          </p:nvSpPr>
          <p:spPr bwMode="auto">
            <a:xfrm>
              <a:off x="5340350" y="2609850"/>
              <a:ext cx="3595687" cy="17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tIns="274320" anchor="ctr"/>
            <a:lstStyle/>
            <a:p>
              <a:endParaRPr lang="en-US"/>
            </a:p>
          </p:txBody>
        </p:sp>
        <p:sp>
          <p:nvSpPr>
            <p:cNvPr id="7179" name="Line 27"/>
            <p:cNvSpPr>
              <a:spLocks noChangeShapeType="1"/>
            </p:cNvSpPr>
            <p:nvPr/>
          </p:nvSpPr>
          <p:spPr bwMode="auto">
            <a:xfrm>
              <a:off x="6989762" y="2390776"/>
              <a:ext cx="6350" cy="41005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tIns="274320" anchor="ctr"/>
            <a:lstStyle/>
            <a:p>
              <a:endParaRPr lang="en-US"/>
            </a:p>
          </p:txBody>
        </p:sp>
      </p:grpSp>
      <p:sp>
        <p:nvSpPr>
          <p:cNvPr id="26" name="Line 16"/>
          <p:cNvSpPr>
            <a:spLocks noChangeShapeType="1"/>
          </p:cNvSpPr>
          <p:nvPr/>
        </p:nvSpPr>
        <p:spPr bwMode="auto">
          <a:xfrm>
            <a:off x="3384760" y="4939311"/>
            <a:ext cx="0" cy="439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031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review: implementation with combinatorial logic</a:t>
            </a:r>
          </a:p>
        </p:txBody>
      </p:sp>
      <p:sp>
        <p:nvSpPr>
          <p:cNvPr id="8195" name="Rectangle 22"/>
          <p:cNvSpPr>
            <a:spLocks noGrp="1" noChangeArrowheads="1"/>
          </p:cNvSpPr>
          <p:nvPr>
            <p:ph idx="1"/>
          </p:nvPr>
        </p:nvSpPr>
        <p:spPr>
          <a:xfrm>
            <a:off x="431441" y="1149435"/>
            <a:ext cx="9768625" cy="44624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Truth-table to logic to switches to gates</a:t>
            </a:r>
          </a:p>
          <a:p>
            <a:pPr marL="0" indent="0" eaLnBrk="1" hangingPunct="1">
              <a:buNone/>
            </a:pP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en-US" sz="2200" dirty="0" smtClean="0"/>
              <a:t>d28 =  “1 when month=0010 and leap=0”</a:t>
            </a:r>
          </a:p>
          <a:p>
            <a:pPr marL="0" indent="0" eaLnBrk="1" hangingPunct="1">
              <a:buNone/>
            </a:pP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  d28 = m8'•m4'•m2•m1'•leap‘</a:t>
            </a:r>
          </a:p>
          <a:p>
            <a:pPr marL="0" indent="0" eaLnBrk="1" hangingPunct="1">
              <a:buNone/>
            </a:pPr>
            <a:r>
              <a:rPr lang="en-US" sz="2200" dirty="0"/>
              <a:t> </a:t>
            </a:r>
            <a:r>
              <a:rPr lang="en-US" sz="2200" dirty="0" smtClean="0"/>
              <a:t>  d31 = “1 when month=0001 or month=0011 or ... month=1100”</a:t>
            </a:r>
          </a:p>
          <a:p>
            <a:pPr marL="0" indent="0" eaLnBrk="1" hangingPunct="1">
              <a:buNone/>
            </a:pP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  d31 = (m8'•m4'•m2'•m1) + (m8'•m4'•m2•m1) +</a:t>
            </a:r>
          </a:p>
          <a:p>
            <a:pPr marL="0" indent="0" eaLnBrk="1" hangingPunct="1">
              <a:buNone/>
            </a:pP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                  ... + (m8•m4•m2'•m1')</a:t>
            </a:r>
          </a:p>
          <a:p>
            <a:pPr marL="0" indent="0" eaLnBrk="1" hangingPunct="1">
              <a:buNone/>
            </a:pPr>
            <a:r>
              <a:rPr lang="en-US" sz="2200" dirty="0"/>
              <a:t> </a:t>
            </a:r>
            <a:r>
              <a:rPr lang="en-US" sz="2200" dirty="0" smtClean="0"/>
              <a:t>  d31 = can we simplify more?</a:t>
            </a:r>
          </a:p>
        </p:txBody>
      </p:sp>
      <p:sp>
        <p:nvSpPr>
          <p:cNvPr id="8199" name="Rectangle 18"/>
          <p:cNvSpPr>
            <a:spLocks noChangeArrowheads="1"/>
          </p:cNvSpPr>
          <p:nvPr/>
        </p:nvSpPr>
        <p:spPr bwMode="auto">
          <a:xfrm>
            <a:off x="6472238" y="2057400"/>
            <a:ext cx="7747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1700"/>
              </a:lnSpc>
              <a:spcBef>
                <a:spcPts val="200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 </a:t>
            </a:r>
          </a:p>
        </p:txBody>
      </p:sp>
      <p:grpSp>
        <p:nvGrpSpPr>
          <p:cNvPr id="8200" name="Group 23"/>
          <p:cNvGrpSpPr>
            <a:grpSpLocks/>
          </p:cNvGrpSpPr>
          <p:nvPr/>
        </p:nvGrpSpPr>
        <p:grpSpPr bwMode="auto">
          <a:xfrm>
            <a:off x="4993785" y="3559665"/>
            <a:ext cx="4017963" cy="2728913"/>
            <a:chOff x="1872" y="2045"/>
            <a:chExt cx="2531" cy="1719"/>
          </a:xfrm>
        </p:grpSpPr>
        <p:sp>
          <p:nvSpPr>
            <p:cNvPr id="8201" name="Rectangle 24"/>
            <p:cNvSpPr>
              <a:spLocks noChangeArrowheads="1"/>
            </p:cNvSpPr>
            <p:nvPr/>
          </p:nvSpPr>
          <p:spPr bwMode="auto">
            <a:xfrm>
              <a:off x="2012" y="2045"/>
              <a:ext cx="2391" cy="1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74320" rIns="19050" bIns="26988"/>
            <a:lstStyle/>
            <a:p>
              <a:pPr eaLnBrk="0" hangingPunct="0">
                <a:lnSpc>
                  <a:spcPts val="1700"/>
                </a:lnSpc>
                <a:spcBef>
                  <a:spcPts val="2000"/>
                </a:spcBef>
                <a:tabLst>
                  <a:tab pos="914400" algn="l"/>
                  <a:tab pos="1600200" algn="l"/>
                  <a:tab pos="2057400" algn="l"/>
                  <a:tab pos="2514600" algn="l"/>
                  <a:tab pos="2971800" algn="l"/>
                </a:tabLst>
              </a:pP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month	leap	d28	d29	d30	d31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0000	–	–	–	–	–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0001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0010	0	1	0	0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0010	1	0	1	0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0011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0100	–	0	0	1	0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...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1100	–	0	0	0	1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1101	–	–	–	–	–</a:t>
              </a:r>
              <a:b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2060"/>
                  </a:solidFill>
                  <a:latin typeface="Tahoma" pitchFamily="-111" charset="0"/>
                </a:rPr>
                <a:t>111–	–	–	–	–	–</a:t>
              </a:r>
            </a:p>
          </p:txBody>
        </p:sp>
        <p:sp>
          <p:nvSpPr>
            <p:cNvPr id="8202" name="Line 25"/>
            <p:cNvSpPr>
              <a:spLocks noChangeShapeType="1"/>
            </p:cNvSpPr>
            <p:nvPr/>
          </p:nvSpPr>
          <p:spPr bwMode="auto">
            <a:xfrm>
              <a:off x="1872" y="2345"/>
              <a:ext cx="22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tIns="274320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8203" name="Line 26"/>
            <p:cNvSpPr>
              <a:spLocks noChangeShapeType="1"/>
            </p:cNvSpPr>
            <p:nvPr/>
          </p:nvSpPr>
          <p:spPr bwMode="auto">
            <a:xfrm>
              <a:off x="2911" y="2207"/>
              <a:ext cx="0" cy="15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tIns="274320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41791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review: implementation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with combinatorial logic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278" name="Rectangle 3"/>
          <p:cNvSpPr>
            <a:spLocks noGrp="1" noChangeArrowheads="1"/>
          </p:cNvSpPr>
          <p:nvPr>
            <p:ph idx="1"/>
          </p:nvPr>
        </p:nvSpPr>
        <p:spPr>
          <a:xfrm>
            <a:off x="637506" y="1076733"/>
            <a:ext cx="8229600" cy="5140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d28 = m8'•m4'•m2•m1'•leap’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d29 = m8'•m4'•m2•m1'•leap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d30 = (m8'•m4•m2'•m1') + (m8'•m4•m2•m1') +     </a:t>
            </a:r>
            <a:br>
              <a:rPr lang="en-US" sz="2200" dirty="0" smtClean="0"/>
            </a:br>
            <a:r>
              <a:rPr lang="en-US" sz="2200" dirty="0" smtClean="0"/>
              <a:t>             (m8•m4'•m2'•m1) + (m8•m4'•m2•m1) </a:t>
            </a:r>
            <a:br>
              <a:rPr lang="en-US" sz="2200" dirty="0" smtClean="0"/>
            </a:br>
            <a:r>
              <a:rPr lang="en-US" sz="2200" dirty="0" smtClean="0"/>
              <a:t>        = (m8'•m4•m1') + (m8•m4'•m1)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d31 = (m8'•m4'•m2'•m1) + (m8'•m4'•m2•m1) + </a:t>
            </a:r>
            <a:br>
              <a:rPr lang="en-US" sz="2200" dirty="0" smtClean="0"/>
            </a:br>
            <a:r>
              <a:rPr lang="en-US" sz="2200" dirty="0" smtClean="0"/>
              <a:t>            (m8'•m4•m2'•m1) + (m8'•m4•m2•m1) + </a:t>
            </a:r>
            <a:br>
              <a:rPr lang="en-US" sz="2200" dirty="0" smtClean="0"/>
            </a:br>
            <a:r>
              <a:rPr lang="en-US" sz="2200" dirty="0" smtClean="0"/>
              <a:t>            (m8•m4'•m2'•m1') + (m8•m4'•m2•m1') + </a:t>
            </a:r>
            <a:br>
              <a:rPr lang="en-US" sz="2200" dirty="0" smtClean="0"/>
            </a:br>
            <a:r>
              <a:rPr lang="en-US" sz="2200" dirty="0" smtClean="0"/>
              <a:t>            (m8•m4•m2'•m1')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92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5" t="70708" b="1010"/>
          <a:stretch>
            <a:fillRect/>
          </a:stretch>
        </p:blipFill>
        <p:spPr bwMode="auto">
          <a:xfrm>
            <a:off x="637967" y="4468970"/>
            <a:ext cx="8202394" cy="215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25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boolean</a:t>
            </a:r>
            <a:r>
              <a:rPr lang="en-US" dirty="0" smtClean="0"/>
              <a:t> algebra</a:t>
            </a:r>
          </a:p>
        </p:txBody>
      </p:sp>
      <p:sp>
        <p:nvSpPr>
          <p:cNvPr id="34822" name="Rectangle 10"/>
          <p:cNvSpPr>
            <a:spLocks noGrp="1" noChangeArrowheads="1"/>
          </p:cNvSpPr>
          <p:nvPr>
            <p:ph idx="1"/>
          </p:nvPr>
        </p:nvSpPr>
        <p:spPr>
          <a:xfrm>
            <a:off x="405683" y="1291104"/>
            <a:ext cx="8699679" cy="5065246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r>
              <a:rPr lang="en-US" sz="3700" dirty="0" smtClean="0">
                <a:solidFill>
                  <a:srgbClr val="C00000"/>
                </a:solidFill>
              </a:rPr>
              <a:t>Boolean algebra to circuit design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r>
              <a:rPr lang="en-US" sz="3700" dirty="0" smtClean="0">
                <a:solidFill>
                  <a:srgbClr val="C00000"/>
                </a:solidFill>
              </a:rPr>
              <a:t>Boolean algebra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sz="3400" dirty="0" smtClean="0"/>
              <a:t>a set of elements B </a:t>
            </a:r>
            <a:r>
              <a:rPr lang="en-US" sz="3400" dirty="0" smtClean="0"/>
              <a:t>containing </a:t>
            </a:r>
            <a:r>
              <a:rPr lang="en-US" sz="3400" dirty="0" smtClean="0"/>
              <a:t>{0, 1}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sz="3400" dirty="0" smtClean="0"/>
              <a:t>binary operations { + , • 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sz="3400" dirty="0" smtClean="0"/>
              <a:t>and a unary operation { ’ 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sz="3400" dirty="0" smtClean="0"/>
              <a:t>such that the following axioms hold: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tabLst>
                <a:tab pos="2481263" algn="l"/>
                <a:tab pos="5416550" algn="l"/>
              </a:tabLst>
              <a:defRPr/>
            </a:pP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 smtClean="0"/>
          </a:p>
          <a:p>
            <a:pPr eaLnBrk="1" fontAlgn="auto" hangingPunct="1">
              <a:spcAft>
                <a:spcPts val="0"/>
              </a:spcAft>
              <a:buFont typeface="Wingdings" pitchFamily="-111" charset="2"/>
              <a:buNone/>
              <a:tabLst>
                <a:tab pos="2481263" algn="l"/>
                <a:tab pos="5416550" algn="l"/>
              </a:tabLst>
              <a:defRPr/>
            </a:pPr>
            <a:r>
              <a:rPr lang="en-US" sz="2600" dirty="0" smtClean="0"/>
              <a:t>	1. the set B contains at least two elements: a, b</a:t>
            </a:r>
            <a:br>
              <a:rPr lang="en-US" sz="2600" dirty="0" smtClean="0"/>
            </a:br>
            <a:r>
              <a:rPr lang="en-US" sz="2600" dirty="0" smtClean="0"/>
              <a:t>2. closure:	a + b   is in B	a • b   is in B</a:t>
            </a:r>
            <a:br>
              <a:rPr lang="en-US" sz="2600" dirty="0" smtClean="0"/>
            </a:br>
            <a:r>
              <a:rPr lang="en-US" sz="2600" dirty="0" smtClean="0"/>
              <a:t>3. </a:t>
            </a:r>
            <a:r>
              <a:rPr lang="en-US" sz="2600" dirty="0" err="1" smtClean="0"/>
              <a:t>commutativity</a:t>
            </a:r>
            <a:r>
              <a:rPr lang="en-US" sz="2600" dirty="0" smtClean="0"/>
              <a:t>:	a + b = b + a	</a:t>
            </a:r>
            <a:r>
              <a:rPr lang="en-US" sz="2600" dirty="0" err="1" smtClean="0"/>
              <a:t>a</a:t>
            </a:r>
            <a:r>
              <a:rPr lang="en-US" sz="2600" dirty="0" smtClean="0"/>
              <a:t> • b = b • a</a:t>
            </a:r>
            <a:br>
              <a:rPr lang="en-US" sz="2600" dirty="0" smtClean="0"/>
            </a:br>
            <a:r>
              <a:rPr lang="en-US" sz="2600" dirty="0" smtClean="0"/>
              <a:t>4. </a:t>
            </a:r>
            <a:r>
              <a:rPr lang="en-US" sz="2600" dirty="0" err="1" smtClean="0"/>
              <a:t>associativity</a:t>
            </a:r>
            <a:r>
              <a:rPr lang="en-US" sz="2600" dirty="0" smtClean="0"/>
              <a:t>:	a + (b + c) = (a + b) + c	a • (b • c) = (a • b) • c</a:t>
            </a:r>
            <a:br>
              <a:rPr lang="en-US" sz="2600" dirty="0" smtClean="0"/>
            </a:br>
            <a:r>
              <a:rPr lang="en-US" sz="2600" dirty="0" smtClean="0"/>
              <a:t>5. identity:	a + 0 = a	</a:t>
            </a:r>
            <a:r>
              <a:rPr lang="en-US" sz="2600" dirty="0" err="1" smtClean="0"/>
              <a:t>a</a:t>
            </a:r>
            <a:r>
              <a:rPr lang="en-US" sz="2600" dirty="0" smtClean="0"/>
              <a:t> • 1 = a</a:t>
            </a:r>
            <a:br>
              <a:rPr lang="en-US" sz="2600" dirty="0" smtClean="0"/>
            </a:br>
            <a:r>
              <a:rPr lang="en-US" sz="2600" dirty="0" smtClean="0"/>
              <a:t>6. </a:t>
            </a:r>
            <a:r>
              <a:rPr lang="en-US" sz="2600" dirty="0" err="1" smtClean="0"/>
              <a:t>distributivity</a:t>
            </a:r>
            <a:r>
              <a:rPr lang="en-US" sz="2600" dirty="0" smtClean="0"/>
              <a:t>:	a + (b • c) = (a + b) • (a + c)	a • (b + c) = (a • b) + (a • c)</a:t>
            </a:r>
            <a:br>
              <a:rPr lang="en-US" sz="2600" dirty="0" smtClean="0"/>
            </a:br>
            <a:r>
              <a:rPr lang="en-US" sz="2600" dirty="0" smtClean="0"/>
              <a:t>7. </a:t>
            </a:r>
            <a:r>
              <a:rPr lang="en-US" sz="2600" dirty="0" err="1" smtClean="0"/>
              <a:t>complementarity</a:t>
            </a:r>
            <a:r>
              <a:rPr lang="en-US" sz="2600" dirty="0" smtClean="0"/>
              <a:t>:	a + a’ = 1	a • a’ = 0</a:t>
            </a:r>
          </a:p>
        </p:txBody>
      </p:sp>
      <p:pic>
        <p:nvPicPr>
          <p:cNvPr id="410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94955" y="1313646"/>
            <a:ext cx="2180024" cy="2653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6895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"/>
          <p:cNvSpPr>
            <a:spLocks noGrp="1" noChangeArrowheads="1"/>
          </p:cNvSpPr>
          <p:nvPr>
            <p:ph idx="1"/>
          </p:nvPr>
        </p:nvSpPr>
        <p:spPr>
          <a:xfrm>
            <a:off x="547352" y="1176267"/>
            <a:ext cx="8905741" cy="51974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identity: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1.   X + 0 = X	1D.   X • 1 =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null: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2.   X + 1 = 1	2D.   X • 0 = 0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800" dirty="0" err="1" smtClean="0">
                <a:solidFill>
                  <a:srgbClr val="C00000"/>
                </a:solidFill>
              </a:rPr>
              <a:t>idempotency</a:t>
            </a:r>
            <a:r>
              <a:rPr lang="en-US" sz="1800" dirty="0" smtClean="0">
                <a:solidFill>
                  <a:srgbClr val="C00000"/>
                </a:solidFill>
              </a:rPr>
              <a:t>:</a:t>
            </a:r>
            <a:br>
              <a:rPr lang="en-US" sz="1800" dirty="0" smtClean="0">
                <a:solidFill>
                  <a:srgbClr val="C00000"/>
                </a:solidFill>
              </a:rPr>
            </a:br>
            <a:r>
              <a:rPr lang="en-US" sz="1800" dirty="0" smtClean="0"/>
              <a:t>	3.   X + X = X	3D.   X • X =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involution: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4.   (X’)’ =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complementarity: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5.   X + X’ = 1	5D.   X • X’ = 0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commutatively: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6.   X + Y = Y + X	6D.   X • Y = Y •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associativity: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7.   (X + Y) + Z = X + (Y + Z)	7D.   (X • Y) • Z = X • (Y • Z)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800" dirty="0" err="1" smtClean="0">
                <a:solidFill>
                  <a:srgbClr val="C00000"/>
                </a:solidFill>
              </a:rPr>
              <a:t>distributivity</a:t>
            </a:r>
            <a:r>
              <a:rPr lang="en-US" sz="1800" dirty="0" smtClean="0">
                <a:solidFill>
                  <a:srgbClr val="C00000"/>
                </a:solidFill>
              </a:rPr>
              <a:t>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8.   X • (Y + Z) = (X • Y) + (X • Z)	8D.   X + (Y • Z) = (X + Y) • (X + Z)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endParaRPr lang="en-US" sz="1800" dirty="0" smtClean="0"/>
          </a:p>
        </p:txBody>
      </p:sp>
      <p:sp>
        <p:nvSpPr>
          <p:cNvPr id="38917" name="Rectangle 9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</a:t>
            </a:r>
            <a:r>
              <a:rPr lang="en-US" dirty="0" smtClean="0"/>
              <a:t>xioms and theorems of Boolean algebra</a:t>
            </a:r>
          </a:p>
        </p:txBody>
      </p:sp>
    </p:spTree>
    <p:extLst>
      <p:ext uri="{BB962C8B-B14F-4D97-AF65-F5344CB8AC3E}">
        <p14:creationId xmlns:p14="http://schemas.microsoft.com/office/powerpoint/2010/main" val="12528527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4170</TotalTime>
  <Words>1160</Words>
  <Application>Microsoft Office PowerPoint</Application>
  <PresentationFormat>On-screen Show (4:3)</PresentationFormat>
  <Paragraphs>403</Paragraphs>
  <Slides>26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CSE 311: Foundations of Computing</vt:lpstr>
      <vt:lpstr>announcements</vt:lpstr>
      <vt:lpstr>review: a quick combinational logic example</vt:lpstr>
      <vt:lpstr>review: implementation in software</vt:lpstr>
      <vt:lpstr>review: implementation with combinatorial logic</vt:lpstr>
      <vt:lpstr>review: implementation with combinatorial logic</vt:lpstr>
      <vt:lpstr>review: implementation with combinatorial logic</vt:lpstr>
      <vt:lpstr>boolean algebra</vt:lpstr>
      <vt:lpstr>axioms and theorems of Boolean algebra</vt:lpstr>
      <vt:lpstr>axioms and theorems of Boolean algebra</vt:lpstr>
      <vt:lpstr>proving theorems (rewriting)</vt:lpstr>
      <vt:lpstr>proving theorems (truth table)</vt:lpstr>
      <vt:lpstr>a simple example: 1-bit binary adder</vt:lpstr>
      <vt:lpstr>a simple example: 1-bit binary adder</vt:lpstr>
      <vt:lpstr>apply theorems to simplify expressions</vt:lpstr>
      <vt:lpstr>S = A’ B’ Cin + A’ B Cin’ + A B’ Cin’ + A B Cin</vt:lpstr>
      <vt:lpstr>a simple example: 1-bit binary adder</vt:lpstr>
      <vt:lpstr>recall gates</vt:lpstr>
      <vt:lpstr>some other gates</vt:lpstr>
      <vt:lpstr>a 2-bit ripple-carry adder</vt:lpstr>
      <vt:lpstr>mapping truth tables to logic gates</vt:lpstr>
      <vt:lpstr>canonical forms</vt:lpstr>
      <vt:lpstr>sum-of-products canonical form</vt:lpstr>
      <vt:lpstr>sum-of-products canonical form</vt:lpstr>
      <vt:lpstr>product-of-sums canonical form</vt:lpstr>
      <vt:lpstr>product-of-sums canonical form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CSE</cp:lastModifiedBy>
  <cp:revision>243</cp:revision>
  <cp:lastPrinted>2013-10-02T07:12:36Z</cp:lastPrinted>
  <dcterms:created xsi:type="dcterms:W3CDTF">2013-01-07T07:20:47Z</dcterms:created>
  <dcterms:modified xsi:type="dcterms:W3CDTF">2013-10-02T17:48:07Z</dcterms:modified>
</cp:coreProperties>
</file>