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87" r:id="rId3"/>
    <p:sldId id="310" r:id="rId4"/>
    <p:sldId id="324" r:id="rId5"/>
    <p:sldId id="311" r:id="rId6"/>
    <p:sldId id="312" r:id="rId7"/>
    <p:sldId id="313" r:id="rId8"/>
    <p:sldId id="314" r:id="rId9"/>
    <p:sldId id="315" r:id="rId10"/>
    <p:sldId id="325" r:id="rId11"/>
    <p:sldId id="318" r:id="rId12"/>
    <p:sldId id="319" r:id="rId13"/>
    <p:sldId id="334" r:id="rId14"/>
    <p:sldId id="321" r:id="rId15"/>
    <p:sldId id="322" r:id="rId16"/>
    <p:sldId id="335" r:id="rId17"/>
    <p:sldId id="323" r:id="rId18"/>
    <p:sldId id="327" r:id="rId19"/>
    <p:sldId id="328" r:id="rId20"/>
    <p:sldId id="329" r:id="rId21"/>
    <p:sldId id="330" r:id="rId22"/>
    <p:sldId id="331" r:id="rId23"/>
    <p:sldId id="332" r:id="rId24"/>
    <p:sldId id="333" r:id="rId25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4" autoAdjust="0"/>
  </p:normalViewPr>
  <p:slideViewPr>
    <p:cSldViewPr snapToGrid="0" snapToObjects="1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3: Logic and Boolean algebra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989" y="2584786"/>
            <a:ext cx="4459310" cy="3750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connectives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19546" y="1236518"/>
            <a:ext cx="8229600" cy="4525963"/>
          </a:xfrm>
        </p:spPr>
        <p:txBody>
          <a:bodyPr/>
          <a:lstStyle/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Reflect basic rules of reasoning and logic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Allow manipulation of logical formulas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Simplification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Testing for equivalence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Applications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Query optimization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Search optimization and caching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Artificial Intelligence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Program verification</a:t>
            </a:r>
          </a:p>
        </p:txBody>
      </p:sp>
    </p:spTree>
    <p:extLst>
      <p:ext uri="{BB962C8B-B14F-4D97-AF65-F5344CB8AC3E}">
        <p14:creationId xmlns:p14="http://schemas.microsoft.com/office/powerpoint/2010/main" val="36562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properties of logical connectives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891" y="1170951"/>
            <a:ext cx="3657600" cy="4525963"/>
          </a:xfrm>
        </p:spPr>
        <p:txBody>
          <a:bodyPr/>
          <a:lstStyle/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Identity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Domination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Idempotent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Commutative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Associative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Distributive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Absorption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Franklin Gothic Medium" pitchFamily="34" charset="0"/>
              </a:rPr>
              <a:t>Negation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Franklin Gothic Medium" pitchFamily="34" charset="0"/>
              </a:rPr>
              <a:t>De Morgan’s Laws</a:t>
            </a:r>
            <a:endParaRPr lang="en-US" sz="30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1893" y="6030584"/>
            <a:ext cx="393013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Textbook: 1.3 7</a:t>
            </a:r>
            <a:r>
              <a:rPr lang="en-US" baseline="30000" dirty="0" smtClean="0"/>
              <a:t>th</a:t>
            </a:r>
            <a:r>
              <a:rPr lang="en-US" dirty="0" smtClean="0"/>
              <a:t> Edition/1.2 6</a:t>
            </a:r>
            <a:r>
              <a:rPr lang="en-US" baseline="30000" dirty="0" smtClean="0"/>
              <a:t>th</a:t>
            </a:r>
            <a:r>
              <a:rPr lang="en-US" dirty="0" smtClean="0"/>
              <a:t> Edition, Table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equivalences related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	</a:t>
            </a:r>
            <a:r>
              <a:rPr lang="en-US" sz="3000" dirty="0" smtClean="0">
                <a:latin typeface="Arial" charset="0"/>
              </a:rPr>
              <a:t> 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(p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(q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p)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(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q)</a:t>
            </a:r>
          </a:p>
          <a:p>
            <a:pPr marL="0" indent="0">
              <a:buNone/>
            </a:pP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(p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 smtClean="0">
                <a:latin typeface="Arial" charset="0"/>
              </a:rPr>
              <a:t>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</a:t>
            </a:r>
          </a:p>
        </p:txBody>
      </p:sp>
    </p:spTree>
    <p:extLst>
      <p:ext uri="{BB962C8B-B14F-4D97-AF65-F5344CB8AC3E}">
        <p14:creationId xmlns:p14="http://schemas.microsoft.com/office/powerpoint/2010/main" val="16432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equivalences related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rgbClr val="C00000"/>
                </a:solidFill>
                <a:latin typeface="Arial" charset="0"/>
              </a:rPr>
              <a:t>p </a:t>
            </a:r>
            <a:r>
              <a:rPr lang="en-US" sz="3000" dirty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sz="3000" dirty="0">
                <a:solidFill>
                  <a:srgbClr val="C00000"/>
                </a:solidFill>
                <a:latin typeface="Arial" charset="0"/>
              </a:rPr>
              <a:t> q </a:t>
            </a:r>
            <a:r>
              <a:rPr lang="en-US" sz="3000" dirty="0" smtClean="0">
                <a:solidFill>
                  <a:srgbClr val="C00000"/>
                </a:solidFill>
                <a:latin typeface="Arial" charset="0"/>
              </a:rPr>
              <a:t>			</a:t>
            </a:r>
            <a:r>
              <a:rPr lang="en-US" sz="3000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solidFill>
                  <a:srgbClr val="C00000"/>
                </a:solidFill>
                <a:latin typeface="Arial" charset="0"/>
              </a:rPr>
              <a:t> 		</a:t>
            </a:r>
            <a:r>
              <a:rPr lang="en-US" sz="3000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Arial" charset="0"/>
              </a:rPr>
              <a:t>q </a:t>
            </a:r>
            <a:r>
              <a:rPr lang="en-US" sz="3000" dirty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sz="30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sz="30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Arial" charset="0"/>
              </a:rPr>
              <a:t>p</a:t>
            </a:r>
            <a:endParaRPr lang="en-US" sz="30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proofs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891" y="1278083"/>
            <a:ext cx="8229600" cy="327313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equivalent to Q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err="1">
                <a:latin typeface="Franklin Gothic Medium" pitchFamily="34" charset="0"/>
              </a:rPr>
              <a:t>subexpressions</a:t>
            </a:r>
            <a:r>
              <a:rPr lang="en-US" dirty="0">
                <a:latin typeface="Franklin Gothic Medium" pitchFamily="34" charset="0"/>
              </a:rPr>
              <a:t> to convert P to Q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a tautology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err="1">
                <a:latin typeface="Franklin Gothic Medium" pitchFamily="34" charset="0"/>
              </a:rPr>
              <a:t>subexpressions</a:t>
            </a:r>
            <a:r>
              <a:rPr lang="en-US" dirty="0">
                <a:latin typeface="Franklin Gothic Medium" pitchFamily="34" charset="0"/>
              </a:rPr>
              <a:t> to convert P to </a:t>
            </a:r>
            <a:r>
              <a:rPr lang="en-US" b="1" dirty="0">
                <a:latin typeface="Franklin Gothic Medium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4174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this is a tautology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04210" y="1266248"/>
            <a:ext cx="3761510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this is a tautology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39814" y="1214732"/>
            <a:ext cx="5094325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i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non-equivalence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07918" y="1401330"/>
            <a:ext cx="250420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088082" y="1443904"/>
            <a:ext cx="250420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logic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71600"/>
                <a:ext cx="8229600" cy="4648200"/>
              </a:xfrm>
            </p:spPr>
            <p:txBody>
              <a:bodyPr rtlCol="0">
                <a:normAutofit fontScale="85000" lnSpcReduction="20000"/>
              </a:bodyPr>
              <a:lstStyle/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Combinational logic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outpu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inpu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marL="457200" lvl="1" indent="0" eaLnBrk="1" fontAlgn="auto" hangingPunct="1">
                  <a:spcAft>
                    <a:spcPts val="0"/>
                  </a:spcAft>
                  <a:buNone/>
                  <a:defRPr/>
                </a:pPr>
                <a:endParaRPr lang="en-US" dirty="0" smtClean="0"/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Sequential logic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outpu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outpu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inpu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lvl="2"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800" dirty="0" smtClean="0"/>
                  <a:t>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output dependent on history</a:t>
                </a:r>
              </a:p>
              <a:p>
                <a:pPr lvl="2"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 concept of a time step (clock)</a:t>
                </a:r>
              </a:p>
              <a:p>
                <a:pPr lvl="2" eaLnBrk="1" fontAlgn="auto" hangingPunct="1">
                  <a:spcAft>
                    <a:spcPts val="0"/>
                  </a:spcAft>
                  <a:defRPr/>
                </a:pPr>
                <a:endParaRPr lang="en-US" dirty="0" smtClean="0"/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tabLst>
                    <a:tab pos="2481263" algn="l"/>
                    <a:tab pos="5416550" algn="l"/>
                  </a:tabLst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An algebraic structure consists of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tabLst>
                    <a:tab pos="2481263" algn="l"/>
                    <a:tab pos="5416550" algn="l"/>
                  </a:tabLst>
                  <a:defRPr/>
                </a:pPr>
                <a:r>
                  <a:rPr lang="en-US" dirty="0" smtClean="0"/>
                  <a:t>a set of elements B = {0, 1}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tabLst>
                    <a:tab pos="2481263" algn="l"/>
                    <a:tab pos="5416550" algn="l"/>
                  </a:tabLst>
                  <a:defRPr/>
                </a:pPr>
                <a:r>
                  <a:rPr lang="en-US" dirty="0" smtClean="0"/>
                  <a:t>binary operations { + , • }   (OR,  AND)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tabLst>
                    <a:tab pos="2481263" algn="l"/>
                    <a:tab pos="5416550" algn="l"/>
                  </a:tabLst>
                  <a:defRPr/>
                </a:pPr>
                <a:r>
                  <a:rPr lang="en-US" dirty="0" smtClean="0"/>
                  <a:t>and a unary operation { ’ }  (NOT )</a:t>
                </a:r>
              </a:p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endParaRPr lang="en-US" dirty="0" smtClean="0"/>
              </a:p>
              <a:p>
                <a:pPr lvl="2"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endParaRPr lang="en-US" dirty="0" smtClean="0"/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648200"/>
              </a:xfrm>
              <a:blipFill rotWithShape="1">
                <a:blip r:embed="rId2"/>
                <a:stretch>
                  <a:fillRect l="-1333" t="-2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library.thinkquest.org/C0126120/boo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59264" y="1040347"/>
            <a:ext cx="2667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quick combinational logic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1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02491"/>
                <a:ext cx="8229600" cy="514080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Calendar subsystem: </a:t>
                </a:r>
              </a:p>
              <a:p>
                <a:pPr marL="0" indent="0" eaLnBrk="1" hangingPunct="1">
                  <a:buNone/>
                </a:pPr>
                <a:r>
                  <a:rPr lang="en-US" sz="2800" dirty="0" smtClean="0"/>
                  <a:t># of days in a month (to control watch display)</a:t>
                </a:r>
              </a:p>
              <a:p>
                <a:pPr marL="0" indent="0" eaLnBrk="1" hangingPunct="1">
                  <a:buNone/>
                </a:pPr>
                <a:endParaRPr lang="en-US" sz="2800" dirty="0" smtClean="0"/>
              </a:p>
              <a:p>
                <a:pPr lvl="1" eaLnBrk="1" hangingPunct="1"/>
                <a:r>
                  <a:rPr lang="en-US" dirty="0" smtClean="0"/>
                  <a:t>used in controlling the display of a wrist-watch LCD screen</a:t>
                </a:r>
                <a:br>
                  <a:rPr lang="en-US" dirty="0" smtClean="0"/>
                </a:br>
                <a:endParaRPr lang="en-US" dirty="0" smtClean="0"/>
              </a:p>
              <a:p>
                <a:pPr lvl="1" eaLnBrk="1" hangingPunct="1"/>
                <a:r>
                  <a:rPr lang="en-US" dirty="0" smtClean="0">
                    <a:solidFill>
                      <a:srgbClr val="C00000"/>
                    </a:solidFill>
                  </a:rPr>
                  <a:t>inputs:  </a:t>
                </a:r>
                <a:r>
                  <a:rPr lang="en-US" dirty="0" smtClean="0"/>
                  <a:t>month, leap year flag</a:t>
                </a:r>
              </a:p>
              <a:p>
                <a:pPr lvl="1" eaLnBrk="1" hangingPunct="1"/>
                <a:r>
                  <a:rPr lang="en-US" dirty="0" smtClean="0">
                    <a:solidFill>
                      <a:srgbClr val="C00000"/>
                    </a:solidFill>
                  </a:rPr>
                  <a:t>outputs:  </a:t>
                </a:r>
                <a:r>
                  <a:rPr lang="en-US" dirty="0" smtClean="0"/>
                  <a:t>number of days</a:t>
                </a:r>
              </a:p>
              <a:p>
                <a:pPr lvl="1" eaLnBrk="1" hangingPunct="1"/>
                <a:endParaRPr lang="en-US" dirty="0"/>
              </a:p>
              <a:p>
                <a:pPr marL="457200" lvl="1" indent="0" eaLnBrk="1" hangingPunct="1">
                  <a:buNone/>
                </a:pPr>
                <a:r>
                  <a:rPr lang="en-US" dirty="0" smtClean="0"/>
                  <a:t>Example:  (March, non-leap year)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31</a:t>
                </a:r>
              </a:p>
            </p:txBody>
          </p:sp>
        </mc:Choice>
        <mc:Fallback xmlns="">
          <p:sp>
            <p:nvSpPr>
              <p:cNvPr id="5123" name="Rectang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02491"/>
                <a:ext cx="8229600" cy="5140800"/>
              </a:xfrm>
              <a:blipFill rotWithShape="1">
                <a:blip r:embed="rId3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669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5837" y="1200954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assignments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Propositional Logic</a:t>
            </a:r>
          </a:p>
          <a:p>
            <a:pPr lvl="2" eaLnBrk="1" hangingPunct="1"/>
            <a:r>
              <a:rPr lang="en-US" dirty="0" smtClean="0"/>
              <a:t>1.1 -1.3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1.1 -1.2 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Boolean Algebra</a:t>
            </a:r>
          </a:p>
          <a:p>
            <a:pPr lvl="2" eaLnBrk="1" hangingPunct="1"/>
            <a:r>
              <a:rPr lang="en-US" dirty="0" smtClean="0"/>
              <a:t>12.1 – 12.3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11.1 – 11.3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635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</a:t>
            </a:r>
            <a:r>
              <a:rPr lang="en-US" dirty="0" smtClean="0"/>
              <a:t>mplementation in software</a:t>
            </a:r>
            <a:endParaRPr lang="en-US" i="1" dirty="0" smtClean="0"/>
          </a:p>
        </p:txBody>
      </p:sp>
      <p:sp>
        <p:nvSpPr>
          <p:cNvPr id="6147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11545910" cy="5140800"/>
          </a:xfrm>
        </p:spPr>
        <p:txBody>
          <a:bodyPr/>
          <a:lstStyle/>
          <a:p>
            <a:pPr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integer </a:t>
            </a:r>
            <a:r>
              <a:rPr lang="en-US" sz="2200" b="1" dirty="0" err="1" smtClean="0">
                <a:latin typeface="Courier New" pitchFamily="-111" charset="0"/>
              </a:rPr>
              <a:t>number_of_days</a:t>
            </a:r>
            <a:r>
              <a:rPr lang="en-US" sz="2200" b="1" dirty="0" smtClean="0">
                <a:latin typeface="Courier New" pitchFamily="-111" charset="0"/>
              </a:rPr>
              <a:t> (month, </a:t>
            </a:r>
            <a:r>
              <a:rPr lang="en-US" sz="2200" b="1" dirty="0" err="1" smtClean="0">
                <a:latin typeface="Courier New" pitchFamily="-111" charset="0"/>
              </a:rPr>
              <a:t>leap_year_flag</a:t>
            </a:r>
            <a:r>
              <a:rPr lang="en-US" sz="2200" b="1" dirty="0" smtClean="0">
                <a:latin typeface="Courier New" pitchFamily="-111" charset="0"/>
              </a:rPr>
              <a:t>){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switch (month) {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1: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2: if (</a:t>
            </a:r>
            <a:r>
              <a:rPr lang="en-US" sz="2200" b="1" dirty="0" err="1" smtClean="0">
                <a:latin typeface="Courier New" pitchFamily="-111" charset="0"/>
              </a:rPr>
              <a:t>leap_year_flag</a:t>
            </a:r>
            <a:r>
              <a:rPr lang="en-US" sz="2200" b="1" dirty="0" smtClean="0">
                <a:latin typeface="Courier New" pitchFamily="-111" charset="0"/>
              </a:rPr>
              <a:t> == 1) then 		  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>
                <a:latin typeface="Courier New" pitchFamily="-111" charset="0"/>
              </a:rPr>
              <a:t>	</a:t>
            </a:r>
            <a:r>
              <a:rPr lang="en-US" sz="2200" b="1" dirty="0" smtClean="0">
                <a:latin typeface="Courier New" pitchFamily="-111" charset="0"/>
              </a:rPr>
              <a:t>		return (29) else return (28);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3: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...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12: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default: return (0);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}</a:t>
            </a:r>
          </a:p>
          <a:p>
            <a:pPr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}</a:t>
            </a:r>
            <a:endParaRPr lang="en-US" sz="2200" dirty="0" smtClean="0">
              <a:latin typeface="Courier New" pitchFamily="-111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4E603-1289-3E4F-AE55-8DB7A6E7845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8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implementation with combinatorial logic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406758" y="1215418"/>
            <a:ext cx="8229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Encoding: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how many bits for each input/output?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binary number for month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four wires for 28, 29, 30, and 31</a:t>
            </a:r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1211869" y="4026880"/>
            <a:ext cx="2503957" cy="901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0"/>
          <p:cNvSpPr>
            <a:spLocks noChangeShapeType="1"/>
          </p:cNvSpPr>
          <p:nvPr/>
        </p:nvSpPr>
        <p:spPr bwMode="auto">
          <a:xfrm>
            <a:off x="1586648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1"/>
          <p:cNvSpPr>
            <a:spLocks noChangeShapeType="1"/>
          </p:cNvSpPr>
          <p:nvPr/>
        </p:nvSpPr>
        <p:spPr bwMode="auto">
          <a:xfrm>
            <a:off x="3322036" y="3556442"/>
            <a:ext cx="0" cy="452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2"/>
          <p:cNvSpPr>
            <a:spLocks noChangeShapeType="1"/>
          </p:cNvSpPr>
          <p:nvPr/>
        </p:nvSpPr>
        <p:spPr bwMode="auto">
          <a:xfrm>
            <a:off x="2357932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>
            <a:off x="1972290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4"/>
          <p:cNvSpPr>
            <a:spLocks noChangeShapeType="1"/>
          </p:cNvSpPr>
          <p:nvPr/>
        </p:nvSpPr>
        <p:spPr bwMode="auto">
          <a:xfrm>
            <a:off x="2743574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5"/>
          <p:cNvSpPr>
            <a:spLocks noChangeShapeType="1"/>
          </p:cNvSpPr>
          <p:nvPr/>
        </p:nvSpPr>
        <p:spPr bwMode="auto">
          <a:xfrm>
            <a:off x="2111495" y="4941459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6"/>
          <p:cNvSpPr>
            <a:spLocks noChangeShapeType="1"/>
          </p:cNvSpPr>
          <p:nvPr/>
        </p:nvSpPr>
        <p:spPr bwMode="auto">
          <a:xfrm>
            <a:off x="2768716" y="4941459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18"/>
          <p:cNvSpPr>
            <a:spLocks noChangeArrowheads="1"/>
          </p:cNvSpPr>
          <p:nvPr/>
        </p:nvSpPr>
        <p:spPr bwMode="auto">
          <a:xfrm>
            <a:off x="3129216" y="3242118"/>
            <a:ext cx="14556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leap</a:t>
            </a:r>
          </a:p>
        </p:txBody>
      </p:sp>
      <p:sp>
        <p:nvSpPr>
          <p:cNvPr id="7190" name="Rectangle 19"/>
          <p:cNvSpPr>
            <a:spLocks noChangeArrowheads="1"/>
          </p:cNvSpPr>
          <p:nvPr/>
        </p:nvSpPr>
        <p:spPr bwMode="auto">
          <a:xfrm>
            <a:off x="1266185" y="3216539"/>
            <a:ext cx="179785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month</a:t>
            </a:r>
          </a:p>
        </p:txBody>
      </p:sp>
      <p:sp>
        <p:nvSpPr>
          <p:cNvPr id="7191" name="Rectangle 20"/>
          <p:cNvSpPr>
            <a:spLocks noChangeArrowheads="1"/>
          </p:cNvSpPr>
          <p:nvPr/>
        </p:nvSpPr>
        <p:spPr bwMode="auto">
          <a:xfrm>
            <a:off x="919879" y="5428666"/>
            <a:ext cx="115421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d28</a:t>
            </a:r>
          </a:p>
        </p:txBody>
      </p:sp>
      <p:sp>
        <p:nvSpPr>
          <p:cNvPr id="7192" name="Rectangle 21"/>
          <p:cNvSpPr>
            <a:spLocks noChangeArrowheads="1"/>
          </p:cNvSpPr>
          <p:nvPr/>
        </p:nvSpPr>
        <p:spPr bwMode="auto">
          <a:xfrm>
            <a:off x="1538463" y="5415787"/>
            <a:ext cx="11569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d29</a:t>
            </a:r>
          </a:p>
        </p:txBody>
      </p:sp>
      <p:sp>
        <p:nvSpPr>
          <p:cNvPr id="7193" name="Rectangle 22"/>
          <p:cNvSpPr>
            <a:spLocks noChangeArrowheads="1"/>
          </p:cNvSpPr>
          <p:nvPr/>
        </p:nvSpPr>
        <p:spPr bwMode="auto">
          <a:xfrm>
            <a:off x="2187537" y="5415787"/>
            <a:ext cx="115964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d30</a:t>
            </a:r>
          </a:p>
        </p:txBody>
      </p:sp>
      <p:sp>
        <p:nvSpPr>
          <p:cNvPr id="7194" name="Rectangle 23"/>
          <p:cNvSpPr>
            <a:spLocks noChangeArrowheads="1"/>
          </p:cNvSpPr>
          <p:nvPr/>
        </p:nvSpPr>
        <p:spPr bwMode="auto">
          <a:xfrm>
            <a:off x="2825747" y="5415787"/>
            <a:ext cx="11569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d31</a:t>
            </a:r>
          </a:p>
        </p:txBody>
      </p:sp>
      <p:sp>
        <p:nvSpPr>
          <p:cNvPr id="7195" name="Line 24"/>
          <p:cNvSpPr>
            <a:spLocks noChangeShapeType="1"/>
          </p:cNvSpPr>
          <p:nvPr/>
        </p:nvSpPr>
        <p:spPr bwMode="auto">
          <a:xfrm>
            <a:off x="1491595" y="4928580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5275955" y="2030568"/>
            <a:ext cx="3595688" cy="4357688"/>
            <a:chOff x="5340350" y="2133600"/>
            <a:chExt cx="3595687" cy="4357689"/>
          </a:xfrm>
        </p:grpSpPr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5562600" y="2133600"/>
              <a:ext cx="3262312" cy="429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0000	–	–	–	–	– 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0	1	0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1	0	1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0110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1001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1010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1011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1110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endParaRPr lang="en-US" sz="1600" dirty="0">
                <a:solidFill>
                  <a:srgbClr val="002060"/>
                </a:solidFill>
                <a:latin typeface="Tahoma" pitchFamily="-111" charset="0"/>
              </a:endParaRPr>
            </a:p>
          </p:txBody>
        </p:sp>
        <p:sp>
          <p:nvSpPr>
            <p:cNvPr id="7178" name="Line 26"/>
            <p:cNvSpPr>
              <a:spLocks noChangeShapeType="1"/>
            </p:cNvSpPr>
            <p:nvPr/>
          </p:nvSpPr>
          <p:spPr bwMode="auto">
            <a:xfrm>
              <a:off x="5340350" y="2609850"/>
              <a:ext cx="3595687" cy="17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  <p:sp>
          <p:nvSpPr>
            <p:cNvPr id="7179" name="Line 27"/>
            <p:cNvSpPr>
              <a:spLocks noChangeShapeType="1"/>
            </p:cNvSpPr>
            <p:nvPr/>
          </p:nvSpPr>
          <p:spPr bwMode="auto">
            <a:xfrm>
              <a:off x="6989762" y="2390776"/>
              <a:ext cx="6350" cy="41005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</p:grp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3384760" y="4939311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03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 with combinatorial logic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431441" y="1149435"/>
            <a:ext cx="9768625" cy="44624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Truth-table to logic to switches to gates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200" dirty="0" smtClean="0"/>
              <a:t>d28 =  “1 when month=0010 and leap=0”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d28 = m8'•m4'•m2•m1'•leap‘</a:t>
            </a:r>
          </a:p>
          <a:p>
            <a:pPr marL="0" indent="0" eaLnBrk="1" hangingPunct="1">
              <a:buNone/>
            </a:pPr>
            <a:r>
              <a:rPr lang="en-US" sz="2200" dirty="0"/>
              <a:t> </a:t>
            </a:r>
            <a:r>
              <a:rPr lang="en-US" sz="2200" dirty="0" smtClean="0"/>
              <a:t>  d31 = “1 when month=0001 or month=0011 or ... month=1100”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d31 = (m8'•m4'•m2'•m1) + (m8'•m4'•m2•m1) +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                ... + (m8•m4•m2'•m1')</a:t>
            </a:r>
          </a:p>
          <a:p>
            <a:pPr marL="0" indent="0" eaLnBrk="1" hangingPunct="1">
              <a:buNone/>
            </a:pPr>
            <a:r>
              <a:rPr lang="en-US" sz="2200" dirty="0"/>
              <a:t> </a:t>
            </a:r>
            <a:r>
              <a:rPr lang="en-US" sz="2200" dirty="0" smtClean="0"/>
              <a:t>  d31 = can we simplify more?</a:t>
            </a: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pSp>
        <p:nvGrpSpPr>
          <p:cNvPr id="8200" name="Group 23"/>
          <p:cNvGrpSpPr>
            <a:grpSpLocks/>
          </p:cNvGrpSpPr>
          <p:nvPr/>
        </p:nvGrpSpPr>
        <p:grpSpPr bwMode="auto">
          <a:xfrm>
            <a:off x="4993785" y="3559665"/>
            <a:ext cx="4017963" cy="2728913"/>
            <a:chOff x="1872" y="2045"/>
            <a:chExt cx="2531" cy="1719"/>
          </a:xfrm>
        </p:grpSpPr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2012" y="2045"/>
              <a:ext cx="2391" cy="1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0000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0	1	0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1	0	1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...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111–	–	–	–	–	–</a:t>
              </a:r>
            </a:p>
          </p:txBody>
        </p:sp>
        <p:sp>
          <p:nvSpPr>
            <p:cNvPr id="8202" name="Line 25"/>
            <p:cNvSpPr>
              <a:spLocks noChangeShapeType="1"/>
            </p:cNvSpPr>
            <p:nvPr/>
          </p:nvSpPr>
          <p:spPr bwMode="auto">
            <a:xfrm>
              <a:off x="1872" y="2345"/>
              <a:ext cx="22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203" name="Line 26"/>
            <p:cNvSpPr>
              <a:spLocks noChangeShapeType="1"/>
            </p:cNvSpPr>
            <p:nvPr/>
          </p:nvSpPr>
          <p:spPr bwMode="auto">
            <a:xfrm>
              <a:off x="2911" y="2207"/>
              <a:ext cx="0" cy="1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179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combinatorial logic</a:t>
            </a:r>
            <a:endParaRPr lang="en-US" dirty="0" smtClean="0"/>
          </a:p>
        </p:txBody>
      </p:sp>
      <p:sp>
        <p:nvSpPr>
          <p:cNvPr id="54278" name="Rectangle 3"/>
          <p:cNvSpPr>
            <a:spLocks noGrp="1" noChangeArrowheads="1"/>
          </p:cNvSpPr>
          <p:nvPr>
            <p:ph idx="1"/>
          </p:nvPr>
        </p:nvSpPr>
        <p:spPr>
          <a:xfrm>
            <a:off x="637506" y="1076733"/>
            <a:ext cx="8229600" cy="5140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d28 = m8'•m4'•m2•m1'•leap’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d29 = m8'•m4'•m2•m1'•leap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d30 = (m8'•m4•m2'•m1') + (m8'•m4•m2•m1') +     </a:t>
            </a:r>
            <a:br>
              <a:rPr lang="en-US" sz="2200" dirty="0" smtClean="0"/>
            </a:br>
            <a:r>
              <a:rPr lang="en-US" sz="2200" dirty="0" smtClean="0"/>
              <a:t>             (m8•m4'•m2'•m1) + (m8•m4'•m2•m1) </a:t>
            </a:r>
            <a:br>
              <a:rPr lang="en-US" sz="2200" dirty="0" smtClean="0"/>
            </a:br>
            <a:r>
              <a:rPr lang="en-US" sz="2200" dirty="0" smtClean="0"/>
              <a:t>        = (m8'•m4•m1') + (m8•m4'•m1)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d31 = (m8'•m4'•m2'•m1) + (m8'•m4'•m2•m1) + </a:t>
            </a:r>
            <a:br>
              <a:rPr lang="en-US" sz="2200" dirty="0" smtClean="0"/>
            </a:br>
            <a:r>
              <a:rPr lang="en-US" sz="2200" dirty="0" smtClean="0"/>
              <a:t>            (m8'•m4•m2'•m1) + (m8'•m4•m2•m1) + </a:t>
            </a:r>
            <a:br>
              <a:rPr lang="en-US" sz="2200" dirty="0" smtClean="0"/>
            </a:br>
            <a:r>
              <a:rPr lang="en-US" sz="2200" dirty="0" smtClean="0"/>
              <a:t>            (m8•m4'•m2'•m1') + (m8•m4'•m2•m1') + </a:t>
            </a:r>
            <a:br>
              <a:rPr lang="en-US" sz="2200" dirty="0" smtClean="0"/>
            </a:br>
            <a:r>
              <a:rPr lang="en-US" sz="2200" dirty="0" smtClean="0"/>
              <a:t>            (m8•m4•m2'•m1')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5" t="70708" b="1010"/>
          <a:stretch>
            <a:fillRect/>
          </a:stretch>
        </p:blipFill>
        <p:spPr bwMode="auto">
          <a:xfrm>
            <a:off x="637967" y="4468970"/>
            <a:ext cx="8202394" cy="215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2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combinational logic</a:t>
            </a:r>
          </a:p>
        </p:txBody>
      </p:sp>
      <p:sp>
        <p:nvSpPr>
          <p:cNvPr id="10243" name="Rectangle 12"/>
          <p:cNvSpPr>
            <a:spLocks noGrp="1" noChangeArrowheads="1"/>
          </p:cNvSpPr>
          <p:nvPr>
            <p:ph idx="1"/>
          </p:nvPr>
        </p:nvSpPr>
        <p:spPr>
          <a:xfrm>
            <a:off x="663264" y="1205523"/>
            <a:ext cx="6083121" cy="2323288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Switches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Basic logic and truth tables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Logic functions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Boolean algebra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Proofs by re-writing and by truth table</a:t>
            </a:r>
          </a:p>
        </p:txBody>
      </p:sp>
    </p:spTree>
    <p:extLst>
      <p:ext uri="{BB962C8B-B14F-4D97-AF65-F5344CB8AC3E}">
        <p14:creationId xmlns:p14="http://schemas.microsoft.com/office/powerpoint/2010/main" val="834073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  <a:endParaRPr lang="en-US" dirty="0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831021" y="2782225"/>
            <a:ext cx="6681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Franklin Gothic Medium" pitchFamily="34" charset="0"/>
              </a:rPr>
              <a:t>Design a circuit to compute the majority of 3 bits.</a:t>
            </a:r>
            <a:endParaRPr lang="en-US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9" name="Group 29710"/>
          <p:cNvGrpSpPr>
            <a:grpSpLocks/>
          </p:cNvGrpSpPr>
          <p:nvPr/>
        </p:nvGrpSpPr>
        <p:grpSpPr bwMode="auto">
          <a:xfrm>
            <a:off x="1117887" y="1318465"/>
            <a:ext cx="3148013" cy="1168400"/>
            <a:chOff x="1597131" y="2334545"/>
            <a:chExt cx="5311586" cy="2089073"/>
          </a:xfrm>
        </p:grpSpPr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5508542" y="2998120"/>
              <a:ext cx="1400175" cy="663575"/>
              <a:chOff x="6394223" y="4149095"/>
              <a:chExt cx="1400175" cy="663575"/>
            </a:xfrm>
          </p:grpSpPr>
          <p:pic>
            <p:nvPicPr>
              <p:cNvPr id="31" name="Picture 50" descr="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4223" y="4149095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16"/>
              <p:cNvSpPr txBox="1">
                <a:spLocks noChangeArrowheads="1"/>
              </p:cNvSpPr>
              <p:nvPr/>
            </p:nvSpPr>
            <p:spPr bwMode="auto">
              <a:xfrm>
                <a:off x="6740833" y="4288127"/>
                <a:ext cx="184724" cy="369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dirty="0"/>
              </a:p>
            </p:txBody>
          </p:sp>
        </p:grpSp>
        <p:pic>
          <p:nvPicPr>
            <p:cNvPr id="11" name="Picture 51" descr="not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132" y="3076301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322606" y="2334545"/>
              <a:ext cx="1420897" cy="2089073"/>
              <a:chOff x="4292083" y="3379082"/>
              <a:chExt cx="1420897" cy="2089073"/>
            </a:xfrm>
          </p:grpSpPr>
          <p:grpSp>
            <p:nvGrpSpPr>
              <p:cNvPr id="25" name="Group 6"/>
              <p:cNvGrpSpPr>
                <a:grpSpLocks/>
              </p:cNvGrpSpPr>
              <p:nvPr/>
            </p:nvGrpSpPr>
            <p:grpSpPr bwMode="auto">
              <a:xfrm>
                <a:off x="4293755" y="4804580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29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184724" cy="369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dirty="0"/>
                </a:p>
              </p:txBody>
            </p:sp>
          </p:grpSp>
          <p:grpSp>
            <p:nvGrpSpPr>
              <p:cNvPr id="26" name="Group 27"/>
              <p:cNvGrpSpPr>
                <a:grpSpLocks/>
              </p:cNvGrpSpPr>
              <p:nvPr/>
            </p:nvGrpSpPr>
            <p:grpSpPr bwMode="auto">
              <a:xfrm>
                <a:off x="4292083" y="3379082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27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184724" cy="369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dirty="0"/>
                </a:p>
              </p:txBody>
            </p:sp>
          </p:grpSp>
        </p:grpSp>
        <p:cxnSp>
          <p:nvCxnSpPr>
            <p:cNvPr id="13" name="Straight Connector 12"/>
            <p:cNvCxnSpPr/>
            <p:nvPr/>
          </p:nvCxnSpPr>
          <p:spPr>
            <a:xfrm flipH="1">
              <a:off x="1597131" y="2505989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 flipV="1">
              <a:off x="2816288" y="2825064"/>
              <a:ext cx="863569" cy="585766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3"/>
            </p:cNvCxnSpPr>
            <p:nvPr/>
          </p:nvCxnSpPr>
          <p:spPr>
            <a:xfrm>
              <a:off x="2816288" y="3407655"/>
              <a:ext cx="879444" cy="530205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597131" y="4252174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27" idx="3"/>
            </p:cNvCxnSpPr>
            <p:nvPr/>
          </p:nvCxnSpPr>
          <p:spPr>
            <a:xfrm>
              <a:off x="4741857" y="2666320"/>
              <a:ext cx="1112797" cy="503219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flipV="1">
              <a:off x="4745032" y="3502902"/>
              <a:ext cx="1112797" cy="593703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817489" y="4776299"/>
            <a:ext cx="41985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Franklin Gothic Medium" pitchFamily="34" charset="0"/>
              </a:rPr>
              <a:t>What about majority of 5 bits?</a:t>
            </a:r>
            <a:endParaRPr lang="en-US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gates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</p:spPr>
            <p:txBody>
              <a:bodyPr rtlCol="0">
                <a:normAutofit fontScale="85000" lnSpcReduction="20000"/>
              </a:bodyPr>
              <a:lstStyle/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NAND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¬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∧¬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solidFill>
                      <a:srgbClr val="C00000"/>
                    </a:solidFill>
                  </a:rPr>
                  <a:t>NOR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∨¬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XNOR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↔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3" name="Rectangle 4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  <a:blipFill rotWithShape="1">
                <a:blip r:embed="rId2"/>
                <a:stretch>
                  <a:fillRect l="-1407" t="-3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022337" y="1278989"/>
            <a:ext cx="3670300" cy="5202237"/>
            <a:chOff x="2166938" y="1392238"/>
            <a:chExt cx="3670300" cy="5202237"/>
          </a:xfrm>
        </p:grpSpPr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66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166938" y="3284538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47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54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52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75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logical equivalence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278081"/>
            <a:ext cx="82296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ea typeface="+mn-ea"/>
              </a:rPr>
              <a:t>Terminology:  </a:t>
            </a:r>
            <a:r>
              <a:rPr lang="en-US" sz="2800" dirty="0" smtClean="0">
                <a:ea typeface="+mn-ea"/>
              </a:rPr>
              <a:t>A compound proposition is a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6355" y="3270248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 dirty="0"/>
              <a:t>p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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</a:t>
            </a:r>
            <a:r>
              <a:rPr lang="en-US" sz="2400" b="1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i="1" dirty="0"/>
              <a:t>p </a:t>
            </a:r>
            <a:r>
              <a:rPr lang="en-US" sz="2400" dirty="0">
                <a:latin typeface="Symbol" charset="0"/>
                <a:sym typeface="Symbol" charset="0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7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logical equivalence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7982" y="1302326"/>
            <a:ext cx="7917873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3000" i="1" dirty="0" smtClean="0"/>
              <a:t>p</a:t>
            </a:r>
            <a:r>
              <a:rPr lang="en-US" sz="3000" dirty="0" smtClean="0"/>
              <a:t> and </a:t>
            </a:r>
            <a:r>
              <a:rPr lang="en-US" sz="3000" i="1" dirty="0" smtClean="0"/>
              <a:t>q</a:t>
            </a:r>
            <a:r>
              <a:rPr lang="en-US" sz="3000" dirty="0" smtClean="0"/>
              <a:t> are </a:t>
            </a:r>
            <a:r>
              <a:rPr lang="en-US" sz="3000" i="1" dirty="0" smtClean="0"/>
              <a:t>logically equivalent </a:t>
            </a:r>
            <a:r>
              <a:rPr lang="en-US" sz="3000" dirty="0" smtClean="0"/>
              <a:t>if and only if</a:t>
            </a:r>
          </a:p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  p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sz="3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q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is a tautology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    i.e. 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ea typeface="+mn-ea"/>
              </a:rPr>
              <a:t>The notation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p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q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ea typeface="+mn-ea"/>
              </a:rPr>
              <a:t>denotes 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and </a:t>
            </a:r>
            <a:r>
              <a:rPr lang="en-US" sz="3000" i="1" dirty="0" smtClean="0">
                <a:ea typeface="+mn-ea"/>
              </a:rPr>
              <a:t>q</a:t>
            </a:r>
            <a:r>
              <a:rPr lang="en-US" sz="3000" dirty="0" smtClean="0">
                <a:ea typeface="+mn-ea"/>
              </a:rPr>
              <a:t> are</a:t>
            </a:r>
          </a:p>
          <a:p>
            <a:pPr marL="0" indent="0"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ea typeface="+mn-ea"/>
              </a:rPr>
              <a:t>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C00000"/>
                </a:solidFill>
                <a:ea typeface="+mn-ea"/>
              </a:rPr>
              <a:t>Example:</a:t>
            </a:r>
            <a:r>
              <a:rPr lang="en-US" sz="3000" dirty="0" smtClean="0">
                <a:ea typeface="+mn-ea"/>
              </a:rPr>
              <a:t>	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98067702"/>
              </p:ext>
            </p:extLst>
          </p:nvPr>
        </p:nvGraphicFramePr>
        <p:xfrm>
          <a:off x="2376052" y="4720937"/>
          <a:ext cx="3525984" cy="1461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878"/>
                <a:gridCol w="669827"/>
                <a:gridCol w="940214"/>
                <a:gridCol w="1447065"/>
              </a:tblGrid>
              <a:tr h="508969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review: De Morgan’s laws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064326" y="1288472"/>
            <a:ext cx="4426527" cy="113260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08" y="2857501"/>
            <a:ext cx="8239992" cy="5818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800" dirty="0" smtClean="0">
                <a:latin typeface="Arial" charset="0"/>
              </a:rPr>
              <a:t>What are the negations of:</a:t>
            </a:r>
            <a:endParaRPr lang="en-US" dirty="0">
              <a:latin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035623" y="3543301"/>
            <a:ext cx="6851075" cy="990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 smtClean="0">
                <a:latin typeface="Arial" charset="0"/>
              </a:rPr>
              <a:t>The Yankees and the Phillies will play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>
                <a:latin typeface="Arial" charset="0"/>
              </a:rPr>
              <a:t>	</a:t>
            </a:r>
            <a:r>
              <a:rPr lang="en-US" sz="2600" dirty="0" smtClean="0">
                <a:latin typeface="Arial" charset="0"/>
              </a:rPr>
              <a:t>in the World Series.</a:t>
            </a:r>
          </a:p>
        </p:txBody>
      </p:sp>
      <p:sp>
        <p:nvSpPr>
          <p:cNvPr id="12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28702" y="4707081"/>
            <a:ext cx="7720445" cy="7493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 smtClean="0">
                <a:latin typeface="Arial" charset="0"/>
              </a:rPr>
              <a:t>It will rain today or it will snow on New Year’s Day.</a:t>
            </a:r>
          </a:p>
        </p:txBody>
      </p:sp>
    </p:spTree>
    <p:extLst>
      <p:ext uri="{BB962C8B-B14F-4D97-AF65-F5344CB8AC3E}">
        <p14:creationId xmlns:p14="http://schemas.microsoft.com/office/powerpoint/2010/main" val="15272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 Morgan’s laws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5713904"/>
              </p:ext>
            </p:extLst>
          </p:nvPr>
        </p:nvGraphicFramePr>
        <p:xfrm>
          <a:off x="464126" y="2649675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endParaRPr lang="en-US" sz="2000" b="1" i="0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 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69461" y="1394691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Example: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latin typeface="Symbol" charset="0"/>
                <a:sym typeface="Symbol" charset="0"/>
              </a:rPr>
              <a:t> </a:t>
            </a:r>
            <a:r>
              <a:rPr lang="en-US" sz="3200" dirty="0"/>
              <a:t>(</a:t>
            </a:r>
            <a:r>
              <a:rPr lang="en-US" sz="3200" i="1" dirty="0"/>
              <a:t>p</a:t>
            </a:r>
            <a:r>
              <a:rPr lang="en-US" sz="3200" b="1" dirty="0">
                <a:latin typeface="Symbol" charset="0"/>
                <a:sym typeface="Symbol" charset="0"/>
              </a:rPr>
              <a:t> 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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93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Law of Implication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4443233"/>
              </p:ext>
            </p:extLst>
          </p:nvPr>
        </p:nvGraphicFramePr>
        <p:xfrm>
          <a:off x="1163496" y="2893291"/>
          <a:ext cx="6286786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715"/>
                <a:gridCol w="511715"/>
                <a:gridCol w="877226"/>
                <a:gridCol w="731022"/>
                <a:gridCol w="1023430"/>
                <a:gridCol w="2631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r>
                        <a:rPr lang="en-US" sz="2000" b="1" i="0" dirty="0" smtClean="0"/>
                        <a:t>)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  <a:endParaRPr lang="en-US" sz="2000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2979" y="14859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i="1" dirty="0"/>
              <a:t>p </a:t>
            </a:r>
            <a:r>
              <a:rPr lang="en-US" sz="3200" dirty="0">
                <a:latin typeface="Symbol" charset="0"/>
                <a:sym typeface="Symbol" charset="0"/>
              </a:rPr>
              <a:t>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5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873</Words>
  <Application>Microsoft Office PowerPoint</Application>
  <PresentationFormat>On-screen Show (4:3)</PresentationFormat>
  <Paragraphs>219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CSE 311: Foundations of Computing</vt:lpstr>
      <vt:lpstr>announcements</vt:lpstr>
      <vt:lpstr>combinational logic circuits</vt:lpstr>
      <vt:lpstr>some other gates</vt:lpstr>
      <vt:lpstr>review: logical equivalence</vt:lpstr>
      <vt:lpstr>review: logical equivalence</vt:lpstr>
      <vt:lpstr>review: De Morgan’s laws</vt:lpstr>
      <vt:lpstr>review: De Morgan’s laws</vt:lpstr>
      <vt:lpstr>review: Law of Implication</vt:lpstr>
      <vt:lpstr>understanding connectives</vt:lpstr>
      <vt:lpstr>review: properties of logical connectives</vt:lpstr>
      <vt:lpstr>some equivalences related to implication</vt:lpstr>
      <vt:lpstr>some equivalences related to implication</vt:lpstr>
      <vt:lpstr>logical proofs</vt:lpstr>
      <vt:lpstr>prove this is a tautology</vt:lpstr>
      <vt:lpstr>prove this is a tautology</vt:lpstr>
      <vt:lpstr>proving non-equivalence</vt:lpstr>
      <vt:lpstr>boolean logic</vt:lpstr>
      <vt:lpstr>a quick combinational logic example</vt:lpstr>
      <vt:lpstr>implementation in software</vt:lpstr>
      <vt:lpstr>implementation with combinatorial logic</vt:lpstr>
      <vt:lpstr>implementation with combinatorial logic</vt:lpstr>
      <vt:lpstr>implementation with combinatorial logic</vt:lpstr>
      <vt:lpstr>combinational logic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217</cp:revision>
  <cp:lastPrinted>2013-09-27T03:18:07Z</cp:lastPrinted>
  <dcterms:created xsi:type="dcterms:W3CDTF">2013-01-07T07:20:47Z</dcterms:created>
  <dcterms:modified xsi:type="dcterms:W3CDTF">2013-09-30T07:34:00Z</dcterms:modified>
</cp:coreProperties>
</file>