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9"/>
  </p:notesMasterIdLst>
  <p:sldIdLst>
    <p:sldId id="258" r:id="rId2"/>
    <p:sldId id="287" r:id="rId3"/>
    <p:sldId id="288" r:id="rId4"/>
    <p:sldId id="300" r:id="rId5"/>
    <p:sldId id="301" r:id="rId6"/>
    <p:sldId id="302" r:id="rId7"/>
    <p:sldId id="303" r:id="rId8"/>
    <p:sldId id="304" r:id="rId9"/>
    <p:sldId id="289" r:id="rId10"/>
    <p:sldId id="305" r:id="rId11"/>
    <p:sldId id="306" r:id="rId12"/>
    <p:sldId id="307" r:id="rId13"/>
    <p:sldId id="309" r:id="rId14"/>
    <p:sldId id="310" r:id="rId15"/>
    <p:sldId id="311" r:id="rId16"/>
    <p:sldId id="312" r:id="rId17"/>
    <p:sldId id="313" r:id="rId18"/>
    <p:sldId id="314" r:id="rId19"/>
    <p:sldId id="315" r:id="rId20"/>
    <p:sldId id="316" r:id="rId21"/>
    <p:sldId id="318" r:id="rId22"/>
    <p:sldId id="319" r:id="rId23"/>
    <p:sldId id="320" r:id="rId24"/>
    <p:sldId id="317" r:id="rId25"/>
    <p:sldId id="321" r:id="rId26"/>
    <p:sldId id="322" r:id="rId27"/>
    <p:sldId id="323" r:id="rId28"/>
  </p:sldIdLst>
  <p:sldSz cx="9144000" cy="6858000" type="screen4x3"/>
  <p:notesSz cx="7315200" cy="96012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8994" autoAdjust="0"/>
  </p:normalViewPr>
  <p:slideViewPr>
    <p:cSldViewPr snapToGrid="0" snapToObjects="1">
      <p:cViewPr varScale="1">
        <p:scale>
          <a:sx n="98" d="100"/>
          <a:sy n="98" d="100"/>
        </p:scale>
        <p:origin x="-6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263FB922-F127-5E47-9B2E-CA730A74DCAB}" type="datetimeFigureOut">
              <a:rPr lang="en-US" smtClean="0"/>
              <a:t>9/26/2013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4FE1A22D-B0DA-7946-9107-1C35E13A88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084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958037"/>
            <a:ext cx="7772400" cy="815815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685800" y="682560"/>
            <a:ext cx="64323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ENGG</a:t>
            </a:r>
            <a:r>
              <a:rPr lang="en-US" sz="2400" b="1" baseline="0" dirty="0" smtClean="0"/>
              <a:t> 2040C: </a:t>
            </a:r>
            <a:r>
              <a:rPr lang="en-US" sz="2400" baseline="0" dirty="0" smtClean="0"/>
              <a:t>Probability Models and Applications</a:t>
            </a:r>
            <a:endParaRPr lang="en-US" sz="2400" dirty="0"/>
          </a:p>
        </p:txBody>
      </p:sp>
      <p:sp>
        <p:nvSpPr>
          <p:cNvPr id="8" name="TextBox 7"/>
          <p:cNvSpPr txBox="1"/>
          <p:nvPr userDrawn="1"/>
        </p:nvSpPr>
        <p:spPr>
          <a:xfrm>
            <a:off x="6119098" y="5887585"/>
            <a:ext cx="23391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Andrej Bogdanov</a:t>
            </a:r>
            <a:endParaRPr lang="en-US" sz="2400" dirty="0"/>
          </a:p>
        </p:txBody>
      </p:sp>
      <p:sp>
        <p:nvSpPr>
          <p:cNvPr id="9" name="TextBox 8"/>
          <p:cNvSpPr txBox="1"/>
          <p:nvPr userDrawn="1"/>
        </p:nvSpPr>
        <p:spPr>
          <a:xfrm>
            <a:off x="685800" y="1094160"/>
            <a:ext cx="166584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aseline="0" dirty="0" smtClean="0"/>
              <a:t>Spring 2013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27174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44160"/>
            <a:ext cx="8229600" cy="5140800"/>
          </a:xfrm>
          <a:prstGeom prst="rect">
            <a:avLst/>
          </a:prstGeom>
        </p:spPr>
        <p:txBody>
          <a:bodyPr/>
          <a:lstStyle>
            <a:lvl1pPr>
              <a:defRPr>
                <a:latin typeface="Franklin Gothic Medium"/>
                <a:cs typeface="Franklin Gothic Medium"/>
              </a:defRPr>
            </a:lvl1pPr>
            <a:lvl2pPr>
              <a:defRPr>
                <a:latin typeface="Franklin Gothic Medium"/>
                <a:cs typeface="Franklin Gothic Medium"/>
              </a:defRPr>
            </a:lvl2pPr>
            <a:lvl3pPr marL="914400" indent="0">
              <a:buNone/>
              <a:defRPr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5649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200">
                <a:latin typeface="Franklin Gothic Medium"/>
                <a:cs typeface="Franklin Gothic Medium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457200" y="881280"/>
            <a:ext cx="8229600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3158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38249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image" Target="../media/image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7.xml"/><Relationship Id="rId1" Type="http://schemas.openxmlformats.org/officeDocument/2006/relationships/tags" Target="../tags/tag16.xml"/><Relationship Id="rId4" Type="http://schemas.openxmlformats.org/officeDocument/2006/relationships/image" Target="../media/image6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9.xml"/><Relationship Id="rId1" Type="http://schemas.openxmlformats.org/officeDocument/2006/relationships/tags" Target="../tags/tag18.xml"/><Relationship Id="rId4" Type="http://schemas.openxmlformats.org/officeDocument/2006/relationships/image" Target="../media/image7.png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1.xml"/><Relationship Id="rId1" Type="http://schemas.openxmlformats.org/officeDocument/2006/relationships/tags" Target="../tags/tag2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3.xml"/><Relationship Id="rId1" Type="http://schemas.openxmlformats.org/officeDocument/2006/relationships/tags" Target="../tags/tag2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tags" Target="../tags/tag26.xml"/><Relationship Id="rId2" Type="http://schemas.openxmlformats.org/officeDocument/2006/relationships/tags" Target="../tags/tag25.xml"/><Relationship Id="rId1" Type="http://schemas.openxmlformats.org/officeDocument/2006/relationships/tags" Target="../tags/tag24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2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8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0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3.xml"/><Relationship Id="rId4" Type="http://schemas.openxmlformats.org/officeDocument/2006/relationships/image" Target="../media/image10.jpeg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36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8.xml"/><Relationship Id="rId1" Type="http://schemas.openxmlformats.org/officeDocument/2006/relationships/tags" Target="../tags/tag3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slideLayout" Target="../slideLayouts/slideLayout2.xml"/><Relationship Id="rId4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6.xml"/><Relationship Id="rId1" Type="http://schemas.openxmlformats.org/officeDocument/2006/relationships/tags" Target="../tags/tag5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tags" Target="../tags/tag9.xml"/><Relationship Id="rId2" Type="http://schemas.openxmlformats.org/officeDocument/2006/relationships/tags" Target="../tags/tag8.xml"/><Relationship Id="rId1" Type="http://schemas.openxmlformats.org/officeDocument/2006/relationships/tags" Target="../tags/tag7.xml"/><Relationship Id="rId5" Type="http://schemas.openxmlformats.org/officeDocument/2006/relationships/image" Target="../media/image3.png"/><Relationship Id="rId4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CSE 311: Foundations of Computing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57200" y="1149953"/>
            <a:ext cx="8229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latin typeface="Franklin Gothic Medium"/>
                <a:cs typeface="Franklin Gothic Medium"/>
              </a:rPr>
              <a:t>Fall 2013</a:t>
            </a:r>
          </a:p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Lecture 2: Propositional logic</a:t>
            </a:r>
          </a:p>
        </p:txBody>
      </p:sp>
      <p:pic>
        <p:nvPicPr>
          <p:cNvPr id="3" name="Picture 2" descr="http://imgs.xkcd.com/comics/labyrinth_puzzl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8975" y="2634924"/>
            <a:ext cx="4035559" cy="36723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60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gates</a:t>
            </a:r>
            <a:endParaRPr lang="en-US" dirty="0"/>
          </a:p>
        </p:txBody>
      </p:sp>
      <p:grpSp>
        <p:nvGrpSpPr>
          <p:cNvPr id="5" name="Group 2"/>
          <p:cNvGrpSpPr>
            <a:grpSpLocks/>
          </p:cNvGrpSpPr>
          <p:nvPr/>
        </p:nvGrpSpPr>
        <p:grpSpPr bwMode="auto">
          <a:xfrm>
            <a:off x="4910285" y="4419890"/>
            <a:ext cx="2286866" cy="990600"/>
            <a:chOff x="4344988" y="1447800"/>
            <a:chExt cx="2286419" cy="990600"/>
          </a:xfrm>
        </p:grpSpPr>
        <p:sp>
          <p:nvSpPr>
            <p:cNvPr id="6" name="Rectangle 20"/>
            <p:cNvSpPr>
              <a:spLocks noChangeArrowheads="1"/>
            </p:cNvSpPr>
            <p:nvPr/>
          </p:nvSpPr>
          <p:spPr bwMode="auto">
            <a:xfrm>
              <a:off x="4344988" y="1447800"/>
              <a:ext cx="342900" cy="7874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spcAft>
                  <a:spcPts val="2000"/>
                </a:spcAft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i="1"/>
                <a:t>p</a:t>
              </a:r>
            </a:p>
          </p:txBody>
        </p:sp>
        <p:sp>
          <p:nvSpPr>
            <p:cNvPr id="7" name="Rectangle 21"/>
            <p:cNvSpPr>
              <a:spLocks noChangeArrowheads="1"/>
            </p:cNvSpPr>
            <p:nvPr/>
          </p:nvSpPr>
          <p:spPr bwMode="auto">
            <a:xfrm>
              <a:off x="4344988" y="1841500"/>
              <a:ext cx="279400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spcAft>
                  <a:spcPts val="2000"/>
                </a:spcAft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i="1"/>
                <a:t>q</a:t>
              </a:r>
            </a:p>
          </p:txBody>
        </p:sp>
        <p:sp>
          <p:nvSpPr>
            <p:cNvPr id="8" name="Rectangle 22"/>
            <p:cNvSpPr>
              <a:spLocks noChangeArrowheads="1"/>
            </p:cNvSpPr>
            <p:nvPr/>
          </p:nvSpPr>
          <p:spPr bwMode="auto">
            <a:xfrm>
              <a:off x="6098007" y="1721283"/>
              <a:ext cx="533400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dirty="0"/>
                <a:t>out</a:t>
              </a:r>
            </a:p>
          </p:txBody>
        </p:sp>
        <p:pic>
          <p:nvPicPr>
            <p:cNvPr id="9" name="Picture 49" descr="and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592638" y="1570038"/>
              <a:ext cx="1419225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10" name="Table 9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1708302854"/>
              </p:ext>
            </p:extLst>
          </p:nvPr>
        </p:nvGraphicFramePr>
        <p:xfrm>
          <a:off x="1735570" y="2189018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p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q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p </a:t>
                      </a:r>
                      <a:r>
                        <a:rPr lang="en-US" b="1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b="1" i="0" baseline="0" dirty="0" smtClean="0"/>
                        <a:t> </a:t>
                      </a:r>
                      <a:r>
                        <a:rPr lang="en-US" b="1" i="1" baseline="0" dirty="0" smtClean="0"/>
                        <a:t>q</a:t>
                      </a:r>
                      <a:endParaRPr lang="en-US" b="1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1" name="Table 10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682448213"/>
              </p:ext>
            </p:extLst>
          </p:nvPr>
        </p:nvGraphicFramePr>
        <p:xfrm>
          <a:off x="5724095" y="2137063"/>
          <a:ext cx="1905000" cy="18843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897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p</a:t>
                      </a:r>
                      <a:endParaRPr lang="en-US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q</a:t>
                      </a:r>
                      <a:endParaRPr lang="en-US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out</a:t>
                      </a:r>
                      <a:endParaRPr lang="en-US" sz="1800" b="1" i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</a:tr>
              <a:tr h="39738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5"/>
          <p:cNvSpPr txBox="1">
            <a:spLocks noChangeArrowheads="1"/>
          </p:cNvSpPr>
          <p:nvPr/>
        </p:nvSpPr>
        <p:spPr bwMode="auto">
          <a:xfrm>
            <a:off x="1158875" y="1143000"/>
            <a:ext cx="28813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C00000"/>
                </a:solidFill>
                <a:latin typeface="Franklin Gothic Medium" pitchFamily="34" charset="0"/>
                <a:cs typeface="Arial" pitchFamily="34" charset="0"/>
              </a:rPr>
              <a:t>AND  connective</a:t>
            </a:r>
          </a:p>
          <a:p>
            <a:pPr algn="ctr" eaLnBrk="1" hangingPunct="1"/>
            <a:r>
              <a:rPr lang="en-US" sz="2000" b="1" i="1" dirty="0"/>
              <a:t>p </a:t>
            </a:r>
            <a:r>
              <a:rPr lang="en-US" sz="2000" b="1" dirty="0">
                <a:latin typeface="Symbol" charset="0"/>
                <a:sym typeface="Symbol" charset="0"/>
              </a:rPr>
              <a:t></a:t>
            </a:r>
            <a:r>
              <a:rPr lang="en-US" sz="2000" b="1" dirty="0"/>
              <a:t> </a:t>
            </a:r>
            <a:r>
              <a:rPr lang="en-US" sz="2000" b="1" i="1" dirty="0"/>
              <a:t>q</a:t>
            </a:r>
          </a:p>
        </p:txBody>
      </p:sp>
      <p:sp>
        <p:nvSpPr>
          <p:cNvPr id="13" name="TextBox 33"/>
          <p:cNvSpPr txBox="1">
            <a:spLocks noChangeArrowheads="1"/>
          </p:cNvSpPr>
          <p:nvPr/>
        </p:nvSpPr>
        <p:spPr bwMode="auto">
          <a:xfrm>
            <a:off x="5335588" y="1296988"/>
            <a:ext cx="2632075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C00000"/>
                </a:solidFill>
                <a:latin typeface="Franklin Gothic Medium" pitchFamily="34" charset="0"/>
              </a:rPr>
              <a:t>AND  gate</a:t>
            </a:r>
            <a:endParaRPr lang="en-US" sz="2000" b="1" i="1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grpSp>
        <p:nvGrpSpPr>
          <p:cNvPr id="15" name="Group 7"/>
          <p:cNvGrpSpPr>
            <a:grpSpLocks/>
          </p:cNvGrpSpPr>
          <p:nvPr/>
        </p:nvGrpSpPr>
        <p:grpSpPr bwMode="auto">
          <a:xfrm>
            <a:off x="6194573" y="5288253"/>
            <a:ext cx="2286866" cy="990600"/>
            <a:chOff x="5310313" y="5090035"/>
            <a:chExt cx="2286419" cy="990600"/>
          </a:xfrm>
        </p:grpSpPr>
        <p:grpSp>
          <p:nvGrpSpPr>
            <p:cNvPr id="16" name="Group 34"/>
            <p:cNvGrpSpPr>
              <a:grpSpLocks/>
            </p:cNvGrpSpPr>
            <p:nvPr/>
          </p:nvGrpSpPr>
          <p:grpSpPr bwMode="auto">
            <a:xfrm>
              <a:off x="5310313" y="5090035"/>
              <a:ext cx="2286419" cy="990600"/>
              <a:chOff x="4344988" y="1447800"/>
              <a:chExt cx="2286419" cy="990600"/>
            </a:xfrm>
          </p:grpSpPr>
          <p:sp>
            <p:nvSpPr>
              <p:cNvPr id="18" name="Rectangle 20"/>
              <p:cNvSpPr>
                <a:spLocks noChangeArrowheads="1"/>
              </p:cNvSpPr>
              <p:nvPr/>
            </p:nvSpPr>
            <p:spPr bwMode="auto">
              <a:xfrm>
                <a:off x="4344988" y="1447800"/>
                <a:ext cx="342900" cy="7874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spcAft>
                    <a:spcPts val="2000"/>
                  </a:spcAft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 i="1"/>
                  <a:t>p</a:t>
                </a:r>
              </a:p>
            </p:txBody>
          </p:sp>
          <p:sp>
            <p:nvSpPr>
              <p:cNvPr id="19" name="Rectangle 21"/>
              <p:cNvSpPr>
                <a:spLocks noChangeArrowheads="1"/>
              </p:cNvSpPr>
              <p:nvPr/>
            </p:nvSpPr>
            <p:spPr bwMode="auto">
              <a:xfrm>
                <a:off x="4344988" y="1841500"/>
                <a:ext cx="279400" cy="596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spcAft>
                    <a:spcPts val="2000"/>
                  </a:spcAft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 i="1"/>
                  <a:t>q</a:t>
                </a:r>
              </a:p>
            </p:txBody>
          </p:sp>
          <p:sp>
            <p:nvSpPr>
              <p:cNvPr id="20" name="Rectangle 22"/>
              <p:cNvSpPr>
                <a:spLocks noChangeArrowheads="1"/>
              </p:cNvSpPr>
              <p:nvPr/>
            </p:nvSpPr>
            <p:spPr bwMode="auto">
              <a:xfrm>
                <a:off x="6098007" y="1731674"/>
                <a:ext cx="533400" cy="330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/>
                  <a:t>out</a:t>
                </a:r>
              </a:p>
            </p:txBody>
          </p:sp>
          <p:pic>
            <p:nvPicPr>
              <p:cNvPr id="21" name="Picture 49" descr="and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4592638" y="1570038"/>
                <a:ext cx="1419225" cy="663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17" name="TextBox 6"/>
            <p:cNvSpPr txBox="1">
              <a:spLocks noChangeArrowheads="1"/>
            </p:cNvSpPr>
            <p:nvPr/>
          </p:nvSpPr>
          <p:spPr bwMode="auto">
            <a:xfrm>
              <a:off x="5952362" y="5380176"/>
              <a:ext cx="574084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 b="1" dirty="0"/>
                <a:t>AND</a:t>
              </a:r>
            </a:p>
          </p:txBody>
        </p:sp>
      </p:grpSp>
      <p:sp>
        <p:nvSpPr>
          <p:cNvPr id="23" name="TextBox 8"/>
          <p:cNvSpPr txBox="1">
            <a:spLocks noChangeArrowheads="1"/>
          </p:cNvSpPr>
          <p:nvPr/>
        </p:nvSpPr>
        <p:spPr bwMode="auto">
          <a:xfrm>
            <a:off x="5060986" y="6254319"/>
            <a:ext cx="291623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ja-JP" altLang="en-US" dirty="0">
                <a:latin typeface="Franklin Gothic Medium" pitchFamily="34" charset="0"/>
              </a:rPr>
              <a:t>“</a:t>
            </a:r>
            <a:r>
              <a:rPr lang="en-US" dirty="0">
                <a:latin typeface="Franklin Gothic Medium" pitchFamily="34" charset="0"/>
              </a:rPr>
              <a:t>block looks like D of AND</a:t>
            </a:r>
            <a:r>
              <a:rPr lang="ja-JP" altLang="en-US" dirty="0">
                <a:latin typeface="Franklin Gothic Medium" pitchFamily="34" charset="0"/>
              </a:rPr>
              <a:t>”</a:t>
            </a:r>
            <a:endParaRPr lang="en-US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434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gates</a:t>
            </a:r>
            <a:endParaRPr lang="en-US" dirty="0"/>
          </a:p>
        </p:txBody>
      </p:sp>
      <p:grpSp>
        <p:nvGrpSpPr>
          <p:cNvPr id="22" name="Group 1"/>
          <p:cNvGrpSpPr>
            <a:grpSpLocks/>
          </p:cNvGrpSpPr>
          <p:nvPr/>
        </p:nvGrpSpPr>
        <p:grpSpPr bwMode="auto">
          <a:xfrm>
            <a:off x="4614863" y="4243388"/>
            <a:ext cx="2246312" cy="1068387"/>
            <a:chOff x="5325299" y="4417218"/>
            <a:chExt cx="2246058" cy="1068388"/>
          </a:xfrm>
        </p:grpSpPr>
        <p:sp>
          <p:nvSpPr>
            <p:cNvPr id="23" name="Rectangle 29"/>
            <p:cNvSpPr>
              <a:spLocks noChangeArrowheads="1"/>
            </p:cNvSpPr>
            <p:nvPr/>
          </p:nvSpPr>
          <p:spPr bwMode="auto">
            <a:xfrm>
              <a:off x="5325299" y="4417218"/>
              <a:ext cx="342900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spcAft>
                  <a:spcPts val="2000"/>
                </a:spcAft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i="1"/>
                <a:t>p</a:t>
              </a:r>
            </a:p>
          </p:txBody>
        </p:sp>
        <p:sp>
          <p:nvSpPr>
            <p:cNvPr id="24" name="Rectangle 30"/>
            <p:cNvSpPr>
              <a:spLocks noChangeArrowheads="1"/>
            </p:cNvSpPr>
            <p:nvPr/>
          </p:nvSpPr>
          <p:spPr bwMode="auto">
            <a:xfrm>
              <a:off x="5325299" y="4888706"/>
              <a:ext cx="279400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spcAft>
                  <a:spcPts val="2000"/>
                </a:spcAft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i="1"/>
                <a:t>q</a:t>
              </a:r>
            </a:p>
          </p:txBody>
        </p:sp>
        <p:sp>
          <p:nvSpPr>
            <p:cNvPr id="25" name="Rectangle 31"/>
            <p:cNvSpPr>
              <a:spLocks noChangeArrowheads="1"/>
            </p:cNvSpPr>
            <p:nvPr/>
          </p:nvSpPr>
          <p:spPr bwMode="auto">
            <a:xfrm>
              <a:off x="7037957" y="4715668"/>
              <a:ext cx="533400" cy="330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/>
                <a:t>out</a:t>
              </a:r>
            </a:p>
          </p:txBody>
        </p:sp>
        <p:pic>
          <p:nvPicPr>
            <p:cNvPr id="26" name="Picture 50" descr="o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574536" y="4569618"/>
              <a:ext cx="1400175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graphicFrame>
        <p:nvGraphicFramePr>
          <p:cNvPr id="27" name="Table 26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729941805"/>
              </p:ext>
            </p:extLst>
          </p:nvPr>
        </p:nvGraphicFramePr>
        <p:xfrm>
          <a:off x="1694006" y="2137063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p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q</a:t>
                      </a:r>
                      <a:endParaRPr lang="en-US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i="1" dirty="0" smtClean="0"/>
                        <a:t>p </a:t>
                      </a:r>
                      <a:r>
                        <a:rPr lang="en-US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b="1" i="0" baseline="0" dirty="0" smtClean="0"/>
                        <a:t> </a:t>
                      </a:r>
                      <a:r>
                        <a:rPr lang="en-US" b="1" i="1" baseline="0" dirty="0" smtClean="0"/>
                        <a:t>q</a:t>
                      </a:r>
                      <a:endParaRPr lang="en-US" b="1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T</a:t>
                      </a:r>
                      <a:endParaRPr lang="en-US" b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F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520276324"/>
              </p:ext>
            </p:extLst>
          </p:nvPr>
        </p:nvGraphicFramePr>
        <p:xfrm>
          <a:off x="5589990" y="2091892"/>
          <a:ext cx="1905000" cy="18843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89700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p</a:t>
                      </a:r>
                      <a:endParaRPr lang="en-US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q</a:t>
                      </a:r>
                      <a:endParaRPr lang="en-US" sz="18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out</a:t>
                      </a:r>
                      <a:endParaRPr lang="en-US" sz="1800" b="1" i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</a:tr>
              <a:tr h="365760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/>
                </a:tc>
              </a:tr>
              <a:tr h="39738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9" name="TextBox 5"/>
          <p:cNvSpPr txBox="1">
            <a:spLocks noChangeArrowheads="1"/>
          </p:cNvSpPr>
          <p:nvPr/>
        </p:nvSpPr>
        <p:spPr bwMode="auto">
          <a:xfrm>
            <a:off x="1155700" y="1149638"/>
            <a:ext cx="2881313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C00000"/>
                </a:solidFill>
                <a:latin typeface="Franklin Gothic Medium" pitchFamily="34" charset="0"/>
              </a:rPr>
              <a:t>OR  connective</a:t>
            </a:r>
          </a:p>
          <a:p>
            <a:pPr algn="ctr" eaLnBrk="1" hangingPunct="1"/>
            <a:r>
              <a:rPr lang="en-US" sz="2000" b="1" i="1" dirty="0"/>
              <a:t>p </a:t>
            </a:r>
            <a:r>
              <a:rPr lang="en-US" sz="2000" b="1" dirty="0">
                <a:latin typeface="Symbol" charset="0"/>
                <a:sym typeface="Symbol" charset="0"/>
              </a:rPr>
              <a:t></a:t>
            </a:r>
            <a:r>
              <a:rPr lang="en-US" sz="2000" b="1" dirty="0"/>
              <a:t> </a:t>
            </a:r>
            <a:r>
              <a:rPr lang="en-US" sz="2000" b="1" i="1" dirty="0"/>
              <a:t>q</a:t>
            </a:r>
          </a:p>
        </p:txBody>
      </p:sp>
      <p:sp>
        <p:nvSpPr>
          <p:cNvPr id="30" name="TextBox 33"/>
          <p:cNvSpPr txBox="1">
            <a:spLocks noChangeArrowheads="1"/>
          </p:cNvSpPr>
          <p:nvPr/>
        </p:nvSpPr>
        <p:spPr bwMode="auto">
          <a:xfrm>
            <a:off x="5132388" y="1303626"/>
            <a:ext cx="2632075" cy="522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C00000"/>
                </a:solidFill>
                <a:latin typeface="Franklin Gothic Medium" pitchFamily="34" charset="0"/>
              </a:rPr>
              <a:t>OR  gate</a:t>
            </a:r>
            <a:endParaRPr lang="en-US" sz="2000" b="1" i="1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grpSp>
        <p:nvGrpSpPr>
          <p:cNvPr id="31" name="Group 7"/>
          <p:cNvGrpSpPr>
            <a:grpSpLocks/>
          </p:cNvGrpSpPr>
          <p:nvPr/>
        </p:nvGrpSpPr>
        <p:grpSpPr bwMode="auto">
          <a:xfrm>
            <a:off x="6157913" y="5013325"/>
            <a:ext cx="2246312" cy="1068388"/>
            <a:chOff x="5879239" y="5013674"/>
            <a:chExt cx="2246058" cy="1068388"/>
          </a:xfrm>
        </p:grpSpPr>
        <p:grpSp>
          <p:nvGrpSpPr>
            <p:cNvPr id="32" name="Group 21"/>
            <p:cNvGrpSpPr>
              <a:grpSpLocks/>
            </p:cNvGrpSpPr>
            <p:nvPr/>
          </p:nvGrpSpPr>
          <p:grpSpPr bwMode="auto">
            <a:xfrm>
              <a:off x="5879239" y="5013674"/>
              <a:ext cx="2246058" cy="1068388"/>
              <a:chOff x="5325299" y="4417218"/>
              <a:chExt cx="2246058" cy="1068388"/>
            </a:xfrm>
          </p:grpSpPr>
          <p:sp>
            <p:nvSpPr>
              <p:cNvPr id="34" name="Rectangle 29"/>
              <p:cNvSpPr>
                <a:spLocks noChangeArrowheads="1"/>
              </p:cNvSpPr>
              <p:nvPr/>
            </p:nvSpPr>
            <p:spPr bwMode="auto">
              <a:xfrm>
                <a:off x="5325299" y="4417218"/>
                <a:ext cx="342900" cy="596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spcAft>
                    <a:spcPts val="2000"/>
                  </a:spcAft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 i="1"/>
                  <a:t>p</a:t>
                </a:r>
              </a:p>
            </p:txBody>
          </p:sp>
          <p:sp>
            <p:nvSpPr>
              <p:cNvPr id="35" name="Rectangle 30"/>
              <p:cNvSpPr>
                <a:spLocks noChangeArrowheads="1"/>
              </p:cNvSpPr>
              <p:nvPr/>
            </p:nvSpPr>
            <p:spPr bwMode="auto">
              <a:xfrm>
                <a:off x="5325299" y="4888706"/>
                <a:ext cx="279400" cy="5969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spcAft>
                    <a:spcPts val="2000"/>
                  </a:spcAft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 sz="2400" i="1"/>
                  <a:t>q</a:t>
                </a:r>
              </a:p>
            </p:txBody>
          </p:sp>
          <p:sp>
            <p:nvSpPr>
              <p:cNvPr id="36" name="Rectangle 31"/>
              <p:cNvSpPr>
                <a:spLocks noChangeArrowheads="1"/>
              </p:cNvSpPr>
              <p:nvPr/>
            </p:nvSpPr>
            <p:spPr bwMode="auto">
              <a:xfrm>
                <a:off x="7037957" y="4715668"/>
                <a:ext cx="533400" cy="33020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 lIns="19050" tIns="26988" rIns="19050" bIns="26988"/>
              <a:lstStyle/>
              <a:p>
                <a:pPr>
                  <a:tabLst>
                    <a:tab pos="457200" algn="l"/>
                    <a:tab pos="914400" algn="l"/>
                    <a:tab pos="1371600" algn="l"/>
                  </a:tabLst>
                </a:pPr>
                <a:r>
                  <a:rPr lang="en-US"/>
                  <a:t>out</a:t>
                </a:r>
              </a:p>
            </p:txBody>
          </p:sp>
          <p:pic>
            <p:nvPicPr>
              <p:cNvPr id="37" name="Picture 50" descr="or"/>
              <p:cNvPicPr>
                <a:picLocks noChangeAspect="1" noChangeArrowheads="1"/>
              </p:cNvPicPr>
              <p:nvPr/>
            </p:nvPicPr>
            <p:blipFill>
              <a:blip r:embed="rId4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5574536" y="4569618"/>
                <a:ext cx="1400175" cy="663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</p:grpSp>
        <p:sp>
          <p:nvSpPr>
            <p:cNvPr id="33" name="TextBox 6"/>
            <p:cNvSpPr txBox="1">
              <a:spLocks noChangeArrowheads="1"/>
            </p:cNvSpPr>
            <p:nvPr/>
          </p:nvSpPr>
          <p:spPr bwMode="auto">
            <a:xfrm>
              <a:off x="6552714" y="5322515"/>
              <a:ext cx="453919" cy="30777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 sz="1400" b="1" dirty="0"/>
                <a:t>OR</a:t>
              </a:r>
            </a:p>
          </p:txBody>
        </p:sp>
      </p:grpSp>
      <p:sp>
        <p:nvSpPr>
          <p:cNvPr id="38" name="TextBox 29"/>
          <p:cNvSpPr txBox="1">
            <a:spLocks noChangeArrowheads="1"/>
          </p:cNvSpPr>
          <p:nvPr/>
        </p:nvSpPr>
        <p:spPr bwMode="auto">
          <a:xfrm>
            <a:off x="4763656" y="6155170"/>
            <a:ext cx="32623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ja-JP" altLang="en-US" dirty="0">
                <a:latin typeface="Franklin Gothic Medium" pitchFamily="34" charset="0"/>
              </a:rPr>
              <a:t>“</a:t>
            </a:r>
            <a:r>
              <a:rPr lang="en-US" dirty="0">
                <a:latin typeface="Franklin Gothic Medium" pitchFamily="34" charset="0"/>
              </a:rPr>
              <a:t>arrowhead block looks like V</a:t>
            </a:r>
            <a:r>
              <a:rPr lang="ja-JP" altLang="en-US" dirty="0">
                <a:latin typeface="Franklin Gothic Medium" pitchFamily="34" charset="0"/>
              </a:rPr>
              <a:t>”</a:t>
            </a:r>
            <a:endParaRPr lang="en-US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8920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gates</a:t>
            </a:r>
            <a:endParaRPr lang="en-US" dirty="0"/>
          </a:p>
        </p:txBody>
      </p:sp>
      <p:grpSp>
        <p:nvGrpSpPr>
          <p:cNvPr id="20" name="Group 1"/>
          <p:cNvGrpSpPr>
            <a:grpSpLocks/>
          </p:cNvGrpSpPr>
          <p:nvPr/>
        </p:nvGrpSpPr>
        <p:grpSpPr bwMode="auto">
          <a:xfrm>
            <a:off x="4851400" y="4356100"/>
            <a:ext cx="1792288" cy="760413"/>
            <a:chOff x="5575934" y="4343400"/>
            <a:chExt cx="1791399" cy="760413"/>
          </a:xfrm>
        </p:grpSpPr>
        <p:sp>
          <p:nvSpPr>
            <p:cNvPr id="21" name="Rectangle 41"/>
            <p:cNvSpPr>
              <a:spLocks noChangeArrowheads="1"/>
            </p:cNvSpPr>
            <p:nvPr/>
          </p:nvSpPr>
          <p:spPr bwMode="auto">
            <a:xfrm>
              <a:off x="5575934" y="4410075"/>
              <a:ext cx="342900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spcAft>
                  <a:spcPts val="2000"/>
                </a:spcAft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400" i="1"/>
                <a:t>p</a:t>
              </a:r>
            </a:p>
          </p:txBody>
        </p:sp>
        <p:sp>
          <p:nvSpPr>
            <p:cNvPr id="39" name="Rectangle 42"/>
            <p:cNvSpPr>
              <a:spLocks noChangeArrowheads="1"/>
            </p:cNvSpPr>
            <p:nvPr/>
          </p:nvSpPr>
          <p:spPr bwMode="auto">
            <a:xfrm>
              <a:off x="7087933" y="4506913"/>
              <a:ext cx="279400" cy="5969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lIns="19050" tIns="26988" rIns="19050" bIns="26988"/>
            <a:lstStyle/>
            <a:p>
              <a:pPr>
                <a:spcAft>
                  <a:spcPts val="2000"/>
                </a:spcAft>
                <a:tabLst>
                  <a:tab pos="457200" algn="l"/>
                  <a:tab pos="914400" algn="l"/>
                  <a:tab pos="1371600" algn="l"/>
                </a:tabLst>
              </a:pPr>
              <a:r>
                <a:rPr lang="en-US" sz="2000"/>
                <a:t>out</a:t>
              </a:r>
            </a:p>
          </p:txBody>
        </p:sp>
        <p:pic>
          <p:nvPicPr>
            <p:cNvPr id="40" name="Picture 51" descr="not"/>
            <p:cNvPicPr>
              <a:picLocks noChangeAspect="1" noChangeArrowheads="1"/>
            </p:cNvPicPr>
            <p:nvPr/>
          </p:nvPicPr>
          <p:blipFill>
            <a:blip r:embed="rId4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879845" y="4343400"/>
              <a:ext cx="1219200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  <p:sp>
        <p:nvSpPr>
          <p:cNvPr id="41" name="TextBox 5"/>
          <p:cNvSpPr txBox="1">
            <a:spLocks noChangeArrowheads="1"/>
          </p:cNvSpPr>
          <p:nvPr/>
        </p:nvSpPr>
        <p:spPr bwMode="auto">
          <a:xfrm>
            <a:off x="1155700" y="1452563"/>
            <a:ext cx="2881313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C00000"/>
                </a:solidFill>
                <a:latin typeface="Franklin Gothic Medium" pitchFamily="34" charset="0"/>
              </a:rPr>
              <a:t>NOT  connective</a:t>
            </a:r>
          </a:p>
          <a:p>
            <a:pPr algn="ctr" eaLnBrk="1" hangingPunct="1"/>
            <a:r>
              <a:rPr lang="en-US" sz="2000" b="1" dirty="0">
                <a:latin typeface="Symbol" charset="0"/>
                <a:sym typeface="Symbol" charset="0"/>
              </a:rPr>
              <a:t> </a:t>
            </a:r>
            <a:r>
              <a:rPr lang="en-US" sz="2000" b="1" i="1" dirty="0"/>
              <a:t>p</a:t>
            </a:r>
          </a:p>
        </p:txBody>
      </p:sp>
      <p:sp>
        <p:nvSpPr>
          <p:cNvPr id="42" name="TextBox 33"/>
          <p:cNvSpPr txBox="1">
            <a:spLocks noChangeArrowheads="1"/>
          </p:cNvSpPr>
          <p:nvPr/>
        </p:nvSpPr>
        <p:spPr bwMode="auto">
          <a:xfrm>
            <a:off x="4914177" y="1503218"/>
            <a:ext cx="3253076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rgbClr val="C00000"/>
                </a:solidFill>
                <a:latin typeface="Franklin Gothic Medium" pitchFamily="34" charset="0"/>
              </a:rPr>
              <a:t>NOT  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</a:rPr>
              <a:t>gate </a:t>
            </a:r>
            <a:r>
              <a:rPr lang="en-US" sz="2800" dirty="0" smtClean="0">
                <a:latin typeface="Franklin Gothic Medium" pitchFamily="34" charset="0"/>
              </a:rPr>
              <a:t>(inverter</a:t>
            </a:r>
            <a:r>
              <a:rPr lang="en-US" sz="2800" dirty="0">
                <a:latin typeface="Franklin Gothic Medium" pitchFamily="34" charset="0"/>
              </a:rPr>
              <a:t>)</a:t>
            </a:r>
            <a:endParaRPr lang="en-US" sz="2000" dirty="0">
              <a:latin typeface="Franklin Gothic Medium" pitchFamily="34" charset="0"/>
            </a:endParaRPr>
          </a:p>
        </p:txBody>
      </p:sp>
      <p:graphicFrame>
        <p:nvGraphicFramePr>
          <p:cNvPr id="43" name="Table 42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825748754"/>
              </p:ext>
            </p:extLst>
          </p:nvPr>
        </p:nvGraphicFramePr>
        <p:xfrm>
          <a:off x="2078759" y="2590800"/>
          <a:ext cx="1143000" cy="11274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0648"/>
                <a:gridCol w="672352"/>
              </a:tblGrid>
              <a:tr h="396022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p</a:t>
                      </a:r>
                      <a:endParaRPr lang="en-US" sz="1800" b="1" i="1" dirty="0"/>
                    </a:p>
                  </a:txBody>
                  <a:tcPr marT="45662" marB="45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1800" b="1" i="0" baseline="0" dirty="0" smtClean="0"/>
                        <a:t> </a:t>
                      </a:r>
                      <a:r>
                        <a:rPr lang="en-US" sz="1800" b="1" i="1" baseline="0" dirty="0" smtClean="0"/>
                        <a:t>p</a:t>
                      </a:r>
                      <a:endParaRPr lang="en-US" sz="1800" b="1" i="1" dirty="0"/>
                    </a:p>
                  </a:txBody>
                  <a:tcPr marT="45662" marB="45662"/>
                </a:tc>
              </a:tr>
              <a:tr h="36555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</a:t>
                      </a:r>
                      <a:endParaRPr lang="en-US" sz="1800" b="1" dirty="0"/>
                    </a:p>
                  </a:txBody>
                  <a:tcPr marT="45662" marB="45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</a:t>
                      </a:r>
                      <a:endParaRPr lang="en-US" sz="1800" b="1" dirty="0"/>
                    </a:p>
                  </a:txBody>
                  <a:tcPr marT="45662" marB="45662"/>
                </a:tc>
              </a:tr>
              <a:tr h="365552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F</a:t>
                      </a:r>
                      <a:endParaRPr lang="en-US" sz="1800" b="1" dirty="0"/>
                    </a:p>
                  </a:txBody>
                  <a:tcPr marT="45662" marB="4566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T</a:t>
                      </a:r>
                      <a:endParaRPr lang="en-US" sz="1800" b="1" dirty="0"/>
                    </a:p>
                  </a:txBody>
                  <a:tcPr marT="45662" marB="45662"/>
                </a:tc>
              </a:tr>
            </a:tbl>
          </a:graphicData>
        </a:graphic>
      </p:graphicFrame>
      <p:graphicFrame>
        <p:nvGraphicFramePr>
          <p:cNvPr id="44" name="Table 43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663561715"/>
              </p:ext>
            </p:extLst>
          </p:nvPr>
        </p:nvGraphicFramePr>
        <p:xfrm>
          <a:off x="5845174" y="2625435"/>
          <a:ext cx="1143000" cy="10970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0648"/>
                <a:gridCol w="672352"/>
              </a:tblGrid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p</a:t>
                      </a:r>
                      <a:endParaRPr lang="en-US" sz="1800" b="1" i="1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i="1" dirty="0" smtClean="0"/>
                        <a:t>out</a:t>
                      </a:r>
                      <a:endParaRPr lang="en-US" sz="1800" b="1" i="1" dirty="0"/>
                    </a:p>
                  </a:txBody>
                  <a:tcPr marT="45675" marB="45675"/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 marT="45675" marB="45675"/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</a:t>
                      </a:r>
                      <a:endParaRPr lang="en-US" sz="1800" b="1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</a:t>
                      </a:r>
                      <a:endParaRPr lang="en-US" sz="1800" b="1" dirty="0"/>
                    </a:p>
                  </a:txBody>
                  <a:tcPr marT="45675" marB="45675"/>
                </a:tc>
              </a:tr>
            </a:tbl>
          </a:graphicData>
        </a:graphic>
      </p:graphicFrame>
      <p:sp>
        <p:nvSpPr>
          <p:cNvPr id="45" name="TextBox 2"/>
          <p:cNvSpPr txBox="1">
            <a:spLocks noChangeArrowheads="1"/>
          </p:cNvSpPr>
          <p:nvPr/>
        </p:nvSpPr>
        <p:spPr bwMode="auto">
          <a:xfrm>
            <a:off x="1915393" y="4776499"/>
            <a:ext cx="249237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dirty="0">
                <a:solidFill>
                  <a:srgbClr val="002060"/>
                </a:solidFill>
              </a:rPr>
              <a:t>Bubble most important</a:t>
            </a:r>
          </a:p>
          <a:p>
            <a:pPr eaLnBrk="1" hangingPunct="1"/>
            <a:r>
              <a:rPr lang="en-US" dirty="0" smtClean="0">
                <a:solidFill>
                  <a:srgbClr val="002060"/>
                </a:solidFill>
              </a:rPr>
              <a:t>for </a:t>
            </a:r>
            <a:r>
              <a:rPr lang="en-US" dirty="0">
                <a:solidFill>
                  <a:srgbClr val="002060"/>
                </a:solidFill>
              </a:rPr>
              <a:t>this diagram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6019800" y="5562600"/>
            <a:ext cx="1600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6270625" y="5276850"/>
            <a:ext cx="981075" cy="571500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dirty="0">
                <a:solidFill>
                  <a:schemeClr val="tx1"/>
                </a:solidFill>
              </a:rPr>
              <a:t>NOT</a:t>
            </a:r>
          </a:p>
        </p:txBody>
      </p:sp>
      <p:sp>
        <p:nvSpPr>
          <p:cNvPr id="48" name="Rectangle 9"/>
          <p:cNvSpPr>
            <a:spLocks noChangeArrowheads="1"/>
          </p:cNvSpPr>
          <p:nvPr/>
        </p:nvSpPr>
        <p:spPr bwMode="auto">
          <a:xfrm>
            <a:off x="5664200" y="5276850"/>
            <a:ext cx="3270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spcAft>
                <a:spcPts val="2000"/>
              </a:spcAft>
              <a:tabLst>
                <a:tab pos="457200" algn="l"/>
                <a:tab pos="914400" algn="l"/>
                <a:tab pos="1371600" algn="l"/>
              </a:tabLst>
            </a:pPr>
            <a:r>
              <a:rPr lang="en-US" sz="2000" i="1"/>
              <a:t>p</a:t>
            </a:r>
          </a:p>
        </p:txBody>
      </p:sp>
      <p:sp>
        <p:nvSpPr>
          <p:cNvPr id="49" name="Rectangle 42"/>
          <p:cNvSpPr>
            <a:spLocks noChangeArrowheads="1"/>
          </p:cNvSpPr>
          <p:nvPr/>
        </p:nvSpPr>
        <p:spPr bwMode="auto">
          <a:xfrm>
            <a:off x="7708900" y="5440363"/>
            <a:ext cx="279400" cy="596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9050" tIns="26988" rIns="19050" bIns="26988"/>
          <a:lstStyle/>
          <a:p>
            <a:pPr>
              <a:spcAft>
                <a:spcPts val="2000"/>
              </a:spcAft>
              <a:tabLst>
                <a:tab pos="457200" algn="l"/>
                <a:tab pos="914400" algn="l"/>
                <a:tab pos="1371600" algn="l"/>
              </a:tabLst>
            </a:pPr>
            <a:r>
              <a:rPr lang="en-US"/>
              <a:t>out</a:t>
            </a:r>
          </a:p>
        </p:txBody>
      </p:sp>
      <p:sp>
        <p:nvSpPr>
          <p:cNvPr id="50" name="Freeform 49"/>
          <p:cNvSpPr/>
          <p:nvPr/>
        </p:nvSpPr>
        <p:spPr>
          <a:xfrm>
            <a:off x="4279900" y="4852988"/>
            <a:ext cx="1706563" cy="398462"/>
          </a:xfrm>
          <a:custGeom>
            <a:avLst/>
            <a:gdLst>
              <a:gd name="connsiteX0" fmla="*/ 0 w 1706880"/>
              <a:gd name="connsiteY0" fmla="*/ 316992 h 398931"/>
              <a:gd name="connsiteX1" fmla="*/ 1011936 w 1706880"/>
              <a:gd name="connsiteY1" fmla="*/ 377952 h 398931"/>
              <a:gd name="connsiteX2" fmla="*/ 1706880 w 1706880"/>
              <a:gd name="connsiteY2" fmla="*/ 0 h 3989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706880" h="398931">
                <a:moveTo>
                  <a:pt x="0" y="316992"/>
                </a:moveTo>
                <a:cubicBezTo>
                  <a:pt x="363728" y="373888"/>
                  <a:pt x="727456" y="430784"/>
                  <a:pt x="1011936" y="377952"/>
                </a:cubicBezTo>
                <a:cubicBezTo>
                  <a:pt x="1296416" y="325120"/>
                  <a:pt x="1501648" y="162560"/>
                  <a:pt x="1706880" y="0"/>
                </a:cubicBezTo>
              </a:path>
            </a:pathLst>
          </a:custGeom>
          <a:noFill/>
          <a:ln>
            <a:solidFill>
              <a:srgbClr val="00206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91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combinational logic circuits</a:t>
            </a:r>
            <a:endParaRPr lang="en-US" dirty="0"/>
          </a:p>
        </p:txBody>
      </p:sp>
      <p:grpSp>
        <p:nvGrpSpPr>
          <p:cNvPr id="17" name="Group 3"/>
          <p:cNvGrpSpPr>
            <a:grpSpLocks/>
          </p:cNvGrpSpPr>
          <p:nvPr/>
        </p:nvGrpSpPr>
        <p:grpSpPr bwMode="auto">
          <a:xfrm>
            <a:off x="2489993" y="1446078"/>
            <a:ext cx="4067175" cy="2995613"/>
            <a:chOff x="1600200" y="1295400"/>
            <a:chExt cx="4067175" cy="2995985"/>
          </a:xfrm>
        </p:grpSpPr>
        <p:pic>
          <p:nvPicPr>
            <p:cNvPr id="18" name="Picture 2"/>
            <p:cNvPicPr>
              <a:picLocks noChangeAspect="1" noChangeArrowheads="1"/>
            </p:cNvPicPr>
            <p:nvPr/>
          </p:nvPicPr>
          <p:blipFill>
            <a:blip r:embed="rId2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600200" y="1295400"/>
              <a:ext cx="4067175" cy="299598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</p:pic>
        <p:sp>
          <p:nvSpPr>
            <p:cNvPr id="19" name="TextBox 2"/>
            <p:cNvSpPr txBox="1">
              <a:spLocks noChangeArrowheads="1"/>
            </p:cNvSpPr>
            <p:nvPr/>
          </p:nvSpPr>
          <p:spPr bwMode="auto">
            <a:xfrm>
              <a:off x="3505200" y="2446296"/>
              <a:ext cx="67197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AND</a:t>
              </a:r>
            </a:p>
          </p:txBody>
        </p:sp>
        <p:sp>
          <p:nvSpPr>
            <p:cNvPr id="22" name="TextBox 4"/>
            <p:cNvSpPr txBox="1">
              <a:spLocks noChangeArrowheads="1"/>
            </p:cNvSpPr>
            <p:nvPr/>
          </p:nvSpPr>
          <p:spPr bwMode="auto">
            <a:xfrm>
              <a:off x="4800600" y="1600200"/>
              <a:ext cx="671979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AND</a:t>
              </a:r>
            </a:p>
          </p:txBody>
        </p:sp>
        <p:sp>
          <p:nvSpPr>
            <p:cNvPr id="23" name="TextBox 5"/>
            <p:cNvSpPr txBox="1">
              <a:spLocks noChangeArrowheads="1"/>
            </p:cNvSpPr>
            <p:nvPr/>
          </p:nvSpPr>
          <p:spPr bwMode="auto">
            <a:xfrm>
              <a:off x="1752600" y="3352800"/>
              <a:ext cx="530915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charset="0"/>
                  <a:ea typeface="ＭＳ Ｐゴシック" charset="0"/>
                  <a:cs typeface="Arial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charset="0"/>
                  <a:ea typeface="Arial" charset="0"/>
                  <a:cs typeface="Arial" charset="0"/>
                </a:defRPr>
              </a:lvl9pPr>
            </a:lstStyle>
            <a:p>
              <a:pPr eaLnBrk="1" hangingPunct="1"/>
              <a:r>
                <a:rPr lang="en-US"/>
                <a:t>OR</a:t>
              </a:r>
            </a:p>
          </p:txBody>
        </p:sp>
      </p:grpSp>
      <p:sp>
        <p:nvSpPr>
          <p:cNvPr id="24" name="TextBox 17"/>
          <p:cNvSpPr txBox="1">
            <a:spLocks noChangeArrowheads="1"/>
          </p:cNvSpPr>
          <p:nvPr/>
        </p:nvSpPr>
        <p:spPr bwMode="auto">
          <a:xfrm>
            <a:off x="1627980" y="4960517"/>
            <a:ext cx="616643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>
                <a:solidFill>
                  <a:srgbClr val="C00000"/>
                </a:solidFill>
                <a:latin typeface="Franklin Gothic Medium" pitchFamily="34" charset="0"/>
              </a:rPr>
              <a:t>Values get sent along wires connecting gates </a:t>
            </a:r>
          </a:p>
        </p:txBody>
      </p:sp>
    </p:spTree>
    <p:extLst>
      <p:ext uri="{BB962C8B-B14F-4D97-AF65-F5344CB8AC3E}">
        <p14:creationId xmlns:p14="http://schemas.microsoft.com/office/powerpoint/2010/main" val="2526307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combinational logic circuits</a:t>
            </a:r>
            <a:endParaRPr lang="en-US" dirty="0"/>
          </a:p>
        </p:txBody>
      </p:sp>
      <p:sp>
        <p:nvSpPr>
          <p:cNvPr id="24" name="TextBox 17"/>
          <p:cNvSpPr txBox="1">
            <a:spLocks noChangeArrowheads="1"/>
          </p:cNvSpPr>
          <p:nvPr/>
        </p:nvSpPr>
        <p:spPr bwMode="auto">
          <a:xfrm>
            <a:off x="1544855" y="4752697"/>
            <a:ext cx="5845575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dirty="0" smtClean="0">
                <a:solidFill>
                  <a:srgbClr val="C00000"/>
                </a:solidFill>
                <a:latin typeface="Franklin Gothic Medium" pitchFamily="34" charset="0"/>
              </a:rPr>
              <a:t>Wires can send one value to multiple gates</a:t>
            </a:r>
            <a:endParaRPr lang="en-US" sz="2400" dirty="0">
              <a:solidFill>
                <a:srgbClr val="C00000"/>
              </a:solidFill>
              <a:latin typeface="Franklin Gothic Medium" pitchFamily="34" charset="0"/>
            </a:endParaRPr>
          </a:p>
        </p:txBody>
      </p:sp>
      <p:grpSp>
        <p:nvGrpSpPr>
          <p:cNvPr id="9" name="Group 29710"/>
          <p:cNvGrpSpPr>
            <a:grpSpLocks/>
          </p:cNvGrpSpPr>
          <p:nvPr/>
        </p:nvGrpSpPr>
        <p:grpSpPr bwMode="auto">
          <a:xfrm>
            <a:off x="1879949" y="1744601"/>
            <a:ext cx="5311775" cy="2089150"/>
            <a:chOff x="1597131" y="2334545"/>
            <a:chExt cx="5311586" cy="2089073"/>
          </a:xfrm>
        </p:grpSpPr>
        <p:grpSp>
          <p:nvGrpSpPr>
            <p:cNvPr id="10" name="Group 25"/>
            <p:cNvGrpSpPr>
              <a:grpSpLocks/>
            </p:cNvGrpSpPr>
            <p:nvPr/>
          </p:nvGrpSpPr>
          <p:grpSpPr bwMode="auto">
            <a:xfrm>
              <a:off x="5508542" y="2998120"/>
              <a:ext cx="1400175" cy="663575"/>
              <a:chOff x="6394223" y="4149095"/>
              <a:chExt cx="1400175" cy="663575"/>
            </a:xfrm>
          </p:grpSpPr>
          <p:pic>
            <p:nvPicPr>
              <p:cNvPr id="31" name="Picture 50" descr="or"/>
              <p:cNvPicPr>
                <a:picLocks noChangeAspect="1" noChangeArrowheads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6394223" y="4149095"/>
                <a:ext cx="1400175" cy="663575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pic>
          <p:sp>
            <p:nvSpPr>
              <p:cNvPr id="32" name="TextBox 16"/>
              <p:cNvSpPr txBox="1">
                <a:spLocks noChangeArrowheads="1"/>
              </p:cNvSpPr>
              <p:nvPr/>
            </p:nvSpPr>
            <p:spPr bwMode="auto">
              <a:xfrm>
                <a:off x="6740833" y="4288127"/>
                <a:ext cx="530915" cy="36933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wrap="none"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charset="0"/>
                    <a:ea typeface="ＭＳ Ｐゴシック" charset="0"/>
                    <a:cs typeface="Arial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Arial" charset="0"/>
                    <a:ea typeface="Arial" charset="0"/>
                    <a:cs typeface="Arial" charset="0"/>
                  </a:defRPr>
                </a:lvl9pPr>
              </a:lstStyle>
              <a:p>
                <a:pPr eaLnBrk="1" hangingPunct="1"/>
                <a:r>
                  <a:rPr lang="en-US"/>
                  <a:t>OR</a:t>
                </a:r>
              </a:p>
            </p:txBody>
          </p:sp>
        </p:grpSp>
        <p:pic>
          <p:nvPicPr>
            <p:cNvPr id="11" name="Picture 51" descr="not"/>
            <p:cNvPicPr>
              <a:picLocks noChangeAspect="1" noChangeArrowheads="1"/>
            </p:cNvPicPr>
            <p:nvPr/>
          </p:nvPicPr>
          <p:blipFill>
            <a:blip r:embed="rId3" cstate="email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597132" y="3076301"/>
              <a:ext cx="1219200" cy="6635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12" name="Group 30"/>
            <p:cNvGrpSpPr>
              <a:grpSpLocks/>
            </p:cNvGrpSpPr>
            <p:nvPr/>
          </p:nvGrpSpPr>
          <p:grpSpPr bwMode="auto">
            <a:xfrm>
              <a:off x="3322606" y="2334545"/>
              <a:ext cx="1420897" cy="2089073"/>
              <a:chOff x="4292083" y="3379082"/>
              <a:chExt cx="1420897" cy="2089073"/>
            </a:xfrm>
          </p:grpSpPr>
          <p:grpSp>
            <p:nvGrpSpPr>
              <p:cNvPr id="25" name="Group 6"/>
              <p:cNvGrpSpPr>
                <a:grpSpLocks/>
              </p:cNvGrpSpPr>
              <p:nvPr/>
            </p:nvGrpSpPr>
            <p:grpSpPr bwMode="auto">
              <a:xfrm>
                <a:off x="4293755" y="4804580"/>
                <a:ext cx="1419225" cy="663575"/>
                <a:chOff x="5939470" y="5355664"/>
                <a:chExt cx="1419225" cy="663575"/>
              </a:xfrm>
            </p:grpSpPr>
            <p:pic>
              <p:nvPicPr>
                <p:cNvPr id="29" name="Picture 49" descr="and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39470" y="5355664"/>
                  <a:ext cx="1419225" cy="663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30" name="TextBox 9"/>
                <p:cNvSpPr txBox="1">
                  <a:spLocks noChangeArrowheads="1"/>
                </p:cNvSpPr>
                <p:nvPr/>
              </p:nvSpPr>
              <p:spPr bwMode="auto">
                <a:xfrm>
                  <a:off x="6313092" y="5502785"/>
                  <a:ext cx="671979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/>
                    <a:t>AND</a:t>
                  </a:r>
                </a:p>
              </p:txBody>
            </p:sp>
          </p:grpSp>
          <p:grpSp>
            <p:nvGrpSpPr>
              <p:cNvPr id="26" name="Group 27"/>
              <p:cNvGrpSpPr>
                <a:grpSpLocks/>
              </p:cNvGrpSpPr>
              <p:nvPr/>
            </p:nvGrpSpPr>
            <p:grpSpPr bwMode="auto">
              <a:xfrm>
                <a:off x="4292083" y="3379082"/>
                <a:ext cx="1419225" cy="663575"/>
                <a:chOff x="5939470" y="5355664"/>
                <a:chExt cx="1419225" cy="663575"/>
              </a:xfrm>
            </p:grpSpPr>
            <p:pic>
              <p:nvPicPr>
                <p:cNvPr id="27" name="Picture 49" descr="and"/>
                <p:cNvPicPr>
                  <a:picLocks noChangeAspect="1" noChangeArrowheads="1"/>
                </p:cNvPicPr>
                <p:nvPr/>
              </p:nvPicPr>
              <p:blipFill>
                <a:blip r:embed="rId4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939470" y="5355664"/>
                  <a:ext cx="1419225" cy="66357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</p:pic>
            <p:sp>
              <p:nvSpPr>
                <p:cNvPr id="28" name="TextBox 29"/>
                <p:cNvSpPr txBox="1">
                  <a:spLocks noChangeArrowheads="1"/>
                </p:cNvSpPr>
                <p:nvPr/>
              </p:nvSpPr>
              <p:spPr bwMode="auto">
                <a:xfrm>
                  <a:off x="6313092" y="5502785"/>
                  <a:ext cx="671979" cy="36933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wrap="none"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ＭＳ Ｐゴシック" charset="0"/>
                      <a:cs typeface="Arial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Arial" charset="0"/>
                      <a:ea typeface="Arial" charset="0"/>
                      <a:cs typeface="Arial" charset="0"/>
                    </a:defRPr>
                  </a:lvl9pPr>
                </a:lstStyle>
                <a:p>
                  <a:pPr eaLnBrk="1" hangingPunct="1"/>
                  <a:r>
                    <a:rPr lang="en-US"/>
                    <a:t>AND</a:t>
                  </a:r>
                </a:p>
              </p:txBody>
            </p:sp>
          </p:grpSp>
        </p:grpSp>
        <p:cxnSp>
          <p:nvCxnSpPr>
            <p:cNvPr id="13" name="Straight Connector 12"/>
            <p:cNvCxnSpPr/>
            <p:nvPr/>
          </p:nvCxnSpPr>
          <p:spPr>
            <a:xfrm flipH="1">
              <a:off x="1597131" y="2505989"/>
              <a:ext cx="208272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Elbow Connector 13"/>
            <p:cNvCxnSpPr/>
            <p:nvPr/>
          </p:nvCxnSpPr>
          <p:spPr>
            <a:xfrm flipV="1">
              <a:off x="2816288" y="2825064"/>
              <a:ext cx="863569" cy="585766"/>
            </a:xfrm>
            <a:prstGeom prst="bentConnector3">
              <a:avLst>
                <a:gd name="adj1" fmla="val 50000"/>
              </a:avLst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Elbow Connector 14"/>
            <p:cNvCxnSpPr>
              <a:stCxn id="11" idx="3"/>
            </p:cNvCxnSpPr>
            <p:nvPr/>
          </p:nvCxnSpPr>
          <p:spPr>
            <a:xfrm>
              <a:off x="2816288" y="3407655"/>
              <a:ext cx="879444" cy="530205"/>
            </a:xfrm>
            <a:prstGeom prst="bentConnector3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flipH="1">
              <a:off x="1597131" y="4252174"/>
              <a:ext cx="2082726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Elbow Connector 19"/>
            <p:cNvCxnSpPr>
              <a:stCxn id="27" idx="3"/>
            </p:cNvCxnSpPr>
            <p:nvPr/>
          </p:nvCxnSpPr>
          <p:spPr>
            <a:xfrm>
              <a:off x="4741857" y="2666320"/>
              <a:ext cx="1112797" cy="503219"/>
            </a:xfrm>
            <a:prstGeom prst="bentConnector3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Elbow Connector 20"/>
            <p:cNvCxnSpPr/>
            <p:nvPr/>
          </p:nvCxnSpPr>
          <p:spPr>
            <a:xfrm flipV="1">
              <a:off x="4745032" y="3502902"/>
              <a:ext cx="1112797" cy="593703"/>
            </a:xfrm>
            <a:prstGeom prst="bentConnector3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25160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equivalence</a:t>
            </a:r>
            <a:endParaRPr lang="en-US" dirty="0"/>
          </a:p>
        </p:txBody>
      </p:sp>
      <p:sp>
        <p:nvSpPr>
          <p:cNvPr id="22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85800" y="1278081"/>
            <a:ext cx="8229600" cy="17526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sz="2800" dirty="0" smtClean="0">
                <a:solidFill>
                  <a:srgbClr val="C00000"/>
                </a:solidFill>
                <a:ea typeface="+mn-ea"/>
              </a:rPr>
              <a:t>Terminology:  </a:t>
            </a:r>
            <a:r>
              <a:rPr lang="en-US" sz="2800" dirty="0" smtClean="0">
                <a:ea typeface="+mn-ea"/>
              </a:rPr>
              <a:t>A compound proposition is a</a:t>
            </a:r>
          </a:p>
          <a:p>
            <a:pPr marL="457200" lvl="1" indent="0">
              <a:buNone/>
              <a:defRPr/>
            </a:pPr>
            <a:r>
              <a:rPr lang="en-US" i="1" dirty="0" smtClean="0">
                <a:ea typeface="+mn-ea"/>
              </a:rPr>
              <a:t>	Tautology</a:t>
            </a:r>
            <a:r>
              <a:rPr lang="en-US" dirty="0" smtClean="0">
                <a:ea typeface="+mn-ea"/>
              </a:rPr>
              <a:t> if it is always true</a:t>
            </a:r>
          </a:p>
          <a:p>
            <a:pPr marL="457200" lvl="1" indent="0">
              <a:buNone/>
              <a:defRPr/>
            </a:pPr>
            <a:r>
              <a:rPr lang="en-US" i="1" dirty="0" smtClean="0">
                <a:ea typeface="+mn-ea"/>
              </a:rPr>
              <a:t>	Contradiction</a:t>
            </a:r>
            <a:r>
              <a:rPr lang="en-US" dirty="0" smtClean="0">
                <a:ea typeface="+mn-ea"/>
              </a:rPr>
              <a:t> if it is always false</a:t>
            </a:r>
          </a:p>
          <a:p>
            <a:pPr marL="457200" lvl="1" indent="0">
              <a:buNone/>
              <a:defRPr/>
            </a:pPr>
            <a:r>
              <a:rPr lang="en-US" i="1" dirty="0" smtClean="0">
                <a:ea typeface="+mn-ea"/>
              </a:rPr>
              <a:t>	Contingency</a:t>
            </a:r>
            <a:r>
              <a:rPr lang="en-US" dirty="0" smtClean="0">
                <a:ea typeface="+mn-ea"/>
              </a:rPr>
              <a:t> if it can be either true or false</a:t>
            </a:r>
          </a:p>
          <a:p>
            <a:pPr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>
              <a:buFont typeface="Arial" charset="0"/>
              <a:buNone/>
              <a:defRPr/>
            </a:pPr>
            <a:endParaRPr lang="en-US" dirty="0" smtClean="0">
              <a:ea typeface="+mn-ea"/>
            </a:endParaRPr>
          </a:p>
          <a:p>
            <a:pPr lvl="1">
              <a:defRPr/>
            </a:pPr>
            <a:endParaRPr lang="en-US" dirty="0">
              <a:ea typeface="+mn-ea"/>
            </a:endParaRPr>
          </a:p>
        </p:txBody>
      </p:sp>
      <p:sp>
        <p:nvSpPr>
          <p:cNvPr id="23" name="TextBox 3"/>
          <p:cNvSpPr txBox="1">
            <a:spLocks noChangeArrowheads="1"/>
          </p:cNvSpPr>
          <p:nvPr>
            <p:custDataLst>
              <p:tags r:id="rId2"/>
            </p:custDataLst>
          </p:nvPr>
        </p:nvSpPr>
        <p:spPr bwMode="auto">
          <a:xfrm>
            <a:off x="966355" y="3270248"/>
            <a:ext cx="6172200" cy="2862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i="1" dirty="0"/>
              <a:t>p</a:t>
            </a:r>
            <a:r>
              <a:rPr lang="en-US" sz="2400" b="1" dirty="0"/>
              <a:t> </a:t>
            </a:r>
            <a:r>
              <a:rPr lang="en-US" sz="2400" b="1" dirty="0">
                <a:latin typeface="Symbol" charset="0"/>
                <a:sym typeface="Symbol" charset="0"/>
              </a:rPr>
              <a:t></a:t>
            </a:r>
            <a:r>
              <a:rPr lang="en-US" sz="2400" b="1" dirty="0"/>
              <a:t> </a:t>
            </a:r>
            <a:r>
              <a:rPr lang="en-US" sz="2400" b="1" dirty="0">
                <a:latin typeface="Symbol" charset="0"/>
                <a:sym typeface="Symbol" charset="0"/>
              </a:rPr>
              <a:t></a:t>
            </a:r>
            <a:r>
              <a:rPr lang="en-US" sz="2400" b="1" dirty="0"/>
              <a:t> </a:t>
            </a:r>
            <a:r>
              <a:rPr lang="en-US" sz="2400" i="1" dirty="0"/>
              <a:t>p</a:t>
            </a:r>
          </a:p>
          <a:p>
            <a:pPr eaLnBrk="1" hangingPunct="1"/>
            <a:endParaRPr lang="en-US" sz="2000" i="1" dirty="0"/>
          </a:p>
          <a:p>
            <a:pPr eaLnBrk="1" hangingPunct="1"/>
            <a:r>
              <a:rPr lang="en-US" sz="2400" i="1" dirty="0"/>
              <a:t>p </a:t>
            </a:r>
            <a:r>
              <a:rPr lang="en-US" sz="2400" dirty="0">
                <a:latin typeface="Symbol" charset="0"/>
                <a:sym typeface="Symbol" charset="0"/>
              </a:rPr>
              <a:t>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</a:p>
          <a:p>
            <a:pPr eaLnBrk="1" hangingPunct="1"/>
            <a:endParaRPr lang="en-US" sz="2000" i="1" dirty="0"/>
          </a:p>
          <a:p>
            <a:pPr eaLnBrk="1" hangingPunct="1"/>
            <a:r>
              <a:rPr lang="en-US" sz="2400" dirty="0"/>
              <a:t>(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</a:t>
            </a:r>
            <a:r>
              <a:rPr lang="en-US" sz="2400" dirty="0"/>
              <a:t> </a:t>
            </a:r>
            <a:r>
              <a:rPr lang="en-US" sz="2400" i="1" dirty="0"/>
              <a:t>q</a:t>
            </a:r>
            <a:r>
              <a:rPr lang="en-US" sz="2400" dirty="0"/>
              <a:t>) </a:t>
            </a:r>
            <a:r>
              <a:rPr lang="en-US" sz="2400" dirty="0">
                <a:latin typeface="Symbol" charset="0"/>
                <a:sym typeface="Symbol" charset="0"/>
              </a:rPr>
              <a:t>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</a:p>
          <a:p>
            <a:pPr eaLnBrk="1" hangingPunct="1"/>
            <a:endParaRPr lang="en-US" sz="2000" i="1" dirty="0"/>
          </a:p>
          <a:p>
            <a:pPr eaLnBrk="1" hangingPunct="1"/>
            <a:r>
              <a:rPr lang="en-US" sz="2400" dirty="0"/>
              <a:t>(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</a:t>
            </a:r>
            <a:r>
              <a:rPr lang="en-US" sz="2400" dirty="0"/>
              <a:t> </a:t>
            </a:r>
            <a:r>
              <a:rPr lang="en-US" sz="2400" i="1" dirty="0"/>
              <a:t>q</a:t>
            </a:r>
            <a:r>
              <a:rPr lang="en-US" sz="2400" dirty="0"/>
              <a:t>) </a:t>
            </a:r>
            <a:r>
              <a:rPr lang="en-US" sz="2400" dirty="0">
                <a:latin typeface="Symbol" charset="0"/>
                <a:sym typeface="Symbol" charset="0"/>
              </a:rPr>
              <a:t></a:t>
            </a:r>
            <a:r>
              <a:rPr lang="en-US" sz="2400" dirty="0"/>
              <a:t> (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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</a:t>
            </a:r>
            <a:r>
              <a:rPr lang="en-US" sz="2400" dirty="0"/>
              <a:t> </a:t>
            </a:r>
            <a:r>
              <a:rPr lang="en-US" sz="2400" i="1" dirty="0"/>
              <a:t>q</a:t>
            </a:r>
            <a:r>
              <a:rPr lang="en-US" sz="2400" dirty="0"/>
              <a:t>) </a:t>
            </a:r>
            <a:r>
              <a:rPr lang="en-US" sz="2400" dirty="0">
                <a:latin typeface="Symbol" charset="0"/>
                <a:sym typeface="Symbol" charset="0"/>
              </a:rPr>
              <a:t></a:t>
            </a:r>
            <a:r>
              <a:rPr lang="en-US" sz="2400" dirty="0"/>
              <a:t> (</a:t>
            </a:r>
            <a:r>
              <a:rPr lang="en-US" sz="2400" dirty="0">
                <a:latin typeface="Symbol" charset="0"/>
                <a:sym typeface="Symbol" charset="0"/>
              </a:rPr>
              <a:t>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</a:t>
            </a:r>
            <a:r>
              <a:rPr lang="en-US" sz="2400" dirty="0"/>
              <a:t> </a:t>
            </a:r>
            <a:r>
              <a:rPr lang="en-US" sz="2400" i="1" dirty="0"/>
              <a:t>q</a:t>
            </a:r>
            <a:r>
              <a:rPr lang="en-US" sz="2400" dirty="0"/>
              <a:t>) </a:t>
            </a:r>
            <a:r>
              <a:rPr lang="en-US" sz="2400" dirty="0">
                <a:latin typeface="Symbol" charset="0"/>
                <a:sym typeface="Symbol" charset="0"/>
              </a:rPr>
              <a:t></a:t>
            </a:r>
            <a:r>
              <a:rPr lang="en-US" sz="2400" dirty="0"/>
              <a:t> (</a:t>
            </a:r>
            <a:r>
              <a:rPr lang="en-US" sz="2400" dirty="0">
                <a:latin typeface="Symbol" charset="0"/>
                <a:sym typeface="Symbol" charset="0"/>
              </a:rPr>
              <a:t></a:t>
            </a:r>
            <a:r>
              <a:rPr lang="en-US" sz="2400" dirty="0"/>
              <a:t> </a:t>
            </a:r>
            <a:r>
              <a:rPr lang="en-US" sz="2400" i="1" dirty="0"/>
              <a:t>p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</a:t>
            </a:r>
            <a:r>
              <a:rPr lang="en-US" sz="2400" dirty="0"/>
              <a:t> </a:t>
            </a:r>
            <a:r>
              <a:rPr lang="en-US" sz="2400" dirty="0">
                <a:latin typeface="Symbol" charset="0"/>
                <a:sym typeface="Symbol" charset="0"/>
              </a:rPr>
              <a:t></a:t>
            </a:r>
            <a:r>
              <a:rPr lang="en-US" sz="2400" dirty="0"/>
              <a:t> </a:t>
            </a:r>
            <a:r>
              <a:rPr lang="en-US" sz="2400" i="1" dirty="0"/>
              <a:t>q</a:t>
            </a:r>
            <a:r>
              <a:rPr lang="en-US" sz="2400" dirty="0"/>
              <a:t>) </a:t>
            </a:r>
          </a:p>
          <a:p>
            <a:pPr eaLnBrk="1" hangingPunct="1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1279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equivalence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77982" y="1302326"/>
            <a:ext cx="7917873" cy="32004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  <a:defRPr/>
            </a:pPr>
            <a:r>
              <a:rPr lang="en-US" sz="3000" i="1" dirty="0" smtClean="0"/>
              <a:t>p</a:t>
            </a:r>
            <a:r>
              <a:rPr lang="en-US" sz="3000" dirty="0" smtClean="0"/>
              <a:t> and </a:t>
            </a:r>
            <a:r>
              <a:rPr lang="en-US" sz="3000" i="1" dirty="0" smtClean="0"/>
              <a:t>q</a:t>
            </a:r>
            <a:r>
              <a:rPr lang="en-US" sz="3000" dirty="0" smtClean="0"/>
              <a:t> are </a:t>
            </a:r>
            <a:r>
              <a:rPr lang="en-US" sz="3000" i="1" dirty="0" smtClean="0"/>
              <a:t>logically equivalent </a:t>
            </a:r>
            <a:r>
              <a:rPr lang="en-US" sz="3000" dirty="0" smtClean="0"/>
              <a:t>if and only if</a:t>
            </a:r>
          </a:p>
          <a:p>
            <a:pPr marL="0" indent="0">
              <a:buNone/>
              <a:defRPr/>
            </a:pPr>
            <a:r>
              <a:rPr lang="en-US" sz="3000" i="1" dirty="0">
                <a:solidFill>
                  <a:srgbClr val="C00000"/>
                </a:solidFill>
              </a:rPr>
              <a:t> </a:t>
            </a:r>
            <a:r>
              <a:rPr lang="en-US" sz="3000" i="1" dirty="0" smtClean="0">
                <a:solidFill>
                  <a:srgbClr val="C00000"/>
                </a:solidFill>
              </a:rPr>
              <a:t>  p </a:t>
            </a:r>
            <a:r>
              <a:rPr lang="en-US" sz="3000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</a:t>
            </a:r>
            <a:r>
              <a:rPr lang="en-US" sz="3000" dirty="0">
                <a:solidFill>
                  <a:srgbClr val="C00000"/>
                </a:solidFill>
                <a:sym typeface="Symbol" pitchFamily="18" charset="2"/>
              </a:rPr>
              <a:t> </a:t>
            </a:r>
            <a:r>
              <a:rPr lang="en-US" sz="3000" i="1" dirty="0" smtClean="0">
                <a:solidFill>
                  <a:srgbClr val="C00000"/>
                </a:solidFill>
              </a:rPr>
              <a:t>q</a:t>
            </a:r>
            <a:r>
              <a:rPr lang="en-US" sz="3000" dirty="0" smtClean="0">
                <a:solidFill>
                  <a:srgbClr val="C00000"/>
                </a:solidFill>
              </a:rPr>
              <a:t> </a:t>
            </a:r>
            <a:r>
              <a:rPr lang="en-US" sz="3000" dirty="0" smtClean="0"/>
              <a:t>is a tautology</a:t>
            </a:r>
          </a:p>
          <a:p>
            <a:pPr marL="457200" lvl="1" indent="0">
              <a:buNone/>
              <a:defRPr/>
            </a:pPr>
            <a:r>
              <a:rPr lang="en-US" i="1" dirty="0" smtClean="0">
                <a:ea typeface="+mn-ea"/>
              </a:rPr>
              <a:t>    i.e. p</a:t>
            </a:r>
            <a:r>
              <a:rPr lang="en-US" dirty="0" smtClean="0">
                <a:ea typeface="+mn-ea"/>
              </a:rPr>
              <a:t> and </a:t>
            </a:r>
            <a:r>
              <a:rPr lang="en-US" i="1" dirty="0" smtClean="0">
                <a:ea typeface="+mn-ea"/>
              </a:rPr>
              <a:t>q</a:t>
            </a:r>
            <a:r>
              <a:rPr lang="en-US" dirty="0" smtClean="0">
                <a:ea typeface="+mn-ea"/>
              </a:rPr>
              <a:t> have the same truth table</a:t>
            </a:r>
          </a:p>
          <a:p>
            <a:pPr lvl="1">
              <a:defRPr/>
            </a:pPr>
            <a:endParaRPr lang="en-US" sz="1900" dirty="0" smtClean="0">
              <a:ea typeface="+mn-ea"/>
            </a:endParaRPr>
          </a:p>
          <a:p>
            <a:pPr marL="0" indent="0">
              <a:buNone/>
              <a:defRPr/>
            </a:pPr>
            <a:r>
              <a:rPr lang="en-US" sz="3000" dirty="0" smtClean="0">
                <a:ea typeface="+mn-ea"/>
              </a:rPr>
              <a:t>The notation </a:t>
            </a:r>
            <a:r>
              <a:rPr lang="en-US" sz="3000" i="1" dirty="0" smtClean="0">
                <a:solidFill>
                  <a:srgbClr val="C00000"/>
                </a:solidFill>
                <a:ea typeface="+mn-ea"/>
              </a:rPr>
              <a:t>p</a:t>
            </a:r>
            <a:r>
              <a:rPr lang="en-US" sz="3000" dirty="0" smtClean="0">
                <a:solidFill>
                  <a:srgbClr val="C00000"/>
                </a:solidFill>
                <a:ea typeface="+mn-ea"/>
              </a:rPr>
              <a:t> </a:t>
            </a:r>
            <a:r>
              <a:rPr lang="en-US" sz="3000" dirty="0" smtClean="0">
                <a:solidFill>
                  <a:srgbClr val="C00000"/>
                </a:solidFill>
                <a:latin typeface="Symbol" pitchFamily="18" charset="2"/>
                <a:ea typeface="+mn-ea"/>
                <a:sym typeface="Symbol" pitchFamily="18" charset="2"/>
              </a:rPr>
              <a:t></a:t>
            </a:r>
            <a:r>
              <a:rPr lang="en-US" sz="3000" dirty="0" smtClean="0">
                <a:solidFill>
                  <a:srgbClr val="C00000"/>
                </a:solidFill>
                <a:ea typeface="+mn-ea"/>
              </a:rPr>
              <a:t> </a:t>
            </a:r>
            <a:r>
              <a:rPr lang="en-US" sz="3000" i="1" dirty="0" smtClean="0">
                <a:solidFill>
                  <a:srgbClr val="C00000"/>
                </a:solidFill>
                <a:ea typeface="+mn-ea"/>
              </a:rPr>
              <a:t>q</a:t>
            </a:r>
            <a:r>
              <a:rPr lang="en-US" sz="3000" dirty="0" smtClean="0">
                <a:solidFill>
                  <a:srgbClr val="C00000"/>
                </a:solidFill>
                <a:ea typeface="+mn-ea"/>
              </a:rPr>
              <a:t> </a:t>
            </a:r>
            <a:r>
              <a:rPr lang="en-US" sz="3000" dirty="0" smtClean="0">
                <a:ea typeface="+mn-ea"/>
              </a:rPr>
              <a:t>denotes </a:t>
            </a:r>
            <a:r>
              <a:rPr lang="en-US" sz="3000" i="1" dirty="0" smtClean="0">
                <a:ea typeface="+mn-ea"/>
              </a:rPr>
              <a:t>p</a:t>
            </a:r>
            <a:r>
              <a:rPr lang="en-US" sz="3000" dirty="0" smtClean="0">
                <a:ea typeface="+mn-ea"/>
              </a:rPr>
              <a:t> and </a:t>
            </a:r>
            <a:r>
              <a:rPr lang="en-US" sz="3000" i="1" dirty="0" smtClean="0">
                <a:ea typeface="+mn-ea"/>
              </a:rPr>
              <a:t>q</a:t>
            </a:r>
            <a:r>
              <a:rPr lang="en-US" sz="3000" dirty="0" smtClean="0">
                <a:ea typeface="+mn-ea"/>
              </a:rPr>
              <a:t> are</a:t>
            </a:r>
          </a:p>
          <a:p>
            <a:pPr marL="0" indent="0">
              <a:buNone/>
              <a:defRPr/>
            </a:pPr>
            <a:r>
              <a:rPr lang="en-US" sz="3000" dirty="0"/>
              <a:t> </a:t>
            </a:r>
            <a:r>
              <a:rPr lang="en-US" sz="3000" dirty="0" smtClean="0"/>
              <a:t>  </a:t>
            </a:r>
            <a:r>
              <a:rPr lang="en-US" sz="3000" dirty="0" smtClean="0">
                <a:ea typeface="+mn-ea"/>
              </a:rPr>
              <a:t>logically equivalent</a:t>
            </a:r>
          </a:p>
          <a:p>
            <a:pPr>
              <a:defRPr/>
            </a:pPr>
            <a:endParaRPr lang="en-US" sz="2200" dirty="0" smtClean="0">
              <a:ea typeface="+mn-ea"/>
            </a:endParaRPr>
          </a:p>
          <a:p>
            <a:pPr marL="0" indent="0">
              <a:buNone/>
              <a:defRPr/>
            </a:pPr>
            <a:r>
              <a:rPr lang="en-US" sz="3000" dirty="0" smtClean="0">
                <a:solidFill>
                  <a:srgbClr val="C00000"/>
                </a:solidFill>
                <a:ea typeface="+mn-ea"/>
              </a:rPr>
              <a:t>Example:</a:t>
            </a:r>
            <a:r>
              <a:rPr lang="en-US" sz="3000" dirty="0" smtClean="0">
                <a:ea typeface="+mn-ea"/>
              </a:rPr>
              <a:t>	</a:t>
            </a:r>
            <a:r>
              <a:rPr lang="en-US" sz="3000" i="1" dirty="0" smtClean="0">
                <a:ea typeface="+mn-ea"/>
              </a:rPr>
              <a:t>p</a:t>
            </a:r>
            <a:r>
              <a:rPr lang="en-US" sz="3000" dirty="0" smtClean="0">
                <a:ea typeface="+mn-ea"/>
              </a:rPr>
              <a:t> </a:t>
            </a:r>
            <a:r>
              <a:rPr lang="en-US" sz="3000" dirty="0" smtClean="0">
                <a:latin typeface="Symbol" pitchFamily="18" charset="2"/>
                <a:ea typeface="+mn-ea"/>
                <a:sym typeface="Symbol" pitchFamily="18" charset="2"/>
              </a:rPr>
              <a:t></a:t>
            </a:r>
            <a:r>
              <a:rPr lang="en-US" sz="3000" dirty="0" smtClean="0">
                <a:ea typeface="+mn-ea"/>
              </a:rPr>
              <a:t> </a:t>
            </a:r>
            <a:r>
              <a:rPr lang="en-US" sz="3000" b="1" dirty="0" smtClean="0">
                <a:latin typeface="Symbol" pitchFamily="18" charset="2"/>
                <a:ea typeface="+mn-ea"/>
                <a:sym typeface="Symbol" pitchFamily="18" charset="2"/>
              </a:rPr>
              <a:t></a:t>
            </a:r>
            <a:r>
              <a:rPr lang="en-US" sz="3000" dirty="0" smtClean="0">
                <a:latin typeface="Symbol" pitchFamily="18" charset="2"/>
                <a:ea typeface="+mn-ea"/>
                <a:sym typeface="Symbol" pitchFamily="18" charset="2"/>
              </a:rPr>
              <a:t> </a:t>
            </a:r>
            <a:r>
              <a:rPr lang="en-US" sz="3000" b="1" dirty="0" smtClean="0">
                <a:latin typeface="Symbol" pitchFamily="18" charset="2"/>
                <a:ea typeface="+mn-ea"/>
                <a:sym typeface="Symbol" pitchFamily="18" charset="2"/>
              </a:rPr>
              <a:t></a:t>
            </a:r>
            <a:r>
              <a:rPr lang="en-US" sz="3000" dirty="0" smtClean="0">
                <a:latin typeface="Symbol" pitchFamily="18" charset="2"/>
                <a:ea typeface="+mn-ea"/>
                <a:sym typeface="Symbol" pitchFamily="18" charset="2"/>
              </a:rPr>
              <a:t> </a:t>
            </a:r>
            <a:r>
              <a:rPr lang="en-US" sz="3000" i="1" dirty="0" smtClean="0">
                <a:ea typeface="+mn-ea"/>
              </a:rPr>
              <a:t>p</a:t>
            </a:r>
            <a:r>
              <a:rPr lang="en-US" sz="3000" dirty="0" smtClean="0">
                <a:ea typeface="+mn-ea"/>
              </a:rPr>
              <a:t> 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098067702"/>
              </p:ext>
            </p:extLst>
          </p:nvPr>
        </p:nvGraphicFramePr>
        <p:xfrm>
          <a:off x="2376052" y="4720937"/>
          <a:ext cx="3525984" cy="146165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68878"/>
                <a:gridCol w="669827"/>
                <a:gridCol w="940214"/>
                <a:gridCol w="1447065"/>
              </a:tblGrid>
              <a:tr h="508969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i="1" dirty="0" smtClean="0"/>
                        <a:t>p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 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p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</a:t>
                      </a:r>
                      <a:r>
                        <a:rPr lang="en-US" sz="2000" b="1" i="0" dirty="0" smtClean="0"/>
                        <a:t>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 </a:t>
                      </a:r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 marL="91457" marR="91457" marT="45732" marB="45732"/>
                </a:tc>
              </a:tr>
              <a:tr h="476343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</a:tr>
              <a:tr h="476343"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 marL="91457" marR="91457" marT="45732" marB="45732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3658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6642"/>
          </a:xfrm>
        </p:spPr>
        <p:txBody>
          <a:bodyPr/>
          <a:lstStyle/>
          <a:p>
            <a:r>
              <a:rPr lang="en-US" dirty="0" smtClean="0"/>
              <a:t>De Morgan’s laws</a:t>
            </a:r>
            <a:endParaRPr lang="en-US" dirty="0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2064326" y="1288472"/>
            <a:ext cx="4426527" cy="1132609"/>
          </a:xfrm>
        </p:spPr>
        <p:txBody>
          <a:bodyPr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(p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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q)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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p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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q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(p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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q)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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p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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</a:t>
            </a:r>
            <a:r>
              <a:rPr lang="en-US" dirty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q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10" name="Content Placeholder 2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446808" y="2857501"/>
            <a:ext cx="8239992" cy="58189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2800" dirty="0" smtClean="0">
                <a:latin typeface="Arial" charset="0"/>
              </a:rPr>
              <a:t>What are the negations of:</a:t>
            </a:r>
            <a:endParaRPr lang="en-US" dirty="0">
              <a:latin typeface="Arial" charset="0"/>
            </a:endParaRPr>
          </a:p>
        </p:txBody>
      </p:sp>
      <p:sp>
        <p:nvSpPr>
          <p:cNvPr id="11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1035623" y="3543301"/>
            <a:ext cx="6851075" cy="990599"/>
          </a:xfrm>
          <a:prstGeom prst="rect">
            <a:avLst/>
          </a:prstGeom>
        </p:spPr>
        <p:txBody>
          <a:bodyPr>
            <a:no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2600" dirty="0" smtClean="0">
                <a:latin typeface="Arial" charset="0"/>
              </a:rPr>
              <a:t>The Yankees and the Phillies will play</a:t>
            </a:r>
          </a:p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2600" dirty="0">
                <a:latin typeface="Arial" charset="0"/>
              </a:rPr>
              <a:t>	</a:t>
            </a:r>
            <a:r>
              <a:rPr lang="en-US" sz="2600" dirty="0" smtClean="0">
                <a:latin typeface="Arial" charset="0"/>
              </a:rPr>
              <a:t>in the World Series.</a:t>
            </a:r>
          </a:p>
        </p:txBody>
      </p:sp>
      <p:sp>
        <p:nvSpPr>
          <p:cNvPr id="12" name="Content Placeholder 2"/>
          <p:cNvSpPr txBox="1">
            <a:spLocks/>
          </p:cNvSpPr>
          <p:nvPr>
            <p:custDataLst>
              <p:tags r:id="rId4"/>
            </p:custDataLst>
          </p:nvPr>
        </p:nvSpPr>
        <p:spPr>
          <a:xfrm>
            <a:off x="1028702" y="4707081"/>
            <a:ext cx="7720445" cy="74937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ct val="90000"/>
              </a:lnSpc>
              <a:buFont typeface="Arial"/>
              <a:buNone/>
            </a:pPr>
            <a:r>
              <a:rPr lang="en-US" sz="2600" dirty="0" smtClean="0">
                <a:latin typeface="Arial" charset="0"/>
              </a:rPr>
              <a:t>It will rain today or it will snow on New Year’s Day.</a:t>
            </a:r>
          </a:p>
        </p:txBody>
      </p:sp>
    </p:spTree>
    <p:extLst>
      <p:ext uri="{BB962C8B-B14F-4D97-AF65-F5344CB8AC3E}">
        <p14:creationId xmlns:p14="http://schemas.microsoft.com/office/powerpoint/2010/main" val="1527280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 Morgan’s laws</a:t>
            </a: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2005713904"/>
              </p:ext>
            </p:extLst>
          </p:nvPr>
        </p:nvGraphicFramePr>
        <p:xfrm>
          <a:off x="464126" y="2649675"/>
          <a:ext cx="8288340" cy="187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71513"/>
                <a:gridCol w="371513"/>
                <a:gridCol w="659096"/>
                <a:gridCol w="792439"/>
                <a:gridCol w="1289301"/>
                <a:gridCol w="857523"/>
                <a:gridCol w="1206755"/>
                <a:gridCol w="2740200"/>
              </a:tblGrid>
              <a:tr h="320040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q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sz="2000" b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i="1" dirty="0" smtClean="0"/>
                        <a:t>q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 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 </a:t>
                      </a:r>
                      <a:r>
                        <a:rPr lang="en-US" sz="2000" b="1" i="1" dirty="0" smtClean="0"/>
                        <a:t>q</a:t>
                      </a:r>
                      <a:endParaRPr lang="en-US" sz="2000" b="1" i="1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sz="2000" b="1" i="0" baseline="0" dirty="0" smtClean="0"/>
                        <a:t> </a:t>
                      </a:r>
                      <a:r>
                        <a:rPr lang="en-US" sz="2000" b="1" i="1" baseline="0" dirty="0" smtClean="0"/>
                        <a:t>q</a:t>
                      </a:r>
                      <a:endParaRPr lang="en-US" sz="2000" b="1" i="1" dirty="0" smtClean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 (</a:t>
                      </a:r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sz="2000" b="1" i="0" baseline="0" dirty="0" smtClean="0"/>
                        <a:t> </a:t>
                      </a:r>
                      <a:r>
                        <a:rPr lang="en-US" sz="2000" b="1" i="1" baseline="0" dirty="0" smtClean="0"/>
                        <a:t>q</a:t>
                      </a:r>
                      <a:r>
                        <a:rPr lang="en-US" sz="2000" b="1" i="0" baseline="0" dirty="0" smtClean="0"/>
                        <a:t>)</a:t>
                      </a:r>
                      <a:endParaRPr lang="en-US" sz="2000" b="1" i="0" dirty="0" smtClean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 (</a:t>
                      </a:r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sz="2000" b="1" i="0" baseline="0" dirty="0" smtClean="0"/>
                        <a:t> </a:t>
                      </a:r>
                      <a:r>
                        <a:rPr lang="en-US" sz="2000" b="1" i="1" baseline="0" dirty="0" smtClean="0"/>
                        <a:t>q</a:t>
                      </a:r>
                      <a:r>
                        <a:rPr lang="en-US" sz="2000" b="1" i="0" baseline="0" dirty="0" smtClean="0"/>
                        <a:t>)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  (</a:t>
                      </a: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 </a:t>
                      </a:r>
                      <a:r>
                        <a:rPr lang="en-US" sz="2000" b="1" i="1" dirty="0" smtClean="0"/>
                        <a:t>q</a:t>
                      </a:r>
                      <a:r>
                        <a:rPr lang="en-US" sz="2000" b="1" i="0" dirty="0" smtClean="0"/>
                        <a:t>)</a:t>
                      </a:r>
                    </a:p>
                  </a:txBody>
                  <a:tcPr marL="91435" marR="9143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 marL="91435" marR="91435"/>
                </a:tc>
              </a:tr>
            </a:tbl>
          </a:graphicData>
        </a:graphic>
      </p:graphicFrame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1569461" y="1394691"/>
            <a:ext cx="60436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sz="3200" dirty="0">
                <a:solidFill>
                  <a:srgbClr val="C00000"/>
                </a:solidFill>
              </a:rPr>
              <a:t>Example: </a:t>
            </a:r>
            <a:r>
              <a:rPr lang="en-US" sz="3200" dirty="0" smtClean="0">
                <a:solidFill>
                  <a:srgbClr val="C00000"/>
                </a:solidFill>
              </a:rPr>
              <a:t> </a:t>
            </a:r>
            <a:r>
              <a:rPr lang="en-US" sz="3200" dirty="0" smtClean="0">
                <a:latin typeface="Symbol" charset="0"/>
                <a:sym typeface="Symbol" charset="0"/>
              </a:rPr>
              <a:t> </a:t>
            </a:r>
            <a:r>
              <a:rPr lang="en-US" sz="3200" dirty="0"/>
              <a:t>(</a:t>
            </a:r>
            <a:r>
              <a:rPr lang="en-US" sz="3200" i="1" dirty="0"/>
              <a:t>p</a:t>
            </a:r>
            <a:r>
              <a:rPr lang="en-US" sz="3200" b="1" dirty="0">
                <a:latin typeface="Symbol" charset="0"/>
                <a:sym typeface="Symbol" charset="0"/>
              </a:rPr>
              <a:t> </a:t>
            </a:r>
            <a:r>
              <a:rPr lang="en-US" sz="3200" dirty="0"/>
              <a:t> </a:t>
            </a:r>
            <a:r>
              <a:rPr lang="en-US" sz="3200" i="1" dirty="0"/>
              <a:t>q</a:t>
            </a:r>
            <a:r>
              <a:rPr lang="en-US" sz="3200" dirty="0"/>
              <a:t>) </a:t>
            </a:r>
            <a:r>
              <a:rPr lang="en-US" sz="3200" dirty="0">
                <a:latin typeface="Symbol" charset="0"/>
                <a:sym typeface="Symbol" charset="0"/>
              </a:rPr>
              <a:t></a:t>
            </a:r>
            <a:r>
              <a:rPr lang="en-US" sz="3200" dirty="0"/>
              <a:t> (</a:t>
            </a:r>
            <a:r>
              <a:rPr lang="en-US" sz="3200" dirty="0">
                <a:latin typeface="Symbol" charset="0"/>
                <a:sym typeface="Symbol" charset="0"/>
              </a:rPr>
              <a:t></a:t>
            </a:r>
            <a:r>
              <a:rPr lang="en-US" sz="3200" dirty="0"/>
              <a:t> </a:t>
            </a:r>
            <a:r>
              <a:rPr lang="en-US" sz="3200" i="1" dirty="0"/>
              <a:t>p</a:t>
            </a:r>
            <a:r>
              <a:rPr lang="en-US" sz="3200" dirty="0"/>
              <a:t> </a:t>
            </a:r>
            <a:r>
              <a:rPr lang="en-US" sz="3200" dirty="0">
                <a:latin typeface="Symbol" charset="0"/>
                <a:sym typeface="Symbol" charset="0"/>
              </a:rPr>
              <a:t></a:t>
            </a:r>
            <a:r>
              <a:rPr lang="en-US" sz="3200" dirty="0"/>
              <a:t> </a:t>
            </a:r>
            <a:r>
              <a:rPr lang="en-US" sz="3200" dirty="0">
                <a:latin typeface="Symbol" charset="0"/>
                <a:sym typeface="Symbol" charset="0"/>
              </a:rPr>
              <a:t> </a:t>
            </a:r>
            <a:r>
              <a:rPr lang="en-US" sz="3200" i="1" dirty="0"/>
              <a:t>q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69342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Law of Implication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784443233"/>
              </p:ext>
            </p:extLst>
          </p:nvPr>
        </p:nvGraphicFramePr>
        <p:xfrm>
          <a:off x="1163496" y="2893291"/>
          <a:ext cx="6286786" cy="18796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11715"/>
                <a:gridCol w="511715"/>
                <a:gridCol w="877226"/>
                <a:gridCol w="731022"/>
                <a:gridCol w="1023430"/>
                <a:gridCol w="2631678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q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sz="2000" b="1" i="1" dirty="0" smtClean="0"/>
                        <a:t> q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i="1" dirty="0" smtClean="0"/>
                        <a:t>p</a:t>
                      </a:r>
                      <a:r>
                        <a:rPr lang="en-US" sz="2000" b="1" dirty="0" smtClean="0"/>
                        <a:t> </a:t>
                      </a:r>
                      <a:r>
                        <a:rPr lang="en-US" sz="2000" b="1" baseline="0" dirty="0" smtClean="0">
                          <a:latin typeface="Symbol"/>
                          <a:sym typeface="Symbol"/>
                        </a:rPr>
                        <a:t> 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000" b="1" i="1" dirty="0" smtClean="0"/>
                        <a:t> q</a:t>
                      </a:r>
                      <a:endParaRPr lang="en-US" sz="2000" b="1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i="0" dirty="0" smtClean="0"/>
                        <a:t>  (</a:t>
                      </a:r>
                      <a:r>
                        <a:rPr lang="en-US" sz="2000" b="1" i="1" dirty="0" smtClean="0"/>
                        <a:t>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sz="2000" b="1" i="1" dirty="0" smtClean="0"/>
                        <a:t> q</a:t>
                      </a:r>
                      <a:r>
                        <a:rPr lang="en-US" sz="2000" b="1" i="0" dirty="0" smtClean="0"/>
                        <a:t>)</a:t>
                      </a:r>
                      <a:r>
                        <a:rPr lang="en-US" sz="2000" b="1" i="1" dirty="0" smtClean="0"/>
                        <a:t>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</a:t>
                      </a:r>
                      <a:r>
                        <a:rPr lang="en-US" sz="2000" b="1" i="0" dirty="0" smtClean="0"/>
                        <a:t>  (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2000" b="1" i="1" dirty="0" smtClean="0"/>
                        <a:t> p </a:t>
                      </a:r>
                      <a:r>
                        <a:rPr lang="en-US" sz="2000" b="1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sz="2000" b="1" i="0" dirty="0" smtClean="0"/>
                        <a:t> </a:t>
                      </a:r>
                      <a:r>
                        <a:rPr lang="en-US" sz="2000" b="1" i="1" dirty="0" smtClean="0"/>
                        <a:t>q</a:t>
                      </a:r>
                      <a:r>
                        <a:rPr lang="en-US" sz="2000" b="1" i="0" dirty="0" smtClean="0"/>
                        <a:t>)</a:t>
                      </a:r>
                      <a:endParaRPr lang="en-US" sz="2000" b="1" i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662979" y="1485900"/>
            <a:ext cx="5638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lang="en-US" sz="3200" dirty="0" smtClean="0"/>
              <a:t>(</a:t>
            </a:r>
            <a:r>
              <a:rPr lang="en-US" sz="3200" i="1" dirty="0"/>
              <a:t>p </a:t>
            </a:r>
            <a:r>
              <a:rPr lang="en-US" sz="3200" dirty="0">
                <a:latin typeface="Symbol" charset="0"/>
                <a:sym typeface="Symbol" charset="0"/>
              </a:rPr>
              <a:t></a:t>
            </a:r>
            <a:r>
              <a:rPr lang="en-US" sz="3200" dirty="0"/>
              <a:t> </a:t>
            </a:r>
            <a:r>
              <a:rPr lang="en-US" sz="3200" i="1" dirty="0"/>
              <a:t>q</a:t>
            </a:r>
            <a:r>
              <a:rPr lang="en-US" sz="3200" dirty="0"/>
              <a:t>) </a:t>
            </a:r>
            <a:r>
              <a:rPr lang="en-US" sz="3200" dirty="0">
                <a:latin typeface="Symbol" charset="0"/>
                <a:sym typeface="Symbol" charset="0"/>
              </a:rPr>
              <a:t></a:t>
            </a:r>
            <a:r>
              <a:rPr lang="en-US" sz="3200" dirty="0"/>
              <a:t> (</a:t>
            </a:r>
            <a:r>
              <a:rPr lang="en-US" sz="3200" dirty="0">
                <a:latin typeface="Symbol" charset="0"/>
                <a:sym typeface="Symbol" charset="0"/>
              </a:rPr>
              <a:t></a:t>
            </a:r>
            <a:r>
              <a:rPr lang="en-US" sz="3200" dirty="0"/>
              <a:t> </a:t>
            </a:r>
            <a:r>
              <a:rPr lang="en-US" sz="3200" i="1" dirty="0"/>
              <a:t>p</a:t>
            </a:r>
            <a:r>
              <a:rPr lang="en-US" sz="3200" dirty="0"/>
              <a:t> </a:t>
            </a:r>
            <a:r>
              <a:rPr lang="en-US" sz="3200" dirty="0">
                <a:latin typeface="Symbol" charset="0"/>
                <a:sym typeface="Symbol" charset="0"/>
              </a:rPr>
              <a:t></a:t>
            </a:r>
            <a:r>
              <a:rPr lang="en-US" sz="3200" dirty="0"/>
              <a:t> </a:t>
            </a:r>
            <a:r>
              <a:rPr lang="en-US" sz="3200" i="1" dirty="0"/>
              <a:t>q</a:t>
            </a:r>
            <a:r>
              <a:rPr lang="en-US" sz="32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426952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administrative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09155" y="1253863"/>
            <a:ext cx="7969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Course web:  </a:t>
            </a:r>
            <a:r>
              <a:rPr lang="en-US" sz="2800" dirty="0" smtClean="0">
                <a:latin typeface="Franklin Gothic Medium"/>
                <a:cs typeface="Franklin Gothic Medium"/>
              </a:rPr>
              <a:t>http://www.cs.washington.edu/311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526472" y="2053409"/>
            <a:ext cx="79698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Office hours:  </a:t>
            </a:r>
            <a:r>
              <a:rPr lang="en-US" sz="2800" dirty="0" smtClean="0">
                <a:latin typeface="Franklin Gothic Medium"/>
                <a:cs typeface="Franklin Gothic Medium"/>
              </a:rPr>
              <a:t>10 hours available; check web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398" y="2888524"/>
            <a:ext cx="796982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Homework #1:  </a:t>
            </a:r>
            <a:r>
              <a:rPr lang="en-US" sz="2800" dirty="0" smtClean="0">
                <a:latin typeface="Franklin Gothic Medium"/>
                <a:cs typeface="Franklin Gothic Medium"/>
              </a:rPr>
              <a:t>Posted.  Turn in (stapled) at the</a:t>
            </a:r>
          </a:p>
          <a:p>
            <a:r>
              <a:rPr lang="en-US" sz="2800" b="1" dirty="0" smtClean="0">
                <a:latin typeface="Franklin Gothic Medium"/>
                <a:cs typeface="Franklin Gothic Medium"/>
              </a:rPr>
              <a:t>                           start </a:t>
            </a:r>
            <a:r>
              <a:rPr lang="en-US" sz="2800" dirty="0" smtClean="0">
                <a:latin typeface="Franklin Gothic Medium"/>
                <a:cs typeface="Franklin Gothic Medium"/>
              </a:rPr>
              <a:t>of class on Wednesday (Oct 2)</a:t>
            </a:r>
            <a:endParaRPr lang="en-US" sz="2800" b="1" dirty="0" smtClean="0">
              <a:latin typeface="Franklin Gothic Medium"/>
              <a:cs typeface="Franklin Gothic Medium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51199" y="4071569"/>
            <a:ext cx="7969827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C00000"/>
                </a:solidFill>
                <a:latin typeface="Franklin Gothic Medium"/>
                <a:cs typeface="Franklin Gothic Medium"/>
              </a:rPr>
              <a:t>Extra credit:		</a:t>
            </a:r>
            <a:r>
              <a:rPr lang="en-US" sz="2800" dirty="0" smtClean="0">
                <a:latin typeface="Franklin Gothic Medium"/>
                <a:cs typeface="Franklin Gothic Medium"/>
              </a:rPr>
              <a:t>Not required to get a 4.0.</a:t>
            </a:r>
          </a:p>
          <a:p>
            <a:r>
              <a:rPr lang="en-US" sz="2800" dirty="0">
                <a:latin typeface="Franklin Gothic Medium"/>
                <a:cs typeface="Franklin Gothic Medium"/>
              </a:rPr>
              <a:t> </a:t>
            </a:r>
            <a:r>
              <a:rPr lang="en-US" sz="2800" dirty="0" smtClean="0">
                <a:latin typeface="Franklin Gothic Medium"/>
                <a:cs typeface="Franklin Gothic Medium"/>
              </a:rPr>
              <a:t>                      	Counts separately.</a:t>
            </a:r>
          </a:p>
          <a:p>
            <a:r>
              <a:rPr lang="en-US" sz="2800" dirty="0" smtClean="0">
                <a:latin typeface="Franklin Gothic Medium"/>
                <a:cs typeface="Franklin Gothic Medium"/>
              </a:rPr>
              <a:t>					In total, may raise grade by ~0.1</a:t>
            </a:r>
          </a:p>
          <a:p>
            <a:r>
              <a:rPr lang="en-US" sz="2800" b="1" dirty="0">
                <a:latin typeface="Franklin Gothic Medium"/>
                <a:cs typeface="Franklin Gothic Medium"/>
              </a:rPr>
              <a:t> </a:t>
            </a:r>
            <a:r>
              <a:rPr lang="en-US" sz="2800" b="1" dirty="0" smtClean="0">
                <a:latin typeface="Franklin Gothic Medium"/>
                <a:cs typeface="Franklin Gothic Medium"/>
              </a:rPr>
              <a:t>                       </a:t>
            </a:r>
          </a:p>
        </p:txBody>
      </p:sp>
    </p:spTree>
    <p:extLst>
      <p:ext uri="{BB962C8B-B14F-4D97-AF65-F5344CB8AC3E}">
        <p14:creationId xmlns:p14="http://schemas.microsoft.com/office/powerpoint/2010/main" val="16359727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computing equivalence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540327" y="1226128"/>
            <a:ext cx="8229600" cy="2140526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>
                <a:latin typeface="Franklin Gothic Medium" pitchFamily="34" charset="0"/>
              </a:rPr>
              <a:t>Describe an algorithm for computing if two logical expressions/circuits are </a:t>
            </a:r>
            <a:r>
              <a:rPr lang="en-US" sz="2800" dirty="0" smtClean="0">
                <a:latin typeface="Franklin Gothic Medium" pitchFamily="34" charset="0"/>
              </a:rPr>
              <a:t>equivalent.</a:t>
            </a:r>
            <a:endParaRPr lang="en-US" sz="2800" dirty="0">
              <a:latin typeface="Franklin Gothic Medium" pitchFamily="34" charset="0"/>
            </a:endParaRPr>
          </a:p>
          <a:p>
            <a:pPr marL="0" indent="0">
              <a:buNone/>
            </a:pPr>
            <a:endParaRPr lang="en-US" sz="2800" dirty="0">
              <a:latin typeface="Franklin Gothic Medium" pitchFamily="34" charset="0"/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</a:rPr>
              <a:t>What </a:t>
            </a:r>
            <a:r>
              <a:rPr lang="en-US" sz="2800" dirty="0">
                <a:solidFill>
                  <a:srgbClr val="C00000"/>
                </a:solidFill>
                <a:latin typeface="Franklin Gothic Medium" pitchFamily="34" charset="0"/>
              </a:rPr>
              <a:t>is the run time of the algorithm?</a:t>
            </a:r>
          </a:p>
        </p:txBody>
      </p:sp>
    </p:spTree>
    <p:extLst>
      <p:ext uri="{BB962C8B-B14F-4D97-AF65-F5344CB8AC3E}">
        <p14:creationId xmlns:p14="http://schemas.microsoft.com/office/powerpoint/2010/main" val="363735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properties of logical connectives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581891" y="1402773"/>
            <a:ext cx="3657600" cy="4525963"/>
          </a:xfrm>
        </p:spPr>
        <p:txBody>
          <a:bodyPr/>
          <a:lstStyle/>
          <a:p>
            <a:r>
              <a:rPr lang="en-US" sz="3000" dirty="0">
                <a:solidFill>
                  <a:srgbClr val="C00000"/>
                </a:solidFill>
                <a:latin typeface="Franklin Gothic Medium" pitchFamily="34" charset="0"/>
              </a:rPr>
              <a:t>Identity</a:t>
            </a:r>
          </a:p>
          <a:p>
            <a:r>
              <a:rPr lang="en-US" sz="3000" dirty="0">
                <a:solidFill>
                  <a:srgbClr val="C00000"/>
                </a:solidFill>
                <a:latin typeface="Franklin Gothic Medium" pitchFamily="34" charset="0"/>
              </a:rPr>
              <a:t>Domination</a:t>
            </a:r>
          </a:p>
          <a:p>
            <a:r>
              <a:rPr lang="en-US" sz="3000" dirty="0">
                <a:solidFill>
                  <a:srgbClr val="C00000"/>
                </a:solidFill>
                <a:latin typeface="Franklin Gothic Medium" pitchFamily="34" charset="0"/>
              </a:rPr>
              <a:t>Idempotent</a:t>
            </a:r>
          </a:p>
          <a:p>
            <a:r>
              <a:rPr lang="en-US" sz="3000" dirty="0">
                <a:solidFill>
                  <a:srgbClr val="C00000"/>
                </a:solidFill>
                <a:latin typeface="Franklin Gothic Medium" pitchFamily="34" charset="0"/>
              </a:rPr>
              <a:t>Commutative</a:t>
            </a:r>
          </a:p>
          <a:p>
            <a:r>
              <a:rPr lang="en-US" sz="3000" dirty="0">
                <a:solidFill>
                  <a:srgbClr val="C00000"/>
                </a:solidFill>
                <a:latin typeface="Franklin Gothic Medium" pitchFamily="34" charset="0"/>
              </a:rPr>
              <a:t>Associative</a:t>
            </a:r>
          </a:p>
          <a:p>
            <a:r>
              <a:rPr lang="en-US" sz="3000" dirty="0">
                <a:solidFill>
                  <a:srgbClr val="C00000"/>
                </a:solidFill>
                <a:latin typeface="Franklin Gothic Medium" pitchFamily="34" charset="0"/>
              </a:rPr>
              <a:t>Distributive</a:t>
            </a:r>
          </a:p>
          <a:p>
            <a:r>
              <a:rPr lang="en-US" sz="3000" dirty="0">
                <a:solidFill>
                  <a:srgbClr val="C00000"/>
                </a:solidFill>
                <a:latin typeface="Franklin Gothic Medium" pitchFamily="34" charset="0"/>
              </a:rPr>
              <a:t>Absorption</a:t>
            </a:r>
          </a:p>
          <a:p>
            <a:r>
              <a:rPr lang="en-US" sz="3000" dirty="0">
                <a:solidFill>
                  <a:srgbClr val="C00000"/>
                </a:solidFill>
                <a:latin typeface="Franklin Gothic Medium" pitchFamily="34" charset="0"/>
              </a:rPr>
              <a:t>Negation</a:t>
            </a:r>
          </a:p>
        </p:txBody>
      </p:sp>
    </p:spTree>
    <p:extLst>
      <p:ext uri="{BB962C8B-B14F-4D97-AF65-F5344CB8AC3E}">
        <p14:creationId xmlns:p14="http://schemas.microsoft.com/office/powerpoint/2010/main" val="3783095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equivalences related to implication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1091051" y="1392380"/>
            <a:ext cx="7096991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q </a:t>
            </a:r>
            <a:r>
              <a:rPr lang="en-US" sz="3000" dirty="0" smtClean="0">
                <a:latin typeface="Arial" charset="0"/>
              </a:rPr>
              <a:t>			</a:t>
            </a:r>
            <a:r>
              <a:rPr lang="en-US" sz="3000" dirty="0" smtClean="0">
                <a:latin typeface="Symbol" charset="0"/>
                <a:sym typeface="Symbol" charset="0"/>
              </a:rPr>
              <a:t>	</a:t>
            </a:r>
            <a:r>
              <a:rPr lang="en-US" sz="3000" dirty="0" smtClean="0">
                <a:latin typeface="Arial" charset="0"/>
              </a:rPr>
              <a:t> 	</a:t>
            </a:r>
            <a:r>
              <a:rPr lang="en-US" sz="3000" dirty="0" smtClean="0">
                <a:latin typeface="Symbol" charset="0"/>
                <a:sym typeface="Symbol" charset="0"/>
              </a:rPr>
              <a:t>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</a:t>
            </a:r>
            <a:r>
              <a:rPr lang="en-US" sz="3000" dirty="0">
                <a:latin typeface="Arial" charset="0"/>
              </a:rPr>
              <a:t> q</a:t>
            </a:r>
          </a:p>
          <a:p>
            <a:pPr marL="0" indent="0">
              <a:buNone/>
            </a:pP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q </a:t>
            </a:r>
            <a:r>
              <a:rPr lang="en-US" sz="3000" dirty="0" smtClean="0">
                <a:latin typeface="Arial" charset="0"/>
              </a:rPr>
              <a:t>			</a:t>
            </a:r>
            <a:r>
              <a:rPr lang="en-US" sz="3000" dirty="0" smtClean="0">
                <a:latin typeface="Symbol" charset="0"/>
                <a:sym typeface="Symbol" charset="0"/>
              </a:rPr>
              <a:t></a:t>
            </a:r>
            <a:r>
              <a:rPr lang="en-US" sz="3000" dirty="0" smtClean="0">
                <a:latin typeface="Arial" charset="0"/>
              </a:rPr>
              <a:t> 		</a:t>
            </a:r>
            <a:r>
              <a:rPr lang="en-US" sz="3000" dirty="0" smtClean="0">
                <a:latin typeface="Symbol" charset="0"/>
                <a:sym typeface="Symbol" charset="0"/>
              </a:rPr>
              <a:t>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>
                <a:latin typeface="Arial" charset="0"/>
              </a:rPr>
              <a:t>q 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</a:t>
            </a:r>
            <a:r>
              <a:rPr lang="en-US" sz="3000" dirty="0">
                <a:latin typeface="Symbol" charset="0"/>
                <a:sym typeface="Symbol" charset="0"/>
              </a:rPr>
              <a:t></a:t>
            </a:r>
            <a:r>
              <a:rPr lang="en-US" sz="3000" dirty="0">
                <a:latin typeface="Arial" charset="0"/>
              </a:rPr>
              <a:t> p</a:t>
            </a:r>
          </a:p>
          <a:p>
            <a:pPr marL="0" indent="0">
              <a:buNone/>
            </a:pP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</a:t>
            </a:r>
            <a:r>
              <a:rPr lang="en-US" sz="3000" dirty="0">
                <a:latin typeface="Arial" charset="0"/>
              </a:rPr>
              <a:t> q </a:t>
            </a:r>
            <a:r>
              <a:rPr lang="en-US" sz="3000" dirty="0" smtClean="0">
                <a:latin typeface="Arial" charset="0"/>
              </a:rPr>
              <a:t>			</a:t>
            </a:r>
            <a:r>
              <a:rPr lang="en-US" sz="3000" dirty="0" smtClean="0">
                <a:latin typeface="Symbol" charset="0"/>
                <a:sym typeface="Symbol" charset="0"/>
              </a:rPr>
              <a:t></a:t>
            </a:r>
            <a:r>
              <a:rPr lang="en-US" sz="3000" dirty="0" smtClean="0">
                <a:latin typeface="Arial" charset="0"/>
              </a:rPr>
              <a:t> 		</a:t>
            </a:r>
            <a:r>
              <a:rPr lang="en-US" sz="3000" dirty="0" smtClean="0">
                <a:latin typeface="Symbol" charset="0"/>
                <a:sym typeface="Symbol" charset="0"/>
              </a:rPr>
              <a:t>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q</a:t>
            </a:r>
          </a:p>
          <a:p>
            <a:pPr marL="0" indent="0">
              <a:buNone/>
            </a:pP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</a:t>
            </a:r>
            <a:r>
              <a:rPr lang="en-US" sz="3000" dirty="0">
                <a:latin typeface="Arial" charset="0"/>
              </a:rPr>
              <a:t> q </a:t>
            </a:r>
            <a:r>
              <a:rPr lang="en-US" sz="3000" dirty="0" smtClean="0">
                <a:latin typeface="Arial" charset="0"/>
              </a:rPr>
              <a:t>			</a:t>
            </a:r>
            <a:r>
              <a:rPr lang="en-US" sz="3000" dirty="0" smtClean="0">
                <a:latin typeface="Symbol" charset="0"/>
                <a:sym typeface="Symbol" charset="0"/>
              </a:rPr>
              <a:t></a:t>
            </a:r>
            <a:r>
              <a:rPr lang="en-US" sz="3000" dirty="0" smtClean="0">
                <a:latin typeface="Arial" charset="0"/>
              </a:rPr>
              <a:t> 		</a:t>
            </a:r>
            <a:r>
              <a:rPr lang="en-US" sz="3000" dirty="0" smtClean="0">
                <a:latin typeface="Symbol" charset="0"/>
                <a:sym typeface="Symbol" charset="0"/>
              </a:rPr>
              <a:t>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>
                <a:latin typeface="Arial" charset="0"/>
              </a:rPr>
              <a:t>(p 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</a:t>
            </a:r>
            <a:r>
              <a:rPr lang="en-US" sz="3000" dirty="0">
                <a:latin typeface="Symbol" charset="0"/>
                <a:sym typeface="Symbol" charset="0"/>
              </a:rPr>
              <a:t></a:t>
            </a:r>
            <a:r>
              <a:rPr lang="en-US" sz="3000" dirty="0">
                <a:latin typeface="Arial" charset="0"/>
              </a:rPr>
              <a:t> q)</a:t>
            </a:r>
          </a:p>
          <a:p>
            <a:pPr marL="0" indent="0">
              <a:buNone/>
            </a:pP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</a:t>
            </a:r>
            <a:r>
              <a:rPr lang="en-US" sz="3000" dirty="0">
                <a:latin typeface="Arial" charset="0"/>
              </a:rPr>
              <a:t> q </a:t>
            </a:r>
            <a:r>
              <a:rPr lang="en-US" sz="3000" dirty="0" smtClean="0">
                <a:latin typeface="Arial" charset="0"/>
              </a:rPr>
              <a:t>			</a:t>
            </a:r>
            <a:r>
              <a:rPr lang="en-US" sz="3000" dirty="0" smtClean="0">
                <a:latin typeface="Symbol" charset="0"/>
                <a:sym typeface="Symbol" charset="0"/>
              </a:rPr>
              <a:t></a:t>
            </a:r>
            <a:r>
              <a:rPr lang="en-US" sz="3000" dirty="0" smtClean="0">
                <a:latin typeface="Arial" charset="0"/>
              </a:rPr>
              <a:t> 		(</a:t>
            </a:r>
            <a:r>
              <a:rPr lang="en-US" sz="3000" dirty="0">
                <a:latin typeface="Arial" charset="0"/>
              </a:rPr>
              <a:t>p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q) </a:t>
            </a:r>
            <a:r>
              <a:rPr lang="en-US" sz="3000" dirty="0">
                <a:latin typeface="Symbol" charset="0"/>
                <a:sym typeface="Symbol" charset="0"/>
              </a:rPr>
              <a:t></a:t>
            </a:r>
            <a:r>
              <a:rPr lang="en-US" sz="3000" dirty="0">
                <a:latin typeface="Arial" charset="0"/>
              </a:rPr>
              <a:t> (q </a:t>
            </a:r>
            <a:r>
              <a:rPr lang="en-US" sz="3000" dirty="0">
                <a:latin typeface="Symbol" charset="0"/>
                <a:sym typeface="Symbol" charset="0"/>
              </a:rPr>
              <a:t></a:t>
            </a:r>
            <a:r>
              <a:rPr lang="en-US" sz="3000" dirty="0">
                <a:latin typeface="Arial" charset="0"/>
              </a:rPr>
              <a:t> p)</a:t>
            </a:r>
          </a:p>
          <a:p>
            <a:pPr marL="0" indent="0">
              <a:buNone/>
            </a:pP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</a:t>
            </a:r>
            <a:r>
              <a:rPr lang="en-US" sz="3000" dirty="0">
                <a:latin typeface="Arial" charset="0"/>
              </a:rPr>
              <a:t> q </a:t>
            </a:r>
            <a:r>
              <a:rPr lang="en-US" sz="3000" dirty="0" smtClean="0">
                <a:latin typeface="Arial" charset="0"/>
              </a:rPr>
              <a:t>			</a:t>
            </a:r>
            <a:r>
              <a:rPr lang="en-US" sz="3000" dirty="0" smtClean="0">
                <a:latin typeface="Symbol" charset="0"/>
                <a:sym typeface="Symbol" charset="0"/>
              </a:rPr>
              <a:t></a:t>
            </a:r>
            <a:r>
              <a:rPr lang="en-US" sz="3000" dirty="0" smtClean="0">
                <a:latin typeface="Arial" charset="0"/>
              </a:rPr>
              <a:t> 		</a:t>
            </a:r>
            <a:r>
              <a:rPr lang="en-US" sz="3000" dirty="0" smtClean="0">
                <a:latin typeface="Symbol" charset="0"/>
                <a:sym typeface="Symbol" charset="0"/>
              </a:rPr>
              <a:t></a:t>
            </a:r>
            <a:r>
              <a:rPr lang="en-US" sz="3000" dirty="0" smtClean="0">
                <a:latin typeface="Arial" charset="0"/>
              </a:rPr>
              <a:t> </a:t>
            </a: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</a:t>
            </a:r>
            <a:r>
              <a:rPr lang="en-US" sz="3000" dirty="0">
                <a:latin typeface="Arial" charset="0"/>
              </a:rPr>
              <a:t> </a:t>
            </a:r>
            <a:r>
              <a:rPr lang="en-US" sz="3000" dirty="0">
                <a:latin typeface="Symbol" charset="0"/>
                <a:sym typeface="Symbol" charset="0"/>
              </a:rPr>
              <a:t></a:t>
            </a:r>
            <a:r>
              <a:rPr lang="en-US" sz="3000" dirty="0">
                <a:latin typeface="Arial" charset="0"/>
              </a:rPr>
              <a:t> q</a:t>
            </a:r>
          </a:p>
          <a:p>
            <a:pPr marL="0" indent="0">
              <a:buNone/>
            </a:pP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</a:t>
            </a:r>
            <a:r>
              <a:rPr lang="en-US" sz="3000" dirty="0">
                <a:latin typeface="Arial" charset="0"/>
              </a:rPr>
              <a:t> q </a:t>
            </a:r>
            <a:r>
              <a:rPr lang="en-US" sz="3000" dirty="0" smtClean="0">
                <a:latin typeface="Arial" charset="0"/>
              </a:rPr>
              <a:t>			</a:t>
            </a:r>
            <a:r>
              <a:rPr lang="en-US" sz="3000" dirty="0" smtClean="0">
                <a:latin typeface="Symbol" charset="0"/>
                <a:sym typeface="Symbol" charset="0"/>
              </a:rPr>
              <a:t></a:t>
            </a:r>
            <a:r>
              <a:rPr lang="en-US" sz="3000" dirty="0" smtClean="0">
                <a:latin typeface="Arial" charset="0"/>
              </a:rPr>
              <a:t> 		(</a:t>
            </a:r>
            <a:r>
              <a:rPr lang="en-US" sz="3000" dirty="0">
                <a:latin typeface="Arial" charset="0"/>
              </a:rPr>
              <a:t>p </a:t>
            </a:r>
            <a:r>
              <a:rPr lang="en-US" sz="3000" dirty="0">
                <a:latin typeface="Symbol" charset="0"/>
                <a:sym typeface="Symbol" charset="0"/>
              </a:rPr>
              <a:t></a:t>
            </a:r>
            <a:r>
              <a:rPr lang="en-US" sz="3000" dirty="0">
                <a:latin typeface="Arial" charset="0"/>
              </a:rPr>
              <a:t> q) </a:t>
            </a:r>
            <a:r>
              <a:rPr lang="en-US" sz="3000" dirty="0">
                <a:latin typeface="Symbol" charset="0"/>
                <a:sym typeface="Symbol" charset="0"/>
              </a:rPr>
              <a:t></a:t>
            </a:r>
            <a:r>
              <a:rPr lang="en-US" sz="3000" dirty="0">
                <a:latin typeface="Arial" charset="0"/>
              </a:rPr>
              <a:t> (</a:t>
            </a:r>
            <a:r>
              <a:rPr lang="en-US" sz="3000" dirty="0">
                <a:latin typeface="Symbol" charset="0"/>
                <a:sym typeface="Symbol" charset="0"/>
              </a:rPr>
              <a:t></a:t>
            </a:r>
            <a:r>
              <a:rPr lang="en-US" sz="3000" dirty="0">
                <a:latin typeface="Arial" charset="0"/>
              </a:rPr>
              <a:t> p </a:t>
            </a:r>
            <a:r>
              <a:rPr lang="en-US" sz="3000" dirty="0">
                <a:latin typeface="Symbol" charset="0"/>
                <a:sym typeface="Symbol" charset="0"/>
              </a:rPr>
              <a:t></a:t>
            </a:r>
            <a:r>
              <a:rPr lang="en-US" sz="3000" dirty="0">
                <a:latin typeface="Arial" charset="0"/>
              </a:rPr>
              <a:t> </a:t>
            </a:r>
            <a:r>
              <a:rPr lang="en-US" sz="3000" dirty="0">
                <a:latin typeface="Symbol" charset="0"/>
                <a:sym typeface="Symbol" charset="0"/>
              </a:rPr>
              <a:t></a:t>
            </a:r>
            <a:r>
              <a:rPr lang="en-US" sz="3000" dirty="0">
                <a:latin typeface="Arial" charset="0"/>
              </a:rPr>
              <a:t> q)</a:t>
            </a:r>
          </a:p>
          <a:p>
            <a:pPr marL="0" indent="0">
              <a:buNone/>
            </a:pPr>
            <a:r>
              <a:rPr lang="en-US" sz="3000" dirty="0">
                <a:latin typeface="Symbol" charset="0"/>
                <a:sym typeface="Symbol" charset="0"/>
              </a:rPr>
              <a:t></a:t>
            </a:r>
            <a:r>
              <a:rPr lang="en-US" sz="3000" dirty="0">
                <a:latin typeface="Arial" charset="0"/>
              </a:rPr>
              <a:t> (p </a:t>
            </a:r>
            <a:r>
              <a:rPr lang="en-US" sz="3000" dirty="0">
                <a:latin typeface="Symbol" charset="0"/>
                <a:sym typeface="Symbol" charset="0"/>
              </a:rPr>
              <a:t></a:t>
            </a:r>
            <a:r>
              <a:rPr lang="en-US" sz="3000" dirty="0">
                <a:latin typeface="Arial" charset="0"/>
              </a:rPr>
              <a:t> q) </a:t>
            </a:r>
            <a:r>
              <a:rPr lang="en-US" sz="3000" dirty="0" smtClean="0">
                <a:latin typeface="Arial" charset="0"/>
              </a:rPr>
              <a:t>		</a:t>
            </a:r>
            <a:r>
              <a:rPr lang="en-US" sz="3000" dirty="0" smtClean="0">
                <a:latin typeface="Symbol" charset="0"/>
                <a:sym typeface="Symbol" charset="0"/>
              </a:rPr>
              <a:t></a:t>
            </a:r>
            <a:r>
              <a:rPr lang="en-US" sz="3000" dirty="0" smtClean="0">
                <a:latin typeface="Arial" charset="0"/>
              </a:rPr>
              <a:t> 		p </a:t>
            </a:r>
            <a:r>
              <a:rPr lang="en-US" sz="3000" dirty="0">
                <a:latin typeface="Symbol" charset="0"/>
                <a:sym typeface="Symbol" charset="0"/>
              </a:rPr>
              <a:t></a:t>
            </a:r>
            <a:r>
              <a:rPr lang="en-US" sz="3000" dirty="0">
                <a:latin typeface="Arial" charset="0"/>
              </a:rPr>
              <a:t> </a:t>
            </a:r>
            <a:r>
              <a:rPr lang="en-US" sz="3000" dirty="0">
                <a:latin typeface="Symbol" charset="0"/>
                <a:sym typeface="Symbol" charset="0"/>
              </a:rPr>
              <a:t></a:t>
            </a:r>
            <a:r>
              <a:rPr lang="en-US" sz="3000" dirty="0">
                <a:latin typeface="Arial" charset="0"/>
              </a:rPr>
              <a:t> q</a:t>
            </a:r>
          </a:p>
        </p:txBody>
      </p:sp>
    </p:spTree>
    <p:extLst>
      <p:ext uri="{BB962C8B-B14F-4D97-AF65-F5344CB8AC3E}">
        <p14:creationId xmlns:p14="http://schemas.microsoft.com/office/powerpoint/2010/main" val="1643293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going crazy yet?  so did they...</a:t>
            </a:r>
            <a:endParaRPr lang="en-US" dirty="0"/>
          </a:p>
        </p:txBody>
      </p:sp>
      <p:pic>
        <p:nvPicPr>
          <p:cNvPr id="2050" name="Picture 2" descr="http://library.thinkquest.org/C0126120/bool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0593" y="1272166"/>
            <a:ext cx="2667000" cy="32385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914395" y="4779819"/>
            <a:ext cx="3262748" cy="1142999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latin typeface="Franklin Gothic Medium" pitchFamily="34" charset="0"/>
              </a:rPr>
              <a:t>    George Boole</a:t>
            </a:r>
          </a:p>
          <a:p>
            <a:pPr marL="0" indent="0">
              <a:buNone/>
            </a:pPr>
            <a:r>
              <a:rPr lang="en-US" sz="2800" dirty="0" smtClean="0">
                <a:latin typeface="Franklin Gothic Medium" pitchFamily="34" charset="0"/>
              </a:rPr>
              <a:t> (of </a:t>
            </a:r>
            <a:r>
              <a:rPr lang="en-US" sz="2800" dirty="0" smtClean="0">
                <a:solidFill>
                  <a:srgbClr val="C00000"/>
                </a:solidFill>
                <a:latin typeface="Franklin Gothic Medium" pitchFamily="34" charset="0"/>
              </a:rPr>
              <a:t>Boolean</a:t>
            </a:r>
            <a:r>
              <a:rPr lang="en-US" sz="2800" dirty="0" smtClean="0">
                <a:latin typeface="Franklin Gothic Medium" pitchFamily="34" charset="0"/>
              </a:rPr>
              <a:t> logic)</a:t>
            </a:r>
            <a:endParaRPr lang="en-US" sz="2800" dirty="0">
              <a:latin typeface="Franklin Gothic Medium" pitchFamily="34" charset="0"/>
            </a:endParaRPr>
          </a:p>
        </p:txBody>
      </p:sp>
      <p:pic>
        <p:nvPicPr>
          <p:cNvPr id="2052" name="Picture 4" descr="http://nowiknow.com/wp-content/uploads/2012/06/rain.jpe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5125" y="1831997"/>
            <a:ext cx="3325089" cy="22967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21704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understanding connectives</a:t>
            </a:r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519546" y="1236518"/>
            <a:ext cx="8229600" cy="4525963"/>
          </a:xfrm>
        </p:spPr>
        <p:txBody>
          <a:bodyPr/>
          <a:lstStyle/>
          <a:p>
            <a:r>
              <a:rPr lang="en-US" sz="2600" dirty="0">
                <a:solidFill>
                  <a:srgbClr val="C00000"/>
                </a:solidFill>
                <a:latin typeface="Franklin Gothic Medium" pitchFamily="34" charset="0"/>
              </a:rPr>
              <a:t>Reflect basic rules of reasoning and logic</a:t>
            </a:r>
          </a:p>
          <a:p>
            <a:r>
              <a:rPr lang="en-US" sz="2600" dirty="0">
                <a:solidFill>
                  <a:srgbClr val="C00000"/>
                </a:solidFill>
                <a:latin typeface="Franklin Gothic Medium" pitchFamily="34" charset="0"/>
              </a:rPr>
              <a:t>Allow manipulation of logical formulas</a:t>
            </a:r>
          </a:p>
          <a:p>
            <a:pPr lvl="1"/>
            <a:r>
              <a:rPr lang="en-US" sz="2600" dirty="0">
                <a:latin typeface="Franklin Gothic Medium" pitchFamily="34" charset="0"/>
              </a:rPr>
              <a:t>Simplification</a:t>
            </a:r>
          </a:p>
          <a:p>
            <a:pPr lvl="1"/>
            <a:r>
              <a:rPr lang="en-US" sz="2600" dirty="0">
                <a:latin typeface="Franklin Gothic Medium" pitchFamily="34" charset="0"/>
              </a:rPr>
              <a:t>Testing for equivalence</a:t>
            </a:r>
          </a:p>
          <a:p>
            <a:r>
              <a:rPr lang="en-US" sz="2600" dirty="0">
                <a:solidFill>
                  <a:srgbClr val="C00000"/>
                </a:solidFill>
                <a:latin typeface="Franklin Gothic Medium" pitchFamily="34" charset="0"/>
              </a:rPr>
              <a:t>Applications</a:t>
            </a:r>
          </a:p>
          <a:p>
            <a:pPr lvl="1"/>
            <a:r>
              <a:rPr lang="en-US" sz="2600" dirty="0">
                <a:latin typeface="Franklin Gothic Medium" pitchFamily="34" charset="0"/>
              </a:rPr>
              <a:t>Query optimization</a:t>
            </a:r>
          </a:p>
          <a:p>
            <a:pPr lvl="1"/>
            <a:r>
              <a:rPr lang="en-US" sz="2600" dirty="0">
                <a:latin typeface="Franklin Gothic Medium" pitchFamily="34" charset="0"/>
              </a:rPr>
              <a:t>Search optimization and caching</a:t>
            </a:r>
          </a:p>
          <a:p>
            <a:pPr lvl="1"/>
            <a:r>
              <a:rPr lang="en-US" sz="2600" dirty="0">
                <a:latin typeface="Franklin Gothic Medium" pitchFamily="34" charset="0"/>
              </a:rPr>
              <a:t>Artificial Intelligence</a:t>
            </a:r>
          </a:p>
          <a:p>
            <a:pPr lvl="1"/>
            <a:r>
              <a:rPr lang="en-US" sz="2600" dirty="0">
                <a:latin typeface="Franklin Gothic Medium" pitchFamily="34" charset="0"/>
              </a:rPr>
              <a:t>Program verification</a:t>
            </a:r>
          </a:p>
        </p:txBody>
      </p:sp>
    </p:spTree>
    <p:extLst>
      <p:ext uri="{BB962C8B-B14F-4D97-AF65-F5344CB8AC3E}">
        <p14:creationId xmlns:p14="http://schemas.microsoft.com/office/powerpoint/2010/main" val="2713654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logical proofs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581891" y="1278083"/>
            <a:ext cx="8229600" cy="3273136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Franklin Gothic Medium" pitchFamily="34" charset="0"/>
              </a:rPr>
              <a:t>To show P is equivalent to Q</a:t>
            </a:r>
          </a:p>
          <a:p>
            <a:pPr lvl="1"/>
            <a:r>
              <a:rPr lang="en-US" dirty="0">
                <a:latin typeface="Franklin Gothic Medium" pitchFamily="34" charset="0"/>
              </a:rPr>
              <a:t>Apply a series of logical equivalences to </a:t>
            </a:r>
            <a:r>
              <a:rPr lang="en-US" dirty="0" err="1">
                <a:latin typeface="Franklin Gothic Medium" pitchFamily="34" charset="0"/>
              </a:rPr>
              <a:t>subexpressions</a:t>
            </a:r>
            <a:r>
              <a:rPr lang="en-US" dirty="0">
                <a:latin typeface="Franklin Gothic Medium" pitchFamily="34" charset="0"/>
              </a:rPr>
              <a:t> to convert P to Q</a:t>
            </a:r>
          </a:p>
          <a:p>
            <a:pPr marL="0" indent="0">
              <a:buNone/>
            </a:pPr>
            <a:r>
              <a:rPr lang="en-US" dirty="0">
                <a:solidFill>
                  <a:srgbClr val="C00000"/>
                </a:solidFill>
                <a:latin typeface="Franklin Gothic Medium" pitchFamily="34" charset="0"/>
              </a:rPr>
              <a:t>To show P is a tautology</a:t>
            </a:r>
          </a:p>
          <a:p>
            <a:pPr lvl="1"/>
            <a:r>
              <a:rPr lang="en-US" dirty="0">
                <a:latin typeface="Franklin Gothic Medium" pitchFamily="34" charset="0"/>
              </a:rPr>
              <a:t>Apply a series of logical equivalences to </a:t>
            </a:r>
            <a:r>
              <a:rPr lang="en-US" dirty="0" err="1">
                <a:latin typeface="Franklin Gothic Medium" pitchFamily="34" charset="0"/>
              </a:rPr>
              <a:t>subexpressions</a:t>
            </a:r>
            <a:r>
              <a:rPr lang="en-US" dirty="0">
                <a:latin typeface="Franklin Gothic Medium" pitchFamily="34" charset="0"/>
              </a:rPr>
              <a:t> to convert P to </a:t>
            </a:r>
            <a:r>
              <a:rPr lang="en-US" b="1" dirty="0">
                <a:latin typeface="Franklin Gothic Medium" pitchFamily="34" charset="0"/>
              </a:rPr>
              <a:t>T</a:t>
            </a:r>
          </a:p>
        </p:txBody>
      </p:sp>
    </p:spTree>
    <p:extLst>
      <p:ext uri="{BB962C8B-B14F-4D97-AF65-F5344CB8AC3E}">
        <p14:creationId xmlns:p14="http://schemas.microsoft.com/office/powerpoint/2010/main" val="3941745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prove this is a tautology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2504210" y="1266248"/>
            <a:ext cx="3761510" cy="80601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(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p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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q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) </a:t>
            </a: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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(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p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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q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)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575490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proving non-equivalence</a:t>
            </a:r>
            <a:endParaRPr lang="en-US" dirty="0"/>
          </a:p>
        </p:txBody>
      </p:sp>
      <p:sp>
        <p:nvSpPr>
          <p:cNvPr id="5" name="Title 1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1007918" y="1401330"/>
            <a:ext cx="2504209" cy="80601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(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p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 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q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) </a:t>
            </a: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 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r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  <p:sp>
        <p:nvSpPr>
          <p:cNvPr id="4" name="Title 1"/>
          <p:cNvSpPr txBox="1">
            <a:spLocks/>
          </p:cNvSpPr>
          <p:nvPr>
            <p:custDataLst>
              <p:tags r:id="rId2"/>
            </p:custDataLst>
          </p:nvPr>
        </p:nvSpPr>
        <p:spPr>
          <a:xfrm>
            <a:off x="5088082" y="1443904"/>
            <a:ext cx="2504209" cy="806017"/>
          </a:xfrm>
          <a:prstGeom prst="rect">
            <a:avLst/>
          </a:prstGeom>
        </p:spPr>
        <p:txBody>
          <a:bodyPr>
            <a:normAutofit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200" kern="1200">
                <a:solidFill>
                  <a:schemeClr val="tx1"/>
                </a:solidFill>
                <a:latin typeface="Franklin Gothic Medium"/>
                <a:ea typeface="+mj-ea"/>
                <a:cs typeface="Franklin Gothic Medium"/>
              </a:defRPr>
            </a:lvl1pPr>
          </a:lstStyle>
          <a:p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p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>
                <a:solidFill>
                  <a:srgbClr val="C00000"/>
                </a:solidFill>
                <a:latin typeface="Symbol" charset="0"/>
                <a:sym typeface="Symbol" charset="0"/>
              </a:rPr>
              <a:t> 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(</a:t>
            </a:r>
            <a:r>
              <a:rPr lang="en-US" i="1" dirty="0" smtClean="0">
                <a:solidFill>
                  <a:srgbClr val="C00000"/>
                </a:solidFill>
                <a:latin typeface="Arial" charset="0"/>
              </a:rPr>
              <a:t>q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charset="0"/>
                <a:sym typeface="Symbol" charset="0"/>
              </a:rPr>
              <a:t> </a:t>
            </a:r>
            <a:r>
              <a:rPr lang="en-US" dirty="0" smtClean="0">
                <a:solidFill>
                  <a:srgbClr val="C00000"/>
                </a:solidFill>
                <a:latin typeface="Arial" charset="0"/>
              </a:rPr>
              <a:t>r)</a:t>
            </a:r>
            <a:endParaRPr lang="en-US" dirty="0">
              <a:solidFill>
                <a:srgbClr val="C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94938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recall:  </a:t>
            </a:r>
            <a:r>
              <a:rPr lang="en-US" dirty="0" smtClean="0"/>
              <a:t>connectives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custDataLst>
              <p:tags r:id="rId1"/>
            </p:custDataLst>
            <p:extLst>
              <p:ext uri="{D42A27DB-BD31-4B8C-83A1-F6EECF244321}">
                <p14:modId xmlns:p14="http://schemas.microsoft.com/office/powerpoint/2010/main" val="3971952797"/>
              </p:ext>
            </p:extLst>
          </p:nvPr>
        </p:nvGraphicFramePr>
        <p:xfrm>
          <a:off x="1675390" y="1514764"/>
          <a:ext cx="1143000" cy="109701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470648"/>
                <a:gridCol w="672352"/>
              </a:tblGrid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i="1" dirty="0" smtClean="0"/>
                        <a:t>p</a:t>
                      </a:r>
                      <a:endParaRPr lang="en-US" sz="1800" i="1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i="0" baseline="0" dirty="0" smtClean="0">
                          <a:latin typeface="Symbol"/>
                          <a:sym typeface="Symbol"/>
                        </a:rPr>
                        <a:t></a:t>
                      </a:r>
                      <a:r>
                        <a:rPr lang="en-US" sz="1800" i="0" baseline="0" dirty="0" smtClean="0"/>
                        <a:t> </a:t>
                      </a:r>
                      <a:r>
                        <a:rPr lang="en-US" sz="1800" i="1" baseline="0" dirty="0" smtClean="0"/>
                        <a:t>p</a:t>
                      </a:r>
                      <a:endParaRPr lang="en-US" sz="1800" i="1" dirty="0"/>
                    </a:p>
                  </a:txBody>
                  <a:tcPr marT="45675" marB="45675"/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</a:t>
                      </a:r>
                      <a:endParaRPr lang="en-US" sz="1800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</a:t>
                      </a:r>
                      <a:endParaRPr lang="en-US" sz="1800" dirty="0"/>
                    </a:p>
                  </a:txBody>
                  <a:tcPr marT="45675" marB="45675"/>
                </a:tc>
              </a:tr>
              <a:tr h="365654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F</a:t>
                      </a:r>
                      <a:endParaRPr lang="en-US" sz="1800" dirty="0"/>
                    </a:p>
                  </a:txBody>
                  <a:tcPr marT="45675" marB="45675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T</a:t>
                      </a:r>
                      <a:endParaRPr lang="en-US" sz="1800" dirty="0"/>
                    </a:p>
                  </a:txBody>
                  <a:tcPr marT="45675" marB="45675"/>
                </a:tc>
              </a:tr>
            </a:tbl>
          </a:graphicData>
        </a:graphic>
      </p:graphicFrame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328097936"/>
              </p:ext>
            </p:extLst>
          </p:nvPr>
        </p:nvGraphicFramePr>
        <p:xfrm>
          <a:off x="5150427" y="1294149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 </a:t>
                      </a:r>
                      <a:r>
                        <a:rPr lang="en-US" i="0" baseline="0" dirty="0" smtClean="0">
                          <a:latin typeface="Symbol"/>
                          <a:sym typeface="Symbol"/>
                        </a:rPr>
                        <a:t></a:t>
                      </a:r>
                      <a:r>
                        <a:rPr lang="en-US" i="0" baseline="0" dirty="0" smtClean="0"/>
                        <a:t> </a:t>
                      </a:r>
                      <a:r>
                        <a:rPr lang="en-US" i="1" baseline="0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3"/>
            </p:custDataLst>
            <p:extLst>
              <p:ext uri="{D42A27DB-BD31-4B8C-83A1-F6EECF244321}">
                <p14:modId xmlns:p14="http://schemas.microsoft.com/office/powerpoint/2010/main" val="4111515766"/>
              </p:ext>
            </p:extLst>
          </p:nvPr>
        </p:nvGraphicFramePr>
        <p:xfrm>
          <a:off x="1447800" y="3871095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 </a:t>
                      </a:r>
                      <a:r>
                        <a:rPr lang="en-US" i="0" baseline="0" dirty="0" smtClean="0">
                          <a:latin typeface="Symbol"/>
                          <a:sym typeface="Symbol"/>
                        </a:rPr>
                        <a:t></a:t>
                      </a:r>
                      <a:r>
                        <a:rPr lang="en-US" i="1" dirty="0" smtClean="0"/>
                        <a:t> 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custDataLst>
              <p:tags r:id="rId4"/>
            </p:custDataLst>
            <p:extLst>
              <p:ext uri="{D42A27DB-BD31-4B8C-83A1-F6EECF244321}">
                <p14:modId xmlns:p14="http://schemas.microsoft.com/office/powerpoint/2010/main" val="2705496151"/>
              </p:ext>
            </p:extLst>
          </p:nvPr>
        </p:nvGraphicFramePr>
        <p:xfrm>
          <a:off x="5167746" y="3975005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i="1" dirty="0" smtClean="0"/>
                        <a:t>p </a:t>
                      </a:r>
                      <a:r>
                        <a:rPr lang="en-US" i="0" baseline="0" dirty="0" smtClean="0">
                          <a:latin typeface="Symbol"/>
                          <a:sym typeface="Symbol"/>
                        </a:rPr>
                        <a:t></a:t>
                      </a:r>
                      <a:r>
                        <a:rPr lang="en-US" i="1" baseline="0" dirty="0" smtClean="0"/>
                        <a:t> 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T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F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1905290" y="2821998"/>
            <a:ext cx="6731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C00000"/>
                </a:solidFill>
              </a:rPr>
              <a:t>NOT</a:t>
            </a:r>
          </a:p>
        </p:txBody>
      </p:sp>
      <p:sp>
        <p:nvSpPr>
          <p:cNvPr id="11" name="TextBox 8"/>
          <p:cNvSpPr txBox="1">
            <a:spLocks noChangeArrowheads="1"/>
          </p:cNvSpPr>
          <p:nvPr/>
        </p:nvSpPr>
        <p:spPr bwMode="auto">
          <a:xfrm>
            <a:off x="5742708" y="3230322"/>
            <a:ext cx="6842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C00000"/>
                </a:solidFill>
              </a:rPr>
              <a:t>AND</a:t>
            </a:r>
          </a:p>
        </p:txBody>
      </p:sp>
      <p:sp>
        <p:nvSpPr>
          <p:cNvPr id="12" name="TextBox 9"/>
          <p:cNvSpPr txBox="1">
            <a:spLocks noChangeArrowheads="1"/>
          </p:cNvSpPr>
          <p:nvPr/>
        </p:nvSpPr>
        <p:spPr bwMode="auto">
          <a:xfrm>
            <a:off x="2086987" y="5838441"/>
            <a:ext cx="5302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C00000"/>
                </a:solidFill>
              </a:rPr>
              <a:t>OR</a:t>
            </a:r>
          </a:p>
        </p:txBody>
      </p:sp>
      <p:sp>
        <p:nvSpPr>
          <p:cNvPr id="13" name="TextBox 10"/>
          <p:cNvSpPr txBox="1">
            <a:spLocks noChangeArrowheads="1"/>
          </p:cNvSpPr>
          <p:nvPr/>
        </p:nvSpPr>
        <p:spPr bwMode="auto">
          <a:xfrm>
            <a:off x="5826991" y="5923878"/>
            <a:ext cx="6842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/>
            <a:r>
              <a:rPr lang="en-US" b="1" dirty="0">
                <a:solidFill>
                  <a:srgbClr val="C00000"/>
                </a:solidFill>
              </a:rPr>
              <a:t>XOR</a:t>
            </a:r>
          </a:p>
        </p:txBody>
      </p:sp>
    </p:spTree>
    <p:extLst>
      <p:ext uri="{BB962C8B-B14F-4D97-AF65-F5344CB8AC3E}">
        <p14:creationId xmlns:p14="http://schemas.microsoft.com/office/powerpoint/2010/main" val="1552165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53856"/>
                <a:ext cx="8229600" cy="606642"/>
              </a:xfrm>
            </p:spPr>
            <p:txBody>
              <a:bodyPr/>
              <a:lstStyle/>
              <a:p>
                <a:r>
                  <a:rPr lang="en-US" dirty="0">
                    <a:solidFill>
                      <a:prstClr val="black"/>
                    </a:solidFill>
                  </a:rPr>
                  <a:t>recall:</a:t>
                </a:r>
                <a:r>
                  <a:rPr lang="en-US" dirty="0" smtClean="0">
                    <a:solidFill>
                      <a:prstClr val="black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→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53856"/>
                <a:ext cx="8229600" cy="606642"/>
              </a:xfrm>
              <a:blipFill rotWithShape="1">
                <a:blip r:embed="rId4"/>
                <a:stretch>
                  <a:fillRect l="-1852" t="-12121" b="-303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71054" y="128847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Implication: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implies </a:t>
            </a:r>
            <a:r>
              <a:rPr lang="en-US" i="1" dirty="0" smtClean="0"/>
              <a:t>q</a:t>
            </a:r>
          </a:p>
          <a:p>
            <a:pPr lvl="1"/>
            <a:r>
              <a:rPr lang="en-US" dirty="0" smtClean="0"/>
              <a:t>whenever </a:t>
            </a:r>
            <a:r>
              <a:rPr lang="en-US" i="1" dirty="0" smtClean="0"/>
              <a:t>p</a:t>
            </a:r>
            <a:r>
              <a:rPr lang="en-US" dirty="0" smtClean="0"/>
              <a:t> is true </a:t>
            </a:r>
            <a:r>
              <a:rPr lang="en-US" i="1" dirty="0" smtClean="0"/>
              <a:t>q</a:t>
            </a:r>
            <a:r>
              <a:rPr lang="en-US" dirty="0" smtClean="0"/>
              <a:t> must be true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p</a:t>
            </a:r>
            <a:r>
              <a:rPr lang="en-US" dirty="0" smtClean="0"/>
              <a:t> then </a:t>
            </a:r>
            <a:r>
              <a:rPr lang="en-US" i="1" dirty="0" smtClean="0"/>
              <a:t>q</a:t>
            </a:r>
          </a:p>
          <a:p>
            <a:pPr lvl="1"/>
            <a:r>
              <a:rPr lang="en-US" i="1" dirty="0" smtClean="0"/>
              <a:t>q</a:t>
            </a:r>
            <a:r>
              <a:rPr lang="en-US" dirty="0" smtClean="0"/>
              <a:t> if </a:t>
            </a:r>
            <a:r>
              <a:rPr lang="en-US" i="1" dirty="0" smtClean="0"/>
              <a:t>p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is sufficient for </a:t>
            </a:r>
            <a:r>
              <a:rPr lang="en-US" i="1" dirty="0" smtClean="0"/>
              <a:t>q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only if </a:t>
            </a:r>
            <a:r>
              <a:rPr lang="en-US" i="1" dirty="0" smtClean="0"/>
              <a:t>q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1243972457"/>
              </p:ext>
            </p:extLst>
          </p:nvPr>
        </p:nvGraphicFramePr>
        <p:xfrm>
          <a:off x="6750628" y="1201881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  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  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 </a:t>
                      </a:r>
                      <a:r>
                        <a:rPr lang="en-US" i="1" baseline="0" dirty="0" smtClean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i="1" dirty="0" smtClean="0"/>
                        <a:t> 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F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   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F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/>
                        <a:t> 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F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/>
                        <a:t> 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6076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>
              <a:xfrm>
                <a:off x="457200" y="253856"/>
                <a:ext cx="8229600" cy="606642"/>
              </a:xfr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en-US" dirty="0" smtClean="0">
                          <a:solidFill>
                            <a:prstClr val="black"/>
                          </a:solidFill>
                        </a:rPr>
                        <m:t>recall</m:t>
                      </m:r>
                      <m:r>
                        <m:rPr>
                          <m:nor/>
                        </m:rPr>
                        <a:rPr lang="en-US" dirty="0" smtClean="0">
                          <a:solidFill>
                            <a:prstClr val="black"/>
                          </a:solidFill>
                        </a:rPr>
                        <m:t>:</m:t>
                      </m:r>
                      <m:r>
                        <a:rPr lang="en-US" b="0" i="1" dirty="0" smtClean="0">
                          <a:solidFill>
                            <a:prstClr val="black"/>
                          </a:solidFill>
                          <a:latin typeface="Cambria Math"/>
                        </a:rPr>
                        <m:t> 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𝑝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→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𝑞</m:t>
                      </m:r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xfrm>
                <a:off x="457200" y="253856"/>
                <a:ext cx="8229600" cy="606642"/>
              </a:xfr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471054" y="1288470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Implication: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implies </a:t>
            </a:r>
            <a:r>
              <a:rPr lang="en-US" i="1" dirty="0" smtClean="0"/>
              <a:t>q</a:t>
            </a:r>
          </a:p>
          <a:p>
            <a:pPr lvl="1"/>
            <a:r>
              <a:rPr lang="en-US" dirty="0" smtClean="0"/>
              <a:t>whenever </a:t>
            </a:r>
            <a:r>
              <a:rPr lang="en-US" i="1" dirty="0" smtClean="0"/>
              <a:t>p</a:t>
            </a:r>
            <a:r>
              <a:rPr lang="en-US" dirty="0" smtClean="0"/>
              <a:t> is true </a:t>
            </a:r>
            <a:r>
              <a:rPr lang="en-US" i="1" dirty="0" smtClean="0"/>
              <a:t>q</a:t>
            </a:r>
            <a:r>
              <a:rPr lang="en-US" dirty="0" smtClean="0"/>
              <a:t> must be true</a:t>
            </a:r>
          </a:p>
          <a:p>
            <a:pPr lvl="1"/>
            <a:r>
              <a:rPr lang="en-US" dirty="0" smtClean="0"/>
              <a:t>if </a:t>
            </a:r>
            <a:r>
              <a:rPr lang="en-US" i="1" dirty="0" smtClean="0"/>
              <a:t>p</a:t>
            </a:r>
            <a:r>
              <a:rPr lang="en-US" dirty="0" smtClean="0"/>
              <a:t> then </a:t>
            </a:r>
            <a:r>
              <a:rPr lang="en-US" i="1" dirty="0" smtClean="0"/>
              <a:t>q</a:t>
            </a:r>
          </a:p>
          <a:p>
            <a:pPr lvl="1"/>
            <a:r>
              <a:rPr lang="en-US" i="1" dirty="0" smtClean="0"/>
              <a:t>q</a:t>
            </a:r>
            <a:r>
              <a:rPr lang="en-US" dirty="0" smtClean="0"/>
              <a:t> if </a:t>
            </a:r>
            <a:r>
              <a:rPr lang="en-US" i="1" dirty="0" smtClean="0"/>
              <a:t>p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is sufficient for </a:t>
            </a:r>
            <a:r>
              <a:rPr lang="en-US" i="1" dirty="0" smtClean="0"/>
              <a:t>q</a:t>
            </a:r>
          </a:p>
          <a:p>
            <a:pPr lvl="1"/>
            <a:r>
              <a:rPr lang="en-US" i="1" dirty="0" smtClean="0"/>
              <a:t>p</a:t>
            </a:r>
            <a:r>
              <a:rPr lang="en-US" dirty="0" smtClean="0"/>
              <a:t> only if </a:t>
            </a:r>
            <a:r>
              <a:rPr lang="en-US" i="1" dirty="0" smtClean="0"/>
              <a:t>q</a:t>
            </a: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3864363268"/>
              </p:ext>
            </p:extLst>
          </p:nvPr>
        </p:nvGraphicFramePr>
        <p:xfrm>
          <a:off x="6750628" y="1201881"/>
          <a:ext cx="1905000" cy="1828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33400"/>
                <a:gridCol w="533400"/>
                <a:gridCol w="838200"/>
              </a:tblGrid>
              <a:tr h="360680">
                <a:tc>
                  <a:txBody>
                    <a:bodyPr/>
                    <a:lstStyle/>
                    <a:p>
                      <a:r>
                        <a:rPr lang="en-US" i="1" dirty="0" smtClean="0"/>
                        <a:t>  p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  q</a:t>
                      </a:r>
                      <a:endParaRPr lang="en-US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i="1" dirty="0" smtClean="0"/>
                        <a:t>p </a:t>
                      </a:r>
                      <a:r>
                        <a:rPr lang="en-US" i="1" baseline="0" dirty="0" smtClean="0">
                          <a:latin typeface="Symbol"/>
                          <a:sym typeface="Symbol"/>
                        </a:rPr>
                        <a:t></a:t>
                      </a:r>
                      <a:r>
                        <a:rPr lang="en-US" i="1" dirty="0" smtClean="0"/>
                        <a:t> q</a:t>
                      </a:r>
                      <a:endParaRPr lang="en-US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/>
                        <a:t> 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F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   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/>
                        <a:t>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 F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</a:t>
                      </a:r>
                      <a:r>
                        <a:rPr lang="en-US" dirty="0" smtClean="0">
                          <a:solidFill>
                            <a:srgbClr val="C00000"/>
                          </a:solidFill>
                        </a:rPr>
                        <a:t>T</a:t>
                      </a:r>
                      <a:endParaRPr lang="en-US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/>
                        <a:t> 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F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/>
                        <a:t> 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Content Placeholder 2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602675" y="5230809"/>
            <a:ext cx="8229600" cy="1167248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</a:pPr>
            <a:r>
              <a:rPr lang="en-US" dirty="0" smtClean="0">
                <a:solidFill>
                  <a:srgbClr val="C00000"/>
                </a:solidFill>
              </a:rPr>
              <a:t>“If you behave, then I’ll buy you ice cream.”</a:t>
            </a:r>
          </a:p>
          <a:p>
            <a:pPr marL="0" indent="0">
              <a:buFont typeface="Arial"/>
              <a:buNone/>
            </a:pPr>
            <a:r>
              <a:rPr lang="en-US" i="1" dirty="0"/>
              <a:t> </a:t>
            </a:r>
            <a:r>
              <a:rPr lang="en-US" i="1" dirty="0" smtClean="0"/>
              <a:t>                What if you don’t behave?</a:t>
            </a:r>
          </a:p>
        </p:txBody>
      </p:sp>
    </p:spTree>
    <p:extLst>
      <p:ext uri="{BB962C8B-B14F-4D97-AF65-F5344CB8AC3E}">
        <p14:creationId xmlns:p14="http://schemas.microsoft.com/office/powerpoint/2010/main" val="3871772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recall: </a:t>
            </a:r>
            <a:r>
              <a:rPr lang="en-US" dirty="0" smtClean="0"/>
              <a:t>converse, contrapositive, inverse</a:t>
            </a:r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>
            <p:custDataLst>
              <p:tags r:id="rId1"/>
            </p:custDataLst>
          </p:nvPr>
        </p:nvSpPr>
        <p:spPr>
          <a:xfrm>
            <a:off x="592283" y="1246907"/>
            <a:ext cx="8229600" cy="3740729"/>
          </a:xfrm>
          <a:prstGeom prst="rect">
            <a:avLst/>
          </a:prstGeom>
        </p:spPr>
        <p:txBody>
          <a:bodyPr/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Franklin Gothic Medium"/>
                <a:ea typeface="+mn-ea"/>
                <a:cs typeface="Franklin Gothic Medium"/>
              </a:defRPr>
            </a:lvl2pPr>
            <a:lvl3pPr marL="9144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Implication:			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q</a:t>
            </a:r>
          </a:p>
          <a:p>
            <a:r>
              <a:rPr lang="en-US" dirty="0" smtClean="0"/>
              <a:t>Converse:				</a:t>
            </a:r>
            <a:r>
              <a:rPr lang="en-US" i="1" dirty="0" smtClean="0">
                <a:solidFill>
                  <a:srgbClr val="C00000"/>
                </a:solidFill>
              </a:rPr>
              <a:t>q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</a:p>
          <a:p>
            <a:r>
              <a:rPr lang="en-US" dirty="0" smtClean="0"/>
              <a:t>Contrapositive:		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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q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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</a:p>
          <a:p>
            <a:r>
              <a:rPr lang="en-US" dirty="0" smtClean="0"/>
              <a:t>Inverse: 					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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p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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  <a:latin typeface="Symbol" pitchFamily="18" charset="2"/>
                <a:sym typeface="Symbol" pitchFamily="18" charset="2"/>
              </a:rPr>
              <a:t></a:t>
            </a:r>
            <a:r>
              <a:rPr lang="en-US" dirty="0" smtClean="0">
                <a:solidFill>
                  <a:srgbClr val="C00000"/>
                </a:solidFill>
              </a:rPr>
              <a:t> </a:t>
            </a:r>
            <a:r>
              <a:rPr lang="en-US" i="1" dirty="0" smtClean="0">
                <a:solidFill>
                  <a:srgbClr val="C00000"/>
                </a:solidFill>
              </a:rPr>
              <a:t>q</a:t>
            </a:r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Are these the same?</a:t>
            </a:r>
          </a:p>
        </p:txBody>
      </p:sp>
    </p:spTree>
    <p:extLst>
      <p:ext uri="{BB962C8B-B14F-4D97-AF65-F5344CB8AC3E}">
        <p14:creationId xmlns:p14="http://schemas.microsoft.com/office/powerpoint/2010/main" val="4186130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itle 1"/>
              <p:cNvSpPr>
                <a:spLocks noGrp="1"/>
              </p:cNvSpPr>
              <p:nvPr>
                <p:ph type="title"/>
              </p:nvPr>
            </p:nvSpPr>
            <p:spPr/>
            <p:txBody>
              <a:bodyPr/>
              <a:lstStyle/>
              <a:p>
                <a:r>
                  <a:rPr lang="en-US" dirty="0">
                    <a:solidFill>
                      <a:prstClr val="black"/>
                    </a:solidFill>
                  </a:rPr>
                  <a:t>recall: </a:t>
                </a:r>
                <a:r>
                  <a:rPr lang="en-US" dirty="0" err="1" smtClean="0"/>
                  <a:t>Biconditional</a:t>
                </a:r>
                <a:r>
                  <a:rPr lang="en-US" dirty="0" smtClean="0"/>
                  <a:t>: 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↔</m:t>
                    </m:r>
                    <m:r>
                      <a:rPr lang="en-US" b="0" i="1" smtClean="0">
                        <a:latin typeface="Cambria Math" panose="02040503050406030204" pitchFamily="18" charset="0"/>
                      </a:rPr>
                      <m:t>𝑞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" name="Title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title"/>
              </p:nvPr>
            </p:nvSpPr>
            <p:spPr>
              <a:blipFill rotWithShape="1">
                <a:blip r:embed="rId4"/>
                <a:stretch>
                  <a:fillRect l="-1852" t="-12000" b="-2900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602673" y="1267690"/>
            <a:ext cx="8229600" cy="4525963"/>
          </a:xfrm>
        </p:spPr>
        <p:txBody>
          <a:bodyPr/>
          <a:lstStyle/>
          <a:p>
            <a:r>
              <a:rPr lang="en-US" i="1" smtClean="0"/>
              <a:t>p</a:t>
            </a:r>
            <a:r>
              <a:rPr lang="en-US" smtClean="0"/>
              <a:t> iff </a:t>
            </a:r>
            <a:r>
              <a:rPr lang="en-US" i="1" smtClean="0"/>
              <a:t>q</a:t>
            </a:r>
          </a:p>
          <a:p>
            <a:r>
              <a:rPr lang="en-US" i="1" smtClean="0"/>
              <a:t>p</a:t>
            </a:r>
            <a:r>
              <a:rPr lang="en-US" smtClean="0"/>
              <a:t> is equivalent to </a:t>
            </a:r>
            <a:r>
              <a:rPr lang="en-US" i="1" smtClean="0"/>
              <a:t>q</a:t>
            </a:r>
          </a:p>
          <a:p>
            <a:r>
              <a:rPr lang="en-US" i="1" smtClean="0"/>
              <a:t>p</a:t>
            </a:r>
            <a:r>
              <a:rPr lang="en-US" smtClean="0"/>
              <a:t> implies </a:t>
            </a:r>
            <a:r>
              <a:rPr lang="en-US" i="1" smtClean="0"/>
              <a:t>q</a:t>
            </a:r>
            <a:r>
              <a:rPr lang="en-US" smtClean="0"/>
              <a:t> and </a:t>
            </a:r>
            <a:r>
              <a:rPr lang="en-US" i="1" smtClean="0"/>
              <a:t>q</a:t>
            </a:r>
            <a:r>
              <a:rPr lang="en-US" smtClean="0"/>
              <a:t> implies </a:t>
            </a:r>
            <a:r>
              <a:rPr lang="en-US" i="1" smtClean="0"/>
              <a:t>p</a:t>
            </a: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custDataLst>
              <p:tags r:id="rId2"/>
            </p:custDataLst>
            <p:extLst>
              <p:ext uri="{D42A27DB-BD31-4B8C-83A1-F6EECF244321}">
                <p14:modId xmlns:p14="http://schemas.microsoft.com/office/powerpoint/2010/main" val="2939273412"/>
              </p:ext>
            </p:extLst>
          </p:nvPr>
        </p:nvGraphicFramePr>
        <p:xfrm>
          <a:off x="2940627" y="3581400"/>
          <a:ext cx="2628900" cy="19569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736092"/>
                <a:gridCol w="736092"/>
                <a:gridCol w="1156716"/>
              </a:tblGrid>
              <a:tr h="360680"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p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q</a:t>
                      </a:r>
                      <a:endParaRPr lang="en-US" sz="24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i="1" dirty="0" smtClean="0"/>
                        <a:t>p </a:t>
                      </a:r>
                      <a:r>
                        <a:rPr lang="en-US" sz="2400" i="0" baseline="0" dirty="0" smtClean="0">
                          <a:latin typeface="Symbol"/>
                          <a:sym typeface="Symbol"/>
                        </a:rPr>
                        <a:t></a:t>
                      </a:r>
                      <a:r>
                        <a:rPr lang="en-US" sz="2400" i="0" baseline="0" dirty="0" smtClean="0"/>
                        <a:t> </a:t>
                      </a:r>
                      <a:r>
                        <a:rPr lang="en-US" sz="2400" i="1" dirty="0" smtClean="0"/>
                        <a:t>q</a:t>
                      </a:r>
                      <a:endParaRPr lang="en-US" sz="2400" i="1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/>
                        <a:t>  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T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/>
                        <a:t>  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F</a:t>
                      </a:r>
                      <a:endParaRPr lang="en-US" dirty="0"/>
                    </a:p>
                  </a:txBody>
                  <a:tcPr/>
                </a:tc>
              </a:tr>
              <a:tr h="360680">
                <a:tc>
                  <a:txBody>
                    <a:bodyPr/>
                    <a:lstStyle/>
                    <a:p>
                      <a:r>
                        <a:rPr lang="en-US" dirty="0" smtClean="0"/>
                        <a:t>  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F</a:t>
                      </a:r>
                      <a:endParaRPr lang="en-US" dirty="0"/>
                    </a:p>
                  </a:txBody>
                  <a:tcPr/>
                </a:tc>
              </a:tr>
              <a:tr h="402474">
                <a:tc>
                  <a:txBody>
                    <a:bodyPr/>
                    <a:lstStyle/>
                    <a:p>
                      <a:r>
                        <a:rPr lang="en-US" dirty="0" smtClean="0"/>
                        <a:t>  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     T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45374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prstClr val="black"/>
                </a:solidFill>
              </a:rPr>
              <a:t>recall: </a:t>
            </a:r>
            <a:r>
              <a:rPr lang="en-US" dirty="0" smtClean="0"/>
              <a:t>English and logic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  <p:custDataLst>
              <p:tags r:id="rId1"/>
            </p:custDataLst>
          </p:nvPr>
        </p:nvSpPr>
        <p:spPr>
          <a:xfrm>
            <a:off x="509155" y="118456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300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You cannot ride the roller coaster if you are under 4 feet tall unless you are older than 16 years old.</a:t>
            </a:r>
          </a:p>
          <a:p>
            <a:pPr lvl="1"/>
            <a:endParaRPr lang="en-US" i="1" dirty="0" smtClean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/>
              <a:t>q</a:t>
            </a:r>
            <a:r>
              <a:rPr lang="en-US" dirty="0" smtClean="0"/>
              <a:t>:  you can ride the roller coaster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/>
              <a:t>r</a:t>
            </a:r>
            <a:r>
              <a:rPr lang="en-US" dirty="0" smtClean="0"/>
              <a:t>:  you are under 4 feet tall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i="1" dirty="0" smtClean="0"/>
              <a:t>s</a:t>
            </a:r>
            <a:r>
              <a:rPr lang="en-US" dirty="0" smtClean="0"/>
              <a:t>:  you are older than 16</a:t>
            </a:r>
          </a:p>
        </p:txBody>
      </p:sp>
    </p:spTree>
    <p:extLst>
      <p:ext uri="{BB962C8B-B14F-4D97-AF65-F5344CB8AC3E}">
        <p14:creationId xmlns:p14="http://schemas.microsoft.com/office/powerpoint/2010/main" val="4026331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digital circuits</a:t>
            </a:r>
            <a:endParaRPr lang="en-US" dirty="0"/>
          </a:p>
        </p:txBody>
      </p:sp>
      <p:sp>
        <p:nvSpPr>
          <p:cNvPr id="14" name="Content Placeholder 5"/>
          <p:cNvSpPr>
            <a:spLocks noGrp="1"/>
          </p:cNvSpPr>
          <p:nvPr>
            <p:ph idx="1"/>
          </p:nvPr>
        </p:nvSpPr>
        <p:spPr>
          <a:xfrm>
            <a:off x="540328" y="1246910"/>
            <a:ext cx="8229600" cy="4436917"/>
          </a:xfrm>
        </p:spPr>
        <p:txBody>
          <a:bodyPr>
            <a:no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en-US" sz="2800" dirty="0">
                <a:latin typeface="Franklin Gothic Medium" pitchFamily="34" charset="0"/>
              </a:rPr>
              <a:t>Computing with logic</a:t>
            </a:r>
          </a:p>
          <a:p>
            <a:pPr lvl="1">
              <a:lnSpc>
                <a:spcPct val="90000"/>
              </a:lnSpc>
            </a:pPr>
            <a:r>
              <a:rPr lang="en-US" b="1" dirty="0">
                <a:solidFill>
                  <a:srgbClr val="C00000"/>
                </a:solidFill>
                <a:latin typeface="Franklin Gothic Medium" pitchFamily="34" charset="0"/>
              </a:rPr>
              <a:t>T</a:t>
            </a:r>
            <a:r>
              <a:rPr lang="en-US" dirty="0">
                <a:solidFill>
                  <a:srgbClr val="C00000"/>
                </a:solidFill>
                <a:latin typeface="Franklin Gothic Medium" pitchFamily="34" charset="0"/>
              </a:rPr>
              <a:t>  corresponds to 1 </a:t>
            </a:r>
            <a:r>
              <a:rPr lang="en-US" dirty="0">
                <a:latin typeface="Franklin Gothic Medium" pitchFamily="34" charset="0"/>
              </a:rPr>
              <a:t>or </a:t>
            </a:r>
            <a:r>
              <a:rPr lang="ja-JP" altLang="en-US" dirty="0">
                <a:latin typeface="Franklin Gothic Medium" pitchFamily="34" charset="0"/>
              </a:rPr>
              <a:t>“</a:t>
            </a:r>
            <a:r>
              <a:rPr lang="en-US" dirty="0">
                <a:latin typeface="Franklin Gothic Medium" pitchFamily="34" charset="0"/>
              </a:rPr>
              <a:t>high</a:t>
            </a:r>
            <a:r>
              <a:rPr lang="ja-JP" altLang="en-US" dirty="0">
                <a:latin typeface="Franklin Gothic Medium" pitchFamily="34" charset="0"/>
              </a:rPr>
              <a:t>”</a:t>
            </a:r>
            <a:r>
              <a:rPr lang="en-US" dirty="0">
                <a:latin typeface="Franklin Gothic Medium" pitchFamily="34" charset="0"/>
              </a:rPr>
              <a:t> voltage </a:t>
            </a:r>
          </a:p>
          <a:p>
            <a:pPr lvl="1">
              <a:lnSpc>
                <a:spcPct val="90000"/>
              </a:lnSpc>
            </a:pPr>
            <a:r>
              <a:rPr lang="en-US" b="1" dirty="0" smtClean="0">
                <a:solidFill>
                  <a:srgbClr val="C00000"/>
                </a:solidFill>
                <a:latin typeface="Franklin Gothic Medium" pitchFamily="34" charset="0"/>
              </a:rPr>
              <a:t>F</a:t>
            </a:r>
            <a:r>
              <a:rPr lang="en-US" dirty="0" smtClean="0">
                <a:solidFill>
                  <a:srgbClr val="C00000"/>
                </a:solidFill>
                <a:latin typeface="Franklin Gothic Medium" pitchFamily="34" charset="0"/>
              </a:rPr>
              <a:t>  corresponds </a:t>
            </a:r>
            <a:r>
              <a:rPr lang="en-US" dirty="0">
                <a:solidFill>
                  <a:srgbClr val="C00000"/>
                </a:solidFill>
                <a:latin typeface="Franklin Gothic Medium" pitchFamily="34" charset="0"/>
              </a:rPr>
              <a:t>to </a:t>
            </a:r>
            <a:r>
              <a:rPr lang="en-US" dirty="0" smtClean="0">
                <a:solidFill>
                  <a:srgbClr val="C00000"/>
                </a:solidFill>
                <a:latin typeface="Franklin Gothic Medium" pitchFamily="34" charset="0"/>
              </a:rPr>
              <a:t>0 </a:t>
            </a:r>
            <a:r>
              <a:rPr lang="en-US" dirty="0">
                <a:latin typeface="Franklin Gothic Medium" pitchFamily="34" charset="0"/>
              </a:rPr>
              <a:t>or </a:t>
            </a:r>
            <a:r>
              <a:rPr lang="ja-JP" altLang="en-US" dirty="0">
                <a:latin typeface="Franklin Gothic Medium" pitchFamily="34" charset="0"/>
              </a:rPr>
              <a:t>“</a:t>
            </a:r>
            <a:r>
              <a:rPr lang="en-US" dirty="0">
                <a:latin typeface="Franklin Gothic Medium" pitchFamily="34" charset="0"/>
              </a:rPr>
              <a:t>low</a:t>
            </a:r>
            <a:r>
              <a:rPr lang="ja-JP" altLang="en-US" dirty="0">
                <a:latin typeface="Franklin Gothic Medium" pitchFamily="34" charset="0"/>
              </a:rPr>
              <a:t>”</a:t>
            </a:r>
            <a:r>
              <a:rPr lang="en-US" dirty="0">
                <a:latin typeface="Franklin Gothic Medium" pitchFamily="34" charset="0"/>
              </a:rPr>
              <a:t> voltage</a:t>
            </a:r>
          </a:p>
          <a:p>
            <a:pPr lvl="4">
              <a:lnSpc>
                <a:spcPct val="90000"/>
              </a:lnSpc>
            </a:pPr>
            <a:endParaRPr lang="en-US" sz="2800" dirty="0">
              <a:latin typeface="Franklin Gothic Medium" pitchFamily="34" charset="0"/>
            </a:endParaRPr>
          </a:p>
          <a:p>
            <a:pPr marL="0" indent="0">
              <a:lnSpc>
                <a:spcPct val="90000"/>
              </a:lnSpc>
              <a:buNone/>
            </a:pPr>
            <a:r>
              <a:rPr lang="en-US" sz="2800" dirty="0">
                <a:latin typeface="Franklin Gothic Medium" pitchFamily="34" charset="0"/>
              </a:rPr>
              <a:t>Gates 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Take inputs and produce </a:t>
            </a:r>
            <a:r>
              <a:rPr lang="en-US" dirty="0" smtClean="0">
                <a:latin typeface="Franklin Gothic Medium" pitchFamily="34" charset="0"/>
              </a:rPr>
              <a:t>outputs (functions)</a:t>
            </a:r>
            <a:endParaRPr lang="en-US" dirty="0">
              <a:latin typeface="Franklin Gothic Medium" pitchFamily="34" charset="0"/>
            </a:endParaRPr>
          </a:p>
          <a:p>
            <a:pPr lvl="1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Several kinds of gates</a:t>
            </a:r>
          </a:p>
          <a:p>
            <a:pPr lvl="1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Correspond to propositional connectives</a:t>
            </a:r>
          </a:p>
          <a:p>
            <a:pPr lvl="2">
              <a:lnSpc>
                <a:spcPct val="90000"/>
              </a:lnSpc>
            </a:pPr>
            <a:r>
              <a:rPr lang="en-US" dirty="0">
                <a:latin typeface="Franklin Gothic Medium" pitchFamily="34" charset="0"/>
              </a:rPr>
              <a:t>Only symmetric ones (order of inputs irrelevant)</a:t>
            </a:r>
          </a:p>
          <a:p>
            <a:pPr lvl="2">
              <a:lnSpc>
                <a:spcPct val="90000"/>
              </a:lnSpc>
            </a:pPr>
            <a:endParaRPr lang="en-US" sz="2800" dirty="0">
              <a:latin typeface="Franklin Gothic Medium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4705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Office Theme">
  <a:themeElements>
    <a:clrScheme name="Custom 2">
      <a:dk1>
        <a:sysClr val="windowText" lastClr="000000"/>
      </a:dk1>
      <a:lt1>
        <a:sysClr val="window" lastClr="FFFFFF"/>
      </a:lt1>
      <a:dk2>
        <a:srgbClr val="666666"/>
      </a:dk2>
      <a:lt2>
        <a:srgbClr val="EEECE1"/>
      </a:lt2>
      <a:accent1>
        <a:srgbClr val="FF9933"/>
      </a:accent1>
      <a:accent2>
        <a:srgbClr val="FF6600"/>
      </a:accent2>
      <a:accent3>
        <a:srgbClr val="FF9900"/>
      </a:accent3>
      <a:accent4>
        <a:srgbClr val="9999FF"/>
      </a:accent4>
      <a:accent5>
        <a:srgbClr val="6666CC"/>
      </a:accent5>
      <a:accent6>
        <a:srgbClr val="3333CC"/>
      </a:accent6>
      <a:hlink>
        <a:srgbClr val="666666"/>
      </a:hlink>
      <a:folHlink>
        <a:srgbClr val="99999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effectLst/>
      </a:spPr>
      <a:bodyPr rtlCol="0" anchor="ctr"/>
      <a:lstStyle>
        <a:defPPr algn="ctr">
          <a:defRPr/>
        </a:defPPr>
      </a:lstStyle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spDef>
    <a:lnDef>
      <a:spPr>
        <a:effectLst/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2400" dirty="0" smtClean="0">
            <a:latin typeface="Franklin Gothic Medium"/>
            <a:cs typeface="Franklin Gothic Medium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2227</TotalTime>
  <Words>1037</Words>
  <Application>Microsoft Office PowerPoint</Application>
  <PresentationFormat>On-screen Show (4:3)</PresentationFormat>
  <Paragraphs>387</Paragraphs>
  <Slides>27</Slides>
  <Notes>0</Notes>
  <HiddenSlides>3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Office Theme</vt:lpstr>
      <vt:lpstr>CSE 311: Foundations of Computing</vt:lpstr>
      <vt:lpstr>administrative</vt:lpstr>
      <vt:lpstr>recall:  connectives</vt:lpstr>
      <vt:lpstr>recall: p→q</vt:lpstr>
      <vt:lpstr>"recall:" p→q</vt:lpstr>
      <vt:lpstr>recall: converse, contrapositive, inverse</vt:lpstr>
      <vt:lpstr>recall: Biconditional:  p↔q</vt:lpstr>
      <vt:lpstr>recall: English and logic</vt:lpstr>
      <vt:lpstr>digital circuits</vt:lpstr>
      <vt:lpstr>gates</vt:lpstr>
      <vt:lpstr>gates</vt:lpstr>
      <vt:lpstr>gates</vt:lpstr>
      <vt:lpstr>combinational logic circuits</vt:lpstr>
      <vt:lpstr>combinational logic circuits</vt:lpstr>
      <vt:lpstr>logical equivalence</vt:lpstr>
      <vt:lpstr>logical equivalence</vt:lpstr>
      <vt:lpstr>De Morgan’s laws</vt:lpstr>
      <vt:lpstr>De Morgan’s laws</vt:lpstr>
      <vt:lpstr>Law of Implication</vt:lpstr>
      <vt:lpstr>computing equivalence</vt:lpstr>
      <vt:lpstr>properties of logical connectives</vt:lpstr>
      <vt:lpstr>some equivalences related to implication</vt:lpstr>
      <vt:lpstr>going crazy yet?  so did they...</vt:lpstr>
      <vt:lpstr>understanding connectives</vt:lpstr>
      <vt:lpstr>logical proofs</vt:lpstr>
      <vt:lpstr>prove this is a tautology</vt:lpstr>
      <vt:lpstr>proving non-equivalence</vt:lpstr>
    </vt:vector>
  </TitlesOfParts>
  <Company>Chinese University of Hong Kong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311 (Fall 13)</dc:title>
  <dc:creator>James;R. Lee</dc:creator>
  <cp:lastModifiedBy>beame</cp:lastModifiedBy>
  <cp:revision>200</cp:revision>
  <cp:lastPrinted>2013-09-27T03:18:07Z</cp:lastPrinted>
  <dcterms:created xsi:type="dcterms:W3CDTF">2013-01-07T07:20:47Z</dcterms:created>
  <dcterms:modified xsi:type="dcterms:W3CDTF">2013-09-27T03:19:03Z</dcterms:modified>
</cp:coreProperties>
</file>