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8" r:id="rId2"/>
    <p:sldId id="287" r:id="rId3"/>
    <p:sldId id="288" r:id="rId4"/>
    <p:sldId id="289" r:id="rId5"/>
    <p:sldId id="257" r:id="rId6"/>
    <p:sldId id="290" r:id="rId7"/>
    <p:sldId id="292" r:id="rId8"/>
    <p:sldId id="291" r:id="rId9"/>
    <p:sldId id="263" r:id="rId10"/>
    <p:sldId id="293" r:id="rId11"/>
    <p:sldId id="294" r:id="rId12"/>
    <p:sldId id="295" r:id="rId13"/>
    <p:sldId id="296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94" autoAdjust="0"/>
  </p:normalViewPr>
  <p:slideViewPr>
    <p:cSldViewPr snapToGrid="0" snapToObjects="1">
      <p:cViewPr varScale="1">
        <p:scale>
          <a:sx n="134" d="100"/>
          <a:sy n="134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7.png"/><Relationship Id="rId4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1: Propositional logic</a:t>
            </a:r>
          </a:p>
        </p:txBody>
      </p:sp>
      <p:pic>
        <p:nvPicPr>
          <p:cNvPr id="1026" name="Picture 2" descr="Formal Log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2909622"/>
            <a:ext cx="4345420" cy="342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propositions with a truth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custDataLst>
                  <p:tags r:id="rId1"/>
                </p:custDataLst>
                <p:extLst>
                  <p:ext uri="{D42A27DB-BD31-4B8C-83A1-F6EECF244321}">
                    <p14:modId xmlns:p14="http://schemas.microsoft.com/office/powerpoint/2010/main" val="192572062"/>
                  </p:ext>
                </p:extLst>
              </p:nvPr>
            </p:nvGraphicFramePr>
            <p:xfrm>
              <a:off x="1437408" y="1697181"/>
              <a:ext cx="6740237" cy="4114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0996"/>
                    <a:gridCol w="760995"/>
                    <a:gridCol w="760995"/>
                    <a:gridCol w="1304561"/>
                    <a:gridCol w="1040079"/>
                    <a:gridCol w="2112611"/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 f</a:t>
                          </a:r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baseline="0" dirty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  <m:t>¬ </m:t>
                                </m:r>
                                <m:r>
                                  <a:rPr lang="en-US" sz="2400" b="0" i="1" baseline="0" dirty="0" smtClean="0">
                                    <a:latin typeface="Cambria Math" panose="02040503050406030204" pitchFamily="18" charset="0"/>
                                    <a:sym typeface="Symbol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∧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⊕¬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US" sz="2400" i="1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custDataLst>
                  <p:tags r:id="rId3"/>
                </p:custDataLst>
                <p:extLst>
                  <p:ext uri="{D42A27DB-BD31-4B8C-83A1-F6EECF244321}">
                    <p14:modId xmlns:p14="http://schemas.microsoft.com/office/powerpoint/2010/main" val="192572062"/>
                  </p:ext>
                </p:extLst>
              </p:nvPr>
            </p:nvGraphicFramePr>
            <p:xfrm>
              <a:off x="1437408" y="1697181"/>
              <a:ext cx="6740237" cy="4114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60996"/>
                    <a:gridCol w="760995"/>
                    <a:gridCol w="760995"/>
                    <a:gridCol w="1304561"/>
                    <a:gridCol w="1040079"/>
                    <a:gridCol w="2112611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800" t="-10667" r="-787200" b="-8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00800" t="-10667" r="-687200" b="-8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 f</a:t>
                          </a:r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175701" t="-10667" r="-242991" b="-8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345029" t="-10667" r="-204094" b="-8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19308" t="-10667" r="-576" b="-804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14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how many…?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7982" y="1174172"/>
            <a:ext cx="8229600" cy="115339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How many different binary operators are there on atomic propositions?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custDataLst>
                  <p:tags r:id="rId2"/>
                </p:custDataLst>
                <p:extLst>
                  <p:ext uri="{D42A27DB-BD31-4B8C-83A1-F6EECF244321}">
                    <p14:modId xmlns:p14="http://schemas.microsoft.com/office/powerpoint/2010/main" val="2445338646"/>
                  </p:ext>
                </p:extLst>
              </p:nvPr>
            </p:nvGraphicFramePr>
            <p:xfrm>
              <a:off x="2438395" y="2850569"/>
              <a:ext cx="2933706" cy="24072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1438"/>
                    <a:gridCol w="821438"/>
                    <a:gridCol w="1290830"/>
                  </a:tblGrid>
                  <a:tr h="573150"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p</a:t>
                          </a:r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 q</a:t>
                          </a:r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 p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u="sng" smtClean="0">
                                  <a:latin typeface="Cambria Math" panose="02040503050406030204" pitchFamily="18" charset="0"/>
                                </a:rPr>
                                <m:t>?</m:t>
                              </m:r>
                            </m:oMath>
                          </a14:m>
                          <a:r>
                            <a:rPr lang="en-US" sz="2400" i="0" baseline="0" dirty="0" smtClean="0"/>
                            <a:t> </a:t>
                          </a:r>
                          <a:r>
                            <a:rPr lang="en-US" sz="2400" i="1" baseline="0" dirty="0" smtClean="0"/>
                            <a:t>q</a:t>
                          </a:r>
                          <a:endParaRPr lang="en-US" sz="2400" i="1" dirty="0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custDataLst>
                  <p:tags r:id="rId4"/>
                </p:custDataLst>
                <p:extLst>
                  <p:ext uri="{D42A27DB-BD31-4B8C-83A1-F6EECF244321}">
                    <p14:modId xmlns:p14="http://schemas.microsoft.com/office/powerpoint/2010/main" val="2445338646"/>
                  </p:ext>
                </p:extLst>
              </p:nvPr>
            </p:nvGraphicFramePr>
            <p:xfrm>
              <a:off x="2438395" y="2850569"/>
              <a:ext cx="2933706" cy="240723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21438"/>
                    <a:gridCol w="821438"/>
                    <a:gridCol w="1290830"/>
                  </a:tblGrid>
                  <a:tr h="573150"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p</a:t>
                          </a:r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dirty="0" smtClean="0"/>
                            <a:t>   q</a:t>
                          </a:r>
                          <a:endParaRPr lang="en-US" sz="2400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5"/>
                          <a:stretch>
                            <a:fillRect l="-127230" t="-7447" r="-939" b="-323404"/>
                          </a:stretch>
                        </a:blipFill>
                      </a:tcPr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58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279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Implication: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implies </a:t>
            </a:r>
            <a:r>
              <a:rPr lang="en-US" i="1" dirty="0" smtClean="0"/>
              <a:t>q</a:t>
            </a:r>
          </a:p>
          <a:p>
            <a:pPr lvl="1"/>
            <a:r>
              <a:rPr lang="en-US" dirty="0" smtClean="0"/>
              <a:t>whenever </a:t>
            </a:r>
            <a:r>
              <a:rPr lang="en-US" i="1" dirty="0" smtClean="0"/>
              <a:t>p</a:t>
            </a:r>
            <a:r>
              <a:rPr lang="en-US" dirty="0" smtClean="0"/>
              <a:t> is true </a:t>
            </a:r>
            <a:r>
              <a:rPr lang="en-US" i="1" dirty="0" smtClean="0"/>
              <a:t>q</a:t>
            </a:r>
            <a:r>
              <a:rPr lang="en-US" dirty="0" smtClean="0"/>
              <a:t> must be true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then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if </a:t>
            </a:r>
            <a:r>
              <a:rPr lang="en-US" i="1" dirty="0" smtClean="0"/>
              <a:t>p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is sufficient for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only if </a:t>
            </a:r>
            <a:r>
              <a:rPr lang="en-US" i="1" dirty="0" smtClean="0"/>
              <a:t>q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5685184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62446" y="5403993"/>
            <a:ext cx="7751618" cy="6539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C00000"/>
                </a:solidFill>
              </a:rPr>
              <a:t>*If pigs could whistle then horses could fly.</a:t>
            </a:r>
          </a:p>
        </p:txBody>
      </p:sp>
    </p:spTree>
    <p:extLst>
      <p:ext uri="{BB962C8B-B14F-4D97-AF65-F5344CB8AC3E}">
        <p14:creationId xmlns:p14="http://schemas.microsoft.com/office/powerpoint/2010/main" val="40011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converse, contrapositive, inverse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92283" y="1246907"/>
            <a:ext cx="8229600" cy="37407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Implication:			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r>
              <a:rPr lang="en-US" dirty="0" smtClean="0"/>
              <a:t>Converse:				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Contrapositive: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Inverse: 			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 these the same?</a:t>
            </a:r>
          </a:p>
        </p:txBody>
      </p:sp>
      <p:sp>
        <p:nvSpPr>
          <p:cNvPr id="7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791200"/>
            <a:ext cx="2325688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Example</a:t>
            </a:r>
          </a:p>
          <a:p>
            <a:pPr eaLnBrk="1" hangingPunct="1"/>
            <a:r>
              <a:rPr lang="en-US"/>
              <a:t>p: “x is divisible by 2”</a:t>
            </a:r>
          </a:p>
          <a:p>
            <a:pPr eaLnBrk="1" hangingPunct="1"/>
            <a:r>
              <a:rPr lang="en-US"/>
              <a:t>q: “x is divisible by 4”</a:t>
            </a:r>
          </a:p>
        </p:txBody>
      </p:sp>
    </p:spTree>
    <p:extLst>
      <p:ext uri="{BB962C8B-B14F-4D97-AF65-F5344CB8AC3E}">
        <p14:creationId xmlns:p14="http://schemas.microsoft.com/office/powerpoint/2010/main" val="3048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Biconditional: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4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2673" y="1267690"/>
            <a:ext cx="8229600" cy="4525963"/>
          </a:xfrm>
        </p:spPr>
        <p:txBody>
          <a:bodyPr/>
          <a:lstStyle/>
          <a:p>
            <a:r>
              <a:rPr lang="en-US" i="1" smtClean="0"/>
              <a:t>p</a:t>
            </a:r>
            <a:r>
              <a:rPr lang="en-US" smtClean="0"/>
              <a:t> iff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is equivalent to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implies </a:t>
            </a:r>
            <a:r>
              <a:rPr lang="en-US" i="1" smtClean="0"/>
              <a:t>q</a:t>
            </a:r>
            <a:r>
              <a:rPr lang="en-US" smtClean="0"/>
              <a:t> and </a:t>
            </a:r>
            <a:r>
              <a:rPr lang="en-US" i="1" smtClean="0"/>
              <a:t>q</a:t>
            </a:r>
            <a:r>
              <a:rPr lang="en-US" smtClean="0"/>
              <a:t> implies </a:t>
            </a:r>
            <a:r>
              <a:rPr lang="en-US" i="1" smtClean="0"/>
              <a:t>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0142797"/>
              </p:ext>
            </p:extLst>
          </p:nvPr>
        </p:nvGraphicFramePr>
        <p:xfrm>
          <a:off x="2940627" y="3581400"/>
          <a:ext cx="2628900" cy="1956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092"/>
                <a:gridCol w="736092"/>
                <a:gridCol w="1156716"/>
              </a:tblGrid>
              <a:tr h="36068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4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2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and logic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09155" y="118456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cannot ride the roller coaster if you are under 4 feet tall unless you are older than 16 years old.</a:t>
            </a:r>
          </a:p>
          <a:p>
            <a:pPr lvl="1"/>
            <a:endParaRPr lang="en-US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q</a:t>
            </a:r>
            <a:r>
              <a:rPr lang="en-US" dirty="0" smtClean="0"/>
              <a:t>:  you can ride the roller coaster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r</a:t>
            </a:r>
            <a:r>
              <a:rPr lang="en-US" dirty="0" smtClean="0"/>
              <a:t>:  you are under 4 feet tall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s</a:t>
            </a:r>
            <a:r>
              <a:rPr lang="en-US" dirty="0" smtClean="0"/>
              <a:t>:  you are older than 16</a:t>
            </a:r>
          </a:p>
        </p:txBody>
      </p:sp>
      <p:sp>
        <p:nvSpPr>
          <p:cNvPr id="7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5188528"/>
            <a:ext cx="1805302" cy="98488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(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 </a:t>
            </a:r>
            <a:r>
              <a:rPr lang="en-US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/>
              <a:t> </a:t>
            </a:r>
            <a:r>
              <a:rPr lang="en-US" i="1" dirty="0" smtClean="0"/>
              <a:t>q</a:t>
            </a:r>
          </a:p>
          <a:p>
            <a:pPr eaLnBrk="1" hangingPunct="1"/>
            <a:r>
              <a:rPr lang="en-US" i="1" dirty="0" smtClean="0"/>
              <a:t> q</a:t>
            </a:r>
            <a:r>
              <a:rPr lang="en-US" dirty="0" smtClean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  </a:t>
            </a:r>
            <a:r>
              <a:rPr lang="en-US" dirty="0" smtClean="0"/>
              <a:t>(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 </a:t>
            </a:r>
            <a:r>
              <a:rPr lang="en-US" i="1" dirty="0"/>
              <a:t>r </a:t>
            </a:r>
            <a:r>
              <a:rPr lang="en-US" sz="2000" dirty="0">
                <a:solidFill>
                  <a:prstClr val="black"/>
                </a:solidFill>
                <a:latin typeface="Symbol"/>
                <a:sym typeface="Symbol"/>
              </a:rPr>
              <a:t></a:t>
            </a:r>
            <a:r>
              <a:rPr lang="en-US" i="1" dirty="0" smtClean="0"/>
              <a:t> s </a:t>
            </a:r>
            <a:r>
              <a:rPr lang="en-US" dirty="0" smtClean="0"/>
              <a:t>)</a:t>
            </a:r>
            <a:endParaRPr lang="en-US" dirty="0"/>
          </a:p>
          <a:p>
            <a:pPr eaLnBrk="1" hangingPunct="1"/>
            <a:r>
              <a:rPr lang="en-US" sz="2000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i="1" dirty="0"/>
              <a:t>s</a:t>
            </a:r>
            <a:r>
              <a:rPr lang="en-US" dirty="0" smtClean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 </a:t>
            </a:r>
            <a:r>
              <a:rPr lang="en-US" dirty="0" smtClean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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( </a:t>
            </a:r>
            <a:r>
              <a:rPr lang="en-US" i="1" dirty="0" smtClean="0"/>
              <a:t>r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i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i="1" dirty="0" smtClean="0"/>
              <a:t>q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550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155" y="1181126"/>
            <a:ext cx="276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We will study…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899" y="1787474"/>
            <a:ext cx="78901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Logic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Formal proofs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Set theory and functions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Basic number theory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Induction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CS structures: regular expressions, grammars, graphs, finite state machines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A little computability theory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472" y="5656140"/>
            <a:ext cx="8295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To form a solid foundation for further study of CSE</a:t>
            </a:r>
          </a:p>
        </p:txBody>
      </p:sp>
    </p:spTree>
    <p:extLst>
      <p:ext uri="{BB962C8B-B14F-4D97-AF65-F5344CB8AC3E}">
        <p14:creationId xmlns:p14="http://schemas.microsoft.com/office/powerpoint/2010/main" val="16359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155" y="1181126"/>
            <a:ext cx="276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Why?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508" y="1787474"/>
            <a:ext cx="82746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Basis for thinking correctly and abstractly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Communicating precisely (formal specifications)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Correctness of programs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Representing knowledge 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-    Algorithm design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Reasoning about huge inputs / big data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latin typeface="Franklin Gothic Medium"/>
                <a:cs typeface="Franklin Gothic Medium"/>
              </a:rPr>
              <a:t>Understanding what problems are hard to solve</a:t>
            </a:r>
          </a:p>
        </p:txBody>
      </p:sp>
    </p:spTree>
    <p:extLst>
      <p:ext uri="{BB962C8B-B14F-4D97-AF65-F5344CB8AC3E}">
        <p14:creationId xmlns:p14="http://schemas.microsoft.com/office/powerpoint/2010/main" val="1552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0838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Instructors:  Paul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Beame</a:t>
            </a:r>
            <a:r>
              <a:rPr lang="en-US" sz="2800" dirty="0" smtClean="0">
                <a:latin typeface="Franklin Gothic Medium"/>
                <a:cs typeface="Franklin Gothic Medium"/>
              </a:rPr>
              <a:t> and James Lee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09172"/>
            <a:ext cx="3886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Teaching assistants:</a:t>
            </a:r>
          </a:p>
          <a:p>
            <a:r>
              <a:rPr lang="en-US" sz="2200" dirty="0">
                <a:solidFill>
                  <a:schemeClr val="accent1"/>
                </a:solidFill>
                <a:latin typeface="Franklin Gothic Book" panose="020B0503020102020204" pitchFamily="34" charset="0"/>
                <a:cs typeface="Franklin Gothic Medium"/>
              </a:rPr>
              <a:t>	</a:t>
            </a:r>
            <a:r>
              <a:rPr lang="en-US" dirty="0">
                <a:latin typeface="Franklin Gothic Medium" panose="020B0603020102020204" pitchFamily="34" charset="0"/>
              </a:rPr>
              <a:t>Emily </a:t>
            </a:r>
            <a:r>
              <a:rPr lang="en-US" dirty="0" err="1" smtClean="0">
                <a:latin typeface="Franklin Gothic Medium" panose="020B0603020102020204" pitchFamily="34" charset="0"/>
              </a:rPr>
              <a:t>Behrendt</a:t>
            </a:r>
            <a:endParaRPr lang="en-US" dirty="0">
              <a:latin typeface="Franklin Gothic Medium" panose="020B0603020102020204" pitchFamily="34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	Armando </a:t>
            </a:r>
            <a:r>
              <a:rPr lang="en-US" dirty="0">
                <a:latin typeface="Franklin Gothic Medium" panose="020B0603020102020204" pitchFamily="34" charset="0"/>
              </a:rPr>
              <a:t>Diaz </a:t>
            </a:r>
            <a:r>
              <a:rPr lang="en-US" dirty="0" err="1">
                <a:latin typeface="Franklin Gothic Medium" panose="020B0603020102020204" pitchFamily="34" charset="0"/>
              </a:rPr>
              <a:t>Tolentino</a:t>
            </a:r>
            <a:endParaRPr lang="en-US" dirty="0" smtClean="0">
              <a:latin typeface="Franklin Gothic Medium" panose="020B0603020102020204" pitchFamily="34" charset="0"/>
            </a:endParaRPr>
          </a:p>
          <a:p>
            <a:r>
              <a:rPr lang="en-US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	</a:t>
            </a:r>
            <a:r>
              <a:rPr lang="en-US" dirty="0" err="1">
                <a:latin typeface="Franklin Gothic Medium" panose="020B0603020102020204" pitchFamily="34" charset="0"/>
              </a:rPr>
              <a:t>Hanchuan</a:t>
            </a:r>
            <a:r>
              <a:rPr lang="en-US" dirty="0"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</a:rPr>
              <a:t>Li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	Vincent </a:t>
            </a:r>
            <a:r>
              <a:rPr lang="en-US" dirty="0" err="1">
                <a:latin typeface="Franklin Gothic Medium" panose="020B0603020102020204" pitchFamily="34" charset="0"/>
              </a:rPr>
              <a:t>Liew</a:t>
            </a:r>
            <a:endParaRPr lang="en-US" dirty="0" smtClean="0">
              <a:latin typeface="Franklin Gothic Medium" panose="020B0603020102020204" pitchFamily="34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	</a:t>
            </a:r>
            <a:r>
              <a:rPr lang="en-US" dirty="0" err="1" smtClean="0">
                <a:latin typeface="Franklin Gothic Medium" panose="020B0603020102020204" pitchFamily="34" charset="0"/>
              </a:rPr>
              <a:t>Jianghong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</a:rPr>
              <a:t>Shi</a:t>
            </a:r>
            <a:endParaRPr lang="en-US" dirty="0">
              <a:latin typeface="Franklin Gothic Medium" panose="020B0603020102020204" pitchFamily="34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	King Xia</a:t>
            </a:r>
          </a:p>
          <a:p>
            <a:r>
              <a:rPr lang="en-US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	</a:t>
            </a:r>
            <a:endParaRPr lang="en-US" dirty="0" smtClean="0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9" y="3987173"/>
            <a:ext cx="3682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Quiz sections:  Thursdays</a:t>
            </a:r>
          </a:p>
          <a:p>
            <a:r>
              <a:rPr lang="en-US" sz="2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			Not tomorrow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3734" y="4667367"/>
            <a:ext cx="48560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Book:  Rosen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 </a:t>
            </a:r>
            <a:r>
              <a:rPr lang="en-US" sz="2200" dirty="0" smtClean="0">
                <a:latin typeface="Franklin Gothic Medium"/>
                <a:cs typeface="Franklin Gothic Medium"/>
              </a:rPr>
              <a:t>           Discrete Mathematics</a:t>
            </a:r>
          </a:p>
          <a:p>
            <a:r>
              <a:rPr lang="en-US" sz="22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           6</a:t>
            </a:r>
            <a:r>
              <a:rPr lang="en-US" sz="2200" baseline="300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th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 or 7</a:t>
            </a:r>
            <a:r>
              <a:rPr lang="en-US" sz="2200" baseline="300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th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 edition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47755" y="1709172"/>
            <a:ext cx="4461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Homework:</a:t>
            </a:r>
          </a:p>
          <a:p>
            <a:r>
              <a:rPr lang="en-US" sz="22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 	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Due WED at start of class</a:t>
            </a:r>
          </a:p>
          <a:p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Write up individually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755" y="2759004"/>
            <a:ext cx="4057527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Exams:</a:t>
            </a:r>
          </a:p>
          <a:p>
            <a:r>
              <a:rPr lang="en-US" sz="2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Midterm: November 4th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Final: December 9</a:t>
            </a:r>
            <a:r>
              <a:rPr lang="en-US" sz="2200" baseline="30000" dirty="0" smtClean="0">
                <a:latin typeface="Franklin Gothic Medium"/>
                <a:cs typeface="Franklin Gothic Medium"/>
              </a:rPr>
              <a:t>th </a:t>
            </a:r>
            <a:r>
              <a:rPr lang="en-US" sz="2200" dirty="0" smtClean="0">
                <a:latin typeface="Franklin Gothic Medium"/>
                <a:cs typeface="Franklin Gothic Medium"/>
              </a:rPr>
              <a:t>  	  			</a:t>
            </a:r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2:30-4:20</a:t>
            </a:r>
            <a:r>
              <a:rPr lang="en-US" sz="2200" dirty="0" smtClean="0">
                <a:latin typeface="Franklin Gothic Medium"/>
                <a:cs typeface="Franklin Gothic Medium"/>
              </a:rPr>
              <a:t> or </a:t>
            </a:r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4:30-6:20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	       </a:t>
            </a:r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Non-standard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7757" y="4434085"/>
            <a:ext cx="48560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Grading: 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50% homework</a:t>
            </a:r>
          </a:p>
          <a:p>
            <a:r>
              <a:rPr lang="en-US" sz="2200" dirty="0" smtClean="0">
                <a:latin typeface="Franklin Gothic Medium"/>
                <a:cs typeface="Franklin Gothic Medium"/>
              </a:rPr>
              <a:t>	35% final exam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15% midterm</a:t>
            </a:r>
            <a:endParaRPr lang="en-US" sz="2200" dirty="0" smtClean="0">
              <a:solidFill>
                <a:schemeClr val="accent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289" y="5905919"/>
            <a:ext cx="87526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All course information at 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http://www.cs.washington.edu/311 </a:t>
            </a:r>
          </a:p>
        </p:txBody>
      </p:sp>
    </p:spTree>
    <p:extLst>
      <p:ext uri="{BB962C8B-B14F-4D97-AF65-F5344CB8AC3E}">
        <p14:creationId xmlns:p14="http://schemas.microsoft.com/office/powerpoint/2010/main" val="3104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88373" y="1111825"/>
                <a:ext cx="8229600" cy="4525963"/>
              </a:xfrm>
            </p:spPr>
            <p:txBody>
              <a:bodyPr rtlCol="0">
                <a:noAutofit/>
              </a:bodyPr>
              <a:lstStyle/>
              <a:p>
                <a:pPr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 smtClean="0">
                    <a:solidFill>
                      <a:srgbClr val="C00000"/>
                    </a:solidFill>
                  </a:rPr>
                  <a:t>A statement that has a truth value</a:t>
                </a:r>
              </a:p>
              <a:p>
                <a:pPr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 smtClean="0"/>
                  <a:t>Which of the following are propositions?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The Washington State flag is red.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It snowed in Whistler, BC on January 4, 2011.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The home page renders correctly in Internet Explorer.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Space aliens landed in Roswell, New Mexico.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Turn your homework in on Wednesday.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Who let the dogs out?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/>
                  <a:t> is an integer greater than two, then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 smtClean="0"/>
                  <a:t> has no solutions in non-zero integers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 smtClean="0"/>
                  <a:t>. 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Every even integer can be written as the sum of two primes.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r>
                  <a:rPr lang="en-US" sz="2000" dirty="0" smtClean="0"/>
                  <a:t>This statement is false.</a:t>
                </a:r>
              </a:p>
              <a:p>
                <a:pPr eaLnBrk="1" fontAlgn="auto" hangingPunct="1"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 smtClean="0"/>
                  <a:t>Propositional variables: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eaLnBrk="1" fontAlgn="auto" hangingPunct="1"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2000" dirty="0" smtClean="0"/>
                  <a:t>Truth values: </a:t>
                </a:r>
                <a:r>
                  <a:rPr lang="en-US" sz="2000" b="1" dirty="0" smtClean="0"/>
                  <a:t>T</a:t>
                </a:r>
                <a:r>
                  <a:rPr lang="en-US" sz="2000" dirty="0" smtClean="0"/>
                  <a:t> for true, </a:t>
                </a:r>
                <a:r>
                  <a:rPr lang="en-US" sz="2000" b="1" dirty="0" smtClean="0"/>
                  <a:t>F</a:t>
                </a:r>
                <a:r>
                  <a:rPr lang="en-US" sz="2000" dirty="0" smtClean="0"/>
                  <a:t> for false</a:t>
                </a:r>
              </a:p>
              <a:p>
                <a:pPr lvl="1" eaLnBrk="1" fontAlgn="auto" hangingPunct="1">
                  <a:spcAft>
                    <a:spcPts val="0"/>
                  </a:spcAft>
                  <a:buFont typeface="Arial" pitchFamily="34" charset="0"/>
                  <a:buChar char="–"/>
                  <a:defRPr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1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88373" y="1111825"/>
                <a:ext cx="8229600" cy="4525963"/>
              </a:xfrm>
              <a:blipFill rotWithShape="0">
                <a:blip r:embed="rId4"/>
                <a:stretch>
                  <a:fillRect l="-667" t="-673" b="-14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9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665020" y="1246907"/>
                <a:ext cx="8229600" cy="3740729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Negation (not)		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¬ 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smtClean="0"/>
                  <a:t>Conjunction (and) 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Disjunction (or)		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Exclusive or			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smtClean="0"/>
                  <a:t>Implication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err="1" smtClean="0"/>
                  <a:t>Biconditional</a:t>
                </a:r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i="1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665020" y="1246907"/>
                <a:ext cx="8229600" cy="3740729"/>
              </a:xfrm>
              <a:blipFill rotWithShape="0">
                <a:blip r:embed="rId4"/>
                <a:stretch>
                  <a:fillRect l="-1704" t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propositions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665020" y="1246907"/>
                <a:ext cx="8229600" cy="3740729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Negation (not)		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¬ 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smtClean="0"/>
                  <a:t>Conjunction (and) 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Disjunction (or)		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Exclusive or			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eaLnBrk="1" hangingPunct="1"/>
                <a:r>
                  <a:rPr lang="en-US" dirty="0" smtClean="0"/>
                  <a:t>Implication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i="1" dirty="0" smtClean="0">
                  <a:solidFill>
                    <a:schemeClr val="accent1"/>
                  </a:solidFill>
                </a:endParaRPr>
              </a:p>
              <a:p>
                <a:pPr eaLnBrk="1" hangingPunct="1"/>
                <a:r>
                  <a:rPr lang="en-US" dirty="0" err="1" smtClean="0"/>
                  <a:t>Biconditional</a:t>
                </a:r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i="1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665020" y="1246907"/>
                <a:ext cx="8229600" cy="3740729"/>
              </a:xfrm>
              <a:blipFill rotWithShape="0">
                <a:blip r:embed="rId4"/>
                <a:stretch>
                  <a:fillRect l="-1704" t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62113" y="5060875"/>
                <a:ext cx="29562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It is raining.</a:t>
                </a:r>
                <a:endParaRPr lang="en-US" sz="32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113" y="5060875"/>
                <a:ext cx="2956259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2500" r="-433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58648" y="5576960"/>
                <a:ext cx="260603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i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I feel sad.</a:t>
                </a:r>
                <a:endParaRPr lang="en-US" sz="32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648" y="5576960"/>
                <a:ext cx="2606034" cy="584775"/>
              </a:xfrm>
              <a:prstGeom prst="rect">
                <a:avLst/>
              </a:prstGeom>
              <a:blipFill rotWithShape="0">
                <a:blip r:embed="rId6"/>
                <a:stretch>
                  <a:fillRect t="-12500" r="-4907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5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02062352"/>
              </p:ext>
            </p:extLst>
          </p:nvPr>
        </p:nvGraphicFramePr>
        <p:xfrm>
          <a:off x="1336964" y="1468579"/>
          <a:ext cx="1250371" cy="1336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859"/>
                <a:gridCol w="735512"/>
              </a:tblGrid>
              <a:tr h="51423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1" baseline="0" dirty="0" smtClean="0"/>
                        <a:t>p</a:t>
                      </a:r>
                      <a:endParaRPr lang="en-US" sz="2400" i="1" dirty="0"/>
                    </a:p>
                  </a:txBody>
                  <a:tcPr marT="45680" marB="45680"/>
                </a:tc>
              </a:tr>
              <a:tr h="41136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  <a:tr h="41136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21094817"/>
              </p:ext>
            </p:extLst>
          </p:nvPr>
        </p:nvGraphicFramePr>
        <p:xfrm>
          <a:off x="4599704" y="1427014"/>
          <a:ext cx="252846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969"/>
                <a:gridCol w="707969"/>
                <a:gridCol w="1112522"/>
              </a:tblGrid>
              <a:tr h="36068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1" baseline="0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02475422"/>
              </p:ext>
            </p:extLst>
          </p:nvPr>
        </p:nvGraphicFramePr>
        <p:xfrm>
          <a:off x="1291934" y="3972792"/>
          <a:ext cx="2396837" cy="193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714"/>
                <a:gridCol w="785236"/>
                <a:gridCol w="818887"/>
              </a:tblGrid>
              <a:tr h="459673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400" i="1" dirty="0" smtClean="0"/>
                        <a:t> q</a:t>
                      </a:r>
                      <a:endParaRPr lang="en-US" sz="2400" i="1" dirty="0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25716808"/>
              </p:ext>
            </p:extLst>
          </p:nvPr>
        </p:nvGraphicFramePr>
        <p:xfrm>
          <a:off x="4606634" y="3983178"/>
          <a:ext cx="252153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028"/>
                <a:gridCol w="706028"/>
                <a:gridCol w="1109474"/>
              </a:tblGrid>
              <a:tr h="36068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sz="2400" i="1" baseline="0" dirty="0" smtClean="0"/>
                        <a:t> q</a:t>
                      </a:r>
                      <a:endParaRPr lang="en-US" sz="2400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4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complex propositions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50719" y="1215733"/>
            <a:ext cx="8229600" cy="18288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Either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Henry gets on base and Reggie hits a home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run,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 Fernando wins the game.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5105400"/>
            <a:ext cx="2980303" cy="1200329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Atomic propositions</a:t>
            </a:r>
          </a:p>
          <a:p>
            <a:pPr eaLnBrk="1" hangingPunct="1"/>
            <a:r>
              <a:rPr lang="en-US" dirty="0"/>
              <a:t>h: Henry gets on base</a:t>
            </a:r>
          </a:p>
          <a:p>
            <a:pPr eaLnBrk="1" hangingPunct="1"/>
            <a:r>
              <a:rPr lang="en-US" dirty="0"/>
              <a:t>r:  Reggie hits a home run</a:t>
            </a:r>
          </a:p>
          <a:p>
            <a:pPr eaLnBrk="1" hangingPunct="1"/>
            <a:r>
              <a:rPr lang="en-US" dirty="0"/>
              <a:t>f:  Fernando wins the game</a:t>
            </a:r>
          </a:p>
        </p:txBody>
      </p:sp>
      <p:sp>
        <p:nvSpPr>
          <p:cNvPr id="17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6488113"/>
            <a:ext cx="1404938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(h </a:t>
            </a:r>
            <a:r>
              <a:rPr lang="en-US">
                <a:latin typeface="Symbol" pitchFamily="18" charset="2"/>
                <a:sym typeface="Symbol" pitchFamily="18" charset="2"/>
              </a:rPr>
              <a:t></a:t>
            </a:r>
            <a:r>
              <a:rPr lang="en-US"/>
              <a:t> r) </a:t>
            </a:r>
            <a:r>
              <a:rPr lang="en-US">
                <a:latin typeface="Symbol" pitchFamily="18" charset="2"/>
                <a:sym typeface="Symbol" pitchFamily="18" charset="2"/>
              </a:rPr>
              <a:t> </a:t>
            </a:r>
            <a:r>
              <a:rPr lang="en-US"/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34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4833</TotalTime>
  <Words>600</Words>
  <Application>Microsoft Office PowerPoint</Application>
  <PresentationFormat>On-screen Show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311: Foundations of Computing</vt:lpstr>
      <vt:lpstr>about the course</vt:lpstr>
      <vt:lpstr>about the course</vt:lpstr>
      <vt:lpstr>administration</vt:lpstr>
      <vt:lpstr>propositions</vt:lpstr>
      <vt:lpstr>compound propositions</vt:lpstr>
      <vt:lpstr>compound propositions</vt:lpstr>
      <vt:lpstr>truth tables</vt:lpstr>
      <vt:lpstr>understanding complex propositions</vt:lpstr>
      <vt:lpstr>complex propositions with a truth table</vt:lpstr>
      <vt:lpstr>aside: how many…?</vt:lpstr>
      <vt:lpstr>p→q</vt:lpstr>
      <vt:lpstr>converse, contrapositive, inverse</vt:lpstr>
      <vt:lpstr>Biconditional:  p↔q</vt:lpstr>
      <vt:lpstr>English and logic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195</cp:revision>
  <dcterms:created xsi:type="dcterms:W3CDTF">2013-01-07T07:20:47Z</dcterms:created>
  <dcterms:modified xsi:type="dcterms:W3CDTF">2013-09-25T01:55:00Z</dcterms:modified>
</cp:coreProperties>
</file>