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706" r:id="rId1"/>
  </p:sldMasterIdLst>
  <p:notesMasterIdLst>
    <p:notesMasterId r:id="rId20"/>
  </p:notesMasterIdLst>
  <p:handoutMasterIdLst>
    <p:handoutMasterId r:id="rId21"/>
  </p:handoutMasterIdLst>
  <p:sldIdLst>
    <p:sldId id="413" r:id="rId2"/>
    <p:sldId id="415" r:id="rId3"/>
    <p:sldId id="599" r:id="rId4"/>
    <p:sldId id="570" r:id="rId5"/>
    <p:sldId id="600" r:id="rId6"/>
    <p:sldId id="601" r:id="rId7"/>
    <p:sldId id="602" r:id="rId8"/>
    <p:sldId id="603" r:id="rId9"/>
    <p:sldId id="604" r:id="rId10"/>
    <p:sldId id="605" r:id="rId11"/>
    <p:sldId id="594" r:id="rId12"/>
    <p:sldId id="595" r:id="rId13"/>
    <p:sldId id="606" r:id="rId14"/>
    <p:sldId id="582" r:id="rId15"/>
    <p:sldId id="607" r:id="rId16"/>
    <p:sldId id="609" r:id="rId17"/>
    <p:sldId id="610" r:id="rId18"/>
    <p:sldId id="611" r:id="rId19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009900"/>
    <a:srgbClr val="0000FF"/>
    <a:srgbClr val="CC99FF"/>
    <a:srgbClr val="FFCC99"/>
    <a:srgbClr val="FFFF00"/>
    <a:srgbClr val="FFFF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10" autoAdjust="0"/>
    <p:restoredTop sz="95272" autoAdjust="0"/>
  </p:normalViewPr>
  <p:slideViewPr>
    <p:cSldViewPr>
      <p:cViewPr>
        <p:scale>
          <a:sx n="115" d="100"/>
          <a:sy n="115" d="100"/>
        </p:scale>
        <p:origin x="-1832" y="-1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1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1704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46" tIns="47182" rIns="96046" bIns="47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70158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ＭＳ Ｐゴシック" pitchFamily="-111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6A48B-39D8-439A-A973-0D8DF5D65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87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E150F-16A7-4534-A3EE-EF89B4B25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0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DE6B4-B552-4D93-B243-E31BCE095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8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990FB-FFE4-41F6-AE1D-F9FFF5DDF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2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DB1EA-A714-4FC3-8F1B-538DBF326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1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BF85E-6D21-44E9-800F-3870F9DB6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2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8EDE2-095E-4AD2-9FF7-EBB8E559D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C1AA2-F031-421A-9DFC-1A6FFA0FF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8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D3D7-13D6-4794-8EE6-087EEAF2B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A99DC-237B-4F19-AF3E-32EE701A7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F8DFB-2DA7-46B0-A14B-B00E125D1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4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F399E54F-C1C4-42A9-839C-0BEF78CC4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el.ed.ac.uk/~gpullum/loopsnoop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Lecture 30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Computability: </a:t>
            </a:r>
            <a:r>
              <a:rPr lang="en-US" dirty="0"/>
              <a:t> </a:t>
            </a:r>
            <a:r>
              <a:rPr lang="en-US" dirty="0" smtClean="0"/>
              <a:t>Other </a:t>
            </a:r>
            <a:r>
              <a:rPr lang="en-US" dirty="0" err="1" smtClean="0"/>
              <a:t>Undecidable</a:t>
            </a:r>
            <a:r>
              <a:rPr lang="en-US" dirty="0" smtClean="0"/>
              <a:t> Problems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Autumn 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3BB50-B91A-49C3-8BFB-26B1DF4412D3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12E5F01B-BE69-4095-9F9D-EF36D9EF285C}" type="slidenum">
              <a:rPr lang="en-US" sz="1400" smtClean="0">
                <a:latin typeface="Tahoma" pitchFamily="34" charset="0"/>
              </a:rPr>
              <a:pPr eaLnBrk="1" hangingPunct="1"/>
              <a:t>10</a:t>
            </a:fld>
            <a:endParaRPr lang="en-US" sz="1400" smtClean="0">
              <a:latin typeface="Tahoma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That’s it!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proved that there is no computer program that can solve the Halting Problem.</a:t>
            </a:r>
          </a:p>
          <a:p>
            <a:pPr eaLnBrk="1" hangingPunct="1">
              <a:lnSpc>
                <a:spcPct val="70000"/>
              </a:lnSpc>
            </a:pPr>
            <a:endParaRPr lang="en-US" dirty="0" smtClean="0"/>
          </a:p>
          <a:p>
            <a:pPr eaLnBrk="1" hangingPunct="1"/>
            <a:r>
              <a:rPr lang="en-US" dirty="0" smtClean="0"/>
              <a:t>This tells us that there is no compiler that can check our programs and guarantee to find any infinite loops they might have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5697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r>
              <a:rPr lang="en-US" sz="2800" b="1" smtClean="0">
                <a:latin typeface="Arial" charset="0"/>
                <a:ea typeface="MS PGothic" pitchFamily="34" charset="-128"/>
              </a:rPr>
              <a:t>SCOOPING THE LOOP SNOOPER</a:t>
            </a:r>
            <a:r>
              <a:rPr lang="en-US" sz="2000" b="1" smtClean="0">
                <a:latin typeface="Arial" charset="0"/>
                <a:ea typeface="MS PGothic" pitchFamily="34" charset="-128"/>
              </a:rPr>
              <a:t/>
            </a:r>
            <a:br>
              <a:rPr lang="en-US" sz="2000" b="1" smtClean="0">
                <a:latin typeface="Arial" charset="0"/>
                <a:ea typeface="MS PGothic" pitchFamily="34" charset="-128"/>
              </a:rPr>
            </a:br>
            <a:r>
              <a:rPr lang="en-US" sz="2000" b="1" smtClean="0">
                <a:latin typeface="Arial" charset="0"/>
                <a:ea typeface="MS PGothic" pitchFamily="34" charset="-128"/>
              </a:rPr>
              <a:t>A proof that the Halting Problem is undecidable </a:t>
            </a:r>
            <a:br>
              <a:rPr lang="en-US" sz="2000" b="1" smtClean="0">
                <a:latin typeface="Arial" charset="0"/>
                <a:ea typeface="MS PGothic" pitchFamily="34" charset="-128"/>
              </a:rPr>
            </a:br>
            <a:r>
              <a:rPr lang="en-US" sz="2000" b="1" smtClean="0">
                <a:latin typeface="Arial" charset="0"/>
                <a:ea typeface="MS PGothic" pitchFamily="34" charset="-128"/>
              </a:rPr>
              <a:t/>
            </a:r>
            <a:br>
              <a:rPr lang="en-US" sz="2000" b="1" smtClean="0">
                <a:latin typeface="Arial" charset="0"/>
                <a:ea typeface="MS PGothic" pitchFamily="34" charset="-128"/>
              </a:rPr>
            </a:br>
            <a:r>
              <a:rPr lang="en-US" sz="2000" b="1" smtClean="0">
                <a:latin typeface="Arial" charset="0"/>
                <a:ea typeface="MS PGothic" pitchFamily="34" charset="-128"/>
              </a:rPr>
              <a:t>by Geoffrey K. Pullum (U. Edinburgh)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C27E4-982F-4B94-82C8-0DEBB2F8410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25963"/>
          </a:xfrm>
        </p:spPr>
        <p:txBody>
          <a:bodyPr/>
          <a:lstStyle/>
          <a:p>
            <a:pPr marL="0" indent="0" eaLnBrk="1" fontAlgn="ctr" hangingPunct="1">
              <a:buFont typeface="Arial" charset="0"/>
              <a:buNone/>
              <a:defRPr/>
            </a:pPr>
            <a:r>
              <a:rPr lang="en-US" sz="2000" i="1" dirty="0"/>
              <a:t>No general procedure for bug checks succeeds.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Now, I won’t just assert that, I’ll show where it leads: </a:t>
            </a:r>
            <a:br>
              <a:rPr lang="en-US" sz="2000" dirty="0"/>
            </a:br>
            <a:r>
              <a:rPr lang="en-US" sz="2000" dirty="0"/>
              <a:t>I will prove that although you might work till you drop, </a:t>
            </a:r>
            <a:br>
              <a:rPr lang="en-US" sz="2000" dirty="0"/>
            </a:br>
            <a:r>
              <a:rPr lang="en-US" sz="2000" dirty="0"/>
              <a:t>you cannot tell if computation will stop.</a:t>
            </a:r>
          </a:p>
          <a:p>
            <a:pPr marL="0" indent="0" eaLnBrk="1" fontAlgn="ctr" hangingPunct="1">
              <a:buFont typeface="Arial" charset="0"/>
              <a:buNone/>
              <a:defRPr/>
            </a:pPr>
            <a:r>
              <a:rPr lang="en-US" sz="2000" dirty="0"/>
              <a:t> </a:t>
            </a:r>
          </a:p>
          <a:p>
            <a:pPr marL="0" indent="0" eaLnBrk="1" fontAlgn="ctr" hangingPunct="1">
              <a:buFont typeface="Arial" charset="0"/>
              <a:buNone/>
              <a:defRPr/>
            </a:pPr>
            <a:r>
              <a:rPr lang="en-US" sz="2000" dirty="0"/>
              <a:t>For imagine we have a procedure called </a:t>
            </a:r>
            <a:r>
              <a:rPr lang="en-US" sz="2000" i="1" dirty="0"/>
              <a:t>P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that for specified input permits you to see</a:t>
            </a:r>
            <a:br>
              <a:rPr lang="en-US" sz="2000" dirty="0"/>
            </a:br>
            <a:r>
              <a:rPr lang="en-US" sz="2000" dirty="0"/>
              <a:t>whether specified source code, with all of its faults,</a:t>
            </a:r>
            <a:br>
              <a:rPr lang="en-US" sz="2000" dirty="0"/>
            </a:br>
            <a:r>
              <a:rPr lang="en-US" sz="2000" dirty="0"/>
              <a:t>defines a routine that eventually halts.</a:t>
            </a:r>
          </a:p>
          <a:p>
            <a:pPr marL="0" indent="0" eaLnBrk="1" fontAlgn="ctr" hangingPunct="1">
              <a:buFont typeface="Arial" charset="0"/>
              <a:buNone/>
              <a:defRPr/>
            </a:pPr>
            <a:endParaRPr lang="en-US" sz="2000" dirty="0"/>
          </a:p>
          <a:p>
            <a:pPr marL="0" indent="0" eaLnBrk="1" fontAlgn="ctr" hangingPunct="1">
              <a:buFont typeface="Arial" charset="0"/>
              <a:buNone/>
              <a:defRPr/>
            </a:pPr>
            <a:r>
              <a:rPr lang="en-US" sz="2000" dirty="0"/>
              <a:t>You feed in your program, with suitable data, </a:t>
            </a:r>
            <a:br>
              <a:rPr lang="en-US" sz="2000" dirty="0"/>
            </a:br>
            <a:r>
              <a:rPr lang="en-US" sz="2000" dirty="0"/>
              <a:t>and </a:t>
            </a:r>
            <a:r>
              <a:rPr lang="en-US" sz="2000" i="1" dirty="0"/>
              <a:t>P</a:t>
            </a:r>
            <a:r>
              <a:rPr lang="en-US" sz="2000" dirty="0"/>
              <a:t> gets to work, and a little while later </a:t>
            </a:r>
            <a:br>
              <a:rPr lang="en-US" sz="2000" dirty="0"/>
            </a:br>
            <a:r>
              <a:rPr lang="en-US" sz="2000" dirty="0"/>
              <a:t>(in finite compute time) correctly infers</a:t>
            </a:r>
            <a:br>
              <a:rPr lang="en-US" sz="2000" dirty="0"/>
            </a:br>
            <a:r>
              <a:rPr lang="en-US" sz="2000" dirty="0"/>
              <a:t>whether infinite looping behavior occurs</a:t>
            </a:r>
            <a:r>
              <a:rPr lang="en-US" sz="2000" dirty="0" smtClean="0"/>
              <a:t>... </a:t>
            </a:r>
            <a:endParaRPr lang="en-US" sz="2000" dirty="0"/>
          </a:p>
          <a:p>
            <a:pPr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r>
              <a:rPr lang="en-US" sz="2800" b="1" smtClean="0">
                <a:latin typeface="Arial" charset="0"/>
                <a:ea typeface="MS PGothic" pitchFamily="34" charset="-128"/>
              </a:rPr>
              <a:t>SCOOPING THE LOOP SNOOPER</a:t>
            </a:r>
            <a:r>
              <a:rPr lang="en-US" sz="2000" b="1" smtClean="0">
                <a:latin typeface="Arial" charset="0"/>
                <a:ea typeface="MS PGothic" pitchFamily="34" charset="-128"/>
              </a:rPr>
              <a:t/>
            </a:r>
            <a:br>
              <a:rPr lang="en-US" sz="2000" b="1" smtClean="0">
                <a:latin typeface="Arial" charset="0"/>
                <a:ea typeface="MS PGothic" pitchFamily="34" charset="-128"/>
              </a:rPr>
            </a:br>
            <a:endParaRPr lang="en-US" sz="2000" b="1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690AE-C3FE-41FC-9B49-709ABF0F760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6390" name="Content Placeholder 8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4525963"/>
          </a:xfrm>
        </p:spPr>
        <p:txBody>
          <a:bodyPr/>
          <a:lstStyle/>
          <a:p>
            <a:pPr marL="0" indent="0" eaLnBrk="1" fontAlgn="ctr" hangingPunct="1">
              <a:buFont typeface="Arial" charset="0"/>
              <a:buNone/>
            </a:pPr>
            <a:r>
              <a:rPr lang="en-US" sz="2000" smtClean="0"/>
              <a:t>...</a:t>
            </a:r>
          </a:p>
          <a:p>
            <a:pPr marL="0" indent="0" eaLnBrk="1" fontAlgn="ctr" hangingPunct="1">
              <a:buFont typeface="Arial" charset="0"/>
              <a:buNone/>
            </a:pPr>
            <a:r>
              <a:rPr lang="en-US" sz="2000" smtClean="0"/>
              <a:t>Here’s the trick that I’ll use -- and it’s simple to do. </a:t>
            </a:r>
            <a:br>
              <a:rPr lang="en-US" sz="2000" smtClean="0"/>
            </a:br>
            <a:r>
              <a:rPr lang="en-US" sz="2000" smtClean="0"/>
              <a:t>I’ll define a procedure, which I will call </a:t>
            </a:r>
            <a:r>
              <a:rPr lang="en-US" sz="2000" i="1" smtClean="0"/>
              <a:t>Q</a:t>
            </a:r>
            <a:r>
              <a:rPr lang="en-US" sz="2000" smtClean="0"/>
              <a:t>,</a:t>
            </a:r>
            <a:br>
              <a:rPr lang="en-US" sz="2000" smtClean="0"/>
            </a:br>
            <a:r>
              <a:rPr lang="en-US" sz="2000" smtClean="0"/>
              <a:t>that will use </a:t>
            </a:r>
            <a:r>
              <a:rPr lang="en-US" sz="2000" i="1" smtClean="0"/>
              <a:t>P</a:t>
            </a:r>
            <a:r>
              <a:rPr lang="en-US" sz="2000" smtClean="0"/>
              <a:t>’s predictions of halting success </a:t>
            </a:r>
            <a:br>
              <a:rPr lang="en-US" sz="2000" smtClean="0"/>
            </a:br>
            <a:r>
              <a:rPr lang="en-US" sz="2000" smtClean="0"/>
              <a:t>to stir up a terrible logical mess. </a:t>
            </a:r>
          </a:p>
          <a:p>
            <a:pPr marL="0" indent="0" eaLnBrk="1" fontAlgn="ctr" hangingPunct="1">
              <a:buFont typeface="Arial" charset="0"/>
              <a:buNone/>
            </a:pPr>
            <a:r>
              <a:rPr lang="en-US" sz="2000" smtClean="0"/>
              <a:t>...</a:t>
            </a:r>
          </a:p>
          <a:p>
            <a:pPr marL="0" indent="0" eaLnBrk="1" fontAlgn="ctr" hangingPunct="1">
              <a:buFont typeface="Arial" charset="0"/>
              <a:buNone/>
            </a:pPr>
            <a:endParaRPr lang="en-US" sz="2000" smtClean="0"/>
          </a:p>
          <a:p>
            <a:pPr marL="0" indent="0" eaLnBrk="1" fontAlgn="ctr" hangingPunct="1">
              <a:buFont typeface="Arial" charset="0"/>
              <a:buNone/>
            </a:pPr>
            <a:r>
              <a:rPr lang="en-US" sz="2000" smtClean="0"/>
              <a:t>And this program called </a:t>
            </a:r>
            <a:r>
              <a:rPr lang="en-US" sz="2000" i="1" smtClean="0"/>
              <a:t>Q</a:t>
            </a:r>
            <a:r>
              <a:rPr lang="en-US" sz="2000" smtClean="0"/>
              <a:t> wouldn’t stay on the shelf; </a:t>
            </a:r>
            <a:br>
              <a:rPr lang="en-US" sz="2000" smtClean="0"/>
            </a:br>
            <a:r>
              <a:rPr lang="en-US" sz="2000" smtClean="0"/>
              <a:t>I would ask it to forecast its run on </a:t>
            </a:r>
            <a:r>
              <a:rPr lang="en-US" sz="2000" i="1" smtClean="0"/>
              <a:t>itself</a:t>
            </a:r>
            <a:r>
              <a:rPr lang="en-US" sz="2000" smtClean="0"/>
              <a:t>.</a:t>
            </a:r>
            <a:br>
              <a:rPr lang="en-US" sz="2000" smtClean="0"/>
            </a:br>
            <a:r>
              <a:rPr lang="en-US" sz="2000" smtClean="0"/>
              <a:t>When it reads its own source code, just what will it do? </a:t>
            </a:r>
            <a:br>
              <a:rPr lang="en-US" sz="2000" smtClean="0"/>
            </a:br>
            <a:r>
              <a:rPr lang="en-US" sz="2000" smtClean="0"/>
              <a:t>What’s the looping behavior of </a:t>
            </a:r>
            <a:r>
              <a:rPr lang="en-US" sz="2000" i="1" smtClean="0"/>
              <a:t>Q</a:t>
            </a:r>
            <a:r>
              <a:rPr lang="en-US" sz="2000" smtClean="0"/>
              <a:t> run on </a:t>
            </a:r>
            <a:r>
              <a:rPr lang="en-US" sz="2000" i="1" smtClean="0"/>
              <a:t>Q</a:t>
            </a:r>
            <a:r>
              <a:rPr lang="en-US" sz="2000" smtClean="0"/>
              <a:t>? </a:t>
            </a:r>
          </a:p>
          <a:p>
            <a:pPr marL="0" indent="0" eaLnBrk="1" fontAlgn="ctr" hangingPunct="1">
              <a:buFont typeface="Arial" charset="0"/>
              <a:buNone/>
            </a:pPr>
            <a:r>
              <a:rPr lang="en-US" sz="2000" smtClean="0"/>
              <a:t>...</a:t>
            </a:r>
          </a:p>
          <a:p>
            <a:pPr marL="0" indent="0" eaLnBrk="1" fontAlgn="ctr" hangingPunct="1">
              <a:buFont typeface="Arial" charset="0"/>
              <a:buNone/>
            </a:pPr>
            <a:endParaRPr lang="en-US" sz="2000" smtClean="0"/>
          </a:p>
          <a:p>
            <a:pPr marL="0" indent="0" eaLnBrk="1" fontAlgn="ctr" hangingPunct="1">
              <a:buFont typeface="Arial" charset="0"/>
              <a:buNone/>
            </a:pPr>
            <a:r>
              <a:rPr lang="en-US" sz="2000" smtClean="0"/>
              <a:t>Full poem at:</a:t>
            </a:r>
          </a:p>
          <a:p>
            <a:pPr marL="0" indent="0" eaLnBrk="1" fontAlgn="ctr" hangingPunct="1">
              <a:buFont typeface="Arial" charset="0"/>
              <a:buNone/>
            </a:pPr>
            <a:r>
              <a:rPr lang="en-US" sz="2000" smtClean="0">
                <a:hlinkClick r:id="rId2"/>
              </a:rPr>
              <a:t>http://www.lel.ed.ac.uk/~gpullum/loopsnoop.html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Halting Problem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C1AA2-F031-421A-9DFC-1A6FFA0FF74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828800" y="2438400"/>
            <a:ext cx="531812" cy="708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</a:rPr>
              <a:t>H</a:t>
            </a:r>
            <a:endParaRPr lang="en-US" sz="2800" b="1" baseline="-250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1301750" y="2549525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425575" y="2271713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 sz="280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931862" y="2260600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2393950" y="2784475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819400" y="2286000"/>
            <a:ext cx="381554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 if P</a:t>
            </a:r>
            <a:r>
              <a:rPr lang="en-US" sz="2800" b="1" dirty="0">
                <a:solidFill>
                  <a:schemeClr val="tx2"/>
                </a:solidFill>
              </a:rPr>
              <a:t>(x</a:t>
            </a:r>
            <a:r>
              <a:rPr lang="en-US" sz="2800" b="1" dirty="0" smtClean="0">
                <a:solidFill>
                  <a:schemeClr val="tx2"/>
                </a:solidFill>
              </a:rPr>
              <a:t>) halts</a:t>
            </a: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0 if P(x) does not halt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1295400" y="3051175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61962" y="2706688"/>
            <a:ext cx="9302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sym typeface="Symbol" pitchFamily="18" charset="2"/>
              </a:rPr>
              <a:t></a:t>
            </a:r>
            <a:r>
              <a:rPr lang="en-US" sz="2800" b="1">
                <a:solidFill>
                  <a:schemeClr val="tx2"/>
                </a:solidFill>
              </a:rPr>
              <a:t>P</a:t>
            </a:r>
            <a:r>
              <a:rPr lang="en-US" sz="3600" b="1">
                <a:solidFill>
                  <a:schemeClr val="tx2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>
              <a:solidFill>
                <a:schemeClr val="tx2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5" name="&quot;No&quot; Symbol 24"/>
          <p:cNvSpPr>
            <a:spLocks noChangeAspect="1"/>
          </p:cNvSpPr>
          <p:nvPr/>
        </p:nvSpPr>
        <p:spPr>
          <a:xfrm>
            <a:off x="5715000" y="3581400"/>
            <a:ext cx="2590800" cy="2590800"/>
          </a:xfrm>
          <a:prstGeom prst="noSmoking">
            <a:avLst>
              <a:gd name="adj" fmla="val 5817"/>
            </a:avLst>
          </a:prstGeom>
          <a:solidFill>
            <a:srgbClr val="FF0000"/>
          </a:solidFill>
          <a:ln>
            <a:headEnd type="none" w="med" len="med"/>
            <a:tailEnd type="arrow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HALT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3051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E6B669BD-4E7C-4B2D-9D4A-90B38881DFDB}" type="slidenum">
              <a:rPr lang="en-US" sz="1400" smtClean="0">
                <a:latin typeface="Tahoma" pitchFamily="34" charset="0"/>
              </a:rPr>
              <a:pPr eaLnBrk="1" hangingPunct="1"/>
              <a:t>14</a:t>
            </a:fld>
            <a:endParaRPr lang="en-US" sz="1400" smtClean="0">
              <a:latin typeface="Tahoma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“Always Halting” problem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Given: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33CC"/>
                </a:solidFill>
              </a:rPr>
              <a:t>&lt;</a:t>
            </a:r>
            <a:r>
              <a:rPr lang="en-US" b="1" dirty="0" smtClean="0">
                <a:solidFill>
                  <a:srgbClr val="0033CC"/>
                </a:solidFill>
              </a:rPr>
              <a:t>Q</a:t>
            </a:r>
            <a:r>
              <a:rPr lang="en-US" dirty="0" smtClean="0">
                <a:solidFill>
                  <a:srgbClr val="0033CC"/>
                </a:solidFill>
              </a:rPr>
              <a:t>&gt;,</a:t>
            </a:r>
            <a:r>
              <a:rPr lang="en-US" dirty="0" smtClean="0"/>
              <a:t> the code of a program </a:t>
            </a:r>
            <a:r>
              <a:rPr lang="en-US" b="1" dirty="0" smtClean="0">
                <a:solidFill>
                  <a:srgbClr val="0033CC"/>
                </a:solidFill>
              </a:rPr>
              <a:t>Q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Output: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33CC"/>
                </a:solidFill>
              </a:rPr>
              <a:t>1</a:t>
            </a:r>
            <a:r>
              <a:rPr lang="en-US" dirty="0" smtClean="0"/>
              <a:t> if </a:t>
            </a:r>
            <a:r>
              <a:rPr lang="en-US" b="1" dirty="0" smtClean="0">
                <a:solidFill>
                  <a:srgbClr val="0033CC"/>
                </a:solidFill>
              </a:rPr>
              <a:t>Q</a:t>
            </a:r>
            <a:r>
              <a:rPr lang="en-US" dirty="0" smtClean="0"/>
              <a:t> halts on every input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</a:t>
            </a:r>
            <a:r>
              <a:rPr lang="en-US" b="1" dirty="0" smtClean="0">
                <a:solidFill>
                  <a:srgbClr val="0033CC"/>
                </a:solidFill>
              </a:rPr>
              <a:t>0</a:t>
            </a:r>
            <a:r>
              <a:rPr lang="en-US" dirty="0" smtClean="0"/>
              <a:t> if not.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800" b="1" dirty="0" smtClean="0"/>
              <a:t>Claim:</a:t>
            </a:r>
            <a:r>
              <a:rPr lang="en-US" sz="2800" dirty="0" smtClean="0"/>
              <a:t> the “always halts” problem is </a:t>
            </a:r>
            <a:r>
              <a:rPr lang="en-US" sz="2800" dirty="0" err="1" smtClean="0"/>
              <a:t>undecidable</a:t>
            </a:r>
            <a:endParaRPr lang="en-US" sz="2800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800" b="1" dirty="0" smtClean="0"/>
              <a:t>Proof idea:</a:t>
            </a:r>
            <a:r>
              <a:rPr lang="en-US" sz="2800" dirty="0" smtClean="0"/>
              <a:t> 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Show we could solve the Halting Problem </a:t>
            </a:r>
            <a:r>
              <a:rPr lang="en-US" sz="2400" b="1" dirty="0" smtClean="0"/>
              <a:t>if</a:t>
            </a:r>
            <a:r>
              <a:rPr lang="en-US" sz="2400" dirty="0" smtClean="0"/>
              <a:t> we had a solution for the “always halts” problem.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No program solving for</a:t>
            </a:r>
            <a:r>
              <a:rPr lang="en-US" sz="2400" dirty="0" smtClean="0">
                <a:sym typeface="Symbol" pitchFamily="18" charset="2"/>
              </a:rPr>
              <a:t> Halting Problem exists     </a:t>
            </a:r>
            <a:r>
              <a:rPr lang="en-US" b="1" dirty="0" smtClean="0">
                <a:solidFill>
                  <a:srgbClr val="FF0000"/>
                </a:solidFill>
                <a:sym typeface="Symbol" pitchFamily="18" charset="2"/>
              </a:rPr>
              <a:t></a:t>
            </a:r>
            <a:r>
              <a:rPr lang="en-US" sz="2400" dirty="0" smtClean="0">
                <a:sym typeface="Symbol" pitchFamily="18" charset="2"/>
              </a:rPr>
              <a:t>  no program solving the “always halts” problem exists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“Always Halting” problem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C1AA2-F031-421A-9DFC-1A6FFA0FF74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828800" y="1981200"/>
            <a:ext cx="531812" cy="708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</a:rPr>
              <a:t>H</a:t>
            </a:r>
            <a:endParaRPr lang="en-US" sz="2800" b="1" baseline="-250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1301750" y="2092325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425575" y="1814513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 sz="280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931862" y="1803400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2393950" y="2327275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819400" y="1828800"/>
            <a:ext cx="381554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 if P</a:t>
            </a:r>
            <a:r>
              <a:rPr lang="en-US" sz="2800" b="1" dirty="0">
                <a:solidFill>
                  <a:schemeClr val="tx2"/>
                </a:solidFill>
              </a:rPr>
              <a:t>(x</a:t>
            </a:r>
            <a:r>
              <a:rPr lang="en-US" sz="2800" b="1" dirty="0" smtClean="0">
                <a:solidFill>
                  <a:schemeClr val="tx2"/>
                </a:solidFill>
              </a:rPr>
              <a:t>) halts</a:t>
            </a: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0 if P(x) does not halt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1295400" y="2593975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61962" y="2249488"/>
            <a:ext cx="9302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sym typeface="Symbol" pitchFamily="18" charset="2"/>
              </a:rPr>
              <a:t></a:t>
            </a:r>
            <a:r>
              <a:rPr lang="en-US" sz="2800" b="1">
                <a:solidFill>
                  <a:schemeClr val="tx2"/>
                </a:solidFill>
              </a:rPr>
              <a:t>P</a:t>
            </a:r>
            <a:r>
              <a:rPr lang="en-US" sz="3600" b="1">
                <a:solidFill>
                  <a:schemeClr val="tx2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>
              <a:solidFill>
                <a:schemeClr val="tx2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5" name="&quot;No&quot; Symbol 24"/>
          <p:cNvSpPr>
            <a:spLocks noChangeAspect="1"/>
          </p:cNvSpPr>
          <p:nvPr/>
        </p:nvSpPr>
        <p:spPr>
          <a:xfrm>
            <a:off x="7696200" y="1752600"/>
            <a:ext cx="990600" cy="990600"/>
          </a:xfrm>
          <a:prstGeom prst="noSmoking">
            <a:avLst>
              <a:gd name="adj" fmla="val 5817"/>
            </a:avLst>
          </a:prstGeom>
          <a:solidFill>
            <a:srgbClr val="FF0000"/>
          </a:solidFill>
          <a:ln>
            <a:headEnd type="none" w="med" len="med"/>
            <a:tailEnd type="arrow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HALT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189" y="3352800"/>
            <a:ext cx="90689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Suppose we had a TM </a:t>
            </a:r>
            <a:r>
              <a:rPr lang="en-US" sz="3200" b="1" dirty="0">
                <a:solidFill>
                  <a:srgbClr val="0033CC"/>
                </a:solidFill>
                <a:latin typeface="+mn-lt"/>
                <a:ea typeface="+mn-ea"/>
              </a:rPr>
              <a:t>A</a:t>
            </a:r>
            <a:r>
              <a:rPr lang="en-US" sz="2800" dirty="0" smtClean="0"/>
              <a:t> for the Always Halting problem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3124200"/>
            <a:ext cx="9144000" cy="0"/>
          </a:xfrm>
          <a:prstGeom prst="line">
            <a:avLst/>
          </a:prstGeom>
          <a:ln>
            <a:headEnd type="none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420813" y="4191000"/>
            <a:ext cx="2578951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</a:rPr>
              <a:t>Program Q(x’)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</a:rPr>
              <a:t>… ignore </a:t>
            </a: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</a:rPr>
              <a:t>x’</a:t>
            </a:r>
            <a:endParaRPr lang="en-US" sz="2800" dirty="0" smtClean="0">
              <a:solidFill>
                <a:schemeClr val="tx2"/>
              </a:solidFill>
              <a:latin typeface="Arial" pitchFamily="34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</a:rPr>
              <a:t>… run </a:t>
            </a: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</a:rPr>
              <a:t>P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</a:rPr>
              <a:t> on </a:t>
            </a: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</a:rPr>
              <a:t>x</a:t>
            </a:r>
            <a:endParaRPr lang="en-US" sz="28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1039813" y="4191000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 sz="280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546100" y="4179887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>
            <a:off x="909638" y="4970462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6200" y="4625975"/>
            <a:ext cx="9302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sym typeface="Symbol" pitchFamily="18" charset="2"/>
              </a:rPr>
              <a:t></a:t>
            </a:r>
            <a:r>
              <a:rPr lang="en-US" sz="2800" b="1">
                <a:solidFill>
                  <a:schemeClr val="tx2"/>
                </a:solidFill>
              </a:rPr>
              <a:t>P</a:t>
            </a:r>
            <a:r>
              <a:rPr lang="en-US" sz="3600" b="1">
                <a:solidFill>
                  <a:schemeClr val="tx2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>
              <a:solidFill>
                <a:schemeClr val="tx2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8" name="Line 20"/>
          <p:cNvSpPr>
            <a:spLocks noChangeShapeType="1"/>
          </p:cNvSpPr>
          <p:nvPr/>
        </p:nvSpPr>
        <p:spPr bwMode="auto">
          <a:xfrm>
            <a:off x="909638" y="4433887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715000" y="4495800"/>
            <a:ext cx="531812" cy="708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</a:rPr>
              <a:t>A</a:t>
            </a:r>
            <a:endParaRPr lang="en-US" sz="2800" b="1" baseline="-250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5181600" y="4876800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267200" y="4495691"/>
            <a:ext cx="9707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sym typeface="Symbol" pitchFamily="18" charset="2"/>
              </a:rPr>
              <a:t></a:t>
            </a:r>
            <a:r>
              <a:rPr lang="en-US" sz="2800" b="1" dirty="0" smtClean="0">
                <a:solidFill>
                  <a:schemeClr val="tx2"/>
                </a:solidFill>
              </a:rPr>
              <a:t>Q</a:t>
            </a:r>
            <a:r>
              <a:rPr lang="en-US" sz="3600" b="1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 dirty="0">
              <a:solidFill>
                <a:schemeClr val="tx2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32" name="Line 17"/>
          <p:cNvSpPr>
            <a:spLocks noChangeShapeType="1"/>
          </p:cNvSpPr>
          <p:nvPr/>
        </p:nvSpPr>
        <p:spPr bwMode="auto">
          <a:xfrm>
            <a:off x="6237316" y="4918075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6662766" y="4419600"/>
            <a:ext cx="241940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 if P</a:t>
            </a:r>
            <a:r>
              <a:rPr lang="en-US" sz="2800" b="1" dirty="0">
                <a:solidFill>
                  <a:schemeClr val="tx2"/>
                </a:solidFill>
              </a:rPr>
              <a:t>(x</a:t>
            </a:r>
            <a:r>
              <a:rPr lang="en-US" sz="2800" b="1" dirty="0" smtClean="0">
                <a:solidFill>
                  <a:schemeClr val="tx2"/>
                </a:solidFill>
              </a:rPr>
              <a:t>) halts</a:t>
            </a: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0 if P(x) does 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        not halt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75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E6B669BD-4E7C-4B2D-9D4A-90B38881DFDB}" type="slidenum">
              <a:rPr lang="en-US" sz="1400" smtClean="0">
                <a:latin typeface="Tahoma" pitchFamily="34" charset="0"/>
              </a:rPr>
              <a:pPr eaLnBrk="1" hangingPunct="1"/>
              <a:t>16</a:t>
            </a:fld>
            <a:endParaRPr lang="en-US" sz="1400" smtClean="0">
              <a:latin typeface="Tahoma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“Always ERROR” problem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Given: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33CC"/>
                </a:solidFill>
              </a:rPr>
              <a:t>&lt;</a:t>
            </a:r>
            <a:r>
              <a:rPr lang="en-US" b="1" dirty="0" smtClean="0">
                <a:solidFill>
                  <a:srgbClr val="0033CC"/>
                </a:solidFill>
              </a:rPr>
              <a:t>R</a:t>
            </a:r>
            <a:r>
              <a:rPr lang="en-US" dirty="0" smtClean="0">
                <a:solidFill>
                  <a:srgbClr val="0033CC"/>
                </a:solidFill>
              </a:rPr>
              <a:t>&gt;,</a:t>
            </a:r>
            <a:r>
              <a:rPr lang="en-US" dirty="0" smtClean="0"/>
              <a:t> the code of a program </a:t>
            </a:r>
            <a:r>
              <a:rPr lang="en-US" b="1" dirty="0" smtClean="0">
                <a:solidFill>
                  <a:srgbClr val="0033CC"/>
                </a:solidFill>
              </a:rPr>
              <a:t>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Output: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33CC"/>
                </a:solidFill>
              </a:rPr>
              <a:t>1</a:t>
            </a:r>
            <a:r>
              <a:rPr lang="en-US" dirty="0" smtClean="0"/>
              <a:t> if </a:t>
            </a:r>
            <a:r>
              <a:rPr lang="en-US" b="1" dirty="0" smtClean="0">
                <a:solidFill>
                  <a:srgbClr val="0033CC"/>
                </a:solidFill>
              </a:rPr>
              <a:t>R</a:t>
            </a:r>
            <a:r>
              <a:rPr lang="en-US" dirty="0" smtClean="0"/>
              <a:t> always prints ERROR </a:t>
            </a:r>
            <a:br>
              <a:rPr lang="en-US" dirty="0" smtClean="0"/>
            </a:br>
            <a:r>
              <a:rPr lang="en-US" dirty="0" smtClean="0"/>
              <a:t>               </a:t>
            </a:r>
            <a:r>
              <a:rPr lang="en-US" b="1" dirty="0" smtClean="0">
                <a:solidFill>
                  <a:srgbClr val="0033CC"/>
                </a:solidFill>
              </a:rPr>
              <a:t>0</a:t>
            </a:r>
            <a:r>
              <a:rPr lang="en-US" dirty="0" smtClean="0"/>
              <a:t> if </a:t>
            </a:r>
            <a:r>
              <a:rPr lang="en-US" b="1" dirty="0">
                <a:solidFill>
                  <a:srgbClr val="0033CC"/>
                </a:solidFill>
              </a:rPr>
              <a:t>R</a:t>
            </a:r>
            <a:r>
              <a:rPr lang="en-US" dirty="0"/>
              <a:t> </a:t>
            </a:r>
            <a:r>
              <a:rPr lang="en-US" dirty="0" smtClean="0"/>
              <a:t>does not always print </a:t>
            </a:r>
            <a:r>
              <a:rPr lang="en-US" dirty="0"/>
              <a:t>ERROR </a:t>
            </a:r>
            <a:endParaRPr lang="en-US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98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“Always ERROR” problem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C1AA2-F031-421A-9DFC-1A6FFA0FF74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828800" y="1981200"/>
            <a:ext cx="531812" cy="708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</a:rPr>
              <a:t>A</a:t>
            </a:r>
            <a:endParaRPr lang="en-US" sz="2800" b="1" baseline="-250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2393950" y="2327275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819400" y="1828800"/>
            <a:ext cx="46941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 if Q always halts</a:t>
            </a: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0 if Q does not always halt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1295400" y="2325796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61962" y="1981200"/>
            <a:ext cx="9707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sym typeface="Symbol" pitchFamily="18" charset="2"/>
              </a:rPr>
              <a:t></a:t>
            </a:r>
            <a:r>
              <a:rPr lang="en-US" sz="2800" b="1" dirty="0" smtClean="0">
                <a:solidFill>
                  <a:schemeClr val="tx2"/>
                </a:solidFill>
              </a:rPr>
              <a:t>Q</a:t>
            </a:r>
            <a:r>
              <a:rPr lang="en-US" sz="3600" b="1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 dirty="0">
              <a:solidFill>
                <a:schemeClr val="tx2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5" name="&quot;No&quot; Symbol 24"/>
          <p:cNvSpPr>
            <a:spLocks noChangeAspect="1"/>
          </p:cNvSpPr>
          <p:nvPr/>
        </p:nvSpPr>
        <p:spPr>
          <a:xfrm>
            <a:off x="7696200" y="1752600"/>
            <a:ext cx="990600" cy="990600"/>
          </a:xfrm>
          <a:prstGeom prst="noSmoking">
            <a:avLst>
              <a:gd name="adj" fmla="val 5817"/>
            </a:avLst>
          </a:prstGeom>
          <a:solidFill>
            <a:srgbClr val="FF0000"/>
          </a:solidFill>
          <a:ln>
            <a:headEnd type="none" w="med" len="med"/>
            <a:tailEnd type="arrow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HALT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189" y="3352800"/>
            <a:ext cx="79821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Suppose we had a TM </a:t>
            </a:r>
            <a:r>
              <a:rPr lang="en-US" sz="3200" b="1" dirty="0" smtClean="0">
                <a:solidFill>
                  <a:srgbClr val="0033CC"/>
                </a:solidFill>
                <a:latin typeface="+mn-lt"/>
                <a:ea typeface="+mn-ea"/>
              </a:rPr>
              <a:t>E</a:t>
            </a:r>
            <a:r>
              <a:rPr lang="en-US" sz="2800" dirty="0" smtClean="0"/>
              <a:t> for the ERROR problem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3124200"/>
            <a:ext cx="9144000" cy="0"/>
          </a:xfrm>
          <a:prstGeom prst="line">
            <a:avLst/>
          </a:prstGeom>
          <a:ln>
            <a:headEnd type="none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447800" y="4254043"/>
            <a:ext cx="2558613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</a:rPr>
              <a:t>Program R(x)</a:t>
            </a:r>
          </a:p>
          <a:p>
            <a:pPr>
              <a:defRPr/>
            </a:pPr>
            <a:r>
              <a:rPr lang="en-US" sz="2800" dirty="0">
                <a:solidFill>
                  <a:schemeClr val="tx2"/>
                </a:solidFill>
                <a:latin typeface="Arial" pitchFamily="34" charset="0"/>
              </a:rPr>
              <a:t>R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</a:rPr>
              <a:t>un </a:t>
            </a: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</a:rPr>
              <a:t>Q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</a:rPr>
              <a:t> on </a:t>
            </a: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</a:rPr>
              <a:t>x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</a:rPr>
              <a:t>Print “ERROR”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</a:rPr>
              <a:t>Halt</a:t>
            </a:r>
            <a:endParaRPr lang="en-US" sz="28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1039813" y="4191000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 sz="280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>
            <a:off x="909638" y="4970462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6200" y="4625866"/>
            <a:ext cx="9707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sym typeface="Symbol" pitchFamily="18" charset="2"/>
              </a:rPr>
              <a:t></a:t>
            </a:r>
            <a:r>
              <a:rPr lang="en-US" sz="2800" b="1" dirty="0" smtClean="0">
                <a:solidFill>
                  <a:schemeClr val="tx2"/>
                </a:solidFill>
              </a:rPr>
              <a:t>Q</a:t>
            </a:r>
            <a:r>
              <a:rPr lang="en-US" sz="3600" b="1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 dirty="0">
              <a:solidFill>
                <a:schemeClr val="tx2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715000" y="4495800"/>
            <a:ext cx="531812" cy="708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</a:rPr>
              <a:t>E</a:t>
            </a:r>
            <a:endParaRPr lang="en-US" sz="2800" b="1" baseline="-250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5181600" y="4876800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267200" y="4495691"/>
            <a:ext cx="9707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sym typeface="Symbol" pitchFamily="18" charset="2"/>
              </a:rPr>
              <a:t></a:t>
            </a:r>
            <a:r>
              <a:rPr lang="en-US" sz="2800" b="1" dirty="0" smtClean="0">
                <a:solidFill>
                  <a:schemeClr val="tx2"/>
                </a:solidFill>
              </a:rPr>
              <a:t>R</a:t>
            </a:r>
            <a:r>
              <a:rPr lang="en-US" sz="3600" b="1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 dirty="0">
              <a:solidFill>
                <a:schemeClr val="tx2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32" name="Line 17"/>
          <p:cNvSpPr>
            <a:spLocks noChangeShapeType="1"/>
          </p:cNvSpPr>
          <p:nvPr/>
        </p:nvSpPr>
        <p:spPr bwMode="auto">
          <a:xfrm>
            <a:off x="6237316" y="4918075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6400800" y="4343400"/>
            <a:ext cx="267836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>
                <a:solidFill>
                  <a:schemeClr val="tx2"/>
                </a:solidFill>
              </a:rPr>
              <a:t>1 if Q </a:t>
            </a:r>
            <a:r>
              <a:rPr lang="en-US" sz="2800" b="1" dirty="0" smtClean="0">
                <a:solidFill>
                  <a:schemeClr val="tx2"/>
                </a:solidFill>
              </a:rPr>
              <a:t>always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          </a:t>
            </a:r>
            <a:r>
              <a:rPr lang="en-US" sz="2800" b="1" dirty="0">
                <a:solidFill>
                  <a:schemeClr val="tx2"/>
                </a:solidFill>
              </a:rPr>
              <a:t>halts</a:t>
            </a:r>
          </a:p>
          <a:p>
            <a:pPr eaLnBrk="1" hangingPunct="1"/>
            <a:r>
              <a:rPr lang="en-US" sz="2800" b="1" dirty="0">
                <a:solidFill>
                  <a:schemeClr val="tx2"/>
                </a:solidFill>
              </a:rPr>
              <a:t>0 if Q does </a:t>
            </a:r>
            <a:r>
              <a:rPr lang="en-US" sz="2800" b="1" dirty="0" smtClean="0">
                <a:solidFill>
                  <a:schemeClr val="tx2"/>
                </a:solidFill>
              </a:rPr>
              <a:t>not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      always </a:t>
            </a:r>
            <a:r>
              <a:rPr lang="en-US" sz="2800" b="1" dirty="0">
                <a:solidFill>
                  <a:schemeClr val="tx2"/>
                </a:solidFill>
              </a:rPr>
              <a:t>halt</a:t>
            </a:r>
          </a:p>
        </p:txBody>
      </p:sp>
    </p:spTree>
    <p:extLst>
      <p:ext uri="{BB962C8B-B14F-4D97-AF65-F5344CB8AC3E}">
        <p14:creationId xmlns:p14="http://schemas.microsoft.com/office/powerpoint/2010/main" val="366564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Pitfalls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Not </a:t>
            </a:r>
            <a:r>
              <a:rPr lang="en-US" sz="2800" i="1" dirty="0" smtClean="0"/>
              <a:t>every</a:t>
            </a:r>
            <a:r>
              <a:rPr lang="en-US" sz="2800" dirty="0" smtClean="0"/>
              <a:t> problem on programs is </a:t>
            </a:r>
            <a:r>
              <a:rPr lang="en-US" sz="2800" dirty="0" err="1" smtClean="0"/>
              <a:t>undecidable</a:t>
            </a:r>
            <a:r>
              <a:rPr lang="en-US" sz="2800" dirty="0" smtClean="0"/>
              <a:t>! Which of these is decidable?</a:t>
            </a:r>
          </a:p>
          <a:p>
            <a:r>
              <a:rPr lang="en-US" sz="2800" dirty="0" smtClean="0"/>
              <a:t>Input &lt;P&gt; and x</a:t>
            </a:r>
            <a:br>
              <a:rPr lang="en-US" sz="2800" dirty="0" smtClean="0"/>
            </a:br>
            <a:r>
              <a:rPr lang="en-US" sz="2800" dirty="0" smtClean="0"/>
              <a:t>Output: 1 if P </a:t>
            </a:r>
            <a:r>
              <a:rPr lang="en-US" sz="2800" dirty="0"/>
              <a:t>prints “ERROR” on x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        after less than 100 steps</a:t>
            </a:r>
            <a:br>
              <a:rPr lang="en-US" sz="2800" dirty="0" smtClean="0"/>
            </a:br>
            <a:r>
              <a:rPr lang="en-US" sz="2800" dirty="0" smtClean="0"/>
              <a:t>               0 otherwise</a:t>
            </a:r>
          </a:p>
          <a:p>
            <a:r>
              <a:rPr lang="en-US" sz="2800" dirty="0" smtClean="0"/>
              <a:t>Input &lt;P&gt; and x</a:t>
            </a:r>
            <a:br>
              <a:rPr lang="en-US" sz="2800" dirty="0" smtClean="0"/>
            </a:br>
            <a:r>
              <a:rPr lang="en-US" sz="2800" dirty="0" smtClean="0"/>
              <a:t>Output: 1 if P prints “ERROR” on x</a:t>
            </a:r>
            <a:br>
              <a:rPr lang="en-US" sz="2800" dirty="0" smtClean="0"/>
            </a:br>
            <a:r>
              <a:rPr lang="en-US" sz="2800" dirty="0" smtClean="0"/>
              <a:t>                      after more than 100 steps</a:t>
            </a:r>
            <a:br>
              <a:rPr lang="en-US" sz="2800" dirty="0" smtClean="0"/>
            </a:br>
            <a:r>
              <a:rPr lang="en-US" sz="2800" dirty="0" smtClean="0"/>
              <a:t>                0 otherwise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C1AA2-F031-421A-9DFC-1A6FFA0FF74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73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Reading</a:t>
            </a:r>
          </a:p>
          <a:p>
            <a:pPr lvl="1" eaLnBrk="1" hangingPunct="1"/>
            <a:r>
              <a:rPr lang="en-US" sz="2000" dirty="0"/>
              <a:t>7th edition: p. 201 and 13.5 </a:t>
            </a:r>
          </a:p>
          <a:p>
            <a:pPr lvl="1" eaLnBrk="1" hangingPunct="1"/>
            <a:r>
              <a:rPr lang="en-US" sz="2000" dirty="0"/>
              <a:t>6th edition: p. 177 and 12.5</a:t>
            </a:r>
          </a:p>
          <a:p>
            <a:pPr lvl="1" eaLnBrk="1" hangingPunct="1"/>
            <a:r>
              <a:rPr lang="en-US" sz="2000" dirty="0"/>
              <a:t>5th edition: p. 222 and 11.5</a:t>
            </a:r>
          </a:p>
          <a:p>
            <a:pPr eaLnBrk="1" hangingPunct="1"/>
            <a:r>
              <a:rPr lang="en-US" sz="2400" dirty="0">
                <a:latin typeface="Calibri" charset="0"/>
              </a:rPr>
              <a:t>Topic list and sample final exam problems have been posted</a:t>
            </a:r>
          </a:p>
          <a:p>
            <a:pPr eaLnBrk="1" hangingPunct="1"/>
            <a:r>
              <a:rPr lang="en-US" sz="2400" dirty="0">
                <a:latin typeface="Calibri" charset="0"/>
              </a:rPr>
              <a:t>Comprehensive final, roughly 67% of material post midterm</a:t>
            </a:r>
          </a:p>
          <a:p>
            <a:pPr eaLnBrk="1" hangingPunct="1"/>
            <a:r>
              <a:rPr lang="en-US" sz="2400" dirty="0">
                <a:latin typeface="Calibri" charset="0"/>
              </a:rPr>
              <a:t>Review session, Saturday, December 8, 10 am – noon, EEB 125</a:t>
            </a:r>
          </a:p>
          <a:p>
            <a:pPr eaLnBrk="1" hangingPunct="1"/>
            <a:r>
              <a:rPr lang="en-US" sz="2400" dirty="0">
                <a:latin typeface="Calibri" charset="0"/>
              </a:rPr>
              <a:t>Final exam,  Monday, December 10</a:t>
            </a:r>
          </a:p>
          <a:p>
            <a:pPr lvl="1" eaLnBrk="1" hangingPunct="1"/>
            <a:r>
              <a:rPr lang="en-US" sz="2000" dirty="0">
                <a:latin typeface="Calibri" charset="0"/>
              </a:rPr>
              <a:t>2:30-4:20 pm or 4:30-6:20 pm,  Kane 220</a:t>
            </a:r>
            <a:r>
              <a:rPr lang="en-US" sz="2000" dirty="0" smtClean="0">
                <a:latin typeface="Calibri" charset="0"/>
              </a:rPr>
              <a:t>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423DBE-3862-4E84-8686-693F53F16C8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lecture highlights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990FB-FFE4-41F6-AE1D-F9FFF5DDF69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5550289"/>
              </p:ext>
            </p:extLst>
          </p:nvPr>
        </p:nvGraphicFramePr>
        <p:xfrm>
          <a:off x="5334000" y="2590800"/>
          <a:ext cx="3124197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>
            <a:off x="6082284" y="2221992"/>
            <a:ext cx="242316" cy="29260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575215"/>
              </p:ext>
            </p:extLst>
          </p:nvPr>
        </p:nvGraphicFramePr>
        <p:xfrm>
          <a:off x="609600" y="2667000"/>
          <a:ext cx="3733800" cy="182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/>
                <a:gridCol w="933450"/>
                <a:gridCol w="933450"/>
                <a:gridCol w="933450"/>
              </a:tblGrid>
              <a:tr h="4562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(1,s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(1,s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(0,s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(H,s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(R,s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(R,s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(H,s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(R,s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(R,s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95400" y="1828800"/>
            <a:ext cx="1621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Finite Control:</a:t>
            </a:r>
            <a:br>
              <a:rPr lang="en-US" dirty="0" smtClean="0"/>
            </a:br>
            <a:r>
              <a:rPr lang="en-US" dirty="0">
                <a:ea typeface="Cambria Math" pitchFamily="18" charset="0"/>
                <a:cs typeface="Cambria Math" pitchFamily="18" charset="0"/>
              </a:rPr>
              <a:t>program </a:t>
            </a:r>
            <a:r>
              <a:rPr lang="en-US" b="1" dirty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1828800"/>
            <a:ext cx="212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Recording Medium</a:t>
            </a:r>
            <a:endParaRPr lang="en-US" dirty="0"/>
          </a:p>
        </p:txBody>
      </p:sp>
      <p:pic>
        <p:nvPicPr>
          <p:cNvPr id="1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5549770"/>
            <a:ext cx="2036417" cy="1308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0857062"/>
              </p:ext>
            </p:extLst>
          </p:nvPr>
        </p:nvGraphicFramePr>
        <p:xfrm>
          <a:off x="5410200" y="3505200"/>
          <a:ext cx="3124197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Down Arrow 13"/>
          <p:cNvSpPr/>
          <p:nvPr/>
        </p:nvSpPr>
        <p:spPr>
          <a:xfrm>
            <a:off x="6477000" y="3136392"/>
            <a:ext cx="242316" cy="29260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TextBox 14"/>
          <p:cNvSpPr txBox="1"/>
          <p:nvPr/>
        </p:nvSpPr>
        <p:spPr>
          <a:xfrm>
            <a:off x="6477000" y="41148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400800" y="21336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Cambria Math" pitchFamily="18" charset="0"/>
                <a:cs typeface="Cambria Math" pitchFamily="18" charset="0"/>
              </a:rPr>
              <a:t>input </a:t>
            </a:r>
            <a:r>
              <a:rPr lang="en-US" b="1" dirty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x</a:t>
            </a:r>
            <a:endParaRPr lang="en-US" dirty="0"/>
          </a:p>
        </p:txBody>
      </p:sp>
      <p:graphicFrame>
        <p:nvGraphicFramePr>
          <p:cNvPr id="1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9578180"/>
              </p:ext>
            </p:extLst>
          </p:nvPr>
        </p:nvGraphicFramePr>
        <p:xfrm>
          <a:off x="5486403" y="5017008"/>
          <a:ext cx="3124197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Down Arrow 17"/>
          <p:cNvSpPr/>
          <p:nvPr/>
        </p:nvSpPr>
        <p:spPr>
          <a:xfrm>
            <a:off x="7924800" y="4648200"/>
            <a:ext cx="242316" cy="29260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Rectangle 18"/>
          <p:cNvSpPr/>
          <p:nvPr/>
        </p:nvSpPr>
        <p:spPr>
          <a:xfrm>
            <a:off x="304800" y="1295400"/>
            <a:ext cx="7713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Turing </a:t>
            </a:r>
            <a:r>
              <a:rPr lang="en-US" dirty="0" smtClean="0"/>
              <a:t>machine  =  Finite control + Recording Medium + Focus of attention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715000" y="3276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10400" y="3276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629400" y="4572000"/>
            <a:ext cx="826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Cambria Math" pitchFamily="18" charset="0"/>
                <a:cs typeface="Cambria Math" pitchFamily="18" charset="0"/>
              </a:rPr>
              <a:t>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12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lecture highlights</a:t>
            </a: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r>
              <a:rPr lang="en-US" dirty="0" smtClean="0"/>
              <a:t>The Universal Turing Machine </a:t>
            </a:r>
            <a:r>
              <a:rPr lang="en-US" b="1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U</a:t>
            </a:r>
            <a:endParaRPr lang="en-US" dirty="0" smtClean="0">
              <a:ea typeface="Cambria Math" pitchFamily="18" charset="0"/>
              <a:cs typeface="Cambria Math" pitchFamily="18" charset="0"/>
            </a:endParaRPr>
          </a:p>
          <a:p>
            <a:pPr lvl="1"/>
            <a:r>
              <a:rPr lang="en-US" dirty="0" smtClean="0">
                <a:ea typeface="Cambria Math" pitchFamily="18" charset="0"/>
                <a:cs typeface="Cambria Math" pitchFamily="18" charset="0"/>
              </a:rPr>
              <a:t>Takes as input: </a:t>
            </a:r>
            <a:r>
              <a:rPr lang="en-US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(&lt;</a:t>
            </a:r>
            <a:r>
              <a:rPr lang="en-US" b="1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&gt;,</a:t>
            </a:r>
            <a:r>
              <a:rPr lang="en-US" b="1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x</a:t>
            </a:r>
            <a:r>
              <a:rPr lang="en-US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)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where </a:t>
            </a:r>
            <a:r>
              <a:rPr lang="en-US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&lt;</a:t>
            </a:r>
            <a:r>
              <a:rPr lang="en-US" b="1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&gt;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is the code of a    			  program and </a:t>
            </a:r>
            <a:r>
              <a:rPr lang="en-US" b="1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x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is an input string</a:t>
            </a:r>
            <a:endParaRPr lang="en-US" b="1" dirty="0" smtClean="0">
              <a:solidFill>
                <a:srgbClr val="0033CC"/>
              </a:solidFill>
              <a:ea typeface="Cambria Math" pitchFamily="18" charset="0"/>
              <a:cs typeface="Cambria Math" pitchFamily="18" charset="0"/>
            </a:endParaRPr>
          </a:p>
          <a:p>
            <a:pPr lvl="1"/>
            <a:r>
              <a:rPr lang="en-US" dirty="0" smtClean="0">
                <a:ea typeface="Cambria Math" pitchFamily="18" charset="0"/>
                <a:cs typeface="Cambria Math" pitchFamily="18" charset="0"/>
              </a:rPr>
              <a:t>Simulates </a:t>
            </a:r>
            <a:r>
              <a:rPr lang="en-US" b="1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on input </a:t>
            </a:r>
            <a:r>
              <a:rPr lang="en-US" b="1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x</a:t>
            </a:r>
          </a:p>
          <a:p>
            <a:r>
              <a:rPr lang="en-US" dirty="0" smtClean="0">
                <a:ea typeface="Cambria Math" pitchFamily="18" charset="0"/>
                <a:cs typeface="Cambria Math" pitchFamily="18" charset="0"/>
              </a:rPr>
              <a:t>Same as a Program Interpreter</a:t>
            </a:r>
          </a:p>
          <a:p>
            <a:pPr lvl="1"/>
            <a:endParaRPr lang="en-US" b="1" dirty="0" smtClean="0">
              <a:solidFill>
                <a:srgbClr val="0033CC"/>
              </a:solidFill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E9E06-FD15-4916-B6F9-40132AF8B9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852488" y="5110162"/>
            <a:ext cx="2959100" cy="935038"/>
            <a:chOff x="1061" y="1660"/>
            <a:chExt cx="3356" cy="617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2240" y="1810"/>
              <a:ext cx="603" cy="46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r>
                <a:rPr lang="en-US" sz="2800" b="1" dirty="0">
                  <a:solidFill>
                    <a:schemeClr val="tx2"/>
                  </a:solidFill>
                  <a:latin typeface="Arial" pitchFamily="34" charset="0"/>
                </a:rPr>
                <a:t>P</a:t>
              </a:r>
              <a:endParaRPr lang="en-US" sz="2800" b="1" baseline="-25000" dirty="0">
                <a:solidFill>
                  <a:schemeClr val="tx2"/>
                </a:solidFill>
                <a:latin typeface="Arial" pitchFamily="34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691" y="2066"/>
              <a:ext cx="5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061" y="1686"/>
              <a:ext cx="960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400">
                  <a:solidFill>
                    <a:schemeClr val="tx2"/>
                  </a:solidFill>
                  <a:latin typeface="Helvetica" pitchFamily="34" charset="0"/>
                </a:rPr>
                <a:t>input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304" y="1874"/>
              <a:ext cx="434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chemeClr val="tx2"/>
                  </a:solidFill>
                </a:rPr>
                <a:t>x</a:t>
              </a: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2880" y="2039"/>
              <a:ext cx="5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247" y="1660"/>
              <a:ext cx="1170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400">
                  <a:solidFill>
                    <a:schemeClr val="tx2"/>
                  </a:solidFill>
                  <a:latin typeface="Helvetica" pitchFamily="34" charset="0"/>
                </a:rPr>
                <a:t>output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3333" y="1883"/>
              <a:ext cx="972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chemeClr val="tx2"/>
                  </a:solidFill>
                </a:rPr>
                <a:t>P(x)</a:t>
              </a:r>
            </a:p>
          </p:txBody>
        </p:sp>
      </p:grp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122988" y="5300662"/>
            <a:ext cx="531812" cy="708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  <a:latin typeface="Arial" pitchFamily="34" charset="0"/>
              </a:rPr>
              <a:t>U</a:t>
            </a:r>
            <a:endParaRPr lang="en-US" sz="2800" b="1" baseline="-250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595938" y="5411787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338763" y="4752975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 sz="280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226050" y="5122862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6688138" y="5646737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7010400" y="5073650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solidFill>
                  <a:schemeClr val="tx2"/>
                </a:solidFill>
                <a:latin typeface="Helvetica" pitchFamily="34" charset="0"/>
              </a:rPr>
              <a:t>output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086600" y="5410200"/>
            <a:ext cx="857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tx2"/>
                </a:solidFill>
              </a:rPr>
              <a:t>P(x)</a:t>
            </a: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5589588" y="5913437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756150" y="5568950"/>
            <a:ext cx="9302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sym typeface="Symbol" pitchFamily="18" charset="2"/>
              </a:rPr>
              <a:t></a:t>
            </a:r>
            <a:r>
              <a:rPr lang="en-US" sz="2800" b="1">
                <a:solidFill>
                  <a:schemeClr val="tx2"/>
                </a:solidFill>
              </a:rPr>
              <a:t>P</a:t>
            </a:r>
            <a:r>
              <a:rPr lang="en-US" sz="3600" b="1">
                <a:solidFill>
                  <a:schemeClr val="tx2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>
              <a:solidFill>
                <a:schemeClr val="tx2"/>
              </a:solidFill>
              <a:cs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lecture highlights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990FB-FFE4-41F6-AE1D-F9FFF5DDF69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9039628"/>
              </p:ext>
            </p:extLst>
          </p:nvPr>
        </p:nvGraphicFramePr>
        <p:xfrm>
          <a:off x="5181600" y="1905000"/>
          <a:ext cx="3124197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>
            <a:off x="5929884" y="1536192"/>
            <a:ext cx="242316" cy="29260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85594"/>
              </p:ext>
            </p:extLst>
          </p:nvPr>
        </p:nvGraphicFramePr>
        <p:xfrm>
          <a:off x="685800" y="1828800"/>
          <a:ext cx="3733800" cy="182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/>
                <a:gridCol w="933450"/>
                <a:gridCol w="933450"/>
                <a:gridCol w="933450"/>
              </a:tblGrid>
              <a:tr h="4562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(1,s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(1,s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(0,s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(H,s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(R,s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(R,s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(H,s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(R,s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(R,s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1371600"/>
            <a:ext cx="1287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Cambria Math" pitchFamily="18" charset="0"/>
                <a:cs typeface="Cambria Math" pitchFamily="18" charset="0"/>
              </a:rPr>
              <a:t>Program </a:t>
            </a:r>
            <a:r>
              <a:rPr lang="en-US" b="1" dirty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P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248400" y="14478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Cambria Math" pitchFamily="18" charset="0"/>
                <a:cs typeface="Cambria Math" pitchFamily="18" charset="0"/>
              </a:rPr>
              <a:t>input </a:t>
            </a:r>
            <a:r>
              <a:rPr lang="en-US" b="1" dirty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x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429540"/>
              </p:ext>
            </p:extLst>
          </p:nvPr>
        </p:nvGraphicFramePr>
        <p:xfrm>
          <a:off x="762000" y="4495800"/>
          <a:ext cx="3733800" cy="182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</a:tblGrid>
              <a:tr h="4562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62000" y="4038600"/>
            <a:ext cx="182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Cambria Math" pitchFamily="18" charset="0"/>
                <a:cs typeface="Cambria Math" pitchFamily="18" charset="0"/>
              </a:rPr>
              <a:t>Universal TM </a:t>
            </a:r>
            <a:r>
              <a:rPr lang="en-US" b="1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U</a:t>
            </a:r>
            <a:endParaRPr lang="en-US" dirty="0"/>
          </a:p>
        </p:txBody>
      </p:sp>
      <p:graphicFrame>
        <p:nvGraphicFramePr>
          <p:cNvPr id="21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279912"/>
              </p:ext>
            </p:extLst>
          </p:nvPr>
        </p:nvGraphicFramePr>
        <p:xfrm>
          <a:off x="4648205" y="4495800"/>
          <a:ext cx="4419594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533"/>
                <a:gridCol w="245533"/>
                <a:gridCol w="245533"/>
                <a:gridCol w="245533"/>
                <a:gridCol w="245533"/>
                <a:gridCol w="245533"/>
                <a:gridCol w="245533"/>
                <a:gridCol w="245533"/>
                <a:gridCol w="736599"/>
                <a:gridCol w="245533"/>
                <a:gridCol w="245533"/>
                <a:gridCol w="245533"/>
                <a:gridCol w="245533"/>
                <a:gridCol w="245533"/>
                <a:gridCol w="245533"/>
                <a:gridCol w="2455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. .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Down Arrow 21"/>
          <p:cNvSpPr/>
          <p:nvPr/>
        </p:nvSpPr>
        <p:spPr>
          <a:xfrm>
            <a:off x="4648200" y="4114800"/>
            <a:ext cx="242316" cy="29260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Rectangle 22"/>
          <p:cNvSpPr/>
          <p:nvPr/>
        </p:nvSpPr>
        <p:spPr>
          <a:xfrm>
            <a:off x="7391400" y="40386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Cambria Math" pitchFamily="18" charset="0"/>
                <a:cs typeface="Cambria Math" pitchFamily="18" charset="0"/>
              </a:rPr>
              <a:t>input </a:t>
            </a:r>
            <a:r>
              <a:rPr lang="en-US" b="1" dirty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x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953000" y="4038600"/>
            <a:ext cx="2122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Cambria Math" pitchFamily="18" charset="0"/>
                <a:cs typeface="Cambria Math" pitchFamily="18" charset="0"/>
              </a:rPr>
              <a:t>Program code </a:t>
            </a:r>
            <a:r>
              <a:rPr lang="en-US" b="1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&lt;P&gt;</a:t>
            </a:r>
            <a:endParaRPr lang="en-US" dirty="0"/>
          </a:p>
        </p:txBody>
      </p:sp>
      <p:graphicFrame>
        <p:nvGraphicFramePr>
          <p:cNvPr id="2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772723"/>
              </p:ext>
            </p:extLst>
          </p:nvPr>
        </p:nvGraphicFramePr>
        <p:xfrm>
          <a:off x="4648200" y="5943600"/>
          <a:ext cx="4419594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533"/>
                <a:gridCol w="245533"/>
                <a:gridCol w="245533"/>
                <a:gridCol w="245533"/>
                <a:gridCol w="245533"/>
                <a:gridCol w="245533"/>
                <a:gridCol w="245533"/>
                <a:gridCol w="245533"/>
                <a:gridCol w="736599"/>
                <a:gridCol w="245533"/>
                <a:gridCol w="245533"/>
                <a:gridCol w="245533"/>
                <a:gridCol w="245533"/>
                <a:gridCol w="245533"/>
                <a:gridCol w="245533"/>
                <a:gridCol w="2455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. .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Down Arrow 25"/>
          <p:cNvSpPr/>
          <p:nvPr/>
        </p:nvSpPr>
        <p:spPr>
          <a:xfrm>
            <a:off x="8610600" y="5562600"/>
            <a:ext cx="242316" cy="29260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" name="Rectangle 26"/>
          <p:cNvSpPr/>
          <p:nvPr/>
        </p:nvSpPr>
        <p:spPr>
          <a:xfrm>
            <a:off x="7391400" y="5486400"/>
            <a:ext cx="826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Cambria Math" pitchFamily="18" charset="0"/>
                <a:cs typeface="Cambria Math" pitchFamily="18" charset="0"/>
              </a:rPr>
              <a:t>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514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about Program Properties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Universal TM takes a program code </a:t>
            </a:r>
            <a:r>
              <a:rPr lang="en-US" dirty="0">
                <a:solidFill>
                  <a:srgbClr val="0033CC"/>
                </a:solidFill>
              </a:rPr>
              <a:t>&lt;</a:t>
            </a:r>
            <a:r>
              <a:rPr lang="en-US" b="1" dirty="0">
                <a:solidFill>
                  <a:srgbClr val="0033CC"/>
                </a:solidFill>
              </a:rPr>
              <a:t>P</a:t>
            </a:r>
            <a:r>
              <a:rPr lang="en-US" dirty="0" smtClean="0">
                <a:solidFill>
                  <a:srgbClr val="0033CC"/>
                </a:solidFill>
              </a:rPr>
              <a:t>&gt; </a:t>
            </a:r>
            <a:r>
              <a:rPr lang="en-US" dirty="0" smtClean="0"/>
              <a:t>as input, and an input </a:t>
            </a:r>
            <a:r>
              <a:rPr lang="en-US" b="1" dirty="0" smtClean="0">
                <a:solidFill>
                  <a:srgbClr val="0033CC"/>
                </a:solidFill>
              </a:rPr>
              <a:t>x</a:t>
            </a:r>
            <a:r>
              <a:rPr lang="en-US" dirty="0" smtClean="0">
                <a:solidFill>
                  <a:srgbClr val="0033CC"/>
                </a:solidFill>
              </a:rPr>
              <a:t>,</a:t>
            </a:r>
            <a:r>
              <a:rPr lang="en-US" dirty="0" smtClean="0"/>
              <a:t> and interprets </a:t>
            </a:r>
            <a:r>
              <a:rPr lang="en-US" b="1" dirty="0" smtClean="0">
                <a:solidFill>
                  <a:srgbClr val="0033CC"/>
                </a:solidFill>
              </a:rPr>
              <a:t>P</a:t>
            </a:r>
            <a:r>
              <a:rPr lang="en-US" dirty="0" smtClean="0"/>
              <a:t> on </a:t>
            </a:r>
            <a:r>
              <a:rPr lang="en-US" b="1" dirty="0">
                <a:solidFill>
                  <a:srgbClr val="0033CC"/>
                </a:solidFill>
              </a:rPr>
              <a:t>x</a:t>
            </a:r>
            <a:endParaRPr lang="en-US" b="1" dirty="0" smtClean="0">
              <a:solidFill>
                <a:srgbClr val="0033CC"/>
              </a:solidFill>
            </a:endParaRPr>
          </a:p>
          <a:p>
            <a:pPr lvl="1"/>
            <a:r>
              <a:rPr lang="en-US" dirty="0" smtClean="0"/>
              <a:t>Step by step by step by step…</a:t>
            </a:r>
          </a:p>
          <a:p>
            <a:r>
              <a:rPr lang="en-US" dirty="0" smtClean="0"/>
              <a:t>Can we write a TM that takes a </a:t>
            </a:r>
            <a:r>
              <a:rPr lang="en-US" dirty="0"/>
              <a:t>program code </a:t>
            </a:r>
            <a:r>
              <a:rPr lang="en-US" dirty="0">
                <a:solidFill>
                  <a:srgbClr val="0033CC"/>
                </a:solidFill>
              </a:rPr>
              <a:t>&lt;</a:t>
            </a:r>
            <a:r>
              <a:rPr lang="en-US" b="1" dirty="0">
                <a:solidFill>
                  <a:srgbClr val="0033CC"/>
                </a:solidFill>
              </a:rPr>
              <a:t>P</a:t>
            </a:r>
            <a:r>
              <a:rPr lang="en-US" dirty="0">
                <a:solidFill>
                  <a:srgbClr val="0033CC"/>
                </a:solidFill>
              </a:rPr>
              <a:t>&gt; </a:t>
            </a:r>
            <a:r>
              <a:rPr lang="en-US" dirty="0" smtClean="0"/>
              <a:t>as input and checks some property of the program?</a:t>
            </a:r>
          </a:p>
          <a:p>
            <a:pPr lvl="1"/>
            <a:r>
              <a:rPr lang="en-US" dirty="0" smtClean="0"/>
              <a:t>Does </a:t>
            </a:r>
            <a:r>
              <a:rPr lang="en-US" b="1" dirty="0" smtClean="0">
                <a:solidFill>
                  <a:srgbClr val="0033CC"/>
                </a:solidFill>
              </a:rPr>
              <a:t>P </a:t>
            </a:r>
            <a:r>
              <a:rPr lang="en-US" dirty="0" smtClean="0"/>
              <a:t>ever return the output “ERROR”?</a:t>
            </a:r>
          </a:p>
          <a:p>
            <a:pPr lvl="1"/>
            <a:r>
              <a:rPr lang="en-US" dirty="0"/>
              <a:t>Does </a:t>
            </a:r>
            <a:r>
              <a:rPr lang="en-US" b="1" dirty="0">
                <a:solidFill>
                  <a:srgbClr val="0033CC"/>
                </a:solidFill>
              </a:rPr>
              <a:t>P </a:t>
            </a:r>
            <a:r>
              <a:rPr lang="en-US" dirty="0" smtClean="0"/>
              <a:t>always return the </a:t>
            </a:r>
            <a:r>
              <a:rPr lang="en-US" dirty="0"/>
              <a:t>output </a:t>
            </a:r>
            <a:r>
              <a:rPr lang="en-US" dirty="0" smtClean="0"/>
              <a:t>“</a:t>
            </a:r>
            <a:r>
              <a:rPr lang="en-US" dirty="0"/>
              <a:t>ERROR</a:t>
            </a:r>
            <a:r>
              <a:rPr lang="en-US" dirty="0" smtClean="0"/>
              <a:t>”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Does </a:t>
            </a:r>
            <a:r>
              <a:rPr lang="en-US" b="1" dirty="0" smtClean="0">
                <a:solidFill>
                  <a:srgbClr val="0033CC"/>
                </a:solidFill>
              </a:rPr>
              <a:t>P </a:t>
            </a:r>
            <a:r>
              <a:rPr lang="en-US" dirty="0" smtClean="0"/>
              <a:t>halt on input </a:t>
            </a:r>
            <a:r>
              <a:rPr lang="en-US" b="1" dirty="0" smtClean="0">
                <a:solidFill>
                  <a:srgbClr val="0033CC"/>
                </a:solidFill>
              </a:rPr>
              <a:t>x</a:t>
            </a:r>
            <a:r>
              <a:rPr lang="en-US" dirty="0" smtClean="0"/>
              <a:t>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C1AA2-F031-421A-9DFC-1A6FFA0FF74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CB3546DC-24CF-450E-AD47-BED5ACA68B7A}" type="slidenum">
              <a:rPr lang="en-US" sz="1400" smtClean="0">
                <a:latin typeface="Tahoma" pitchFamily="34" charset="0"/>
              </a:rPr>
              <a:pPr eaLnBrk="1" hangingPunct="1"/>
              <a:t>7</a:t>
            </a:fld>
            <a:endParaRPr lang="en-US" sz="1400" smtClean="0">
              <a:latin typeface="Tahoma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Halting Problem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Given:</a:t>
            </a:r>
            <a:r>
              <a:rPr lang="en-US" dirty="0" smtClean="0"/>
              <a:t> the code of a program </a:t>
            </a:r>
            <a:r>
              <a:rPr lang="en-US" b="1" dirty="0" smtClean="0">
                <a:solidFill>
                  <a:srgbClr val="0033CC"/>
                </a:solidFill>
              </a:rPr>
              <a:t>P</a:t>
            </a:r>
            <a:r>
              <a:rPr lang="en-US" dirty="0" smtClean="0"/>
              <a:t> and an input </a:t>
            </a:r>
            <a:r>
              <a:rPr lang="en-US" b="1" dirty="0" smtClean="0">
                <a:solidFill>
                  <a:srgbClr val="0033CC"/>
                </a:solidFill>
              </a:rPr>
              <a:t>x</a:t>
            </a:r>
            <a:r>
              <a:rPr lang="en-US" dirty="0" smtClean="0"/>
              <a:t>  	       for </a:t>
            </a:r>
            <a:r>
              <a:rPr lang="en-US" b="1" dirty="0" smtClean="0">
                <a:solidFill>
                  <a:srgbClr val="0033CC"/>
                </a:solidFill>
              </a:rPr>
              <a:t>P</a:t>
            </a:r>
            <a:r>
              <a:rPr lang="en-US" dirty="0" smtClean="0"/>
              <a:t>, i.e. given </a:t>
            </a:r>
            <a:r>
              <a:rPr lang="en-US" dirty="0" smtClean="0">
                <a:solidFill>
                  <a:srgbClr val="0033CC"/>
                </a:solidFill>
              </a:rPr>
              <a:t>(&lt;</a:t>
            </a:r>
            <a:r>
              <a:rPr lang="en-US" b="1" dirty="0" smtClean="0">
                <a:solidFill>
                  <a:srgbClr val="0033CC"/>
                </a:solidFill>
              </a:rPr>
              <a:t>P</a:t>
            </a:r>
            <a:r>
              <a:rPr lang="en-US" dirty="0" smtClean="0">
                <a:solidFill>
                  <a:srgbClr val="0033CC"/>
                </a:solidFill>
              </a:rPr>
              <a:t>&gt;,</a:t>
            </a:r>
            <a:r>
              <a:rPr lang="en-US" b="1" dirty="0" smtClean="0">
                <a:solidFill>
                  <a:srgbClr val="0033CC"/>
                </a:solidFill>
              </a:rPr>
              <a:t>x</a:t>
            </a:r>
            <a:r>
              <a:rPr lang="en-US" dirty="0" smtClean="0">
                <a:solidFill>
                  <a:srgbClr val="0033CC"/>
                </a:solidFill>
              </a:rPr>
              <a:t>)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Output: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33CC"/>
                </a:solidFill>
              </a:rPr>
              <a:t>1</a:t>
            </a:r>
            <a:r>
              <a:rPr lang="en-US" dirty="0" smtClean="0"/>
              <a:t> if </a:t>
            </a:r>
            <a:r>
              <a:rPr lang="en-US" b="1" dirty="0" smtClean="0">
                <a:solidFill>
                  <a:srgbClr val="0033CC"/>
                </a:solidFill>
              </a:rPr>
              <a:t>P</a:t>
            </a:r>
            <a:r>
              <a:rPr lang="en-US" dirty="0" smtClean="0"/>
              <a:t> halts on input </a:t>
            </a:r>
            <a:r>
              <a:rPr lang="en-US" b="1" dirty="0" smtClean="0">
                <a:solidFill>
                  <a:srgbClr val="0033CC"/>
                </a:solidFill>
              </a:rPr>
              <a:t>x</a:t>
            </a:r>
            <a:r>
              <a:rPr lang="en-US" dirty="0" smtClean="0"/>
              <a:t>                  	         	         </a:t>
            </a:r>
            <a:r>
              <a:rPr lang="en-US" b="1" dirty="0" smtClean="0">
                <a:solidFill>
                  <a:srgbClr val="0033CC"/>
                </a:solidFill>
              </a:rPr>
              <a:t>0</a:t>
            </a:r>
            <a:r>
              <a:rPr lang="en-US" dirty="0" smtClean="0"/>
              <a:t> if </a:t>
            </a:r>
            <a:r>
              <a:rPr lang="en-US" b="1" dirty="0" smtClean="0">
                <a:solidFill>
                  <a:srgbClr val="0033CC"/>
                </a:solidFill>
              </a:rPr>
              <a:t>P</a:t>
            </a:r>
            <a:r>
              <a:rPr lang="en-US" dirty="0" smtClean="0"/>
              <a:t> does not halt on input </a:t>
            </a:r>
            <a:r>
              <a:rPr lang="en-US" b="1" dirty="0" smtClean="0">
                <a:solidFill>
                  <a:srgbClr val="0033CC"/>
                </a:solidFill>
              </a:rPr>
              <a:t>x</a:t>
            </a:r>
          </a:p>
          <a:p>
            <a:pPr eaLnBrk="1" hangingPunct="1">
              <a:defRPr/>
            </a:pPr>
            <a:endParaRPr lang="en-US" dirty="0" smtClean="0">
              <a:solidFill>
                <a:srgbClr val="0033CC"/>
              </a:solidFill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b="1" dirty="0" smtClean="0"/>
              <a:t>Theorem</a:t>
            </a:r>
            <a:r>
              <a:rPr lang="en-US" dirty="0" smtClean="0"/>
              <a:t> (Turing):</a:t>
            </a: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smtClean="0"/>
              <a:t>There is no program that solves the halting problem </a:t>
            </a:r>
            <a:r>
              <a:rPr lang="en-US" dirty="0" smtClean="0">
                <a:solidFill>
                  <a:srgbClr val="0033CC"/>
                </a:solidFill>
              </a:rPr>
              <a:t>                	                 </a:t>
            </a:r>
            <a:r>
              <a:rPr lang="en-US" dirty="0" smtClean="0">
                <a:solidFill>
                  <a:srgbClr val="009900"/>
                </a:solidFill>
              </a:rPr>
              <a:t>“The halting problem is </a:t>
            </a:r>
            <a:r>
              <a:rPr lang="en-US" dirty="0" err="1" smtClean="0">
                <a:solidFill>
                  <a:srgbClr val="009900"/>
                </a:solidFill>
              </a:rPr>
              <a:t>undecidable</a:t>
            </a:r>
            <a:r>
              <a:rPr lang="en-US" dirty="0" smtClean="0">
                <a:solidFill>
                  <a:srgbClr val="009900"/>
                </a:solidFill>
              </a:rPr>
              <a:t>”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73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2225"/>
            <a:ext cx="8229600" cy="892175"/>
          </a:xfrm>
        </p:spPr>
        <p:txBody>
          <a:bodyPr/>
          <a:lstStyle/>
          <a:p>
            <a:r>
              <a:rPr lang="en-US" dirty="0" smtClean="0"/>
              <a:t>Proof by contradiction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Suppose that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dirty="0" smtClean="0"/>
              <a:t> is a Turing machine that solves the Halting problem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dirty="0" smtClean="0"/>
              <a:t> Function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</a:t>
            </a:r>
          </a:p>
          <a:p>
            <a:pPr lvl="2" eaLnBrk="1" hangingPunct="1">
              <a:defRPr/>
            </a:pPr>
            <a:r>
              <a:rPr lang="en-US" dirty="0" smtClean="0"/>
              <a:t>if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dirty="0" smtClean="0">
                <a:solidFill>
                  <a:srgbClr val="0033CC"/>
                </a:solidFill>
              </a:rPr>
              <a:t>(</a:t>
            </a:r>
            <a:r>
              <a:rPr lang="en-US" b="1" dirty="0" err="1" smtClean="0">
                <a:solidFill>
                  <a:srgbClr val="0033CC"/>
                </a:solidFill>
              </a:rPr>
              <a:t>x</a:t>
            </a:r>
            <a:r>
              <a:rPr lang="en-US" dirty="0" err="1" smtClean="0">
                <a:solidFill>
                  <a:srgbClr val="0033CC"/>
                </a:solidFill>
              </a:rPr>
              <a:t>,</a:t>
            </a:r>
            <a:r>
              <a:rPr lang="en-US" b="1" dirty="0" err="1" smtClean="0">
                <a:solidFill>
                  <a:srgbClr val="0033CC"/>
                </a:solidFill>
              </a:rPr>
              <a:t>x</a:t>
            </a:r>
            <a:r>
              <a:rPr lang="en-US" dirty="0" smtClean="0">
                <a:solidFill>
                  <a:srgbClr val="0033CC"/>
                </a:solidFill>
              </a:rPr>
              <a:t>)=</a:t>
            </a:r>
            <a:r>
              <a:rPr lang="en-US" b="1" dirty="0" smtClean="0">
                <a:solidFill>
                  <a:srgbClr val="0033CC"/>
                </a:solidFill>
              </a:rPr>
              <a:t>1</a:t>
            </a:r>
            <a:r>
              <a:rPr lang="en-US" dirty="0" smtClean="0"/>
              <a:t> then</a:t>
            </a:r>
          </a:p>
          <a:p>
            <a:pPr lvl="3" eaLnBrk="1" hangingPunct="1">
              <a:defRPr/>
            </a:pPr>
            <a:r>
              <a:rPr lang="en-US" b="1" dirty="0" smtClean="0"/>
              <a:t>while</a:t>
            </a:r>
            <a:r>
              <a:rPr lang="en-US" dirty="0" smtClean="0"/>
              <a:t> (true); /* loop forever */</a:t>
            </a:r>
          </a:p>
          <a:p>
            <a:pPr lvl="2" eaLnBrk="1" hangingPunct="1">
              <a:defRPr/>
            </a:pPr>
            <a:r>
              <a:rPr lang="en-US" dirty="0" smtClean="0"/>
              <a:t>else</a:t>
            </a:r>
          </a:p>
          <a:p>
            <a:pPr lvl="3" eaLnBrk="1" hangingPunct="1">
              <a:defRPr/>
            </a:pPr>
            <a:r>
              <a:rPr lang="en-US" b="1" dirty="0" smtClean="0"/>
              <a:t>no-op</a:t>
            </a:r>
            <a:r>
              <a:rPr lang="en-US" dirty="0" smtClean="0"/>
              <a:t>; /* do nothing and halt */</a:t>
            </a:r>
          </a:p>
          <a:p>
            <a:pPr lvl="2" eaLnBrk="1" hangingPunct="1">
              <a:defRPr/>
            </a:pPr>
            <a:r>
              <a:rPr lang="en-US" dirty="0" err="1" smtClean="0"/>
              <a:t>endif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What does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do on input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r>
              <a:rPr lang="en-US" dirty="0" smtClean="0"/>
              <a:t>?</a:t>
            </a:r>
          </a:p>
          <a:p>
            <a:pPr lvl="1" eaLnBrk="1" hangingPunct="1">
              <a:defRPr/>
            </a:pPr>
            <a:r>
              <a:rPr lang="en-US" dirty="0" smtClean="0"/>
              <a:t>Does it halt?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1CC41-446A-4CB5-989D-AED2A473278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209800"/>
            <a:ext cx="4724400" cy="2362200"/>
          </a:xfrm>
          <a:prstGeom prst="rect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348257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6548F-CCFD-4E53-AD1D-2ABF10B7FC8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2667000"/>
            <a:ext cx="8229600" cy="3505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smtClean="0">
                <a:solidFill>
                  <a:srgbClr val="FF0000"/>
                </a:solidFill>
              </a:rPr>
              <a:t>D</a:t>
            </a:r>
            <a:r>
              <a:rPr lang="en-US" smtClean="0"/>
              <a:t> halts on input </a:t>
            </a:r>
            <a:r>
              <a:rPr lang="en-US" smtClean="0">
                <a:solidFill>
                  <a:srgbClr val="FF0000"/>
                </a:solidFill>
              </a:rPr>
              <a:t>&lt;</a:t>
            </a:r>
            <a:r>
              <a:rPr lang="en-US" b="1" smtClean="0">
                <a:solidFill>
                  <a:srgbClr val="FF0000"/>
                </a:solidFill>
              </a:rPr>
              <a:t>D</a:t>
            </a:r>
            <a:r>
              <a:rPr lang="en-US" smtClean="0">
                <a:solidFill>
                  <a:srgbClr val="FF0000"/>
                </a:solidFill>
              </a:rPr>
              <a:t>&gt;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44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⇔</a:t>
            </a:r>
            <a:r>
              <a:rPr lang="en-US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b="1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H</a:t>
            </a:r>
            <a:r>
              <a:rPr lang="en-US" smtClean="0">
                <a:solidFill>
                  <a:srgbClr val="FF0000"/>
                </a:solidFill>
                <a:ea typeface="Cambria Math" pitchFamily="18" charset="0"/>
                <a:cs typeface="Cambria Math" pitchFamily="18" charset="0"/>
              </a:rPr>
              <a:t> 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outputs </a:t>
            </a:r>
            <a:r>
              <a:rPr lang="en-US" b="1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1</a:t>
            </a:r>
            <a:r>
              <a:rPr lang="en-US" smtClean="0">
                <a:solidFill>
                  <a:srgbClr val="FF0000"/>
                </a:solidFill>
                <a:ea typeface="Cambria Math" pitchFamily="18" charset="0"/>
                <a:cs typeface="Cambria Math" pitchFamily="18" charset="0"/>
              </a:rPr>
              <a:t> 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on input </a:t>
            </a:r>
            <a:r>
              <a:rPr lang="en-US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(</a:t>
            </a:r>
            <a:r>
              <a:rPr lang="en-US" smtClean="0">
                <a:solidFill>
                  <a:srgbClr val="0033CC"/>
                </a:solidFill>
              </a:rPr>
              <a:t>&lt;</a:t>
            </a:r>
            <a:r>
              <a:rPr lang="en-US" b="1" smtClean="0">
                <a:solidFill>
                  <a:srgbClr val="0033CC"/>
                </a:solidFill>
              </a:rPr>
              <a:t>D</a:t>
            </a:r>
            <a:r>
              <a:rPr lang="en-US" smtClean="0">
                <a:solidFill>
                  <a:srgbClr val="0033CC"/>
                </a:solidFill>
              </a:rPr>
              <a:t>&gt;,&lt;</a:t>
            </a:r>
            <a:r>
              <a:rPr lang="en-US" b="1" smtClean="0">
                <a:solidFill>
                  <a:srgbClr val="0033CC"/>
                </a:solidFill>
              </a:rPr>
              <a:t>D</a:t>
            </a:r>
            <a:r>
              <a:rPr lang="en-US" smtClean="0">
                <a:solidFill>
                  <a:srgbClr val="0033CC"/>
                </a:solidFill>
              </a:rPr>
              <a:t>&gt;)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800" smtClean="0">
                <a:solidFill>
                  <a:srgbClr val="0033CC"/>
                </a:solidFill>
              </a:rPr>
              <a:t>       </a:t>
            </a:r>
            <a:r>
              <a:rPr lang="en-US" sz="2800" smtClean="0">
                <a:solidFill>
                  <a:srgbClr val="00B050"/>
                </a:solidFill>
              </a:rPr>
              <a:t> [since </a:t>
            </a:r>
            <a:r>
              <a:rPr lang="en-US" sz="2800" b="1" smtClean="0">
                <a:solidFill>
                  <a:srgbClr val="0033CC"/>
                </a:solidFill>
              </a:rPr>
              <a:t>H</a:t>
            </a:r>
            <a:r>
              <a:rPr lang="en-US" sz="2800" smtClean="0">
                <a:solidFill>
                  <a:srgbClr val="00B050"/>
                </a:solidFill>
              </a:rPr>
              <a:t> solves the halting problem and so    	  	    </a:t>
            </a:r>
            <a:r>
              <a:rPr lang="en-US" sz="2800" b="1" smtClean="0">
                <a:solidFill>
                  <a:srgbClr val="0033CC"/>
                </a:solidFill>
              </a:rPr>
              <a:t>H</a:t>
            </a:r>
            <a:r>
              <a:rPr lang="en-US" sz="2800" smtClean="0">
                <a:solidFill>
                  <a:srgbClr val="0033CC"/>
                </a:solidFill>
              </a:rPr>
              <a:t>(&lt;</a:t>
            </a:r>
            <a:r>
              <a:rPr lang="en-US" sz="2800" b="1" smtClean="0">
                <a:solidFill>
                  <a:srgbClr val="0033CC"/>
                </a:solidFill>
              </a:rPr>
              <a:t>D</a:t>
            </a:r>
            <a:r>
              <a:rPr lang="en-US" sz="2800" smtClean="0">
                <a:solidFill>
                  <a:srgbClr val="0033CC"/>
                </a:solidFill>
              </a:rPr>
              <a:t>&gt;,</a:t>
            </a:r>
            <a:r>
              <a:rPr lang="en-US" sz="2800" b="1" smtClean="0">
                <a:solidFill>
                  <a:srgbClr val="0033CC"/>
                </a:solidFill>
              </a:rPr>
              <a:t>x</a:t>
            </a:r>
            <a:r>
              <a:rPr lang="en-US" sz="2800" smtClean="0">
                <a:solidFill>
                  <a:srgbClr val="0033CC"/>
                </a:solidFill>
              </a:rPr>
              <a:t>)</a:t>
            </a:r>
            <a:r>
              <a:rPr lang="en-US" sz="2800" smtClean="0">
                <a:solidFill>
                  <a:srgbClr val="00B050"/>
                </a:solidFill>
              </a:rPr>
              <a:t> outputs </a:t>
            </a:r>
            <a:r>
              <a:rPr lang="en-US" sz="2800" b="1" smtClean="0">
                <a:solidFill>
                  <a:srgbClr val="0033CC"/>
                </a:solidFill>
              </a:rPr>
              <a:t>1</a:t>
            </a:r>
            <a:r>
              <a:rPr lang="en-US" sz="2800" smtClean="0">
                <a:solidFill>
                  <a:srgbClr val="0033CC"/>
                </a:solidFill>
              </a:rPr>
              <a:t> </a:t>
            </a:r>
            <a:r>
              <a:rPr lang="en-US" sz="2800" smtClean="0">
                <a:solidFill>
                  <a:srgbClr val="00B050"/>
                </a:solidFill>
              </a:rPr>
              <a:t>iff</a:t>
            </a:r>
            <a:r>
              <a:rPr lang="en-US" sz="2800" smtClean="0">
                <a:solidFill>
                  <a:srgbClr val="0033CC"/>
                </a:solidFill>
              </a:rPr>
              <a:t> </a:t>
            </a:r>
            <a:r>
              <a:rPr lang="en-US" sz="2800" b="1" smtClean="0">
                <a:solidFill>
                  <a:srgbClr val="0033CC"/>
                </a:solidFill>
              </a:rPr>
              <a:t>D</a:t>
            </a:r>
            <a:r>
              <a:rPr lang="en-US" sz="2800" smtClean="0">
                <a:solidFill>
                  <a:srgbClr val="0033CC"/>
                </a:solidFill>
              </a:rPr>
              <a:t> </a:t>
            </a:r>
            <a:r>
              <a:rPr lang="en-US" sz="2800" smtClean="0">
                <a:solidFill>
                  <a:srgbClr val="00B050"/>
                </a:solidFill>
              </a:rPr>
              <a:t>halts on input </a:t>
            </a:r>
            <a:r>
              <a:rPr lang="en-US" sz="2800" b="1" smtClean="0">
                <a:solidFill>
                  <a:srgbClr val="0033CC"/>
                </a:solidFill>
              </a:rPr>
              <a:t>x</a:t>
            </a:r>
            <a:r>
              <a:rPr lang="en-US" sz="2800" smtClean="0">
                <a:solidFill>
                  <a:srgbClr val="00B050"/>
                </a:solidFill>
              </a:rPr>
              <a:t>]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40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⇔</a:t>
            </a:r>
            <a:r>
              <a:rPr lang="en-US" sz="280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b="1" smtClean="0">
                <a:solidFill>
                  <a:srgbClr val="FF0000"/>
                </a:solidFill>
              </a:rPr>
              <a:t>D</a:t>
            </a:r>
            <a:r>
              <a:rPr lang="en-US" smtClean="0"/>
              <a:t> runs forever on input </a:t>
            </a:r>
            <a:r>
              <a:rPr lang="en-US" smtClean="0">
                <a:solidFill>
                  <a:srgbClr val="FF0000"/>
                </a:solidFill>
              </a:rPr>
              <a:t>&lt;</a:t>
            </a:r>
            <a:r>
              <a:rPr lang="en-US" b="1" smtClean="0">
                <a:solidFill>
                  <a:srgbClr val="FF0000"/>
                </a:solidFill>
              </a:rPr>
              <a:t>D</a:t>
            </a:r>
            <a:r>
              <a:rPr lang="en-US" smtClean="0">
                <a:solidFill>
                  <a:srgbClr val="FF0000"/>
                </a:solidFill>
              </a:rPr>
              <a:t>&gt;</a:t>
            </a:r>
            <a:endParaRPr lang="en-US" sz="2800" smtClean="0">
              <a:solidFill>
                <a:srgbClr val="FF00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2800" smtClean="0">
                <a:solidFill>
                  <a:srgbClr val="FF0000"/>
                </a:solidFill>
              </a:rPr>
              <a:t>       </a:t>
            </a:r>
            <a:r>
              <a:rPr lang="en-US" sz="2800" smtClean="0">
                <a:solidFill>
                  <a:srgbClr val="00B050"/>
                </a:solidFill>
              </a:rPr>
              <a:t> [since </a:t>
            </a:r>
            <a:r>
              <a:rPr lang="en-US" sz="2800" b="1" smtClean="0">
                <a:solidFill>
                  <a:srgbClr val="FF0000"/>
                </a:solidFill>
              </a:rPr>
              <a:t>D</a:t>
            </a:r>
            <a:r>
              <a:rPr lang="en-US" sz="2800" smtClean="0">
                <a:solidFill>
                  <a:srgbClr val="FF0000"/>
                </a:solidFill>
              </a:rPr>
              <a:t> </a:t>
            </a:r>
            <a:r>
              <a:rPr lang="en-US" sz="2800" smtClean="0">
                <a:solidFill>
                  <a:srgbClr val="00B050"/>
                </a:solidFill>
              </a:rPr>
              <a:t>goes into an infinite loop on </a:t>
            </a:r>
            <a:r>
              <a:rPr lang="en-US" sz="2800" b="1" smtClean="0">
                <a:solidFill>
                  <a:srgbClr val="FF0000"/>
                </a:solidFill>
              </a:rPr>
              <a:t>x</a:t>
            </a:r>
            <a:r>
              <a:rPr lang="en-US" sz="2800" smtClean="0">
                <a:solidFill>
                  <a:srgbClr val="00B050"/>
                </a:solidFill>
              </a:rPr>
              <a:t> iff </a:t>
            </a:r>
            <a:r>
              <a:rPr lang="en-US" sz="2800" b="1" smtClean="0">
                <a:solidFill>
                  <a:srgbClr val="0033CC"/>
                </a:solidFill>
              </a:rPr>
              <a:t>H</a:t>
            </a:r>
            <a:r>
              <a:rPr lang="en-US" sz="2800" smtClean="0">
                <a:solidFill>
                  <a:srgbClr val="0033CC"/>
                </a:solidFill>
              </a:rPr>
              <a:t>(</a:t>
            </a:r>
            <a:r>
              <a:rPr lang="en-US" sz="2800" b="1" smtClean="0">
                <a:solidFill>
                  <a:srgbClr val="0033CC"/>
                </a:solidFill>
              </a:rPr>
              <a:t>x</a:t>
            </a:r>
            <a:r>
              <a:rPr lang="en-US" sz="2800" smtClean="0">
                <a:solidFill>
                  <a:srgbClr val="0033CC"/>
                </a:solidFill>
              </a:rPr>
              <a:t>,</a:t>
            </a:r>
            <a:r>
              <a:rPr lang="en-US" sz="2800" b="1" smtClean="0">
                <a:solidFill>
                  <a:srgbClr val="0033CC"/>
                </a:solidFill>
              </a:rPr>
              <a:t>x</a:t>
            </a:r>
            <a:r>
              <a:rPr lang="en-US" sz="2800" smtClean="0">
                <a:solidFill>
                  <a:srgbClr val="0033CC"/>
                </a:solidFill>
              </a:rPr>
              <a:t>)=</a:t>
            </a:r>
            <a:r>
              <a:rPr lang="en-US" sz="2800" b="1" smtClean="0">
                <a:solidFill>
                  <a:srgbClr val="0033CC"/>
                </a:solidFill>
              </a:rPr>
              <a:t>1</a:t>
            </a:r>
            <a:r>
              <a:rPr lang="en-US" sz="2800" smtClean="0">
                <a:solidFill>
                  <a:srgbClr val="009900"/>
                </a:solidFill>
              </a:rPr>
              <a:t>]</a:t>
            </a:r>
          </a:p>
          <a:p>
            <a:pPr marL="0" indent="0" eaLnBrk="1" hangingPunct="1">
              <a:buFont typeface="Arial" charset="0"/>
              <a:buNone/>
            </a:pPr>
            <a:endParaRPr lang="en-US" sz="2800" smtClean="0">
              <a:solidFill>
                <a:srgbClr val="00B050"/>
              </a:solidFill>
            </a:endParaRPr>
          </a:p>
          <a:p>
            <a:pPr marL="0" indent="0"/>
            <a:endParaRPr lang="en-US" smtClean="0"/>
          </a:p>
        </p:txBody>
      </p:sp>
      <p:grpSp>
        <p:nvGrpSpPr>
          <p:cNvPr id="13318" name="Group 12"/>
          <p:cNvGrpSpPr>
            <a:grpSpLocks/>
          </p:cNvGrpSpPr>
          <p:nvPr/>
        </p:nvGrpSpPr>
        <p:grpSpPr bwMode="auto">
          <a:xfrm>
            <a:off x="4354513" y="860425"/>
            <a:ext cx="4800600" cy="2743200"/>
            <a:chOff x="4354286" y="859971"/>
            <a:chExt cx="4800600" cy="2743200"/>
          </a:xfrm>
        </p:grpSpPr>
        <p:sp>
          <p:nvSpPr>
            <p:cNvPr id="12" name="Rectangle 11"/>
            <p:cNvSpPr/>
            <p:nvPr/>
          </p:nvSpPr>
          <p:spPr>
            <a:xfrm>
              <a:off x="5028973" y="859971"/>
              <a:ext cx="4038600" cy="21875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3322" name="Content Placeholder 2"/>
            <p:cNvSpPr txBox="1">
              <a:spLocks/>
            </p:cNvSpPr>
            <p:nvPr/>
          </p:nvSpPr>
          <p:spPr bwMode="auto">
            <a:xfrm>
              <a:off x="4354286" y="914400"/>
              <a:ext cx="4800600" cy="2688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lvl="1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sz="2400">
                  <a:latin typeface="Calibri" pitchFamily="34" charset="0"/>
                </a:rPr>
                <a:t>   Function </a:t>
              </a:r>
              <a:r>
                <a:rPr lang="en-US" sz="2400" b="1">
                  <a:solidFill>
                    <a:srgbClr val="FF0000"/>
                  </a:solidFill>
                  <a:latin typeface="Calibri" pitchFamily="34" charset="0"/>
                </a:rPr>
                <a:t>D</a:t>
              </a:r>
              <a:r>
                <a:rPr lang="en-US" sz="2400">
                  <a:solidFill>
                    <a:srgbClr val="FF0000"/>
                  </a:solidFill>
                  <a:latin typeface="Calibri" pitchFamily="34" charset="0"/>
                </a:rPr>
                <a:t>(</a:t>
              </a:r>
              <a:r>
                <a:rPr lang="en-US" sz="2400" b="1">
                  <a:solidFill>
                    <a:srgbClr val="FF0000"/>
                  </a:solidFill>
                  <a:latin typeface="Calibri" pitchFamily="34" charset="0"/>
                </a:rPr>
                <a:t>x</a:t>
              </a:r>
              <a:r>
                <a:rPr lang="en-US" sz="2400">
                  <a:solidFill>
                    <a:srgbClr val="FF0000"/>
                  </a:solidFill>
                  <a:latin typeface="Calibri" pitchFamily="34" charset="0"/>
                </a:rPr>
                <a:t>)</a:t>
              </a:r>
              <a:r>
                <a:rPr lang="en-US" sz="2400">
                  <a:latin typeface="Calibri" pitchFamily="34" charset="0"/>
                </a:rPr>
                <a:t>:</a:t>
              </a:r>
            </a:p>
            <a:p>
              <a:pPr lvl="2" eaLnBrk="1" hangingPunct="1">
                <a:spcBef>
                  <a:spcPct val="20000"/>
                </a:spcBef>
                <a:buFont typeface="Arial" charset="0"/>
                <a:buChar char="•"/>
              </a:pPr>
              <a:r>
                <a:rPr lang="en-US" sz="2000">
                  <a:latin typeface="Calibri" pitchFamily="34" charset="0"/>
                </a:rPr>
                <a:t>if </a:t>
              </a:r>
              <a:r>
                <a:rPr lang="en-US" sz="2000" b="1">
                  <a:solidFill>
                    <a:srgbClr val="0033CC"/>
                  </a:solidFill>
                  <a:latin typeface="Calibri" pitchFamily="34" charset="0"/>
                </a:rPr>
                <a:t>H</a:t>
              </a:r>
              <a:r>
                <a:rPr lang="en-US" sz="2000">
                  <a:solidFill>
                    <a:srgbClr val="0033CC"/>
                  </a:solidFill>
                  <a:latin typeface="Calibri" pitchFamily="34" charset="0"/>
                </a:rPr>
                <a:t>(</a:t>
              </a:r>
              <a:r>
                <a:rPr lang="en-US" sz="2000" b="1">
                  <a:solidFill>
                    <a:srgbClr val="0033CC"/>
                  </a:solidFill>
                  <a:latin typeface="Calibri" pitchFamily="34" charset="0"/>
                </a:rPr>
                <a:t>x</a:t>
              </a:r>
              <a:r>
                <a:rPr lang="en-US" sz="2000">
                  <a:solidFill>
                    <a:srgbClr val="0033CC"/>
                  </a:solidFill>
                  <a:latin typeface="Calibri" pitchFamily="34" charset="0"/>
                </a:rPr>
                <a:t>,</a:t>
              </a:r>
              <a:r>
                <a:rPr lang="en-US" sz="2000" b="1">
                  <a:solidFill>
                    <a:srgbClr val="0033CC"/>
                  </a:solidFill>
                  <a:latin typeface="Calibri" pitchFamily="34" charset="0"/>
                </a:rPr>
                <a:t>x</a:t>
              </a:r>
              <a:r>
                <a:rPr lang="en-US" sz="2000">
                  <a:solidFill>
                    <a:srgbClr val="0033CC"/>
                  </a:solidFill>
                  <a:latin typeface="Calibri" pitchFamily="34" charset="0"/>
                </a:rPr>
                <a:t>)=</a:t>
              </a:r>
              <a:r>
                <a:rPr lang="en-US" sz="2000" b="1">
                  <a:solidFill>
                    <a:srgbClr val="0033CC"/>
                  </a:solidFill>
                  <a:latin typeface="Calibri" pitchFamily="34" charset="0"/>
                </a:rPr>
                <a:t>1</a:t>
              </a:r>
              <a:r>
                <a:rPr lang="en-US" sz="2000">
                  <a:latin typeface="Calibri" pitchFamily="34" charset="0"/>
                </a:rPr>
                <a:t> then</a:t>
              </a:r>
            </a:p>
            <a:p>
              <a:pPr lvl="3" eaLnBrk="1" hangingPunct="1">
                <a:spcBef>
                  <a:spcPct val="20000"/>
                </a:spcBef>
                <a:buFont typeface="Arial" charset="0"/>
                <a:buChar char="–"/>
              </a:pPr>
              <a:r>
                <a:rPr lang="en-US" b="1">
                  <a:latin typeface="Calibri" pitchFamily="34" charset="0"/>
                </a:rPr>
                <a:t>while</a:t>
              </a:r>
              <a:r>
                <a:rPr lang="en-US">
                  <a:latin typeface="Calibri" pitchFamily="34" charset="0"/>
                </a:rPr>
                <a:t> (true); /* loop forever */</a:t>
              </a:r>
            </a:p>
            <a:p>
              <a:pPr lvl="2" eaLnBrk="1" hangingPunct="1">
                <a:spcBef>
                  <a:spcPct val="20000"/>
                </a:spcBef>
                <a:buFont typeface="Arial" charset="0"/>
                <a:buChar char="•"/>
              </a:pPr>
              <a:r>
                <a:rPr lang="en-US" sz="2000">
                  <a:latin typeface="Calibri" pitchFamily="34" charset="0"/>
                </a:rPr>
                <a:t>else</a:t>
              </a:r>
            </a:p>
            <a:p>
              <a:pPr lvl="3" eaLnBrk="1" hangingPunct="1">
                <a:spcBef>
                  <a:spcPct val="20000"/>
                </a:spcBef>
                <a:buFont typeface="Arial" charset="0"/>
                <a:buChar char="–"/>
              </a:pPr>
              <a:r>
                <a:rPr lang="en-US" b="1">
                  <a:latin typeface="Calibri" pitchFamily="34" charset="0"/>
                </a:rPr>
                <a:t>no-op</a:t>
              </a:r>
              <a:r>
                <a:rPr lang="en-US">
                  <a:latin typeface="Calibri" pitchFamily="34" charset="0"/>
                </a:rPr>
                <a:t>; /* do nothing and halt */</a:t>
              </a:r>
            </a:p>
            <a:p>
              <a:pPr lvl="2" eaLnBrk="1" hangingPunct="1">
                <a:spcBef>
                  <a:spcPct val="20000"/>
                </a:spcBef>
                <a:buFont typeface="Arial" charset="0"/>
                <a:buChar char="•"/>
              </a:pPr>
              <a:r>
                <a:rPr lang="en-US" sz="2000">
                  <a:latin typeface="Calibri" pitchFamily="34" charset="0"/>
                </a:rPr>
                <a:t>endif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381000" y="942563"/>
            <a:ext cx="4422775" cy="523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Does </a:t>
            </a:r>
            <a:r>
              <a:rPr lang="en-US" sz="2800" b="1" dirty="0">
                <a:solidFill>
                  <a:srgbClr val="FF0000"/>
                </a:solidFill>
              </a:rPr>
              <a:t>D</a:t>
            </a:r>
            <a:r>
              <a:rPr lang="en-US" sz="2800" dirty="0"/>
              <a:t> halt on input </a:t>
            </a:r>
            <a:r>
              <a:rPr lang="en-US" sz="2800" dirty="0">
                <a:solidFill>
                  <a:srgbClr val="FF0000"/>
                </a:solidFill>
              </a:rPr>
              <a:t>&lt;</a:t>
            </a:r>
            <a:r>
              <a:rPr lang="en-US" sz="2800" b="1" dirty="0">
                <a:solidFill>
                  <a:srgbClr val="FF0000"/>
                </a:solidFill>
              </a:rPr>
              <a:t>D</a:t>
            </a:r>
            <a:r>
              <a:rPr lang="en-US" sz="2800" dirty="0">
                <a:solidFill>
                  <a:srgbClr val="FF0000"/>
                </a:solidFill>
              </a:rPr>
              <a:t>&gt;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12815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headEnd type="none" w="med" len="med"/>
          <a:tailEnd type="arrow" w="med" len="med"/>
        </a:ln>
      </a:spPr>
      <a:bodyPr anchor="ctr"/>
      <a:lstStyle>
        <a:defPPr algn="ctr">
          <a:defRPr sz="2400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arrow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1031</Words>
  <Application>Microsoft Macintosh PowerPoint</Application>
  <PresentationFormat>On-screen Show (4:3)</PresentationFormat>
  <Paragraphs>318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CSE 311  Foundations of Computing I</vt:lpstr>
      <vt:lpstr>Announcements</vt:lpstr>
      <vt:lpstr>Last lecture highlights</vt:lpstr>
      <vt:lpstr>Last lecture highlights</vt:lpstr>
      <vt:lpstr>Last lecture highlights</vt:lpstr>
      <vt:lpstr>Programs about Program Properties</vt:lpstr>
      <vt:lpstr>Halting Problem</vt:lpstr>
      <vt:lpstr>Proof by contradiction</vt:lpstr>
      <vt:lpstr>PowerPoint Presentation</vt:lpstr>
      <vt:lpstr>That’s it!</vt:lpstr>
      <vt:lpstr>SCOOPING THE LOOP SNOOPER A proof that the Halting Problem is undecidable   by Geoffrey K. Pullum (U. Edinburgh)</vt:lpstr>
      <vt:lpstr>SCOOPING THE LOOP SNOOPER </vt:lpstr>
      <vt:lpstr>Halting Problem</vt:lpstr>
      <vt:lpstr>The “Always Halting” problem</vt:lpstr>
      <vt:lpstr>The “Always Halting” problem</vt:lpstr>
      <vt:lpstr>The “Always ERROR” problem</vt:lpstr>
      <vt:lpstr>The “Always ERROR” problem</vt:lpstr>
      <vt:lpstr>Pitfalls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311: Foundations of Computing</dc:title>
  <dc:creator/>
  <cp:lastModifiedBy/>
  <cp:revision>5</cp:revision>
  <cp:lastPrinted>1901-01-01T07:00:00Z</cp:lastPrinted>
  <dcterms:created xsi:type="dcterms:W3CDTF">2010-01-04T17:42:51Z</dcterms:created>
  <dcterms:modified xsi:type="dcterms:W3CDTF">2012-12-07T03:06:42Z</dcterms:modified>
</cp:coreProperties>
</file>