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706" r:id="rId1"/>
  </p:sldMasterIdLst>
  <p:notesMasterIdLst>
    <p:notesMasterId r:id="rId21"/>
  </p:notesMasterIdLst>
  <p:handoutMasterIdLst>
    <p:handoutMasterId r:id="rId22"/>
  </p:handoutMasterIdLst>
  <p:sldIdLst>
    <p:sldId id="413" r:id="rId2"/>
    <p:sldId id="415" r:id="rId3"/>
    <p:sldId id="510" r:id="rId4"/>
    <p:sldId id="569" r:id="rId5"/>
    <p:sldId id="570" r:id="rId6"/>
    <p:sldId id="574" r:id="rId7"/>
    <p:sldId id="517" r:id="rId8"/>
    <p:sldId id="575" r:id="rId9"/>
    <p:sldId id="576" r:id="rId10"/>
    <p:sldId id="518" r:id="rId11"/>
    <p:sldId id="579" r:id="rId12"/>
    <p:sldId id="577" r:id="rId13"/>
    <p:sldId id="519" r:id="rId14"/>
    <p:sldId id="520" r:id="rId15"/>
    <p:sldId id="521" r:id="rId16"/>
    <p:sldId id="522" r:id="rId17"/>
    <p:sldId id="580" r:id="rId18"/>
    <p:sldId id="581" r:id="rId19"/>
    <p:sldId id="530" r:id="rId20"/>
  </p:sldIdLst>
  <p:sldSz cx="9144000" cy="6858000" type="screen4x3"/>
  <p:notesSz cx="7315200" cy="9601200"/>
  <p:embeddedFontLst>
    <p:embeddedFont>
      <p:font typeface="Tahoma" pitchFamily="34" charset="0"/>
      <p:regular r:id="rId23"/>
      <p:bold r:id="rId24"/>
    </p:embeddedFont>
    <p:embeddedFont>
      <p:font typeface="MS PGothic" pitchFamily="34" charset="-128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Helvetica" pitchFamily="34" charset="0"/>
      <p:regular r:id="rId30"/>
      <p:bold r:id="rId31"/>
      <p:italic r:id="rId32"/>
      <p:boldItalic r:id="rId33"/>
    </p:embeddedFont>
    <p:embeddedFont>
      <p:font typeface="Cambria Math" pitchFamily="18" charset="0"/>
      <p:regular r:id="rId34"/>
    </p:embeddedFont>
  </p:embeddedFont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00FF"/>
    <a:srgbClr val="009900"/>
    <a:srgbClr val="CC99FF"/>
    <a:srgbClr val="FFCC99"/>
    <a:srgbClr val="FFFF00"/>
    <a:srgbClr val="FFFF9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29" autoAdjust="0"/>
    <p:restoredTop sz="95272" autoAdjust="0"/>
  </p:normalViewPr>
  <p:slideViewPr>
    <p:cSldViewPr>
      <p:cViewPr>
        <p:scale>
          <a:sx n="115" d="100"/>
          <a:sy n="115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0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5840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6058" tIns="47188" rIns="96058" bIns="47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5075" y="727075"/>
            <a:ext cx="4845050" cy="3633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13386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ＭＳ Ｐゴシック" pitchFamily="-111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111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F8396-6EA3-4E37-923D-C89E51717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6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5B1B-BECA-4B30-B1EA-FF30DDFE4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A03E-1FE3-4DFD-94C8-0D712FD64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0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0B0E3-551B-4FD3-8873-7A631C224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93878-AB2B-4410-ABFC-58095B216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2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17FAF-82E6-4078-8FFD-0620748BC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4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1D76A-79EB-44AF-AC96-EB237409F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3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08B1-750C-44B5-B2B8-14FC6E116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5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B1D9-DC8B-4A53-95B7-853573DF28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9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9E513-3BEB-46B4-AC2F-D703E3E5A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9ACE1-85C9-4C53-90E3-65C2654AB7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05E47A2-000F-4C5E-AE40-09494BA9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CSE 311  Foundations of Computing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Lecture 29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Computability: Turing machines, </a:t>
            </a:r>
            <a:r>
              <a:rPr lang="en-US" dirty="0" err="1" smtClean="0"/>
              <a:t>Undecidability</a:t>
            </a:r>
            <a:r>
              <a:rPr lang="en-US" dirty="0" smtClean="0"/>
              <a:t> of the Halting Problem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Autumn 2012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22F02-0D8C-495E-9B16-EB25115AC13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7CD9C5B5-C49E-4F28-B2AD-8790A48C09F8}" type="slidenum">
              <a:rPr lang="en-US" sz="1400" smtClean="0">
                <a:latin typeface="Tahoma" pitchFamily="34" charset="0"/>
              </a:rPr>
              <a:pPr eaLnBrk="1" hangingPunct="1"/>
              <a:t>10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Turing Machine?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34400" cy="452596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Recording Medium</a:t>
            </a:r>
          </a:p>
          <a:p>
            <a:pPr lvl="1" eaLnBrk="1" hangingPunct="1">
              <a:defRPr/>
            </a:pPr>
            <a:r>
              <a:rPr lang="en-US" dirty="0" smtClean="0"/>
              <a:t>An infinite read/write “tape” marked off into cells</a:t>
            </a:r>
            <a:endParaRPr lang="en-US" dirty="0"/>
          </a:p>
          <a:p>
            <a:pPr lvl="1" eaLnBrk="1" hangingPunct="1">
              <a:defRPr/>
            </a:pPr>
            <a:r>
              <a:rPr lang="en-US" dirty="0" smtClean="0"/>
              <a:t>Each cell can store one symbol or be “blank”</a:t>
            </a:r>
          </a:p>
          <a:p>
            <a:pPr lvl="1" eaLnBrk="1" hangingPunct="1">
              <a:defRPr/>
            </a:pPr>
            <a:r>
              <a:rPr lang="en-US" dirty="0" smtClean="0"/>
              <a:t>Tape is initially all blank except a few cells of the tape containing the input string</a:t>
            </a:r>
          </a:p>
          <a:p>
            <a:pPr lvl="1" eaLnBrk="1" hangingPunct="1">
              <a:defRPr/>
            </a:pPr>
            <a:r>
              <a:rPr lang="en-US" dirty="0" smtClean="0"/>
              <a:t>Read/write head can scan one cell of the tape - starts on input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In each step, a Turing Machine</a:t>
            </a:r>
          </a:p>
          <a:p>
            <a:pPr lvl="1" eaLnBrk="1" hangingPunct="1">
              <a:defRPr/>
            </a:pPr>
            <a:r>
              <a:rPr lang="en-US" dirty="0" smtClean="0"/>
              <a:t>Reads the currently scanned symbol</a:t>
            </a:r>
          </a:p>
          <a:p>
            <a:pPr lvl="1" eaLnBrk="1" hangingPunct="1">
              <a:defRPr/>
            </a:pPr>
            <a:r>
              <a:rPr lang="en-US" dirty="0" smtClean="0"/>
              <a:t>Based on state of mind and scanned symbol</a:t>
            </a:r>
          </a:p>
          <a:p>
            <a:pPr lvl="2" eaLnBrk="1" hangingPunct="1">
              <a:defRPr/>
            </a:pPr>
            <a:r>
              <a:rPr lang="en-US" sz="2900" dirty="0" smtClean="0"/>
              <a:t>Overwrites symbol in scanned cell</a:t>
            </a:r>
          </a:p>
          <a:p>
            <a:pPr lvl="2" eaLnBrk="1" hangingPunct="1">
              <a:defRPr/>
            </a:pPr>
            <a:r>
              <a:rPr lang="en-US" sz="2900" dirty="0" smtClean="0"/>
              <a:t>Moves read/write head left or right one cell</a:t>
            </a:r>
          </a:p>
          <a:p>
            <a:pPr lvl="2" eaLnBrk="1" hangingPunct="1">
              <a:defRPr/>
            </a:pPr>
            <a:r>
              <a:rPr lang="en-US" sz="2900" dirty="0" smtClean="0"/>
              <a:t>Changes to a new state</a:t>
            </a:r>
          </a:p>
          <a:p>
            <a:pPr eaLnBrk="1" hangingPunct="1">
              <a:defRPr/>
            </a:pPr>
            <a:r>
              <a:rPr lang="en-US" dirty="0" smtClean="0"/>
              <a:t>Each Turing Machine is specified by its finite set of rules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Turing Machine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3783635"/>
              </p:ext>
            </p:extLst>
          </p:nvPr>
        </p:nvGraphicFramePr>
        <p:xfrm>
          <a:off x="5181600" y="1981200"/>
          <a:ext cx="3124197" cy="38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  <a:gridCol w="347133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0B0E3-551B-4FD3-8873-7A631C224E7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929884" y="1612392"/>
            <a:ext cx="242316" cy="292608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268760"/>
              </p:ext>
            </p:extLst>
          </p:nvPr>
        </p:nvGraphicFramePr>
        <p:xfrm>
          <a:off x="457200" y="1604079"/>
          <a:ext cx="3733800" cy="1824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50"/>
                <a:gridCol w="933450"/>
                <a:gridCol w="933450"/>
                <a:gridCol w="933450"/>
              </a:tblGrid>
              <a:tr h="4562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_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(1,s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(0,s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(H,s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  <a:tr h="456230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3</a:t>
                      </a:r>
                      <a:endParaRPr lang="en-US" baseline="-25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(H,s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(R,s</a:t>
                      </a:r>
                      <a:r>
                        <a:rPr lang="en-US" baseline="-25000" dirty="0" smtClean="0"/>
                        <a:t>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613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Turing Machine?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1FB7E-C5DB-4CCD-A2ED-A2044BFBA8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29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69925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E8E7C2BA-BBD3-49A7-8723-0B53304ECDD2}" type="slidenum">
              <a:rPr lang="en-US" sz="1400" smtClean="0">
                <a:latin typeface="Tahoma" pitchFamily="34" charset="0"/>
              </a:rPr>
              <a:pPr eaLnBrk="1" hangingPunct="1"/>
              <a:t>13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Turing Machine </a:t>
            </a:r>
            <a:r>
              <a:rPr lang="en-US" sz="4000" smtClean="0">
                <a:cs typeface="Arial" charset="0"/>
              </a:rPr>
              <a:t>≡</a:t>
            </a:r>
            <a:r>
              <a:rPr lang="en-US" sz="4000" smtClean="0"/>
              <a:t> Ideal Java/C Program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Ideal C/C++/Java programs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Just like the C/C++/Java you’re used to programming with, except you never run out of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constructor methods always succeed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smtClean="0">
                <a:solidFill>
                  <a:srgbClr val="FF0000"/>
                </a:solidFill>
              </a:rPr>
              <a:t>malloc</a:t>
            </a:r>
            <a:r>
              <a:rPr lang="en-US" smtClean="0"/>
              <a:t> never fails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Equivalent to Turing machines except a lot easier to program 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Turing machine definition is useful for breaking computation down into simplest steps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 only care about high level so we use programs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D75E0A35-E2B4-422D-B09E-1CBF169E1997}" type="slidenum">
              <a:rPr lang="en-US" sz="1400" smtClean="0">
                <a:latin typeface="Tahoma" pitchFamily="34" charset="0"/>
              </a:rPr>
              <a:pPr eaLnBrk="1" hangingPunct="1"/>
              <a:t>14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Turing’s idea: Machines as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Original Turing machine definition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different “machine” </a:t>
            </a:r>
            <a:r>
              <a:rPr lang="en-US" b="1" smtClean="0">
                <a:solidFill>
                  <a:srgbClr val="0033CC"/>
                </a:solidFill>
                <a:latin typeface="Arial" charset="0"/>
              </a:rPr>
              <a:t>M</a:t>
            </a:r>
            <a:r>
              <a:rPr lang="en-US" smtClean="0"/>
              <a:t> for each task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machine </a:t>
            </a:r>
            <a:r>
              <a:rPr lang="en-US" b="1" smtClean="0">
                <a:solidFill>
                  <a:srgbClr val="0033CC"/>
                </a:solidFill>
              </a:rPr>
              <a:t>M</a:t>
            </a:r>
            <a:r>
              <a:rPr lang="en-US" smtClean="0"/>
              <a:t> is defined by a finite set of possible operations on finite set of symbols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33CC"/>
                </a:solidFill>
              </a:rPr>
              <a:t>M</a:t>
            </a:r>
            <a:r>
              <a:rPr lang="en-US" sz="2800" smtClean="0"/>
              <a:t> has a finite description as a sequence of symbols, its “code”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You already are used to this idea: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We’ll write</a:t>
            </a:r>
            <a:r>
              <a:rPr lang="en-US" smtClean="0">
                <a:solidFill>
                  <a:srgbClr val="0033CC"/>
                </a:solidFill>
              </a:rPr>
              <a:t> 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 </a:t>
            </a:r>
            <a:r>
              <a:rPr lang="en-US" smtClean="0"/>
              <a:t>for the code of program</a:t>
            </a:r>
            <a:r>
              <a:rPr lang="en-US" smtClean="0">
                <a:solidFill>
                  <a:srgbClr val="0033CC"/>
                </a:solidFill>
              </a:rPr>
              <a:t>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i.e. 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>
                <a:solidFill>
                  <a:srgbClr val="0033CC"/>
                </a:solidFill>
              </a:rPr>
              <a:t>&gt;</a:t>
            </a:r>
            <a:r>
              <a:rPr lang="en-US" smtClean="0"/>
              <a:t> is the program text as a sequence of ASCII symbols and </a:t>
            </a:r>
            <a:r>
              <a:rPr lang="en-US" b="1" smtClean="0">
                <a:solidFill>
                  <a:srgbClr val="0033CC"/>
                </a:solidFill>
              </a:rPr>
              <a:t>P</a:t>
            </a:r>
            <a:r>
              <a:rPr lang="en-US" smtClean="0"/>
              <a:t> is what actually executes</a:t>
            </a:r>
          </a:p>
        </p:txBody>
      </p:sp>
      <p:sp>
        <p:nvSpPr>
          <p:cNvPr id="14341" name="Text Box 12"/>
          <p:cNvSpPr txBox="1">
            <a:spLocks noChangeArrowheads="1"/>
          </p:cNvSpPr>
          <p:nvPr/>
        </p:nvSpPr>
        <p:spPr bwMode="auto">
          <a:xfrm>
            <a:off x="7753350" y="5422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01476339-6C79-4DFB-8620-525F12F5CCEE}" type="slidenum">
              <a:rPr lang="en-US" sz="1400" smtClean="0">
                <a:latin typeface="Tahoma" pitchFamily="34" charset="0"/>
              </a:rPr>
              <a:pPr eaLnBrk="1" hangingPunct="1"/>
              <a:t>15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Turing’s Idea: A Universal Turing Machine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Turing machine interpreter  </a:t>
            </a:r>
            <a:r>
              <a:rPr lang="en-US" b="1" smtClean="0">
                <a:solidFill>
                  <a:srgbClr val="0033CC"/>
                </a:solidFill>
              </a:rPr>
              <a:t>U</a:t>
            </a:r>
          </a:p>
          <a:p>
            <a:pPr lvl="1" eaLnBrk="1" hangingPunct="1"/>
            <a:r>
              <a:rPr lang="en-US" sz="2400" smtClean="0"/>
              <a:t>On input </a:t>
            </a:r>
            <a:r>
              <a:rPr lang="en-US" sz="2400" smtClean="0">
                <a:solidFill>
                  <a:schemeClr val="tx2"/>
                </a:solidFill>
              </a:rPr>
              <a:t>&lt;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>
                <a:solidFill>
                  <a:srgbClr val="0033CC"/>
                </a:solidFill>
              </a:rPr>
              <a:t>&gt;</a:t>
            </a:r>
            <a:r>
              <a:rPr lang="en-US" sz="2400" smtClean="0"/>
              <a:t> and its input </a:t>
            </a:r>
            <a:r>
              <a:rPr lang="en-US" sz="2400" b="1" smtClean="0">
                <a:solidFill>
                  <a:srgbClr val="0033CC"/>
                </a:solidFill>
              </a:rPr>
              <a:t>x</a:t>
            </a:r>
            <a:r>
              <a:rPr lang="en-US" sz="2400" smtClean="0"/>
              <a:t>, </a:t>
            </a:r>
            <a:r>
              <a:rPr lang="en-US" sz="2400" b="1" smtClean="0">
                <a:solidFill>
                  <a:srgbClr val="0033CC"/>
                </a:solidFill>
              </a:rPr>
              <a:t>U</a:t>
            </a:r>
            <a:r>
              <a:rPr lang="en-US" sz="2400" smtClean="0"/>
              <a:t> outputs the same thing as 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/>
              <a:t> does on input </a:t>
            </a:r>
            <a:r>
              <a:rPr lang="en-US" sz="2400" b="1" smtClean="0">
                <a:solidFill>
                  <a:srgbClr val="0033CC"/>
                </a:solidFill>
              </a:rPr>
              <a:t>x</a:t>
            </a:r>
          </a:p>
          <a:p>
            <a:pPr lvl="1" eaLnBrk="1" hangingPunct="1"/>
            <a:r>
              <a:rPr lang="en-US" sz="2400" smtClean="0"/>
              <a:t>At each step it decodes which operation</a:t>
            </a:r>
            <a:r>
              <a:rPr lang="en-US" sz="2400" smtClean="0">
                <a:solidFill>
                  <a:schemeClr val="bg2"/>
                </a:solidFill>
              </a:rPr>
              <a:t> </a:t>
            </a:r>
            <a:r>
              <a:rPr lang="en-US" sz="2400" b="1" smtClean="0">
                <a:solidFill>
                  <a:srgbClr val="0033CC"/>
                </a:solidFill>
              </a:rPr>
              <a:t>P</a:t>
            </a:r>
            <a:r>
              <a:rPr lang="en-US" sz="2400" smtClean="0">
                <a:solidFill>
                  <a:srgbClr val="0033CC"/>
                </a:solidFill>
              </a:rPr>
              <a:t> </a:t>
            </a:r>
            <a:r>
              <a:rPr lang="en-US" sz="2400" smtClean="0"/>
              <a:t>would have performed and simulates it.</a:t>
            </a:r>
          </a:p>
          <a:p>
            <a:pPr eaLnBrk="1" hangingPunct="1"/>
            <a:r>
              <a:rPr lang="en-US" smtClean="0"/>
              <a:t>One Turing machine is enough</a:t>
            </a:r>
          </a:p>
          <a:p>
            <a:pPr lvl="1" eaLnBrk="1" hangingPunct="1"/>
            <a:r>
              <a:rPr lang="en-US" smtClean="0"/>
              <a:t>Basis for modern stored-program computer</a:t>
            </a:r>
          </a:p>
          <a:p>
            <a:pPr lvl="2" eaLnBrk="1" hangingPunct="1"/>
            <a:r>
              <a:rPr lang="en-US" smtClean="0"/>
              <a:t>Von Neumann studied Turing’s UTM design</a:t>
            </a:r>
          </a:p>
        </p:txBody>
      </p:sp>
      <p:grpSp>
        <p:nvGrpSpPr>
          <p:cNvPr id="15365" name="Group 4"/>
          <p:cNvGrpSpPr>
            <a:grpSpLocks/>
          </p:cNvGrpSpPr>
          <p:nvPr/>
        </p:nvGrpSpPr>
        <p:grpSpPr bwMode="auto">
          <a:xfrm>
            <a:off x="569913" y="5378450"/>
            <a:ext cx="2959100" cy="935038"/>
            <a:chOff x="1061" y="1660"/>
            <a:chExt cx="3356" cy="617"/>
          </a:xfrm>
        </p:grpSpPr>
        <p:sp>
          <p:nvSpPr>
            <p:cNvPr id="15375" name="Rectangle 5"/>
            <p:cNvSpPr>
              <a:spLocks noChangeArrowheads="1"/>
            </p:cNvSpPr>
            <p:nvPr/>
          </p:nvSpPr>
          <p:spPr bwMode="auto">
            <a:xfrm>
              <a:off x="2240" y="1810"/>
              <a:ext cx="603" cy="46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sz="2800" b="1" dirty="0">
                  <a:solidFill>
                    <a:schemeClr val="tx2"/>
                  </a:solidFill>
                  <a:latin typeface="Arial" pitchFamily="34" charset="0"/>
                </a:rPr>
                <a:t>P</a:t>
              </a:r>
              <a:endParaRPr lang="en-US" sz="2800" b="1" baseline="-25000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>
              <a:off x="1691" y="2066"/>
              <a:ext cx="5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7" name="Text Box 7"/>
            <p:cNvSpPr txBox="1">
              <a:spLocks noChangeArrowheads="1"/>
            </p:cNvSpPr>
            <p:nvPr/>
          </p:nvSpPr>
          <p:spPr bwMode="auto">
            <a:xfrm>
              <a:off x="1061" y="1686"/>
              <a:ext cx="96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Helvetica" pitchFamily="34" charset="0"/>
                </a:rPr>
                <a:t>input</a:t>
              </a:r>
            </a:p>
          </p:txBody>
        </p: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1304" y="1874"/>
              <a:ext cx="43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tx2"/>
                  </a:solidFill>
                </a:rPr>
                <a:t>x</a:t>
              </a:r>
            </a:p>
          </p:txBody>
        </p:sp>
        <p:sp>
          <p:nvSpPr>
            <p:cNvPr id="15379" name="Line 9"/>
            <p:cNvSpPr>
              <a:spLocks noChangeShapeType="1"/>
            </p:cNvSpPr>
            <p:nvPr/>
          </p:nvSpPr>
          <p:spPr bwMode="auto">
            <a:xfrm>
              <a:off x="2880" y="2039"/>
              <a:ext cx="5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3247" y="1660"/>
              <a:ext cx="11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400">
                  <a:solidFill>
                    <a:schemeClr val="tx2"/>
                  </a:solidFill>
                  <a:latin typeface="Helvetica" pitchFamily="34" charset="0"/>
                </a:rPr>
                <a:t>output</a:t>
              </a:r>
            </a:p>
          </p:txBody>
        </p:sp>
        <p:sp>
          <p:nvSpPr>
            <p:cNvPr id="15381" name="Text Box 11"/>
            <p:cNvSpPr txBox="1">
              <a:spLocks noChangeArrowheads="1"/>
            </p:cNvSpPr>
            <p:nvPr/>
          </p:nvSpPr>
          <p:spPr bwMode="auto">
            <a:xfrm>
              <a:off x="3333" y="1883"/>
              <a:ext cx="972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chemeClr val="tx2"/>
                  </a:solidFill>
                </a:rPr>
                <a:t>P(x)</a:t>
              </a:r>
            </a:p>
          </p:txBody>
        </p:sp>
      </p:grpSp>
      <p:sp>
        <p:nvSpPr>
          <p:cNvPr id="15366" name="Rectangle 13"/>
          <p:cNvSpPr>
            <a:spLocks noChangeArrowheads="1"/>
          </p:cNvSpPr>
          <p:nvPr/>
        </p:nvSpPr>
        <p:spPr bwMode="auto">
          <a:xfrm>
            <a:off x="5840413" y="5568950"/>
            <a:ext cx="5318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</a:rPr>
              <a:t>U</a:t>
            </a:r>
            <a:endParaRPr lang="en-US" sz="2800" b="1" baseline="-250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367" name="Line 14"/>
          <p:cNvSpPr>
            <a:spLocks noChangeShapeType="1"/>
          </p:cNvSpPr>
          <p:nvPr/>
        </p:nvSpPr>
        <p:spPr bwMode="auto">
          <a:xfrm>
            <a:off x="5313363" y="568007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Text Box 15"/>
          <p:cNvSpPr txBox="1">
            <a:spLocks noChangeArrowheads="1"/>
          </p:cNvSpPr>
          <p:nvPr/>
        </p:nvSpPr>
        <p:spPr bwMode="auto">
          <a:xfrm>
            <a:off x="5056188" y="502126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endParaRPr lang="en-US" sz="2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15369" name="Text Box 16"/>
          <p:cNvSpPr txBox="1">
            <a:spLocks noChangeArrowheads="1"/>
          </p:cNvSpPr>
          <p:nvPr/>
        </p:nvSpPr>
        <p:spPr bwMode="auto">
          <a:xfrm>
            <a:off x="4943475" y="53911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15370" name="Line 17"/>
          <p:cNvSpPr>
            <a:spLocks noChangeShapeType="1"/>
          </p:cNvSpPr>
          <p:nvPr/>
        </p:nvSpPr>
        <p:spPr bwMode="auto">
          <a:xfrm>
            <a:off x="6405563" y="5915025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Text Box 18"/>
          <p:cNvSpPr txBox="1">
            <a:spLocks noChangeArrowheads="1"/>
          </p:cNvSpPr>
          <p:nvPr/>
        </p:nvSpPr>
        <p:spPr bwMode="auto">
          <a:xfrm>
            <a:off x="6727825" y="5341938"/>
            <a:ext cx="1031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  <a:latin typeface="Helvetica" pitchFamily="34" charset="0"/>
              </a:rPr>
              <a:t>output</a:t>
            </a:r>
          </a:p>
        </p:txBody>
      </p:sp>
      <p:sp>
        <p:nvSpPr>
          <p:cNvPr id="15372" name="Text Box 19"/>
          <p:cNvSpPr txBox="1">
            <a:spLocks noChangeArrowheads="1"/>
          </p:cNvSpPr>
          <p:nvPr/>
        </p:nvSpPr>
        <p:spPr bwMode="auto">
          <a:xfrm>
            <a:off x="6804025" y="5678488"/>
            <a:ext cx="857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tx2"/>
                </a:solidFill>
              </a:rPr>
              <a:t>P(x)</a:t>
            </a:r>
          </a:p>
        </p:txBody>
      </p:sp>
      <p:sp>
        <p:nvSpPr>
          <p:cNvPr id="15373" name="Line 20"/>
          <p:cNvSpPr>
            <a:spLocks noChangeShapeType="1"/>
          </p:cNvSpPr>
          <p:nvPr/>
        </p:nvSpPr>
        <p:spPr bwMode="auto">
          <a:xfrm>
            <a:off x="5307013" y="6181725"/>
            <a:ext cx="46037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4" name="Rectangle 21"/>
          <p:cNvSpPr>
            <a:spLocks noChangeArrowheads="1"/>
          </p:cNvSpPr>
          <p:nvPr/>
        </p:nvSpPr>
        <p:spPr bwMode="auto">
          <a:xfrm>
            <a:off x="4473575" y="5837238"/>
            <a:ext cx="930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sym typeface="Symbol" pitchFamily="18" charset="2"/>
              </a:rPr>
              <a:t></a:t>
            </a:r>
            <a:r>
              <a:rPr lang="en-US" sz="2800" b="1">
                <a:solidFill>
                  <a:schemeClr val="tx2"/>
                </a:solidFill>
              </a:rPr>
              <a:t>P</a:t>
            </a:r>
            <a:r>
              <a:rPr lang="en-US" sz="36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</a:t>
            </a:r>
            <a:endParaRPr lang="en-US" sz="2800" b="1">
              <a:solidFill>
                <a:schemeClr val="tx2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CB3546DC-24CF-450E-AD47-BED5ACA68B7A}" type="slidenum">
              <a:rPr lang="en-US" sz="1400" smtClean="0">
                <a:latin typeface="Tahoma" pitchFamily="34" charset="0"/>
              </a:rPr>
              <a:pPr eaLnBrk="1" hangingPunct="1"/>
              <a:t>16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Halting Problem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Given:</a:t>
            </a:r>
            <a:r>
              <a:rPr lang="en-US" dirty="0" smtClean="0"/>
              <a:t> the code of a program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and an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	       for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, i.e. given </a:t>
            </a:r>
            <a:r>
              <a:rPr lang="en-US" dirty="0" smtClean="0">
                <a:solidFill>
                  <a:srgbClr val="0033CC"/>
                </a:solidFill>
              </a:rPr>
              <a:t>(&lt;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>
                <a:solidFill>
                  <a:srgbClr val="0033CC"/>
                </a:solidFill>
              </a:rPr>
              <a:t>&gt;,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Output: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halts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  <a:r>
              <a:rPr lang="en-US" dirty="0" smtClean="0"/>
              <a:t>                  	         	         </a:t>
            </a:r>
            <a:r>
              <a:rPr lang="en-US" b="1" dirty="0" smtClean="0">
                <a:solidFill>
                  <a:srgbClr val="0033CC"/>
                </a:solidFill>
              </a:rPr>
              <a:t>0</a:t>
            </a:r>
            <a:r>
              <a:rPr lang="en-US" dirty="0" smtClean="0"/>
              <a:t> if </a:t>
            </a:r>
            <a:r>
              <a:rPr lang="en-US" b="1" dirty="0" smtClean="0">
                <a:solidFill>
                  <a:srgbClr val="0033CC"/>
                </a:solidFill>
              </a:rPr>
              <a:t>P</a:t>
            </a:r>
            <a:r>
              <a:rPr lang="en-US" dirty="0" smtClean="0"/>
              <a:t> does not halt on input </a:t>
            </a:r>
            <a:r>
              <a:rPr lang="en-US" b="1" dirty="0" smtClean="0">
                <a:solidFill>
                  <a:srgbClr val="0033CC"/>
                </a:solidFill>
              </a:rPr>
              <a:t>x</a:t>
            </a:r>
          </a:p>
          <a:p>
            <a:pPr eaLnBrk="1" hangingPunct="1">
              <a:defRPr/>
            </a:pPr>
            <a:endParaRPr lang="en-US" dirty="0" smtClean="0">
              <a:solidFill>
                <a:srgbClr val="0033CC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b="1" dirty="0" smtClean="0"/>
              <a:t>Theorem</a:t>
            </a:r>
            <a:r>
              <a:rPr lang="en-US" dirty="0" smtClean="0"/>
              <a:t> (Turing):</a:t>
            </a:r>
            <a:r>
              <a:rPr lang="en-US" dirty="0" smtClean="0">
                <a:solidFill>
                  <a:srgbClr val="0033CC"/>
                </a:solidFill>
              </a:rPr>
              <a:t>  </a:t>
            </a:r>
            <a:r>
              <a:rPr lang="en-US" dirty="0" smtClean="0"/>
              <a:t>There is no program that solves the halting problem </a:t>
            </a:r>
            <a:r>
              <a:rPr lang="en-US" dirty="0" smtClean="0">
                <a:solidFill>
                  <a:srgbClr val="0033CC"/>
                </a:solidFill>
              </a:rPr>
              <a:t>                	                 </a:t>
            </a:r>
            <a:r>
              <a:rPr lang="en-US" dirty="0" smtClean="0">
                <a:solidFill>
                  <a:srgbClr val="009900"/>
                </a:solidFill>
              </a:rPr>
              <a:t>“The halting problem is </a:t>
            </a:r>
            <a:r>
              <a:rPr lang="en-US" dirty="0" err="1" smtClean="0">
                <a:solidFill>
                  <a:srgbClr val="009900"/>
                </a:solidFill>
              </a:rPr>
              <a:t>undecidable</a:t>
            </a:r>
            <a:r>
              <a:rPr lang="en-US" dirty="0" smtClean="0">
                <a:solidFill>
                  <a:srgbClr val="009900"/>
                </a:solidFill>
              </a:rPr>
              <a:t>”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892175"/>
          </a:xfrm>
        </p:spPr>
        <p:txBody>
          <a:bodyPr/>
          <a:lstStyle/>
          <a:p>
            <a:r>
              <a:rPr lang="en-US" dirty="0" smtClean="0"/>
              <a:t>Proof by contradiction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Suppose that </a:t>
            </a:r>
            <a:r>
              <a:rPr lang="en-US" b="1" dirty="0" smtClean="0">
                <a:solidFill>
                  <a:srgbClr val="0033CC"/>
                </a:solidFill>
              </a:rPr>
              <a:t>H</a:t>
            </a:r>
            <a:r>
              <a:rPr lang="en-US" dirty="0" smtClean="0"/>
              <a:t> is a Turing machine that solves the Halting problem</a:t>
            </a:r>
            <a:endParaRPr lang="en-US" dirty="0" smtClean="0"/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en-US" dirty="0" smtClean="0"/>
              <a:t> Function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</a:t>
            </a:r>
          </a:p>
          <a:p>
            <a:pPr lvl="2" eaLnBrk="1" hangingPunct="1">
              <a:defRPr/>
            </a:pPr>
            <a:r>
              <a:rPr lang="en-US" dirty="0" smtClean="0"/>
              <a:t>if </a:t>
            </a:r>
            <a:r>
              <a:rPr lang="en-US" b="1" dirty="0" smtClean="0">
                <a:solidFill>
                  <a:srgbClr val="0033CC"/>
                </a:solidFill>
              </a:rPr>
              <a:t>H</a:t>
            </a:r>
            <a:r>
              <a:rPr lang="en-US" dirty="0" smtClean="0">
                <a:solidFill>
                  <a:srgbClr val="0033CC"/>
                </a:solidFill>
              </a:rPr>
              <a:t>(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err="1" smtClean="0">
                <a:solidFill>
                  <a:srgbClr val="0033CC"/>
                </a:solidFill>
              </a:rPr>
              <a:t>,</a:t>
            </a:r>
            <a:r>
              <a:rPr lang="en-US" b="1" dirty="0" err="1" smtClean="0">
                <a:solidFill>
                  <a:srgbClr val="0033CC"/>
                </a:solidFill>
              </a:rPr>
              <a:t>x</a:t>
            </a:r>
            <a:r>
              <a:rPr lang="en-US" dirty="0" smtClean="0">
                <a:solidFill>
                  <a:srgbClr val="0033CC"/>
                </a:solidFill>
              </a:rPr>
              <a:t>)=</a:t>
            </a:r>
            <a:r>
              <a:rPr lang="en-US" b="1" dirty="0" smtClean="0">
                <a:solidFill>
                  <a:srgbClr val="0033CC"/>
                </a:solidFill>
              </a:rPr>
              <a:t>1</a:t>
            </a:r>
            <a:r>
              <a:rPr lang="en-US" dirty="0" smtClean="0"/>
              <a:t> then</a:t>
            </a:r>
          </a:p>
          <a:p>
            <a:pPr lvl="3" eaLnBrk="1" hangingPunct="1">
              <a:defRPr/>
            </a:pPr>
            <a:r>
              <a:rPr lang="en-US" b="1" dirty="0" smtClean="0"/>
              <a:t>while</a:t>
            </a:r>
            <a:r>
              <a:rPr lang="en-US" dirty="0" smtClean="0"/>
              <a:t> (true); /* loop forever */</a:t>
            </a:r>
          </a:p>
          <a:p>
            <a:pPr lvl="2" eaLnBrk="1" hangingPunct="1">
              <a:defRPr/>
            </a:pPr>
            <a:r>
              <a:rPr lang="en-US" dirty="0" smtClean="0"/>
              <a:t>else</a:t>
            </a:r>
          </a:p>
          <a:p>
            <a:pPr lvl="3" eaLnBrk="1" hangingPunct="1">
              <a:defRPr/>
            </a:pPr>
            <a:r>
              <a:rPr lang="en-US" b="1" dirty="0" smtClean="0"/>
              <a:t>no-op</a:t>
            </a:r>
            <a:r>
              <a:rPr lang="en-US" dirty="0" smtClean="0"/>
              <a:t>; /* do nothing and halt */</a:t>
            </a:r>
          </a:p>
          <a:p>
            <a:pPr lvl="2" eaLnBrk="1" hangingPunct="1">
              <a:defRPr/>
            </a:pPr>
            <a:r>
              <a:rPr lang="en-US" dirty="0" err="1" smtClean="0"/>
              <a:t>endif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What does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 do on input </a:t>
            </a: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r>
              <a:rPr lang="en-US" dirty="0" smtClean="0"/>
              <a:t>?</a:t>
            </a:r>
          </a:p>
          <a:p>
            <a:pPr lvl="1" eaLnBrk="1" hangingPunct="1">
              <a:defRPr/>
            </a:pPr>
            <a:r>
              <a:rPr lang="en-US" dirty="0" smtClean="0"/>
              <a:t>Does it halt?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21CC41-446A-4CB5-989D-AED2A47327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209800"/>
            <a:ext cx="4724400" cy="2362200"/>
          </a:xfrm>
          <a:prstGeom prst="rect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282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05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halts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4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H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outputs </a:t>
            </a:r>
            <a:r>
              <a:rPr lang="en-US" b="1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1</a:t>
            </a:r>
            <a:r>
              <a:rPr lang="en-US" smtClean="0">
                <a:solidFill>
                  <a:srgbClr val="FF0000"/>
                </a:solidFill>
                <a:ea typeface="Cambria Math" pitchFamily="18" charset="0"/>
                <a:cs typeface="Cambria Math" pitchFamily="18" charset="0"/>
              </a:rPr>
              <a:t> </a:t>
            </a:r>
            <a:r>
              <a:rPr lang="en-US" smtClean="0">
                <a:ea typeface="Cambria Math" pitchFamily="18" charset="0"/>
                <a:cs typeface="Cambria Math" pitchFamily="18" charset="0"/>
              </a:rPr>
              <a:t>on input </a:t>
            </a:r>
            <a:r>
              <a:rPr lang="en-US" smtClean="0">
                <a:solidFill>
                  <a:srgbClr val="0033CC"/>
                </a:solidFill>
                <a:ea typeface="Cambria Math" pitchFamily="18" charset="0"/>
                <a:cs typeface="Cambria Math" pitchFamily="18" charset="0"/>
              </a:rPr>
              <a:t>(</a:t>
            </a:r>
            <a:r>
              <a:rPr lang="en-US" smtClean="0">
                <a:solidFill>
                  <a:srgbClr val="0033CC"/>
                </a:solidFill>
              </a:rPr>
              <a:t>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&gt;,&lt;</a:t>
            </a:r>
            <a:r>
              <a:rPr lang="en-US" b="1" smtClean="0">
                <a:solidFill>
                  <a:srgbClr val="0033CC"/>
                </a:solidFill>
              </a:rPr>
              <a:t>D</a:t>
            </a:r>
            <a:r>
              <a:rPr lang="en-US" smtClean="0">
                <a:solidFill>
                  <a:srgbClr val="0033CC"/>
                </a:solidFill>
              </a:rPr>
              <a:t>&gt;)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0033CC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B050"/>
                </a:solidFill>
              </a:rPr>
              <a:t> solves the halting problem and so    	  	   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(&lt;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&gt;,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</a:t>
            </a:r>
            <a:r>
              <a:rPr lang="en-US" sz="2800" smtClean="0">
                <a:solidFill>
                  <a:srgbClr val="00B050"/>
                </a:solidFill>
              </a:rPr>
              <a:t> outputs 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iff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b="1" smtClean="0">
                <a:solidFill>
                  <a:srgbClr val="0033CC"/>
                </a:solidFill>
              </a:rPr>
              <a:t>D</a:t>
            </a:r>
            <a:r>
              <a:rPr lang="en-US" sz="2800" smtClean="0">
                <a:solidFill>
                  <a:srgbClr val="0033CC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halts on input 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]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40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⇔</a:t>
            </a:r>
            <a:r>
              <a:rPr lang="en-US" sz="280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/>
              <a:t> runs forever on input </a:t>
            </a:r>
            <a:r>
              <a:rPr lang="en-US" smtClean="0">
                <a:solidFill>
                  <a:srgbClr val="FF0000"/>
                </a:solidFill>
              </a:rPr>
              <a:t>&lt;</a:t>
            </a:r>
            <a:r>
              <a:rPr lang="en-US" b="1" smtClean="0">
                <a:solidFill>
                  <a:srgbClr val="FF0000"/>
                </a:solidFill>
              </a:rPr>
              <a:t>D</a:t>
            </a:r>
            <a:r>
              <a:rPr lang="en-US" smtClean="0">
                <a:solidFill>
                  <a:srgbClr val="FF0000"/>
                </a:solidFill>
              </a:rPr>
              <a:t>&gt;</a:t>
            </a:r>
            <a:endParaRPr lang="en-US" sz="280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800" smtClean="0">
                <a:solidFill>
                  <a:srgbClr val="FF0000"/>
                </a:solidFill>
              </a:rPr>
              <a:t>       </a:t>
            </a:r>
            <a:r>
              <a:rPr lang="en-US" sz="2800" smtClean="0">
                <a:solidFill>
                  <a:srgbClr val="00B050"/>
                </a:solidFill>
              </a:rPr>
              <a:t> [since </a:t>
            </a:r>
            <a:r>
              <a:rPr lang="en-US" sz="2800" b="1" smtClean="0">
                <a:solidFill>
                  <a:srgbClr val="FF0000"/>
                </a:solidFill>
              </a:rPr>
              <a:t>D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00B050"/>
                </a:solidFill>
              </a:rPr>
              <a:t>goes into an infinite loop on </a:t>
            </a:r>
            <a:r>
              <a:rPr lang="en-US" sz="2800" b="1" smtClean="0">
                <a:solidFill>
                  <a:srgbClr val="FF0000"/>
                </a:solidFill>
              </a:rPr>
              <a:t>x</a:t>
            </a:r>
            <a:r>
              <a:rPr lang="en-US" sz="2800" smtClean="0">
                <a:solidFill>
                  <a:srgbClr val="00B050"/>
                </a:solidFill>
              </a:rPr>
              <a:t> iff </a:t>
            </a:r>
            <a:r>
              <a:rPr lang="en-US" sz="2800" b="1" smtClean="0">
                <a:solidFill>
                  <a:srgbClr val="0033CC"/>
                </a:solidFill>
              </a:rPr>
              <a:t>H</a:t>
            </a:r>
            <a:r>
              <a:rPr lang="en-US" sz="2800" smtClean="0">
                <a:solidFill>
                  <a:srgbClr val="0033CC"/>
                </a:solidFill>
              </a:rPr>
              <a:t>(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,</a:t>
            </a:r>
            <a:r>
              <a:rPr lang="en-US" sz="2800" b="1" smtClean="0">
                <a:solidFill>
                  <a:srgbClr val="0033CC"/>
                </a:solidFill>
              </a:rPr>
              <a:t>x</a:t>
            </a:r>
            <a:r>
              <a:rPr lang="en-US" sz="2800" smtClean="0">
                <a:solidFill>
                  <a:srgbClr val="0033CC"/>
                </a:solidFill>
              </a:rPr>
              <a:t>)=</a:t>
            </a:r>
            <a:r>
              <a:rPr lang="en-US" sz="2800" b="1" smtClean="0">
                <a:solidFill>
                  <a:srgbClr val="0033CC"/>
                </a:solidFill>
              </a:rPr>
              <a:t>1</a:t>
            </a:r>
            <a:r>
              <a:rPr lang="en-US" sz="2800" smtClean="0">
                <a:solidFill>
                  <a:srgbClr val="009900"/>
                </a:solidFill>
              </a:rPr>
              <a:t>]</a:t>
            </a:r>
          </a:p>
          <a:p>
            <a:pPr marL="0" indent="0" eaLnBrk="1" hangingPunct="1">
              <a:buFont typeface="Arial" charset="0"/>
              <a:buNone/>
            </a:pPr>
            <a:endParaRPr lang="en-US" sz="2800" smtClean="0">
              <a:solidFill>
                <a:srgbClr val="00B050"/>
              </a:solidFill>
            </a:endParaRPr>
          </a:p>
          <a:p>
            <a:pPr marL="0" indent="0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6548F-CCFD-4E53-AD1D-2ABF10B7FC8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3318" name="Group 12"/>
          <p:cNvGrpSpPr>
            <a:grpSpLocks/>
          </p:cNvGrpSpPr>
          <p:nvPr/>
        </p:nvGrpSpPr>
        <p:grpSpPr bwMode="auto">
          <a:xfrm>
            <a:off x="4354513" y="860425"/>
            <a:ext cx="4800600" cy="2743200"/>
            <a:chOff x="4354286" y="859971"/>
            <a:chExt cx="4800600" cy="2743200"/>
          </a:xfrm>
        </p:grpSpPr>
        <p:sp>
          <p:nvSpPr>
            <p:cNvPr id="12" name="Rectangle 11"/>
            <p:cNvSpPr/>
            <p:nvPr/>
          </p:nvSpPr>
          <p:spPr>
            <a:xfrm>
              <a:off x="5028973" y="859971"/>
              <a:ext cx="4038600" cy="21875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3322" name="Content Placeholder 2"/>
            <p:cNvSpPr txBox="1">
              <a:spLocks/>
            </p:cNvSpPr>
            <p:nvPr/>
          </p:nvSpPr>
          <p:spPr bwMode="auto">
            <a:xfrm>
              <a:off x="4354286" y="914400"/>
              <a:ext cx="4800600" cy="2688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lvl="1" eaLnBrk="1" hangingPunct="1">
                <a:spcBef>
                  <a:spcPct val="20000"/>
                </a:spcBef>
                <a:buFont typeface="Arial" charset="0"/>
                <a:buNone/>
              </a:pPr>
              <a:r>
                <a:rPr lang="en-US" sz="2400">
                  <a:latin typeface="Calibri" pitchFamily="34" charset="0"/>
                </a:rPr>
                <a:t>   Function 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D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(</a:t>
              </a:r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x</a:t>
              </a:r>
              <a:r>
                <a:rPr lang="en-US" sz="2400">
                  <a:solidFill>
                    <a:srgbClr val="FF0000"/>
                  </a:solidFill>
                  <a:latin typeface="Calibri" pitchFamily="34" charset="0"/>
                </a:rPr>
                <a:t>)</a:t>
              </a:r>
              <a:r>
                <a:rPr lang="en-US" sz="2400">
                  <a:latin typeface="Calibri" pitchFamily="34" charset="0"/>
                </a:rPr>
                <a:t>: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if 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H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(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,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x</a:t>
              </a:r>
              <a:r>
                <a:rPr lang="en-US" sz="2000">
                  <a:solidFill>
                    <a:srgbClr val="0033CC"/>
                  </a:solidFill>
                  <a:latin typeface="Calibri" pitchFamily="34" charset="0"/>
                </a:rPr>
                <a:t>)=</a:t>
              </a:r>
              <a:r>
                <a:rPr lang="en-US" sz="2000" b="1">
                  <a:solidFill>
                    <a:srgbClr val="0033CC"/>
                  </a:solidFill>
                  <a:latin typeface="Calibri" pitchFamily="34" charset="0"/>
                </a:rPr>
                <a:t>1</a:t>
              </a:r>
              <a:r>
                <a:rPr lang="en-US" sz="2000">
                  <a:latin typeface="Calibri" pitchFamily="34" charset="0"/>
                </a:rPr>
                <a:t> then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>
                  <a:latin typeface="Calibri" pitchFamily="34" charset="0"/>
                </a:rPr>
                <a:t>while</a:t>
              </a:r>
              <a:r>
                <a:rPr lang="en-US">
                  <a:latin typeface="Calibri" pitchFamily="34" charset="0"/>
                </a:rPr>
                <a:t> (true); /* loop forever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else</a:t>
              </a:r>
            </a:p>
            <a:p>
              <a:pPr lvl="3" eaLnBrk="1" hangingPunct="1">
                <a:spcBef>
                  <a:spcPct val="20000"/>
                </a:spcBef>
                <a:buFont typeface="Arial" charset="0"/>
                <a:buChar char="–"/>
              </a:pPr>
              <a:r>
                <a:rPr lang="en-US" b="1">
                  <a:latin typeface="Calibri" pitchFamily="34" charset="0"/>
                </a:rPr>
                <a:t>no-op</a:t>
              </a:r>
              <a:r>
                <a:rPr lang="en-US">
                  <a:latin typeface="Calibri" pitchFamily="34" charset="0"/>
                </a:rPr>
                <a:t>; /* do nothing and halt */</a:t>
              </a:r>
            </a:p>
            <a:p>
              <a:pPr lvl="2" eaLnBrk="1" hangingPunct="1">
                <a:spcBef>
                  <a:spcPct val="20000"/>
                </a:spcBef>
                <a:buFont typeface="Arial" charset="0"/>
                <a:buChar char="•"/>
              </a:pPr>
              <a:r>
                <a:rPr lang="en-US" sz="2000">
                  <a:latin typeface="Calibri" pitchFamily="34" charset="0"/>
                </a:rPr>
                <a:t>endif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942563"/>
            <a:ext cx="4422775" cy="523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/>
              <a:t>Does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/>
              <a:t> halt on input </a:t>
            </a:r>
            <a:r>
              <a:rPr lang="en-US" sz="2800" dirty="0">
                <a:solidFill>
                  <a:srgbClr val="FF0000"/>
                </a:solidFill>
              </a:rPr>
              <a:t>&lt;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dirty="0">
                <a:solidFill>
                  <a:srgbClr val="FF0000"/>
                </a:solidFill>
              </a:rPr>
              <a:t>&gt;</a:t>
            </a:r>
            <a:r>
              <a:rPr lang="en-US" sz="2800" dirty="0"/>
              <a:t>?</a:t>
            </a:r>
          </a:p>
        </p:txBody>
      </p:sp>
      <p:sp>
        <p:nvSpPr>
          <p:cNvPr id="13320" name="Title 1"/>
          <p:cNvSpPr>
            <a:spLocks noGrp="1"/>
          </p:cNvSpPr>
          <p:nvPr>
            <p:ph type="title"/>
          </p:nvPr>
        </p:nvSpPr>
        <p:spPr>
          <a:xfrm>
            <a:off x="457200" y="33338"/>
            <a:ext cx="8229600" cy="827087"/>
          </a:xfr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75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12E5F01B-BE69-4095-9F9D-EF36D9EF285C}" type="slidenum">
              <a:rPr lang="en-US" sz="1400" smtClean="0">
                <a:latin typeface="Tahoma" pitchFamily="34" charset="0"/>
              </a:rPr>
              <a:pPr eaLnBrk="1" hangingPunct="1"/>
              <a:t>19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That’s it!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proved that there is no computer program that can solve the Halting Problem.</a:t>
            </a:r>
          </a:p>
          <a:p>
            <a:pPr eaLnBrk="1" hangingPunct="1">
              <a:lnSpc>
                <a:spcPct val="70000"/>
              </a:lnSpc>
            </a:pPr>
            <a:endParaRPr lang="en-US" dirty="0" smtClean="0"/>
          </a:p>
          <a:p>
            <a:pPr eaLnBrk="1" hangingPunct="1"/>
            <a:r>
              <a:rPr lang="en-US" dirty="0" smtClean="0"/>
              <a:t>This tells us that there is no compiler that can check our programs and guarantee to find any infinite loops they might </a:t>
            </a:r>
            <a:r>
              <a:rPr lang="en-US" dirty="0" smtClean="0"/>
              <a:t>have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Announcements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Reading</a:t>
            </a:r>
          </a:p>
          <a:p>
            <a:pPr lvl="1" eaLnBrk="1" hangingPunct="1"/>
            <a:r>
              <a:rPr lang="en-US" dirty="0" smtClean="0"/>
              <a:t>7th edition: p. 201 and 13.5 </a:t>
            </a:r>
          </a:p>
          <a:p>
            <a:pPr lvl="1" eaLnBrk="1" hangingPunct="1"/>
            <a:r>
              <a:rPr lang="en-US" dirty="0" smtClean="0"/>
              <a:t>6th edition: p. 177 and 12.5</a:t>
            </a:r>
          </a:p>
          <a:p>
            <a:pPr lvl="1" eaLnBrk="1" hangingPunct="1"/>
            <a:r>
              <a:rPr lang="en-US" dirty="0" smtClean="0"/>
              <a:t>5th edition: p. 222 and </a:t>
            </a:r>
            <a:r>
              <a:rPr lang="en-US" dirty="0" smtClean="0"/>
              <a:t>11.5</a:t>
            </a:r>
          </a:p>
          <a:p>
            <a:pPr eaLnBrk="1" hangingPunct="1"/>
            <a:r>
              <a:rPr lang="en-US" dirty="0">
                <a:latin typeface="Calibri" charset="0"/>
              </a:rPr>
              <a:t>Topic list and sample final exam problems have been posted</a:t>
            </a:r>
          </a:p>
          <a:p>
            <a:pPr eaLnBrk="1" hangingPunct="1"/>
            <a:r>
              <a:rPr lang="en-US" dirty="0">
                <a:latin typeface="Calibri" charset="0"/>
              </a:rPr>
              <a:t>Comprehensive final, roughly 67% of material post midterm</a:t>
            </a:r>
          </a:p>
          <a:p>
            <a:pPr eaLnBrk="1" hangingPunct="1"/>
            <a:r>
              <a:rPr lang="en-US" dirty="0">
                <a:latin typeface="Calibri" charset="0"/>
              </a:rPr>
              <a:t>Review session, Saturday, December 8, 10 am – </a:t>
            </a:r>
            <a:r>
              <a:rPr lang="en-US" dirty="0" smtClean="0">
                <a:latin typeface="Calibri" charset="0"/>
              </a:rPr>
              <a:t>noon, EEB 125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Final exam,  Monday, December 10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2:30-4:20 pm or 4:30-6:20 pm,  Kane 220.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CSE 311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CA2D8-3B24-4504-AB34-1B6A63FB4C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4099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z="2800" smtClean="0"/>
              <a:t>Cardinality</a:t>
            </a:r>
          </a:p>
          <a:p>
            <a:r>
              <a:rPr lang="en-US" sz="2800" smtClean="0"/>
              <a:t>A set S is </a:t>
            </a:r>
            <a:r>
              <a:rPr lang="en-US" sz="2800" i="1" smtClean="0"/>
              <a:t>countable</a:t>
            </a:r>
            <a:r>
              <a:rPr lang="en-US" sz="2800" smtClean="0"/>
              <a:t> iff we can write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 it as       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  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S={s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1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2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s</a:t>
            </a:r>
            <a:r>
              <a:rPr lang="en-US" sz="2800" baseline="-25000" smtClean="0">
                <a:ea typeface="Cambria Math" pitchFamily="18" charset="0"/>
                <a:cs typeface="Cambria Math" pitchFamily="18" charset="0"/>
              </a:rPr>
              <a:t>3</a:t>
            </a:r>
            <a:r>
              <a:rPr lang="en-US" sz="2800" smtClean="0">
                <a:ea typeface="Cambria Math" pitchFamily="18" charset="0"/>
                <a:cs typeface="Cambria Math" pitchFamily="18" charset="0"/>
              </a:rPr>
              <a:t>, ...} indexed by </a:t>
            </a:r>
            <a:r>
              <a:rPr lang="en-US" sz="2800" b="1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</a:t>
            </a:r>
          </a:p>
          <a:p>
            <a:r>
              <a:rPr lang="en-US" sz="2800" smtClean="0">
                <a:ea typeface="Cambria Math" pitchFamily="18" charset="0"/>
                <a:cs typeface="Cambria Math" pitchFamily="18" charset="0"/>
              </a:rPr>
              <a:t>Set of rationals is countable</a:t>
            </a:r>
          </a:p>
          <a:p>
            <a:pPr lvl="1"/>
            <a:r>
              <a:rPr lang="en-US" sz="2400" smtClean="0">
                <a:ea typeface="Cambria Math" pitchFamily="18" charset="0"/>
                <a:cs typeface="Cambria Math" pitchFamily="18" charset="0"/>
              </a:rPr>
              <a:t>“dovetailing”</a:t>
            </a:r>
          </a:p>
          <a:p>
            <a:pPr>
              <a:buFont typeface="Arial" charset="0"/>
              <a:buNone/>
            </a:pPr>
            <a:endParaRPr lang="en-US" sz="2800" smtClean="0">
              <a:ea typeface="Cambria Math" pitchFamily="18" charset="0"/>
              <a:cs typeface="Cambria Math" pitchFamily="18" charset="0"/>
            </a:endParaRPr>
          </a:p>
          <a:p>
            <a:pPr lvl="1">
              <a:buFont typeface="Arial" charset="0"/>
              <a:buNone/>
            </a:pPr>
            <a:endParaRPr lang="en-US" sz="2400" smtClean="0">
              <a:ea typeface="Cambria Math" pitchFamily="18" charset="0"/>
              <a:cs typeface="Cambria Math" pitchFamily="18" charset="0"/>
            </a:endParaRPr>
          </a:p>
          <a:p>
            <a:r>
              <a:rPr lang="el-GR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Σ</a:t>
            </a:r>
            <a:r>
              <a:rPr lang="en-US" sz="2800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*</a:t>
            </a:r>
            <a:r>
              <a:rPr lang="en-US" sz="2800" smtClean="0"/>
              <a:t> is countable</a:t>
            </a:r>
          </a:p>
          <a:p>
            <a:pPr lvl="1"/>
            <a:r>
              <a:rPr lang="en-US" sz="2400" smtClean="0"/>
              <a:t>{0,1}* = {0,1,00,01,10,11,000,001,010,011,100,101,...}</a:t>
            </a:r>
          </a:p>
          <a:p>
            <a:pPr lvl="4"/>
            <a:endParaRPr lang="en-US" sz="900" smtClean="0"/>
          </a:p>
          <a:p>
            <a:r>
              <a:rPr lang="en-US" sz="2800" smtClean="0"/>
              <a:t>Set of all (Java) programs is countable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2A68C-1173-4010-AC38-9D07674EE5A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23" name="Content Placeholder 6"/>
          <p:cNvGraphicFramePr>
            <a:graphicFrameLocks/>
          </p:cNvGraphicFramePr>
          <p:nvPr/>
        </p:nvGraphicFramePr>
        <p:xfrm>
          <a:off x="5105400" y="2667000"/>
          <a:ext cx="3733803" cy="24225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  <a:gridCol w="414867"/>
              </a:tblGrid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1/8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2/8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3/8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4/8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5/7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6/6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7/2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7/3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7/5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281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...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76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2743200"/>
            <a:ext cx="2590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smtClean="0"/>
              <a:t>The set of real numbers is not countable</a:t>
            </a:r>
          </a:p>
          <a:p>
            <a:pPr lvl="1"/>
            <a:r>
              <a:rPr lang="en-US" smtClean="0"/>
              <a:t>“diagonalization”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Why doesn’t this show that the rationals aren’t countable?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1FB0-EB2A-4A58-9327-A0EE7C7ACD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12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1828800"/>
            <a:ext cx="5678487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lecture highlights</a:t>
            </a: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r>
              <a:rPr lang="en-US" smtClean="0"/>
              <a:t>There exist functions that cannot be computed by any program</a:t>
            </a:r>
          </a:p>
          <a:p>
            <a:pPr lvl="1"/>
            <a:r>
              <a:rPr lang="en-US" smtClean="0"/>
              <a:t>The set of all functions  f : </a:t>
            </a:r>
            <a:r>
              <a:rPr lang="en-US" smtClean="0">
                <a:latin typeface="Cambria Math" pitchFamily="18" charset="0"/>
                <a:ea typeface="Cambria Math" pitchFamily="18" charset="0"/>
                <a:cs typeface="Cambria Math" pitchFamily="18" charset="0"/>
              </a:rPr>
              <a:t>ℕ→</a:t>
            </a:r>
            <a:r>
              <a:rPr lang="en-US" smtClean="0"/>
              <a:t>{0,1,...,9}</a:t>
            </a:r>
            <a:br>
              <a:rPr lang="en-US" smtClean="0"/>
            </a:br>
            <a:r>
              <a:rPr lang="en-US" smtClean="0"/>
              <a:t>is not countable</a:t>
            </a:r>
          </a:p>
          <a:p>
            <a:pPr lvl="1"/>
            <a:r>
              <a:rPr lang="en-US" smtClean="0"/>
              <a:t>The set of all (Java/C/C++) programs is countable</a:t>
            </a:r>
          </a:p>
          <a:p>
            <a:pPr lvl="1"/>
            <a:r>
              <a:rPr lang="en-US" smtClean="0"/>
              <a:t>So there are simply more functions than programs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E2E82B-FA2D-4342-A471-0FA16FACD55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we care?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Are any of these functions, ones that we would actually want to compute?</a:t>
            </a:r>
          </a:p>
          <a:p>
            <a:pPr lvl="1"/>
            <a:r>
              <a:rPr lang="en-US" smtClean="0"/>
              <a:t>The argument does not even give any example of something that can’t be done, it just says that such an example exists</a:t>
            </a:r>
          </a:p>
          <a:p>
            <a:r>
              <a:rPr lang="en-US" smtClean="0"/>
              <a:t>We haven’t used much of anything about what computers (programs or people) can do</a:t>
            </a:r>
          </a:p>
          <a:p>
            <a:pPr lvl="1"/>
            <a:r>
              <a:rPr lang="en-US" smtClean="0"/>
              <a:t>Once we figure that out, we’ll be able to show that some of these functions are really important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2651E-CA13-4E77-AA83-A975EFF72B9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04800" y="1481138"/>
            <a:ext cx="8458200" cy="23796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2572D61F-3E0D-4E4D-9C8C-1B669E9CBB8F}" type="slidenum">
              <a:rPr lang="en-US" sz="1400" smtClean="0">
                <a:latin typeface="Tahoma" pitchFamily="34" charset="0"/>
              </a:rPr>
              <a:pPr eaLnBrk="1" hangingPunct="1"/>
              <a:t>7</a:t>
            </a:fld>
            <a:endParaRPr lang="en-US" sz="1400" smtClean="0"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Turing Machines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smtClean="0"/>
              <a:t>Church-Turing Thesis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mtClean="0"/>
              <a:t>Any reasonable model of computation that includes all possible algorithms is equivalent in power to a Turing machine</a:t>
            </a:r>
          </a:p>
          <a:p>
            <a:pPr lvl="1" eaLnBrk="1" hangingPunct="1"/>
            <a:endParaRPr lang="en-US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mtClean="0"/>
              <a:t>Evidence</a:t>
            </a:r>
          </a:p>
          <a:p>
            <a:pPr lvl="1" eaLnBrk="1" hangingPunct="1"/>
            <a:r>
              <a:rPr lang="en-US" smtClean="0"/>
              <a:t>Intuitive justification</a:t>
            </a:r>
          </a:p>
          <a:p>
            <a:pPr lvl="1" eaLnBrk="1" hangingPunct="1"/>
            <a:r>
              <a:rPr lang="en-US" smtClean="0"/>
              <a:t>Huge numbers of equivalent models to TM’s based on radically different ideas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 Components of Turing’s Intuitive </a:t>
            </a:r>
            <a:br>
              <a:rPr lang="en-US" dirty="0" smtClean="0"/>
            </a:br>
            <a:r>
              <a:rPr lang="en-US" dirty="0" smtClean="0"/>
              <a:t>Model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Finite Control</a:t>
            </a:r>
          </a:p>
          <a:p>
            <a:pPr lvl="1">
              <a:defRPr/>
            </a:pPr>
            <a:r>
              <a:rPr lang="en-US" dirty="0" smtClean="0"/>
              <a:t>Brain/CPU  that has only a finite # of possible “states of mind”</a:t>
            </a:r>
          </a:p>
          <a:p>
            <a:pPr>
              <a:defRPr/>
            </a:pPr>
            <a:r>
              <a:rPr lang="en-US" dirty="0" smtClean="0"/>
              <a:t>Recording medium</a:t>
            </a:r>
          </a:p>
          <a:p>
            <a:pPr lvl="1">
              <a:defRPr/>
            </a:pPr>
            <a:r>
              <a:rPr lang="en-US" dirty="0" smtClean="0"/>
              <a:t>An unlimited supply of blank “scratch paper” on which to write &amp; read symbols, each chosen from a finite set of possibilities</a:t>
            </a:r>
          </a:p>
          <a:p>
            <a:pPr lvl="1">
              <a:defRPr/>
            </a:pPr>
            <a:r>
              <a:rPr lang="en-US" dirty="0" smtClean="0"/>
              <a:t>Input also supplied on the scratch paper</a:t>
            </a:r>
          </a:p>
          <a:p>
            <a:pPr>
              <a:defRPr/>
            </a:pPr>
            <a:r>
              <a:rPr lang="en-US" dirty="0" smtClean="0"/>
              <a:t>Focus of attention</a:t>
            </a:r>
          </a:p>
          <a:p>
            <a:pPr lvl="1">
              <a:defRPr/>
            </a:pPr>
            <a:r>
              <a:rPr lang="en-US" dirty="0" smtClean="0"/>
              <a:t>Finite control can only focus on a small portion of the recording medium at once</a:t>
            </a:r>
          </a:p>
          <a:p>
            <a:pPr lvl="1">
              <a:defRPr/>
            </a:pPr>
            <a:r>
              <a:rPr lang="en-US" dirty="0" smtClean="0"/>
              <a:t>Focus of attention can only shift a small amount at a time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B194C-D40E-4015-A553-B6F99D7B342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 Turing Machine?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CSE 311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838547-1D61-4781-B818-D87D7E5FA6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1371600"/>
            <a:ext cx="4241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headEnd type="none" w="med" len="med"/>
          <a:tailEnd type="arrow" w="med" len="med"/>
        </a:ln>
      </a:spPr>
      <a:bodyPr anchor="ctr"/>
      <a:lstStyle>
        <a:defPPr algn="ctr">
          <a:defRPr sz="2400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1135</Words>
  <Application>Microsoft Office PowerPoint</Application>
  <PresentationFormat>On-screen Show (4:3)</PresentationFormat>
  <Paragraphs>286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Tahoma</vt:lpstr>
      <vt:lpstr>Symbol</vt:lpstr>
      <vt:lpstr>MS PGothic</vt:lpstr>
      <vt:lpstr>Calibri</vt:lpstr>
      <vt:lpstr>Helvetica</vt:lpstr>
      <vt:lpstr>Wingdings</vt:lpstr>
      <vt:lpstr>Cambria Math</vt:lpstr>
      <vt:lpstr>Times New Roman</vt:lpstr>
      <vt:lpstr>Office Theme</vt:lpstr>
      <vt:lpstr>CSE 311  Foundations of Computing I</vt:lpstr>
      <vt:lpstr>Announcements</vt:lpstr>
      <vt:lpstr>Last lecture highlights</vt:lpstr>
      <vt:lpstr>Last lecture highlights</vt:lpstr>
      <vt:lpstr>Last lecture highlights</vt:lpstr>
      <vt:lpstr>Do we care?</vt:lpstr>
      <vt:lpstr>Turing Machines</vt:lpstr>
      <vt:lpstr> Components of Turing’s Intuitive  Model of Computers</vt:lpstr>
      <vt:lpstr>What is a Turing Machine?</vt:lpstr>
      <vt:lpstr>What is a Turing Machine?</vt:lpstr>
      <vt:lpstr>Sample Turing Machine</vt:lpstr>
      <vt:lpstr>What is a Turing Machine?</vt:lpstr>
      <vt:lpstr>Turing Machine ≡ Ideal Java/C Program</vt:lpstr>
      <vt:lpstr>Turing’s idea: Machines as data</vt:lpstr>
      <vt:lpstr>Turing’s Idea: A Universal Turing Machine</vt:lpstr>
      <vt:lpstr>Halting Problem</vt:lpstr>
      <vt:lpstr>Proof by contradiction</vt:lpstr>
      <vt:lpstr>PowerPoint Presentation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311: Foundations of Computing</dc:title>
  <dc:creator/>
  <cp:lastModifiedBy/>
  <cp:revision>5</cp:revision>
  <cp:lastPrinted>1901-01-01T07:00:00Z</cp:lastPrinted>
  <dcterms:created xsi:type="dcterms:W3CDTF">2010-01-04T17:42:51Z</dcterms:created>
  <dcterms:modified xsi:type="dcterms:W3CDTF">2012-12-05T02:49:44Z</dcterms:modified>
</cp:coreProperties>
</file>