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embedTrueTypeFonts="1" saveSubsetFonts="1" autoCompressPictures="0">
  <p:sldMasterIdLst>
    <p:sldMasterId id="2147483706" r:id="rId1"/>
  </p:sldMasterIdLst>
  <p:notesMasterIdLst>
    <p:notesMasterId r:id="rId32"/>
  </p:notesMasterIdLst>
  <p:handoutMasterIdLst>
    <p:handoutMasterId r:id="rId33"/>
  </p:handoutMasterIdLst>
  <p:sldIdLst>
    <p:sldId id="413" r:id="rId2"/>
    <p:sldId id="415" r:id="rId3"/>
    <p:sldId id="510" r:id="rId4"/>
    <p:sldId id="512" r:id="rId5"/>
    <p:sldId id="513" r:id="rId6"/>
    <p:sldId id="514" r:id="rId7"/>
    <p:sldId id="515" r:id="rId8"/>
    <p:sldId id="516" r:id="rId9"/>
    <p:sldId id="517" r:id="rId10"/>
    <p:sldId id="546" r:id="rId11"/>
    <p:sldId id="547" r:id="rId12"/>
    <p:sldId id="548" r:id="rId13"/>
    <p:sldId id="550" r:id="rId14"/>
    <p:sldId id="549" r:id="rId15"/>
    <p:sldId id="551" r:id="rId16"/>
    <p:sldId id="553" r:id="rId17"/>
    <p:sldId id="552" r:id="rId18"/>
    <p:sldId id="554" r:id="rId19"/>
    <p:sldId id="556" r:id="rId20"/>
    <p:sldId id="565" r:id="rId21"/>
    <p:sldId id="555" r:id="rId22"/>
    <p:sldId id="559" r:id="rId23"/>
    <p:sldId id="557" r:id="rId24"/>
    <p:sldId id="558" r:id="rId25"/>
    <p:sldId id="560" r:id="rId26"/>
    <p:sldId id="561" r:id="rId27"/>
    <p:sldId id="563" r:id="rId28"/>
    <p:sldId id="562" r:id="rId29"/>
    <p:sldId id="564" r:id="rId30"/>
    <p:sldId id="568" r:id="rId31"/>
  </p:sldIdLst>
  <p:sldSz cx="9144000" cy="6858000" type="screen4x3"/>
  <p:notesSz cx="7315200" cy="9601200"/>
  <p:embeddedFontLst>
    <p:embeddedFont>
      <p:font typeface="MS PGothic" pitchFamily="34" charset="-128"/>
      <p:regular r:id="rId34"/>
    </p:embeddedFont>
    <p:embeddedFont>
      <p:font typeface="Calibri" pitchFamily="34" charset="0"/>
      <p:regular r:id="rId35"/>
      <p:bold r:id="rId36"/>
      <p:italic r:id="rId37"/>
      <p:boldItalic r:id="rId38"/>
    </p:embeddedFont>
    <p:embeddedFont>
      <p:font typeface="Cambria Math" pitchFamily="18" charset="0"/>
      <p:regular r:id="rId39"/>
    </p:embeddedFont>
    <p:embeddedFont>
      <p:font typeface="Arial Unicode MS" pitchFamily="34" charset="-128"/>
      <p:regular r:id="rId40"/>
    </p:embeddedFont>
  </p:embeddedFont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900"/>
    <a:srgbClr val="CC99FF"/>
    <a:srgbClr val="FFCC99"/>
    <a:srgbClr val="FFFF00"/>
    <a:srgbClr val="FFFF99"/>
    <a:srgbClr val="00CC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157" autoAdjust="0"/>
    <p:restoredTop sz="95272" autoAdjust="0"/>
  </p:normalViewPr>
  <p:slideViewPr>
    <p:cSldViewPr>
      <p:cViewPr>
        <p:scale>
          <a:sx n="115" d="100"/>
          <a:sy n="115" d="100"/>
        </p:scale>
        <p:origin x="-666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0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1.fntdata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font" Target="fonts/font4.fntdata"/><Relationship Id="rId40" Type="http://schemas.openxmlformats.org/officeDocument/2006/relationships/font" Target="fonts/font7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2.fntdata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83959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058" tIns="47188" rIns="96058" bIns="471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0"/>
            <a:r>
              <a:rPr lang="en-US" noProof="0" dirty="0"/>
              <a:t>Second level</a:t>
            </a:r>
          </a:p>
          <a:p>
            <a:pPr lvl="0"/>
            <a:r>
              <a:rPr lang="en-US" noProof="0" dirty="0"/>
              <a:t>Third level</a:t>
            </a:r>
          </a:p>
          <a:p>
            <a:pPr lvl="0"/>
            <a:r>
              <a:rPr lang="en-US" noProof="0" dirty="0"/>
              <a:t>Fourth level</a:t>
            </a:r>
          </a:p>
          <a:p>
            <a:pPr lvl="0"/>
            <a:r>
              <a:rPr lang="en-US" noProof="0" dirty="0"/>
              <a:t>Fifth level</a:t>
            </a:r>
          </a:p>
        </p:txBody>
      </p:sp>
      <p:sp>
        <p:nvSpPr>
          <p:cNvPr id="3379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5075" y="727075"/>
            <a:ext cx="4845050" cy="36337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1029573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Arial Unicode MS" pitchFamily="34" charset="-128"/>
        <a:cs typeface="Arial Unicode MS" pitchFamily="34" charset="-128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pitchFamily="34" charset="-128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pitchFamily="34" charset="-128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pitchFamily="34" charset="-128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EE8C2-720E-4E85-B607-1C72A861DF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039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08636-390F-44A6-94AD-40AE7A9DBE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873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63966-DD46-48A6-89E6-1CAD70837C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591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513" y="146050"/>
            <a:ext cx="7488237" cy="9477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3100" y="1489075"/>
            <a:ext cx="3810000" cy="4800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5500" y="1489075"/>
            <a:ext cx="3810000" cy="23241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35500" y="3965575"/>
            <a:ext cx="3810000" cy="23241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AB47B9F-5D28-4EA1-9DAA-62550BFE17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89779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5853A-34B8-4612-9A83-1C78D2838D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938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B8345-075B-4A00-9B54-6B2CAED9EB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374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748BC-CC6E-4115-80B8-096469BAEE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18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AD638-6A2C-497A-BA0A-628CCC34CC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438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BEDC1-4830-4088-93FE-A777853077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05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CEDC7-76D5-4131-A902-FE888A0A98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205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7BFEB-97D4-48D4-A630-C4FB2EB812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167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41AEE-3420-4C69-954F-0760AF3AA8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079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Arial Unicode MS" pitchFamily="34" charset="-128"/>
              </a:defRPr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Arial Unicode MS" pitchFamily="34" charset="-128"/>
              </a:defRPr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Arial Unicode MS" pitchFamily="34" charset="-128"/>
              </a:defRPr>
            </a:lvl1pPr>
          </a:lstStyle>
          <a:p>
            <a:pPr>
              <a:defRPr/>
            </a:pPr>
            <a:fld id="{A662FC08-EF03-4FCA-A810-C3E8358DB0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311  Foundations of Computing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Lecture 28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Cardinality, </a:t>
            </a:r>
            <a:r>
              <a:rPr lang="en-US" dirty="0" err="1" smtClean="0"/>
              <a:t>Countability</a:t>
            </a:r>
            <a:r>
              <a:rPr lang="en-US" dirty="0" smtClean="0"/>
              <a:t> &amp; Computability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mtClean="0"/>
              <a:t>Autumn 2012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437F67-3B03-41A9-90CD-D9E856EE4466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Starting with Cantor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How big is a set?</a:t>
            </a:r>
          </a:p>
          <a:p>
            <a:pPr lvl="1"/>
            <a:r>
              <a:rPr lang="en-US" smtClean="0"/>
              <a:t>If S is finite, we already defined |S| to be the number of elements in S.</a:t>
            </a:r>
          </a:p>
          <a:p>
            <a:pPr lvl="1"/>
            <a:r>
              <a:rPr lang="en-US" smtClean="0"/>
              <a:t>What if S is infinite?  Are all of these sets the same size?</a:t>
            </a:r>
          </a:p>
          <a:p>
            <a:pPr lvl="2"/>
            <a:r>
              <a:rPr lang="en-US" smtClean="0"/>
              <a:t>Natural numbers  </a:t>
            </a:r>
            <a:r>
              <a:rPr lang="en-US" b="1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ℕ</a:t>
            </a:r>
            <a:endParaRPr lang="en-US" b="1" smtClean="0"/>
          </a:p>
          <a:p>
            <a:pPr lvl="2"/>
            <a:r>
              <a:rPr lang="en-US" smtClean="0"/>
              <a:t>Even natural numbers</a:t>
            </a:r>
          </a:p>
          <a:p>
            <a:pPr lvl="2"/>
            <a:r>
              <a:rPr lang="en-US" smtClean="0"/>
              <a:t>Integers </a:t>
            </a:r>
            <a:r>
              <a:rPr lang="en-US" b="1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ℤ</a:t>
            </a:r>
            <a:endParaRPr lang="en-US" b="1" smtClean="0"/>
          </a:p>
          <a:p>
            <a:pPr lvl="2"/>
            <a:r>
              <a:rPr lang="en-US" smtClean="0"/>
              <a:t>Rational numbers </a:t>
            </a:r>
            <a:r>
              <a:rPr lang="en-US" b="1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ℚ</a:t>
            </a:r>
            <a:endParaRPr lang="en-US" b="1" smtClean="0"/>
          </a:p>
          <a:p>
            <a:pPr lvl="2"/>
            <a:r>
              <a:rPr lang="en-US" smtClean="0"/>
              <a:t>Real numbers </a:t>
            </a:r>
            <a:r>
              <a:rPr lang="en-US" b="1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ℝ</a:t>
            </a:r>
            <a:endParaRPr lang="en-US" b="1" smtClean="0"/>
          </a:p>
          <a:p>
            <a:pPr lvl="2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6750A-5883-4EF7-90DB-DF246A2A75A9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Cardinality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smtClean="0"/>
              <a:t>Def:  Two sets A and B are the same size (same cardinality) iff there is a 1-1 and onto function f:A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→</a:t>
            </a:r>
            <a:r>
              <a:rPr lang="en-US" smtClean="0"/>
              <a:t>B</a:t>
            </a:r>
          </a:p>
          <a:p>
            <a:pPr marL="0" indent="0">
              <a:buFont typeface="Arial" charset="0"/>
              <a:buNone/>
            </a:pPr>
            <a:endParaRPr lang="en-US" smtClean="0"/>
          </a:p>
          <a:p>
            <a:pPr marL="0" indent="0">
              <a:buFont typeface="Arial" charset="0"/>
              <a:buNone/>
            </a:pPr>
            <a:endParaRPr lang="en-US" smtClean="0"/>
          </a:p>
          <a:p>
            <a:pPr marL="0" indent="0">
              <a:buFont typeface="Arial" charset="0"/>
              <a:buNone/>
            </a:pPr>
            <a:endParaRPr lang="en-US" smtClean="0"/>
          </a:p>
          <a:p>
            <a:pPr marL="0" indent="0">
              <a:buFont typeface="Arial" charset="0"/>
              <a:buNone/>
            </a:pPr>
            <a:endParaRPr lang="en-US" smtClean="0"/>
          </a:p>
          <a:p>
            <a:pPr marL="0" indent="0">
              <a:buFont typeface="Arial" charset="0"/>
              <a:buNone/>
            </a:pPr>
            <a:r>
              <a:rPr lang="en-US" smtClean="0"/>
              <a:t>Also applies to infinite sets</a:t>
            </a:r>
          </a:p>
          <a:p>
            <a:pPr marL="0" indent="0">
              <a:buFont typeface="Arial" charset="0"/>
              <a:buNone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FEE9FA-AF29-4C50-A11E-A92906AF39E8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grpSp>
        <p:nvGrpSpPr>
          <p:cNvPr id="13319" name="Group 27"/>
          <p:cNvGrpSpPr>
            <a:grpSpLocks/>
          </p:cNvGrpSpPr>
          <p:nvPr/>
        </p:nvGrpSpPr>
        <p:grpSpPr bwMode="auto">
          <a:xfrm>
            <a:off x="2667000" y="2895600"/>
            <a:ext cx="2133600" cy="2438400"/>
            <a:chOff x="2743200" y="3429000"/>
            <a:chExt cx="2133600" cy="2438400"/>
          </a:xfrm>
        </p:grpSpPr>
        <p:grpSp>
          <p:nvGrpSpPr>
            <p:cNvPr id="13320" name="Group 6"/>
            <p:cNvGrpSpPr>
              <a:grpSpLocks/>
            </p:cNvGrpSpPr>
            <p:nvPr/>
          </p:nvGrpSpPr>
          <p:grpSpPr bwMode="auto">
            <a:xfrm>
              <a:off x="2743200" y="3429000"/>
              <a:ext cx="2133600" cy="2438400"/>
              <a:chOff x="1066800" y="2514600"/>
              <a:chExt cx="2514600" cy="3581400"/>
            </a:xfrm>
          </p:grpSpPr>
          <p:sp>
            <p:nvSpPr>
              <p:cNvPr id="8" name="Oval 7"/>
              <p:cNvSpPr/>
              <p:nvPr>
                <p:custDataLst>
                  <p:tags r:id="rId1"/>
                </p:custDataLst>
              </p:nvPr>
            </p:nvSpPr>
            <p:spPr>
              <a:xfrm>
                <a:off x="1066800" y="2591545"/>
                <a:ext cx="304971" cy="303113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>
                    <a:solidFill>
                      <a:schemeClr val="tx1"/>
                    </a:solidFill>
                  </a:rPr>
                  <a:t>a</a:t>
                </a:r>
              </a:p>
            </p:txBody>
          </p:sp>
          <p:sp>
            <p:nvSpPr>
              <p:cNvPr id="9" name="Oval 8"/>
              <p:cNvSpPr/>
              <p:nvPr>
                <p:custDataLst>
                  <p:tags r:id="rId2"/>
                </p:custDataLst>
              </p:nvPr>
            </p:nvSpPr>
            <p:spPr>
              <a:xfrm>
                <a:off x="1066800" y="3200102"/>
                <a:ext cx="304971" cy="30544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>
                    <a:solidFill>
                      <a:schemeClr val="tx1"/>
                    </a:solidFill>
                  </a:rPr>
                  <a:t>b</a:t>
                </a:r>
              </a:p>
            </p:txBody>
          </p:sp>
          <p:sp>
            <p:nvSpPr>
              <p:cNvPr id="10" name="Oval 9"/>
              <p:cNvSpPr/>
              <p:nvPr>
                <p:custDataLst>
                  <p:tags r:id="rId3"/>
                </p:custDataLst>
              </p:nvPr>
            </p:nvSpPr>
            <p:spPr>
              <a:xfrm>
                <a:off x="1066800" y="3810992"/>
                <a:ext cx="304971" cy="303113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>
                    <a:solidFill>
                      <a:schemeClr val="tx1"/>
                    </a:solidFill>
                  </a:rPr>
                  <a:t>c</a:t>
                </a:r>
              </a:p>
            </p:txBody>
          </p:sp>
          <p:sp>
            <p:nvSpPr>
              <p:cNvPr id="11" name="Oval 10"/>
              <p:cNvSpPr/>
              <p:nvPr>
                <p:custDataLst>
                  <p:tags r:id="rId4"/>
                </p:custDataLst>
              </p:nvPr>
            </p:nvSpPr>
            <p:spPr>
              <a:xfrm>
                <a:off x="1066800" y="4496495"/>
                <a:ext cx="304971" cy="303113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>
                    <a:solidFill>
                      <a:schemeClr val="tx1"/>
                    </a:solidFill>
                  </a:rPr>
                  <a:t>d</a:t>
                </a:r>
              </a:p>
            </p:txBody>
          </p:sp>
          <p:sp>
            <p:nvSpPr>
              <p:cNvPr id="12" name="Oval 11"/>
              <p:cNvSpPr/>
              <p:nvPr>
                <p:custDataLst>
                  <p:tags r:id="rId5"/>
                </p:custDataLst>
              </p:nvPr>
            </p:nvSpPr>
            <p:spPr>
              <a:xfrm>
                <a:off x="1066800" y="5181997"/>
                <a:ext cx="304971" cy="30544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>
                    <a:solidFill>
                      <a:schemeClr val="tx1"/>
                    </a:solidFill>
                  </a:rPr>
                  <a:t>e</a:t>
                </a:r>
              </a:p>
            </p:txBody>
          </p:sp>
          <p:sp>
            <p:nvSpPr>
              <p:cNvPr id="13" name="Rectangle 12"/>
              <p:cNvSpPr/>
              <p:nvPr>
                <p:custDataLst>
                  <p:tags r:id="rId6"/>
                </p:custDataLst>
              </p:nvPr>
            </p:nvSpPr>
            <p:spPr>
              <a:xfrm>
                <a:off x="3353140" y="2514600"/>
                <a:ext cx="228260" cy="228501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4" name="Rectangle 13"/>
              <p:cNvSpPr/>
              <p:nvPr>
                <p:custDataLst>
                  <p:tags r:id="rId7"/>
                </p:custDataLst>
              </p:nvPr>
            </p:nvSpPr>
            <p:spPr>
              <a:xfrm>
                <a:off x="3353140" y="3200102"/>
                <a:ext cx="228260" cy="228501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5" name="Rectangle 14"/>
              <p:cNvSpPr/>
              <p:nvPr>
                <p:custDataLst>
                  <p:tags r:id="rId8"/>
                </p:custDataLst>
              </p:nvPr>
            </p:nvSpPr>
            <p:spPr>
              <a:xfrm>
                <a:off x="3353140" y="3885605"/>
                <a:ext cx="228260" cy="228501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6" name="Rectangle 15"/>
              <p:cNvSpPr/>
              <p:nvPr>
                <p:custDataLst>
                  <p:tags r:id="rId9"/>
                </p:custDataLst>
              </p:nvPr>
            </p:nvSpPr>
            <p:spPr>
              <a:xfrm>
                <a:off x="3353140" y="4571107"/>
                <a:ext cx="228260" cy="228501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cxnSp>
            <p:nvCxnSpPr>
              <p:cNvPr id="17" name="Straight Arrow Connector 16"/>
              <p:cNvCxnSpPr>
                <a:endCxn id="15" idx="1"/>
              </p:cNvCxnSpPr>
              <p:nvPr>
                <p:custDataLst>
                  <p:tags r:id="rId10"/>
                </p:custDataLst>
              </p:nvPr>
            </p:nvCxnSpPr>
            <p:spPr>
              <a:xfrm>
                <a:off x="1448480" y="2743101"/>
                <a:ext cx="1904660" cy="125675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>
                <a:endCxn id="13" idx="1"/>
              </p:cNvCxnSpPr>
              <p:nvPr>
                <p:custDataLst>
                  <p:tags r:id="rId11"/>
                </p:custDataLst>
              </p:nvPr>
            </p:nvCxnSpPr>
            <p:spPr>
              <a:xfrm flipV="1">
                <a:off x="1448480" y="2628851"/>
                <a:ext cx="1904660" cy="72280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>
                <a:stCxn id="11" idx="5"/>
                <a:endCxn id="16" idx="1"/>
              </p:cNvCxnSpPr>
              <p:nvPr>
                <p:custDataLst>
                  <p:tags r:id="rId12"/>
                </p:custDataLst>
              </p:nvPr>
            </p:nvCxnSpPr>
            <p:spPr>
              <a:xfrm rot="5400000" flipH="1" flipV="1">
                <a:off x="2305028" y="3707197"/>
                <a:ext cx="69949" cy="202627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>
                <a:stCxn id="12" idx="6"/>
              </p:cNvCxnSpPr>
              <p:nvPr>
                <p:custDataLst>
                  <p:tags r:id="rId13"/>
                </p:custDataLst>
              </p:nvPr>
            </p:nvCxnSpPr>
            <p:spPr>
              <a:xfrm flipV="1">
                <a:off x="1371771" y="3351660"/>
                <a:ext cx="1904660" cy="198189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Rectangle 20"/>
              <p:cNvSpPr/>
              <p:nvPr>
                <p:custDataLst>
                  <p:tags r:id="rId14"/>
                </p:custDataLst>
              </p:nvPr>
            </p:nvSpPr>
            <p:spPr>
              <a:xfrm>
                <a:off x="3353140" y="5181997"/>
                <a:ext cx="228260" cy="228501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22" name="Rectangle 21"/>
              <p:cNvSpPr/>
              <p:nvPr>
                <p:custDataLst>
                  <p:tags r:id="rId15"/>
                </p:custDataLst>
              </p:nvPr>
            </p:nvSpPr>
            <p:spPr>
              <a:xfrm>
                <a:off x="3353140" y="5790556"/>
                <a:ext cx="228260" cy="228501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23" name="Straight Arrow Connector 22"/>
              <p:cNvCxnSpPr>
                <a:stCxn id="10" idx="6"/>
                <a:endCxn id="22" idx="1"/>
              </p:cNvCxnSpPr>
              <p:nvPr>
                <p:custDataLst>
                  <p:tags r:id="rId16"/>
                </p:custDataLst>
              </p:nvPr>
            </p:nvCxnSpPr>
            <p:spPr>
              <a:xfrm>
                <a:off x="1371771" y="3962550"/>
                <a:ext cx="1981370" cy="194225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Oval 23"/>
              <p:cNvSpPr/>
              <p:nvPr>
                <p:custDataLst>
                  <p:tags r:id="rId17"/>
                </p:custDataLst>
              </p:nvPr>
            </p:nvSpPr>
            <p:spPr>
              <a:xfrm>
                <a:off x="1066800" y="5790556"/>
                <a:ext cx="304971" cy="30544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>
                    <a:solidFill>
                      <a:schemeClr val="tx1"/>
                    </a:solidFill>
                  </a:rPr>
                  <a:t>f</a:t>
                </a:r>
              </a:p>
            </p:txBody>
          </p:sp>
        </p:grpSp>
        <p:cxnSp>
          <p:nvCxnSpPr>
            <p:cNvPr id="26" name="Straight Connector 25"/>
            <p:cNvCxnSpPr/>
            <p:nvPr/>
          </p:nvCxnSpPr>
          <p:spPr>
            <a:xfrm flipV="1">
              <a:off x="3048000" y="5334000"/>
              <a:ext cx="1600200" cy="381000"/>
            </a:xfrm>
            <a:prstGeom prst="line">
              <a:avLst/>
            </a:prstGeom>
            <a:ln w="9525">
              <a:solidFill>
                <a:schemeClr val="accent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Cardinality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natural numbers and even natural numbers have the same cardinality: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       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    0    1    2    3    4    5     6     7     8     9    10 ...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600" dirty="0"/>
              <a:t> </a:t>
            </a:r>
            <a:r>
              <a:rPr lang="en-US" sz="1600" dirty="0" smtClean="0"/>
              <a:t>  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    0    2    4    6    8   10   12  14   16   18   20 ...</a:t>
            </a:r>
          </a:p>
          <a:p>
            <a:pPr marL="0" indent="0">
              <a:buFont typeface="Arial" charset="0"/>
              <a:buNone/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    </a:t>
            </a:r>
            <a:r>
              <a:rPr lang="en-US" dirty="0"/>
              <a:t> </a:t>
            </a:r>
            <a:r>
              <a:rPr lang="en-US" dirty="0" smtClean="0"/>
              <a:t>n is matched with 2n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2C7065-593A-4C3F-AFF8-45A34F24D0E4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Countability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smtClean="0"/>
              <a:t>Definition:   A set is </a:t>
            </a:r>
            <a:r>
              <a:rPr lang="en-US" i="1" smtClean="0"/>
              <a:t>countable</a:t>
            </a:r>
            <a:r>
              <a:rPr lang="en-US" smtClean="0"/>
              <a:t> iff it is the same size as some subset of the natural numbers</a:t>
            </a:r>
          </a:p>
          <a:p>
            <a:pPr marL="0" indent="0"/>
            <a:endParaRPr lang="en-US" sz="2000" smtClean="0"/>
          </a:p>
          <a:p>
            <a:pPr marL="0" indent="0">
              <a:buFont typeface="Arial" charset="0"/>
              <a:buNone/>
            </a:pPr>
            <a:r>
              <a:rPr lang="en-US" smtClean="0"/>
              <a:t>Equivalent:  A set S is </a:t>
            </a:r>
            <a:r>
              <a:rPr lang="en-US" i="1" smtClean="0"/>
              <a:t>countable</a:t>
            </a:r>
            <a:r>
              <a:rPr lang="en-US" smtClean="0"/>
              <a:t> iff there is an onto function g: 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ℕ → 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S</a:t>
            </a:r>
          </a:p>
          <a:p>
            <a:pPr marL="0" indent="0">
              <a:buFont typeface="Arial" charset="0"/>
              <a:buNone/>
            </a:pPr>
            <a:endParaRPr lang="en-US" sz="1800" smtClean="0">
              <a:ea typeface="Cambria Math" pitchFamily="18" charset="0"/>
              <a:cs typeface="Cambria Math" pitchFamily="18" charset="0"/>
            </a:endParaRPr>
          </a:p>
          <a:p>
            <a:pPr marL="0" indent="0">
              <a:buFont typeface="Arial" charset="0"/>
              <a:buNone/>
            </a:pPr>
            <a:r>
              <a:rPr lang="en-US" smtClean="0"/>
              <a:t>Equivalent:  A set S is </a:t>
            </a:r>
            <a:r>
              <a:rPr lang="en-US" i="1" smtClean="0"/>
              <a:t>countable</a:t>
            </a:r>
            <a:r>
              <a:rPr lang="en-US" smtClean="0"/>
              <a:t> iff we can write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S={s</a:t>
            </a:r>
            <a:r>
              <a:rPr lang="en-US" baseline="-25000" smtClean="0">
                <a:ea typeface="Cambria Math" pitchFamily="18" charset="0"/>
                <a:cs typeface="Cambria Math" pitchFamily="18" charset="0"/>
              </a:rPr>
              <a:t>1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, s</a:t>
            </a:r>
            <a:r>
              <a:rPr lang="en-US" baseline="-25000" smtClean="0">
                <a:ea typeface="Cambria Math" pitchFamily="18" charset="0"/>
                <a:cs typeface="Cambria Math" pitchFamily="18" charset="0"/>
              </a:rPr>
              <a:t>2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, s</a:t>
            </a:r>
            <a:r>
              <a:rPr lang="en-US" baseline="-25000" smtClean="0">
                <a:ea typeface="Cambria Math" pitchFamily="18" charset="0"/>
                <a:cs typeface="Cambria Math" pitchFamily="18" charset="0"/>
              </a:rPr>
              <a:t>3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, ...}</a:t>
            </a:r>
          </a:p>
          <a:p>
            <a:pPr marL="0" indent="0">
              <a:buFont typeface="Arial" charset="0"/>
              <a:buNone/>
            </a:pPr>
            <a:r>
              <a:rPr lang="en-US" smtClean="0"/>
              <a:t>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F174F-1DA6-4049-9209-488765940F08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The set of all integers is countable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AD39C9-2213-48BD-89E1-5766099C5893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Is the set of positive rational numbers</a:t>
            </a:r>
            <a:br>
              <a:rPr lang="en-US" dirty="0" smtClean="0"/>
            </a:br>
            <a:r>
              <a:rPr lang="en-US" dirty="0" smtClean="0"/>
              <a:t>countable?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We can’t do the same thing we did for the integers</a:t>
            </a:r>
          </a:p>
          <a:p>
            <a:pPr lvl="1">
              <a:defRPr/>
            </a:pPr>
            <a:r>
              <a:rPr lang="en-US" dirty="0" smtClean="0"/>
              <a:t>Between any two rational numbers there are an infinite number of others</a:t>
            </a:r>
          </a:p>
          <a:p>
            <a:pPr lvl="1"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4E02E9-30BF-46B7-815D-4D587FF95975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81000" y="11113"/>
            <a:ext cx="8229600" cy="1143000"/>
          </a:xfrm>
        </p:spPr>
        <p:txBody>
          <a:bodyPr/>
          <a:lstStyle/>
          <a:p>
            <a:r>
              <a:rPr lang="en-US" sz="4000" smtClean="0"/>
              <a:t>Positive Rational Numbers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33400" y="1219200"/>
          <a:ext cx="8229600" cy="516572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6457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1/1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1/2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1/3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1/4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1/5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1/6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1/7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1/8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57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2/1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2/2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2/3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2/4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2/5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2/6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2/7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2/8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57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3/1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3/2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3/3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3/4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3/5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3/6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3/7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3/8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57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4/1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4/2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4/3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4/4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4/5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4/6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4/7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4/8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57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5/1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5/2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5/3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5/4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5/5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5/6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5/7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57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6/1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6/2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6/3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6/4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6/5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6/6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57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7/1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7/2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7/3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7/4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7/5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57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C87A8B-3C9D-449D-BEBC-40EAB24B3C63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33400" y="1219200"/>
          <a:ext cx="8229600" cy="516572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6457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1/1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1/2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1/3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1/4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1/5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1/6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1/7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1/8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57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2/1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2/2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2/3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2/4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2/5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2/6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2/7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2/8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57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3/1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3/2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3/3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3/4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3/5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3/6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3/7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3/8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57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4/1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4/2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4/3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4/4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4/5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4/6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4/7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4/8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57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5/1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5/2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5/3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5/4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5/5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5/6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5/7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57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6/1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6/2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6/3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6/4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6/5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6/6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57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7/1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7/2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7/3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7/4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7/5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57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39" name="Title 1"/>
          <p:cNvSpPr>
            <a:spLocks noGrp="1"/>
          </p:cNvSpPr>
          <p:nvPr>
            <p:ph type="title"/>
          </p:nvPr>
        </p:nvSpPr>
        <p:spPr>
          <a:xfrm>
            <a:off x="381000" y="11113"/>
            <a:ext cx="8229600" cy="1143000"/>
          </a:xfrm>
        </p:spPr>
        <p:txBody>
          <a:bodyPr/>
          <a:lstStyle/>
          <a:p>
            <a:r>
              <a:rPr lang="en-US" sz="3600" smtClean="0"/>
              <a:t>{Positive Rational Numbers} is Countable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0ABFAE-6296-44AF-83CE-0ECA6ED5B35B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914400" y="1447800"/>
            <a:ext cx="914400" cy="76200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990600" y="1524000"/>
            <a:ext cx="1524000" cy="129540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914400" y="1524000"/>
            <a:ext cx="3352800" cy="266700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990600" y="1447800"/>
            <a:ext cx="2438400" cy="198120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914400" y="1524000"/>
            <a:ext cx="4114800" cy="327660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914400" y="1524000"/>
            <a:ext cx="4953000" cy="388620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990600" y="1524000"/>
            <a:ext cx="838200" cy="1219200"/>
          </a:xfrm>
          <a:prstGeom prst="line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914400" y="1600200"/>
            <a:ext cx="1676400" cy="1905000"/>
          </a:xfrm>
          <a:prstGeom prst="line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914400" y="1524000"/>
            <a:ext cx="0" cy="68580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914400" y="1600200"/>
            <a:ext cx="3352800" cy="3200400"/>
          </a:xfrm>
          <a:prstGeom prst="line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914400" y="1295400"/>
            <a:ext cx="2514600" cy="2667000"/>
          </a:xfrm>
          <a:prstGeom prst="line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914400" y="1524000"/>
            <a:ext cx="4191000" cy="3810000"/>
          </a:xfrm>
          <a:prstGeom prst="line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990600" y="1600200"/>
            <a:ext cx="4876800" cy="4267200"/>
          </a:xfrm>
          <a:prstGeom prst="line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{Positive Rational Numbers} is Countable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fontAlgn="t" hangingPunct="1">
              <a:buFont typeface="Arial" charset="0"/>
              <a:buNone/>
            </a:pPr>
            <a:r>
              <a:rPr lang="en-US" sz="2800" b="1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ℚ</a:t>
            </a:r>
            <a:r>
              <a:rPr lang="en-US" sz="2800" b="1" baseline="30000" smtClean="0"/>
              <a:t>+ </a:t>
            </a:r>
            <a:r>
              <a:rPr lang="en-US" sz="2800" b="1" smtClean="0"/>
              <a:t>=   {1/1</a:t>
            </a:r>
            <a:r>
              <a:rPr lang="en-US" sz="2800" smtClean="0"/>
              <a:t>,  </a:t>
            </a:r>
            <a:r>
              <a:rPr lang="en-US" sz="2800" b="1" smtClean="0"/>
              <a:t>2/1</a:t>
            </a:r>
            <a:r>
              <a:rPr lang="en-US" sz="2800" smtClean="0"/>
              <a:t>,</a:t>
            </a:r>
            <a:r>
              <a:rPr lang="en-US" sz="2800" b="1" smtClean="0"/>
              <a:t>1/2</a:t>
            </a:r>
            <a:r>
              <a:rPr lang="en-US" sz="2800" smtClean="0"/>
              <a:t>,</a:t>
            </a:r>
            <a:r>
              <a:rPr lang="en-US" sz="2800" b="1" smtClean="0"/>
              <a:t>   3/1</a:t>
            </a:r>
            <a:r>
              <a:rPr lang="en-US" sz="2800" smtClean="0"/>
              <a:t>,</a:t>
            </a:r>
            <a:r>
              <a:rPr lang="en-US" sz="2800" b="1" smtClean="0"/>
              <a:t>2/2</a:t>
            </a:r>
            <a:r>
              <a:rPr lang="en-US" sz="2800" smtClean="0"/>
              <a:t>,</a:t>
            </a:r>
            <a:r>
              <a:rPr lang="en-US" sz="2800" b="1" smtClean="0"/>
              <a:t>1/3</a:t>
            </a:r>
            <a:r>
              <a:rPr lang="en-US" sz="2800" smtClean="0"/>
              <a:t>,</a:t>
            </a:r>
            <a:r>
              <a:rPr lang="en-US" sz="2800" b="1" smtClean="0"/>
              <a:t>  4/1</a:t>
            </a:r>
            <a:r>
              <a:rPr lang="en-US" sz="2800" smtClean="0"/>
              <a:t>,</a:t>
            </a:r>
            <a:r>
              <a:rPr lang="en-US" sz="2800" b="1" smtClean="0"/>
              <a:t>2/3</a:t>
            </a:r>
            <a:r>
              <a:rPr lang="en-US" sz="2800" smtClean="0"/>
              <a:t>,</a:t>
            </a:r>
            <a:r>
              <a:rPr lang="en-US" sz="2800" b="1" smtClean="0"/>
              <a:t>3/2</a:t>
            </a:r>
            <a:r>
              <a:rPr lang="en-US" sz="2800" smtClean="0"/>
              <a:t>,</a:t>
            </a:r>
            <a:r>
              <a:rPr lang="en-US" sz="2800" b="1" smtClean="0"/>
              <a:t>1/4</a:t>
            </a:r>
            <a:r>
              <a:rPr lang="en-US" sz="2800" smtClean="0"/>
              <a:t>,   	 </a:t>
            </a:r>
            <a:r>
              <a:rPr lang="en-US" sz="2800" b="1" smtClean="0"/>
              <a:t>5/1</a:t>
            </a:r>
            <a:r>
              <a:rPr lang="en-US" sz="2800" smtClean="0"/>
              <a:t>,</a:t>
            </a:r>
            <a:r>
              <a:rPr lang="en-US" sz="2800" b="1" smtClean="0"/>
              <a:t>4/2</a:t>
            </a:r>
            <a:r>
              <a:rPr lang="en-US" sz="2800" smtClean="0"/>
              <a:t>,</a:t>
            </a:r>
            <a:r>
              <a:rPr lang="en-US" sz="2800" b="1" smtClean="0"/>
              <a:t>3/3</a:t>
            </a:r>
            <a:r>
              <a:rPr lang="en-US" sz="2800" smtClean="0"/>
              <a:t>,</a:t>
            </a:r>
            <a:r>
              <a:rPr lang="en-US" sz="2800" b="1" smtClean="0"/>
              <a:t>2/4</a:t>
            </a:r>
            <a:r>
              <a:rPr lang="en-US" sz="2800" smtClean="0"/>
              <a:t>,</a:t>
            </a:r>
            <a:r>
              <a:rPr lang="en-US" sz="2800" b="1" smtClean="0"/>
              <a:t>1/5, ...}</a:t>
            </a:r>
          </a:p>
          <a:p>
            <a:pPr marL="0" indent="0" eaLnBrk="1" fontAlgn="t" hangingPunct="1">
              <a:buFont typeface="Arial" charset="0"/>
              <a:buNone/>
            </a:pPr>
            <a:endParaRPr lang="en-US" sz="2400" smtClean="0"/>
          </a:p>
          <a:p>
            <a:pPr marL="0" indent="0" eaLnBrk="1" fontAlgn="t" hangingPunct="1">
              <a:buFont typeface="Arial" charset="0"/>
              <a:buNone/>
            </a:pPr>
            <a:r>
              <a:rPr lang="en-US" smtClean="0"/>
              <a:t>List elements in order of</a:t>
            </a:r>
          </a:p>
          <a:p>
            <a:pPr lvl="1" eaLnBrk="1" fontAlgn="t" hangingPunct="1"/>
            <a:r>
              <a:rPr lang="en-US" smtClean="0"/>
              <a:t>numerator+denominator</a:t>
            </a:r>
          </a:p>
          <a:p>
            <a:pPr lvl="1" eaLnBrk="1" fontAlgn="t" hangingPunct="1"/>
            <a:r>
              <a:rPr lang="en-US" smtClean="0"/>
              <a:t>breaking ties according to denominator</a:t>
            </a:r>
          </a:p>
          <a:p>
            <a:pPr lvl="2" eaLnBrk="1" fontAlgn="t" hangingPunct="1"/>
            <a:r>
              <a:rPr lang="en-US" smtClean="0"/>
              <a:t>Only k numbers when the total is k</a:t>
            </a:r>
          </a:p>
          <a:p>
            <a:pPr lvl="2" eaLnBrk="1" fontAlgn="t" hangingPunct="1"/>
            <a:endParaRPr lang="en-US" smtClean="0"/>
          </a:p>
          <a:p>
            <a:pPr marL="0" indent="0" eaLnBrk="1" fontAlgn="t" hangingPunct="1">
              <a:buFont typeface="Arial" charset="0"/>
              <a:buNone/>
            </a:pPr>
            <a:r>
              <a:rPr lang="en-US" smtClean="0"/>
              <a:t>Technique is called “dovetailing”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75C64C-90FF-4CFE-B5CD-74D540F6FA8B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-33338" y="0"/>
            <a:ext cx="9144001" cy="1143000"/>
          </a:xfrm>
        </p:spPr>
        <p:txBody>
          <a:bodyPr/>
          <a:lstStyle/>
          <a:p>
            <a:r>
              <a:rPr lang="en-US" smtClean="0"/>
              <a:t>Claim: </a:t>
            </a:r>
            <a:r>
              <a:rPr lang="el-GR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Σ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*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 is countable for every finite</a:t>
            </a:r>
            <a:r>
              <a:rPr lang="el-GR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Σ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 </a:t>
            </a:r>
            <a:endParaRPr lang="en-US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02EA3D-8B57-4085-BC1C-D230CE054DC9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Announcements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/>
            <a:r>
              <a:rPr lang="en-US" dirty="0" smtClean="0"/>
              <a:t>Reading this week</a:t>
            </a:r>
          </a:p>
          <a:p>
            <a:pPr lvl="1" eaLnBrk="1" hangingPunct="1"/>
            <a:r>
              <a:rPr lang="en-US" dirty="0" smtClean="0"/>
              <a:t>7th edition:  2.5 (Cardinality) + p. 201 and 13.5 </a:t>
            </a:r>
          </a:p>
          <a:p>
            <a:pPr lvl="1" eaLnBrk="1" hangingPunct="1"/>
            <a:r>
              <a:rPr lang="en-US" dirty="0" smtClean="0"/>
              <a:t>6th edition: pp. 158-160 (Cardinality)+ p 177 and 12.5</a:t>
            </a:r>
          </a:p>
          <a:p>
            <a:pPr lvl="1" eaLnBrk="1" hangingPunct="1"/>
            <a:r>
              <a:rPr lang="en-US" dirty="0" smtClean="0"/>
              <a:t>5th edition: Pages 233-236 (Cardinality), p. ?  and 11.5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Homework 10 due Friday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>
                <a:latin typeface="Calibri" charset="0"/>
              </a:rPr>
              <a:t>Topic list and sample final exam problems have been posted</a:t>
            </a:r>
          </a:p>
          <a:p>
            <a:pPr eaLnBrk="1" hangingPunct="1"/>
            <a:r>
              <a:rPr lang="en-US" dirty="0">
                <a:latin typeface="Calibri" charset="0"/>
              </a:rPr>
              <a:t>Comprehensive final, roughly 67% of material post midterm</a:t>
            </a:r>
          </a:p>
          <a:p>
            <a:pPr eaLnBrk="1" hangingPunct="1"/>
            <a:r>
              <a:rPr lang="en-US" dirty="0">
                <a:latin typeface="Calibri" charset="0"/>
              </a:rPr>
              <a:t>Review session, Saturday, December 8, 10 am – noon (tentatively)</a:t>
            </a:r>
          </a:p>
          <a:p>
            <a:pPr eaLnBrk="1" hangingPunct="1"/>
            <a:r>
              <a:rPr lang="en-US" dirty="0">
                <a:latin typeface="Calibri" charset="0"/>
              </a:rPr>
              <a:t>Final exam,  Monday, December 10</a:t>
            </a:r>
          </a:p>
          <a:p>
            <a:pPr lvl="1" eaLnBrk="1" hangingPunct="1"/>
            <a:r>
              <a:rPr lang="en-US" dirty="0">
                <a:latin typeface="Calibri" charset="0"/>
              </a:rPr>
              <a:t>2:30-4:20 pm or 4:30-6:20 pm,  Kane 220.</a:t>
            </a:r>
          </a:p>
          <a:p>
            <a:pPr lvl="1" eaLnBrk="1" hangingPunct="1"/>
            <a:r>
              <a:rPr lang="en-US" dirty="0">
                <a:latin typeface="Calibri" charset="0"/>
              </a:rPr>
              <a:t>If you have a conflict, contact instructors ASAP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8B0BC5-8CB5-4C61-A816-E71F6B817E76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The set of all Java programs is countable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66A05A-8A65-4BE4-A912-EFD0AA5F4549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about the Real Numbers?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Q: Is </a:t>
            </a:r>
            <a:r>
              <a:rPr lang="en-US" i="1" dirty="0" smtClean="0"/>
              <a:t>every</a:t>
            </a:r>
            <a:r>
              <a:rPr lang="en-US" dirty="0" smtClean="0"/>
              <a:t> set is countable?</a:t>
            </a:r>
          </a:p>
          <a:p>
            <a:pPr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A: Theorem [Cantor] The set of real numbers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     (even just between 0 and 1) is NOT countable</a:t>
            </a:r>
          </a:p>
          <a:p>
            <a:pPr marL="0" indent="0">
              <a:buFont typeface="Arial" charset="0"/>
              <a:buNone/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     Proof is by contradiction using a new method 	called “</a:t>
            </a:r>
            <a:r>
              <a:rPr lang="en-US" dirty="0" err="1" smtClean="0"/>
              <a:t>diagonalization</a:t>
            </a:r>
            <a:r>
              <a:rPr lang="en-US" dirty="0" smtClean="0"/>
              <a:t>”</a:t>
            </a:r>
          </a:p>
          <a:p>
            <a:pPr marL="0" indent="0">
              <a:buFont typeface="Arial" charset="0"/>
              <a:buNone/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A23E10-E160-4B14-BC2F-D42EBACA8B74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23559" name="TextBox 6"/>
          <p:cNvSpPr txBox="1">
            <a:spLocks noChangeArrowheads="1"/>
          </p:cNvSpPr>
          <p:nvPr/>
        </p:nvSpPr>
        <p:spPr bwMode="auto">
          <a:xfrm>
            <a:off x="8915400" y="4343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endParaRPr lang="en-US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Proof by contradiction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Suppose that  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ℝ</a:t>
            </a:r>
            <a:r>
              <a:rPr lang="en-US" baseline="30000" smtClean="0">
                <a:ea typeface="Cambria Math" pitchFamily="18" charset="0"/>
                <a:cs typeface="Cambria Math" pitchFamily="18" charset="0"/>
              </a:rPr>
              <a:t>[0,1)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 is countable</a:t>
            </a:r>
          </a:p>
          <a:p>
            <a:pPr>
              <a:lnSpc>
                <a:spcPct val="90000"/>
              </a:lnSpc>
            </a:pPr>
            <a:r>
              <a:rPr lang="en-US" smtClean="0">
                <a:ea typeface="Cambria Math" pitchFamily="18" charset="0"/>
                <a:cs typeface="Cambria Math" pitchFamily="18" charset="0"/>
              </a:rPr>
              <a:t>Then there is some listing of all elements          		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ℝ</a:t>
            </a:r>
            <a:r>
              <a:rPr lang="en-US" baseline="30000" smtClean="0">
                <a:ea typeface="Cambria Math" pitchFamily="18" charset="0"/>
                <a:cs typeface="Cambria Math" pitchFamily="18" charset="0"/>
              </a:rPr>
              <a:t>[0,1)  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= { r</a:t>
            </a:r>
            <a:r>
              <a:rPr lang="en-US" baseline="-25000" smtClean="0">
                <a:ea typeface="Cambria Math" pitchFamily="18" charset="0"/>
                <a:cs typeface="Cambria Math" pitchFamily="18" charset="0"/>
              </a:rPr>
              <a:t>1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, r</a:t>
            </a:r>
            <a:r>
              <a:rPr lang="en-US" baseline="-25000" smtClean="0">
                <a:ea typeface="Cambria Math" pitchFamily="18" charset="0"/>
                <a:cs typeface="Cambria Math" pitchFamily="18" charset="0"/>
              </a:rPr>
              <a:t>2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, r</a:t>
            </a:r>
            <a:r>
              <a:rPr lang="en-US" baseline="-25000" smtClean="0">
                <a:ea typeface="Cambria Math" pitchFamily="18" charset="0"/>
                <a:cs typeface="Cambria Math" pitchFamily="18" charset="0"/>
              </a:rPr>
              <a:t>3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, r</a:t>
            </a:r>
            <a:r>
              <a:rPr lang="en-US" baseline="-25000" smtClean="0">
                <a:ea typeface="Cambria Math" pitchFamily="18" charset="0"/>
                <a:cs typeface="Cambria Math" pitchFamily="18" charset="0"/>
              </a:rPr>
              <a:t>4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, ... }  </a:t>
            </a:r>
          </a:p>
          <a:p>
            <a:pPr lvl="4">
              <a:lnSpc>
                <a:spcPct val="90000"/>
              </a:lnSpc>
            </a:pPr>
            <a:endParaRPr lang="en-US" sz="1200" smtClean="0">
              <a:ea typeface="Cambria Math" pitchFamily="18" charset="0"/>
              <a:cs typeface="Cambria Math" pitchFamily="18" charset="0"/>
            </a:endParaRPr>
          </a:p>
          <a:p>
            <a:pPr>
              <a:lnSpc>
                <a:spcPct val="90000"/>
              </a:lnSpc>
            </a:pPr>
            <a:r>
              <a:rPr lang="en-US" smtClean="0">
                <a:ea typeface="Cambria Math" pitchFamily="18" charset="0"/>
                <a:cs typeface="Cambria Math" pitchFamily="18" charset="0"/>
              </a:rPr>
              <a:t>We will prove that in such a listing there must be at least one missing element which contradicts statement “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ℝ</a:t>
            </a:r>
            <a:r>
              <a:rPr lang="en-US" baseline="30000" smtClean="0">
                <a:ea typeface="Cambria Math" pitchFamily="18" charset="0"/>
                <a:cs typeface="Cambria Math" pitchFamily="18" charset="0"/>
              </a:rPr>
              <a:t>[0,1)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 is countable”</a:t>
            </a:r>
          </a:p>
          <a:p>
            <a:pPr lvl="3">
              <a:lnSpc>
                <a:spcPct val="90000"/>
              </a:lnSpc>
            </a:pPr>
            <a:endParaRPr lang="en-US" sz="1000" smtClean="0"/>
          </a:p>
          <a:p>
            <a:pPr>
              <a:lnSpc>
                <a:spcPct val="90000"/>
              </a:lnSpc>
            </a:pPr>
            <a:r>
              <a:rPr lang="en-US" smtClean="0">
                <a:ea typeface="Cambria Math" pitchFamily="18" charset="0"/>
                <a:cs typeface="Cambria Math" pitchFamily="18" charset="0"/>
              </a:rPr>
              <a:t>The missing element will be found by looking at the decimal expansions of  r</a:t>
            </a:r>
            <a:r>
              <a:rPr lang="en-US" baseline="-25000" smtClean="0">
                <a:ea typeface="Cambria Math" pitchFamily="18" charset="0"/>
                <a:cs typeface="Cambria Math" pitchFamily="18" charset="0"/>
              </a:rPr>
              <a:t>1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, r</a:t>
            </a:r>
            <a:r>
              <a:rPr lang="en-US" baseline="-25000" smtClean="0">
                <a:ea typeface="Cambria Math" pitchFamily="18" charset="0"/>
                <a:cs typeface="Cambria Math" pitchFamily="18" charset="0"/>
              </a:rPr>
              <a:t>2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, r</a:t>
            </a:r>
            <a:r>
              <a:rPr lang="en-US" baseline="-25000" smtClean="0">
                <a:ea typeface="Cambria Math" pitchFamily="18" charset="0"/>
                <a:cs typeface="Cambria Math" pitchFamily="18" charset="0"/>
              </a:rPr>
              <a:t>3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, r</a:t>
            </a:r>
            <a:r>
              <a:rPr lang="en-US" baseline="-25000" smtClean="0">
                <a:ea typeface="Cambria Math" pitchFamily="18" charset="0"/>
                <a:cs typeface="Cambria Math" pitchFamily="18" charset="0"/>
              </a:rPr>
              <a:t>4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, ...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D46BD-DB21-4592-86AA-DC8802DBC1D2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Real numbers</a:t>
            </a:r>
            <a:r>
              <a:rPr lang="en-US" sz="3600" smtClean="0">
                <a:ea typeface="Cambria Math" pitchFamily="18" charset="0"/>
                <a:cs typeface="Cambria Math" pitchFamily="18" charset="0"/>
              </a:rPr>
              <a:t/>
            </a:r>
            <a:br>
              <a:rPr lang="en-US" sz="3600" smtClean="0">
                <a:ea typeface="Cambria Math" pitchFamily="18" charset="0"/>
                <a:cs typeface="Cambria Math" pitchFamily="18" charset="0"/>
              </a:rPr>
            </a:br>
            <a:r>
              <a:rPr lang="en-US" sz="3600" smtClean="0"/>
              <a:t>between 0 and 1: </a:t>
            </a:r>
            <a:r>
              <a:rPr lang="en-US" sz="360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ℝ</a:t>
            </a:r>
            <a:r>
              <a:rPr lang="en-US" sz="3600" baseline="30000" smtClean="0">
                <a:ea typeface="Cambria Math" pitchFamily="18" charset="0"/>
                <a:cs typeface="Cambria Math" pitchFamily="18" charset="0"/>
              </a:rPr>
              <a:t>[0,1)</a:t>
            </a:r>
            <a:endParaRPr lang="en-US" sz="360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Every number between 0 and 1 has an infinite decimal expansion:</a:t>
            </a:r>
          </a:p>
          <a:p>
            <a:pPr>
              <a:buFont typeface="Arial" charset="0"/>
              <a:buNone/>
            </a:pPr>
            <a:r>
              <a:rPr lang="en-US" smtClean="0"/>
              <a:t> 	1/2 =  0.50000000000000000000000...</a:t>
            </a:r>
          </a:p>
          <a:p>
            <a:pPr>
              <a:buFont typeface="Arial" charset="0"/>
              <a:buNone/>
            </a:pPr>
            <a:r>
              <a:rPr lang="en-US" smtClean="0"/>
              <a:t>	1/3 =  0.33333333333333333333333...</a:t>
            </a:r>
          </a:p>
          <a:p>
            <a:pPr>
              <a:buFont typeface="Arial" charset="0"/>
              <a:buNone/>
            </a:pPr>
            <a:r>
              <a:rPr lang="en-US" smtClean="0"/>
              <a:t>	1/7 =  0.14285714285714285714285...</a:t>
            </a:r>
          </a:p>
          <a:p>
            <a:pPr>
              <a:buFont typeface="Arial" charset="0"/>
              <a:buNone/>
            </a:pP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	</a:t>
            </a:r>
            <a:r>
              <a:rPr lang="el-GR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π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smtClean="0"/>
              <a:t>-3 = 0.14159265358979323846264...</a:t>
            </a:r>
          </a:p>
          <a:p>
            <a:pPr>
              <a:buFont typeface="Arial" charset="0"/>
              <a:buNone/>
            </a:pPr>
            <a:r>
              <a:rPr lang="en-US" smtClean="0"/>
              <a:t>          1/5  = 0.19999999999999999999999...</a:t>
            </a:r>
          </a:p>
          <a:p>
            <a:pPr>
              <a:buFont typeface="Arial" charset="0"/>
              <a:buNone/>
            </a:pPr>
            <a:r>
              <a:rPr lang="en-US" smtClean="0"/>
              <a:t>                  = 0.20000000000000000000000...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061F8B-A6F0-4B54-9EB2-B72EE1022834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Representations as decimals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smtClean="0"/>
              <a:t>Representation is unique except for the cases that decimal ends in all 0’s or all 9’s.</a:t>
            </a:r>
          </a:p>
          <a:p>
            <a:pPr marL="0" indent="0">
              <a:buFont typeface="Arial" charset="0"/>
              <a:buNone/>
            </a:pPr>
            <a:r>
              <a:rPr lang="en-US" smtClean="0"/>
              <a:t>             x = 0.19999999999999999999999...</a:t>
            </a:r>
          </a:p>
          <a:p>
            <a:pPr marL="0" indent="0">
              <a:buFont typeface="Arial" charset="0"/>
              <a:buNone/>
            </a:pPr>
            <a:r>
              <a:rPr lang="en-US" smtClean="0"/>
              <a:t>         10x =</a:t>
            </a:r>
            <a:r>
              <a:rPr lang="en-US" sz="1800" smtClean="0"/>
              <a:t> </a:t>
            </a:r>
            <a:r>
              <a:rPr lang="en-US" smtClean="0"/>
              <a:t>1.9999999999999999999999...</a:t>
            </a:r>
          </a:p>
          <a:p>
            <a:pPr marL="0" indent="0">
              <a:buFont typeface="Arial" charset="0"/>
              <a:buNone/>
            </a:pPr>
            <a:r>
              <a:rPr lang="en-US" smtClean="0"/>
              <a:t>           9x</a:t>
            </a:r>
            <a:r>
              <a:rPr lang="en-US" sz="1800" smtClean="0"/>
              <a:t> </a:t>
            </a:r>
            <a:r>
              <a:rPr lang="en-US" smtClean="0"/>
              <a:t>=</a:t>
            </a:r>
            <a:r>
              <a:rPr lang="en-US" sz="1600" smtClean="0"/>
              <a:t> </a:t>
            </a:r>
            <a:r>
              <a:rPr lang="en-US" smtClean="0"/>
              <a:t>1.8  so  x=0.200000000000000000...</a:t>
            </a:r>
          </a:p>
          <a:p>
            <a:pPr marL="0" indent="0">
              <a:buFont typeface="Arial" charset="0"/>
              <a:buNone/>
            </a:pPr>
            <a:endParaRPr lang="en-US" smtClean="0"/>
          </a:p>
          <a:p>
            <a:pPr marL="0" indent="0">
              <a:buFont typeface="Arial" charset="0"/>
              <a:buNone/>
            </a:pPr>
            <a:r>
              <a:rPr lang="en-US" smtClean="0"/>
              <a:t>Won’t allow the representations ending in all 9’s</a:t>
            </a:r>
          </a:p>
          <a:p>
            <a:pPr marL="0" indent="0">
              <a:buFont typeface="Arial" charset="0"/>
              <a:buNone/>
            </a:pPr>
            <a:r>
              <a:rPr lang="en-US" smtClean="0"/>
              <a:t>All other representations give elements of 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ℝ</a:t>
            </a:r>
            <a:r>
              <a:rPr lang="en-US" baseline="30000" smtClean="0">
                <a:ea typeface="Cambria Math" pitchFamily="18" charset="0"/>
                <a:cs typeface="Cambria Math" pitchFamily="18" charset="0"/>
              </a:rPr>
              <a:t>[0,1)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50AC01-0E62-4675-A325-5FB638FDCF9B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Supposed Listing of 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ℝ</a:t>
            </a:r>
            <a:r>
              <a:rPr lang="en-US" baseline="30000" smtClean="0">
                <a:ea typeface="Cambria Math" pitchFamily="18" charset="0"/>
                <a:cs typeface="Cambria Math" pitchFamily="18" charset="0"/>
              </a:rPr>
              <a:t>[0,1)</a:t>
            </a:r>
            <a:r>
              <a:rPr lang="en-US" smtClean="0"/>
              <a:t>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6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C3A074-CC60-4A42-AA22-7749147723A3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Supposed Listing of 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ℝ</a:t>
            </a:r>
            <a:r>
              <a:rPr lang="en-US" baseline="30000" smtClean="0">
                <a:ea typeface="Cambria Math" pitchFamily="18" charset="0"/>
                <a:cs typeface="Cambria Math" pitchFamily="18" charset="0"/>
              </a:rPr>
              <a:t>[0,1)</a:t>
            </a:r>
            <a:endParaRPr lang="en-US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5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457169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6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8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4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</a:tr>
              <a:tr h="45716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6682AE-AA5C-41AD-BC4D-377BB003D1C2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6"/>
          <p:cNvGraphicFramePr>
            <a:graphicFrameLocks/>
          </p:cNvGraphicFramePr>
          <p:nvPr/>
        </p:nvGraphicFramePr>
        <p:xfrm>
          <a:off x="685800" y="1219200"/>
          <a:ext cx="8229600" cy="5364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631211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</a:tr>
              <a:tr h="532849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</a:tr>
              <a:tr h="532849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</a:tr>
              <a:tr h="532849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</a:tr>
              <a:tr h="532849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</a:tr>
              <a:tr h="532849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</a:tr>
              <a:tr h="532849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</a:tr>
              <a:tr h="532849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</a:tr>
              <a:tr h="532849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</a:tr>
              <a:tr h="470161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521809"/>
              </p:ext>
            </p:extLst>
          </p:nvPr>
        </p:nvGraphicFramePr>
        <p:xfrm>
          <a:off x="457200" y="1600200"/>
          <a:ext cx="8229600" cy="505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457169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6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8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4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16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8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Flipped Diagonal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95800" y="1524000"/>
            <a:ext cx="4191000" cy="15700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Arial Unicode MS" pitchFamily="34" charset="-128"/>
              </a:rPr>
              <a:t>Flipping Rule: </a:t>
            </a:r>
          </a:p>
          <a:p>
            <a:pPr>
              <a:defRPr/>
            </a:pPr>
            <a:endParaRPr lang="en-US" sz="2400" b="1" dirty="0">
              <a:solidFill>
                <a:srgbClr val="00B050"/>
              </a:solidFill>
              <a:latin typeface="Arial" pitchFamily="34" charset="0"/>
              <a:ea typeface="Arial Unicode MS" pitchFamily="34" charset="-128"/>
            </a:endParaRPr>
          </a:p>
          <a:p>
            <a:pPr>
              <a:defRPr/>
            </a:pP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Arial Unicode MS" pitchFamily="34" charset="-128"/>
              </a:rPr>
              <a:t>If digit is 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</a:rPr>
              <a:t>5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Arial Unicode MS" pitchFamily="34" charset="-128"/>
              </a:rPr>
              <a:t>, make it</a:t>
            </a:r>
            <a:r>
              <a:rPr lang="en-US" sz="2400" dirty="0"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ea typeface="Arial Unicode MS" pitchFamily="34" charset="-128"/>
              </a:rPr>
              <a:t>1</a:t>
            </a:r>
            <a:r>
              <a:rPr lang="en-US" sz="2400" dirty="0">
                <a:latin typeface="Arial" pitchFamily="34" charset="0"/>
                <a:ea typeface="Arial Unicode MS" pitchFamily="34" charset="-128"/>
              </a:rPr>
              <a:t> </a:t>
            </a:r>
          </a:p>
          <a:p>
            <a:pPr>
              <a:defRPr/>
            </a:pP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Arial Unicode MS" pitchFamily="34" charset="-128"/>
              </a:rPr>
              <a:t>If digit is 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</a:rPr>
              <a:t>not</a:t>
            </a:r>
            <a:r>
              <a:rPr lang="en-US" sz="2400" dirty="0"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</a:rPr>
              <a:t>5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Arial Unicode MS" pitchFamily="34" charset="-128"/>
              </a:rPr>
              <a:t>, make it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ea typeface="Arial Unicode MS" pitchFamily="34" charset="-128"/>
              </a:rPr>
              <a:t>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FC8468-3309-4826-A351-DB20490FF94E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Flipped Diagonal Number </a:t>
            </a:r>
            <a:r>
              <a:rPr lang="en-US" b="1" smtClean="0">
                <a:solidFill>
                  <a:srgbClr val="FF0000"/>
                </a:solidFill>
              </a:rPr>
              <a:t>D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5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457169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6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</a:rPr>
                        <a:t>D =</a:t>
                      </a:r>
                      <a:endParaRPr lang="en-US" sz="28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0.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</a:tr>
              <a:tr h="457169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noFill/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1E688E-36DA-4EB2-B12B-DEAC6854DE47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30871" name="TextBox 2"/>
          <p:cNvSpPr txBox="1">
            <a:spLocks noChangeArrowheads="1"/>
          </p:cNvSpPr>
          <p:nvPr/>
        </p:nvSpPr>
        <p:spPr bwMode="auto">
          <a:xfrm>
            <a:off x="228600" y="3944938"/>
            <a:ext cx="4600575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>
                <a:ea typeface="Arial Unicode MS" pitchFamily="34" charset="-128"/>
                <a:cs typeface="Arial Unicode MS" pitchFamily="34" charset="-128"/>
              </a:rPr>
              <a:t>But for all </a:t>
            </a:r>
            <a:r>
              <a:rPr lang="en-US" sz="2800" b="1"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US" sz="280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US" sz="2800">
                <a:ea typeface="Arial Unicode MS" pitchFamily="34" charset="-128"/>
                <a:cs typeface="Arial Unicode MS" pitchFamily="34" charset="-128"/>
              </a:rPr>
              <a:t> we have</a:t>
            </a:r>
          </a:p>
          <a:p>
            <a:pPr eaLnBrk="1" hangingPunct="1"/>
            <a:r>
              <a:rPr lang="en-US" sz="2800" b="1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D</a:t>
            </a:r>
            <a:r>
              <a:rPr lang="en-US" sz="2800" b="1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</a:t>
            </a:r>
            <a:r>
              <a:rPr lang="en-US" sz="2800" b="1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r</a:t>
            </a:r>
            <a:r>
              <a:rPr lang="en-US" sz="2800" b="1" baseline="-2500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n</a:t>
            </a:r>
            <a:r>
              <a:rPr lang="en-US" sz="2800" b="1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280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since they differ on</a:t>
            </a:r>
          </a:p>
          <a:p>
            <a:pPr eaLnBrk="1" hangingPunct="1"/>
            <a:r>
              <a:rPr lang="en-US" sz="2800" b="1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n</a:t>
            </a:r>
            <a:r>
              <a:rPr lang="en-US" sz="2800" baseline="3000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th</a:t>
            </a:r>
            <a:r>
              <a:rPr lang="en-US" sz="280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digit (which is not </a:t>
            </a:r>
            <a:r>
              <a:rPr lang="en-US" sz="2800" b="1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0</a:t>
            </a:r>
            <a:r>
              <a:rPr lang="en-US" sz="280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or </a:t>
            </a:r>
            <a:r>
              <a:rPr lang="en-US" sz="2800" b="1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9</a:t>
            </a:r>
            <a:r>
              <a:rPr lang="en-US" sz="280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)</a:t>
            </a:r>
            <a:endParaRPr lang="en-US" sz="2800" baseline="-25000">
              <a:ea typeface="Arial Unicode MS" pitchFamily="34" charset="-128"/>
              <a:cs typeface="Arial Unicode MS" pitchFamily="34" charset="-128"/>
              <a:sym typeface="Symbol" pitchFamily="18" charset="2"/>
            </a:endParaRPr>
          </a:p>
          <a:p>
            <a:pPr eaLnBrk="1" hangingPunct="1"/>
            <a:r>
              <a:rPr lang="en-US" sz="3600">
                <a:latin typeface="Cambria Math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⇒</a:t>
            </a:r>
            <a:r>
              <a:rPr lang="en-US" sz="2800">
                <a:latin typeface="Cambria Math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280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list was incomplete</a:t>
            </a:r>
          </a:p>
          <a:p>
            <a:pPr eaLnBrk="1" hangingPunct="1"/>
            <a:r>
              <a:rPr lang="en-US" sz="3600">
                <a:solidFill>
                  <a:srgbClr val="000000"/>
                </a:solidFill>
                <a:latin typeface="Cambria Math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⇒ </a:t>
            </a:r>
            <a:r>
              <a:rPr lang="en-US" sz="3200">
                <a:solidFill>
                  <a:srgbClr val="000000"/>
                </a:solidFill>
                <a:latin typeface="Cambria Math" pitchFamily="18" charset="0"/>
                <a:ea typeface="Arial Unicode MS" pitchFamily="34" charset="-128"/>
                <a:cs typeface="Arial Unicode MS" pitchFamily="34" charset="-128"/>
              </a:rPr>
              <a:t>ℝ</a:t>
            </a:r>
            <a:r>
              <a:rPr lang="en-US" sz="3200" baseline="30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[0,1)</a:t>
            </a:r>
            <a:r>
              <a:rPr lang="en-US" sz="280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is not countable</a:t>
            </a:r>
          </a:p>
        </p:txBody>
      </p:sp>
      <p:sp>
        <p:nvSpPr>
          <p:cNvPr id="30872" name="TextBox 7"/>
          <p:cNvSpPr txBox="1">
            <a:spLocks noChangeArrowheads="1"/>
          </p:cNvSpPr>
          <p:nvPr/>
        </p:nvSpPr>
        <p:spPr bwMode="auto">
          <a:xfrm>
            <a:off x="228600" y="3048000"/>
            <a:ext cx="2135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D</a:t>
            </a:r>
            <a:r>
              <a:rPr lang="en-US" sz="280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is in</a:t>
            </a:r>
            <a:r>
              <a:rPr lang="en-US" sz="280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>
                <a:latin typeface="Cambria Math" pitchFamily="18" charset="0"/>
                <a:ea typeface="Arial Unicode MS" pitchFamily="34" charset="-128"/>
                <a:cs typeface="Arial Unicode MS" pitchFamily="34" charset="-128"/>
              </a:rPr>
              <a:t>ℝ</a:t>
            </a:r>
            <a:r>
              <a:rPr lang="en-US" sz="3200" baseline="30000">
                <a:ea typeface="Arial Unicode MS" pitchFamily="34" charset="-128"/>
                <a:cs typeface="Arial Unicode MS" pitchFamily="34" charset="-128"/>
              </a:rPr>
              <a:t>[0,1)</a:t>
            </a:r>
            <a:endParaRPr lang="en-US" sz="320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22225"/>
            <a:ext cx="8458200" cy="1143000"/>
          </a:xfrm>
        </p:spPr>
        <p:txBody>
          <a:bodyPr/>
          <a:lstStyle/>
          <a:p>
            <a:r>
              <a:rPr lang="en-US" sz="3600" smtClean="0"/>
              <a:t>The set of all functions  f : </a:t>
            </a:r>
            <a:r>
              <a:rPr lang="en-US" sz="360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ℕ→</a:t>
            </a:r>
            <a:r>
              <a:rPr lang="en-US" sz="3600" smtClean="0"/>
              <a:t>{0,1,...,9}</a:t>
            </a:r>
            <a:br>
              <a:rPr lang="en-US" sz="3600" smtClean="0"/>
            </a:br>
            <a:r>
              <a:rPr lang="en-US" sz="3600" smtClean="0"/>
              <a:t>is not countable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ED770E-C16A-4258-ABBD-5D0AD14AAD6E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Last lecture highlights</a:t>
            </a:r>
          </a:p>
        </p:txBody>
      </p:sp>
      <p:sp>
        <p:nvSpPr>
          <p:cNvPr id="4099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Languages that cannot be recognized by any DFA</a:t>
            </a:r>
          </a:p>
          <a:p>
            <a:pPr lvl="1">
              <a:defRPr/>
            </a:pPr>
            <a:r>
              <a:rPr lang="en-US" dirty="0">
                <a:latin typeface="Calibri" charset="0"/>
              </a:rPr>
              <a:t>{ 0</a:t>
            </a:r>
            <a:r>
              <a:rPr lang="en-US" baseline="30000" dirty="0">
                <a:latin typeface="Calibri" charset="0"/>
              </a:rPr>
              <a:t>n</a:t>
            </a:r>
            <a:r>
              <a:rPr lang="en-US" dirty="0">
                <a:latin typeface="Calibri" charset="0"/>
              </a:rPr>
              <a:t>1</a:t>
            </a:r>
            <a:r>
              <a:rPr lang="en-US" baseline="30000" dirty="0">
                <a:latin typeface="Calibri" charset="0"/>
              </a:rPr>
              <a:t>n  </a:t>
            </a:r>
            <a:r>
              <a:rPr lang="en-US" dirty="0">
                <a:latin typeface="Calibri" charset="0"/>
              </a:rPr>
              <a:t>: n≥0 </a:t>
            </a:r>
            <a:r>
              <a:rPr lang="en-US" dirty="0" smtClean="0">
                <a:latin typeface="Calibri" charset="0"/>
              </a:rPr>
              <a:t>}</a:t>
            </a:r>
          </a:p>
          <a:p>
            <a:pPr lvl="1">
              <a:defRPr/>
            </a:pPr>
            <a:r>
              <a:rPr lang="en-US" dirty="0" smtClean="0">
                <a:latin typeface="Calibri" charset="0"/>
              </a:rPr>
              <a:t>Palindromes</a:t>
            </a:r>
          </a:p>
          <a:p>
            <a:pPr>
              <a:defRPr/>
            </a:pPr>
            <a:r>
              <a:rPr lang="en-US" dirty="0" smtClean="0">
                <a:latin typeface="Calibri" charset="0"/>
              </a:rPr>
              <a:t>Linear time algorithm for pattern recognition using a Finite Automaton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4F664A-4876-4B8C-A27F-8EA89CCCD77D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Non-computable functions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 have seen that</a:t>
            </a:r>
          </a:p>
          <a:p>
            <a:pPr lvl="1"/>
            <a:r>
              <a:rPr lang="en-US" smtClean="0"/>
              <a:t>The set of all (Java) programs is countable</a:t>
            </a:r>
          </a:p>
          <a:p>
            <a:pPr lvl="1"/>
            <a:r>
              <a:rPr lang="en-US" smtClean="0"/>
              <a:t>The set of all functions f : 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ℕ→</a:t>
            </a:r>
            <a:r>
              <a:rPr lang="en-US" smtClean="0"/>
              <a:t>{0,1,...,9} is not countable</a:t>
            </a:r>
          </a:p>
          <a:p>
            <a:pPr lvl="1"/>
            <a:endParaRPr lang="en-US" smtClean="0"/>
          </a:p>
          <a:p>
            <a:r>
              <a:rPr lang="en-US" smtClean="0"/>
              <a:t>So... </a:t>
            </a:r>
          </a:p>
          <a:p>
            <a:pPr lvl="1"/>
            <a:r>
              <a:rPr lang="en-US" smtClean="0"/>
              <a:t>There must be some function  f : 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ℕ→</a:t>
            </a:r>
            <a:r>
              <a:rPr lang="en-US" smtClean="0"/>
              <a:t>{0,1,...,9} that is not computable by any program!</a:t>
            </a:r>
            <a:br>
              <a:rPr lang="en-US" smtClean="0"/>
            </a:b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2603AC-D511-443C-925E-1B9466FDBB49}" type="slidenum">
              <a:rPr lang="en-US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EDE9BFB6-2A35-4D2C-9D22-55DB54A4D60B}" type="slidenum">
              <a:rPr lang="en-US" sz="1400" smtClean="0">
                <a:ea typeface="Arial Unicode MS" pitchFamily="34" charset="-128"/>
                <a:cs typeface="Arial Unicode MS" pitchFamily="34" charset="-128"/>
              </a:rPr>
              <a:pPr eaLnBrk="1" hangingPunct="1"/>
              <a:t>4</a:t>
            </a:fld>
            <a:endParaRPr lang="en-US" sz="1400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Computing &amp; Mathematics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Computing theory grew </a:t>
            </a:r>
            <a:r>
              <a:rPr lang="en-US" dirty="0" smtClean="0"/>
              <a:t>out of a desire to avoid bugs in mathematical reasoning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B8350B7D-0457-404A-A85C-391D41185DB7}" type="slidenum">
              <a:rPr lang="en-US" sz="1400" smtClean="0">
                <a:ea typeface="Arial Unicode MS" pitchFamily="34" charset="-128"/>
                <a:cs typeface="Arial Unicode MS" pitchFamily="34" charset="-128"/>
              </a:rPr>
              <a:pPr eaLnBrk="1" hangingPunct="1"/>
              <a:t>5</a:t>
            </a:fld>
            <a:endParaRPr lang="en-US" sz="1400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Brief History of Reasoning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73100" y="1489075"/>
            <a:ext cx="5395913" cy="4800600"/>
          </a:xfrm>
        </p:spPr>
        <p:txBody>
          <a:bodyPr/>
          <a:lstStyle/>
          <a:p>
            <a:pPr eaLnBrk="1" hangingPunct="1"/>
            <a:r>
              <a:rPr lang="en-US" sz="2800" smtClean="0"/>
              <a:t>Ancient Greece</a:t>
            </a:r>
          </a:p>
          <a:p>
            <a:pPr lvl="1" eaLnBrk="1" hangingPunct="1"/>
            <a:r>
              <a:rPr lang="en-US" sz="2400" smtClean="0"/>
              <a:t>Deductive logic</a:t>
            </a:r>
          </a:p>
          <a:p>
            <a:pPr lvl="2" eaLnBrk="1" hangingPunct="1"/>
            <a:r>
              <a:rPr lang="en-US" smtClean="0"/>
              <a:t>Euclid’s Elements</a:t>
            </a:r>
          </a:p>
          <a:p>
            <a:pPr lvl="1" eaLnBrk="1" hangingPunct="1"/>
            <a:r>
              <a:rPr lang="en-US" sz="2400" smtClean="0"/>
              <a:t>Infinite things are a problem</a:t>
            </a:r>
          </a:p>
          <a:p>
            <a:pPr lvl="2" eaLnBrk="1" hangingPunct="1"/>
            <a:r>
              <a:rPr lang="en-US" smtClean="0"/>
              <a:t>Zeno’s paradox</a:t>
            </a:r>
          </a:p>
          <a:p>
            <a:pPr lvl="1" eaLnBrk="1" hangingPunct="1"/>
            <a:endParaRPr lang="en-US" sz="2400" smtClean="0"/>
          </a:p>
        </p:txBody>
      </p:sp>
      <p:pic>
        <p:nvPicPr>
          <p:cNvPr id="7173" name="Picture 4" descr="tortois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818291">
            <a:off x="5602288" y="5276850"/>
            <a:ext cx="1905000" cy="13811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4" name="Picture 6" descr="runner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3725" y="4575175"/>
            <a:ext cx="2701925" cy="19907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5" name="Line 8"/>
          <p:cNvSpPr>
            <a:spLocks noChangeShapeType="1"/>
          </p:cNvSpPr>
          <p:nvPr/>
        </p:nvSpPr>
        <p:spPr bwMode="auto">
          <a:xfrm flipV="1">
            <a:off x="638175" y="6429375"/>
            <a:ext cx="7620000" cy="142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01D1A09C-9A38-4B8E-BF7C-90A2972C7FFC}" type="slidenum">
              <a:rPr lang="en-US" sz="1400" smtClean="0">
                <a:ea typeface="Arial Unicode MS" pitchFamily="34" charset="-128"/>
                <a:cs typeface="Arial Unicode MS" pitchFamily="34" charset="-128"/>
              </a:rPr>
              <a:pPr eaLnBrk="1" hangingPunct="1"/>
              <a:t>6</a:t>
            </a:fld>
            <a:endParaRPr lang="en-US" sz="1400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Brief History of Reasoning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1670’s-1800’s  Calculus &amp; infinite series</a:t>
            </a:r>
          </a:p>
          <a:p>
            <a:pPr lvl="1" eaLnBrk="1" hangingPunct="1"/>
            <a:r>
              <a:rPr lang="en-US" sz="2400" smtClean="0"/>
              <a:t>Suddenly infinite stuff really matters</a:t>
            </a:r>
          </a:p>
          <a:p>
            <a:pPr lvl="1" eaLnBrk="1" hangingPunct="1"/>
            <a:r>
              <a:rPr lang="en-US" sz="2400" smtClean="0"/>
              <a:t>Reasoning about infinite still a problem</a:t>
            </a:r>
          </a:p>
          <a:p>
            <a:pPr lvl="2" eaLnBrk="1" hangingPunct="1"/>
            <a:r>
              <a:rPr lang="en-US" smtClean="0"/>
              <a:t>Tendency for buggy or hazy proofs</a:t>
            </a:r>
          </a:p>
          <a:p>
            <a:pPr lvl="2" eaLnBrk="1" hangingPunct="1"/>
            <a:endParaRPr lang="en-US" smtClean="0"/>
          </a:p>
          <a:p>
            <a:pPr eaLnBrk="1" hangingPunct="1">
              <a:lnSpc>
                <a:spcPct val="50000"/>
              </a:lnSpc>
            </a:pPr>
            <a:r>
              <a:rPr lang="en-US" sz="2800" smtClean="0"/>
              <a:t>Mid-late 1800’s</a:t>
            </a:r>
          </a:p>
          <a:p>
            <a:pPr lvl="1" eaLnBrk="1" hangingPunct="1"/>
            <a:r>
              <a:rPr lang="en-US" sz="2400" smtClean="0"/>
              <a:t>Formal mathematical logic</a:t>
            </a:r>
          </a:p>
          <a:p>
            <a:pPr lvl="2" eaLnBrk="1" hangingPunct="1"/>
            <a:r>
              <a:rPr lang="en-US" smtClean="0"/>
              <a:t>Boole   </a:t>
            </a:r>
            <a:r>
              <a:rPr lang="en-US" smtClean="0">
                <a:solidFill>
                  <a:schemeClr val="tx2"/>
                </a:solidFill>
              </a:rPr>
              <a:t>Boolean Algebra</a:t>
            </a:r>
          </a:p>
          <a:p>
            <a:pPr lvl="1" eaLnBrk="1" hangingPunct="1"/>
            <a:r>
              <a:rPr lang="en-US" sz="2400" smtClean="0"/>
              <a:t>Theory of infinite sets and cardinality     </a:t>
            </a:r>
          </a:p>
          <a:p>
            <a:pPr lvl="2" eaLnBrk="1" hangingPunct="1"/>
            <a:r>
              <a:rPr lang="en-US" smtClean="0"/>
              <a:t>Cantor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tx2"/>
                </a:solidFill>
              </a:rPr>
              <a:t>“There are more real #’s than rational #’s”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00AEBBA2-52E3-4EC5-973A-E490531E4D56}" type="slidenum">
              <a:rPr lang="en-US" sz="1400" smtClean="0">
                <a:ea typeface="Arial Unicode MS" pitchFamily="34" charset="-128"/>
                <a:cs typeface="Arial Unicode MS" pitchFamily="34" charset="-128"/>
              </a:rPr>
              <a:pPr eaLnBrk="1" hangingPunct="1"/>
              <a:t>7</a:t>
            </a:fld>
            <a:endParaRPr lang="en-US" sz="1400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Brief History of Reasoning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smtClean="0"/>
              <a:t>1900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/>
              <a:t>Hilbert's famous speech outlines goal: mechanize all of mathematics               			</a:t>
            </a:r>
            <a:r>
              <a:rPr lang="en-US" sz="3200" smtClean="0">
                <a:solidFill>
                  <a:schemeClr val="tx2"/>
                </a:solidFill>
              </a:rPr>
              <a:t>23 problems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smtClean="0"/>
              <a:t>1930’s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/>
              <a:t>Gödel, Turing show that Hilbert’s program is impossible.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Gödel’s Incompleteness Theorem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Undecidability of the Halting Problem</a:t>
            </a:r>
            <a:r>
              <a:rPr lang="en-US" smtClean="0"/>
              <a:t> </a:t>
            </a:r>
            <a:r>
              <a:rPr lang="en-US" sz="3200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en-US" sz="3600" smtClean="0"/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914400" y="6172200"/>
            <a:ext cx="7248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olidFill>
                  <a:schemeClr val="hlink"/>
                </a:solidFill>
                <a:ea typeface="Arial Unicode MS" pitchFamily="34" charset="-128"/>
                <a:cs typeface="Arial Unicode MS" pitchFamily="34" charset="-128"/>
              </a:rPr>
              <a:t>Both use ideas from Cantor’s proof about reals &amp; rationals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B3E7E48E-26D1-419E-BE90-845B0B7C669F}" type="slidenum">
              <a:rPr lang="en-US" sz="1400" smtClean="0">
                <a:ea typeface="Arial Unicode MS" pitchFamily="34" charset="-128"/>
                <a:cs typeface="Arial Unicode MS" pitchFamily="34" charset="-128"/>
              </a:rPr>
              <a:pPr eaLnBrk="1" hangingPunct="1"/>
              <a:t>8</a:t>
            </a:fld>
            <a:endParaRPr lang="en-US" sz="1400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Brief History of Reasoning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1930’s </a:t>
            </a:r>
          </a:p>
          <a:p>
            <a:pPr lvl="1" eaLnBrk="1" hangingPunct="1"/>
            <a:r>
              <a:rPr lang="en-US" sz="3200" smtClean="0"/>
              <a:t>How can we formalize what  algorithms are possible?</a:t>
            </a:r>
          </a:p>
          <a:p>
            <a:pPr lvl="2" eaLnBrk="1" hangingPunct="1"/>
            <a:r>
              <a:rPr lang="en-US" sz="3200" smtClean="0">
                <a:solidFill>
                  <a:schemeClr val="tx2"/>
                </a:solidFill>
              </a:rPr>
              <a:t>Turing machines</a:t>
            </a:r>
            <a:r>
              <a:rPr lang="en-US" sz="3200" smtClean="0"/>
              <a:t> (Turing, Post)</a:t>
            </a:r>
          </a:p>
          <a:p>
            <a:pPr lvl="3" eaLnBrk="1" hangingPunct="1"/>
            <a:r>
              <a:rPr lang="en-US" sz="2400" smtClean="0"/>
              <a:t>basis of modern computers</a:t>
            </a:r>
          </a:p>
          <a:p>
            <a:pPr lvl="2" eaLnBrk="1" hangingPunct="1"/>
            <a:r>
              <a:rPr lang="en-US" sz="3200" smtClean="0">
                <a:solidFill>
                  <a:schemeClr val="tx2"/>
                </a:solidFill>
              </a:rPr>
              <a:t>Lambda Calculus</a:t>
            </a:r>
            <a:r>
              <a:rPr lang="en-US" sz="3200" smtClean="0"/>
              <a:t> (Church)</a:t>
            </a:r>
          </a:p>
          <a:p>
            <a:pPr lvl="3" eaLnBrk="1" hangingPunct="1"/>
            <a:r>
              <a:rPr lang="en-US" sz="2400" smtClean="0"/>
              <a:t>basis for functional programming</a:t>
            </a:r>
          </a:p>
          <a:p>
            <a:pPr lvl="2" eaLnBrk="1" hangingPunct="1"/>
            <a:r>
              <a:rPr lang="en-US" sz="3200" smtClean="0">
                <a:solidFill>
                  <a:schemeClr val="tx2"/>
                </a:solidFill>
                <a:latin typeface="Symbol" pitchFamily="18" charset="2"/>
              </a:rPr>
              <a:t>m</a:t>
            </a:r>
            <a:r>
              <a:rPr lang="en-US" sz="3200" smtClean="0">
                <a:solidFill>
                  <a:schemeClr val="tx2"/>
                </a:solidFill>
              </a:rPr>
              <a:t>-recursive functions</a:t>
            </a:r>
            <a:r>
              <a:rPr lang="en-US" sz="3200" smtClean="0"/>
              <a:t> (Kleene)</a:t>
            </a:r>
          </a:p>
          <a:p>
            <a:pPr lvl="3" eaLnBrk="1" hangingPunct="1"/>
            <a:r>
              <a:rPr lang="en-US" sz="2400" smtClean="0"/>
              <a:t>alternative functional programming basis</a:t>
            </a: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6946900" y="3989388"/>
            <a:ext cx="2009775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>
                <a:solidFill>
                  <a:schemeClr val="folHlink"/>
                </a:solidFill>
                <a:ea typeface="Arial Unicode MS" pitchFamily="34" charset="-128"/>
                <a:cs typeface="Arial Unicode MS" pitchFamily="34" charset="-128"/>
              </a:rPr>
              <a:t>All </a:t>
            </a:r>
          </a:p>
          <a:p>
            <a:pPr eaLnBrk="1" hangingPunct="1"/>
            <a:r>
              <a:rPr lang="en-US" sz="2800">
                <a:solidFill>
                  <a:schemeClr val="folHlink"/>
                </a:solidFill>
                <a:ea typeface="Arial Unicode MS" pitchFamily="34" charset="-128"/>
                <a:cs typeface="Arial Unicode MS" pitchFamily="34" charset="-128"/>
              </a:rPr>
              <a:t>are</a:t>
            </a:r>
          </a:p>
          <a:p>
            <a:pPr eaLnBrk="1" hangingPunct="1"/>
            <a:r>
              <a:rPr lang="en-US" sz="2800">
                <a:solidFill>
                  <a:schemeClr val="folHlink"/>
                </a:solidFill>
                <a:ea typeface="Arial Unicode MS" pitchFamily="34" charset="-128"/>
                <a:cs typeface="Arial Unicode MS" pitchFamily="34" charset="-128"/>
              </a:rPr>
              <a:t>equivalent!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63CA436F-C278-4298-91AA-8DBF5CE57DEC}" type="slidenum">
              <a:rPr lang="en-US" sz="1400" smtClean="0">
                <a:ea typeface="Arial Unicode MS" pitchFamily="34" charset="-128"/>
                <a:cs typeface="Arial Unicode MS" pitchFamily="34" charset="-128"/>
              </a:rPr>
              <a:pPr eaLnBrk="1" hangingPunct="1"/>
              <a:t>9</a:t>
            </a:fld>
            <a:endParaRPr lang="en-US" sz="1400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Turing Machines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olidFill>
                  <a:schemeClr val="accent2"/>
                </a:solidFill>
              </a:rPr>
              <a:t>Church-Turing Thesis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accent2"/>
                </a:solidFill>
              </a:rPr>
              <a:t>Any reasonable model of computation that includes all possible algorithms is equivalent in power to a Turing machine</a:t>
            </a:r>
          </a:p>
          <a:p>
            <a:pPr lvl="1" eaLnBrk="1" hangingPunct="1"/>
            <a:endParaRPr lang="en-US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smtClean="0"/>
              <a:t>Evidence</a:t>
            </a:r>
          </a:p>
          <a:p>
            <a:pPr lvl="1" eaLnBrk="1" hangingPunct="1"/>
            <a:r>
              <a:rPr lang="en-US" smtClean="0"/>
              <a:t>Huge numbers of equivalent models to TM’s based on radically different ideas</a:t>
            </a:r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304800" y="1481138"/>
            <a:ext cx="8458200" cy="2379662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folHlink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28575">
          <a:headEnd type="none" w="med" len="med"/>
          <a:tailEnd type="arrow" w="med" len="med"/>
        </a:ln>
      </a:spPr>
      <a:bodyPr anchor="ctr"/>
      <a:lstStyle>
        <a:defPPr algn="ctr">
          <a:defRPr sz="2400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arrow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1599</Words>
  <Application>Microsoft Office PowerPoint</Application>
  <PresentationFormat>On-screen Show (4:3)</PresentationFormat>
  <Paragraphs>784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Symbol</vt:lpstr>
      <vt:lpstr>MS PGothic</vt:lpstr>
      <vt:lpstr>Calibri</vt:lpstr>
      <vt:lpstr>Cambria Math</vt:lpstr>
      <vt:lpstr>Wingdings</vt:lpstr>
      <vt:lpstr>Times New Roman</vt:lpstr>
      <vt:lpstr>Arial Unicode MS</vt:lpstr>
      <vt:lpstr>Office Theme</vt:lpstr>
      <vt:lpstr>CSE 311  Foundations of Computing I</vt:lpstr>
      <vt:lpstr>Announcements</vt:lpstr>
      <vt:lpstr>Last lecture highlights</vt:lpstr>
      <vt:lpstr>Computing &amp; Mathematics</vt:lpstr>
      <vt:lpstr>A Brief History of Reasoning</vt:lpstr>
      <vt:lpstr>A Brief History of Reasoning</vt:lpstr>
      <vt:lpstr>A Brief History of Reasoning</vt:lpstr>
      <vt:lpstr>A Brief History of Reasoning</vt:lpstr>
      <vt:lpstr>Turing Machines</vt:lpstr>
      <vt:lpstr>Starting with Cantor</vt:lpstr>
      <vt:lpstr>Cardinality</vt:lpstr>
      <vt:lpstr>Cardinality</vt:lpstr>
      <vt:lpstr>Countability</vt:lpstr>
      <vt:lpstr>The set of all integers is countable</vt:lpstr>
      <vt:lpstr>Is the set of positive rational numbers countable?</vt:lpstr>
      <vt:lpstr>Positive Rational Numbers</vt:lpstr>
      <vt:lpstr>{Positive Rational Numbers} is Countable</vt:lpstr>
      <vt:lpstr>{Positive Rational Numbers} is Countable</vt:lpstr>
      <vt:lpstr>Claim: Σ* is countable for every finite Σ </vt:lpstr>
      <vt:lpstr>The set of all Java programs is countable</vt:lpstr>
      <vt:lpstr>What about the Real Numbers?</vt:lpstr>
      <vt:lpstr>Proof by contradiction</vt:lpstr>
      <vt:lpstr>Real numbers between 0 and 1:  ℝ[0,1)</vt:lpstr>
      <vt:lpstr>Representations as decimals</vt:lpstr>
      <vt:lpstr>Supposed Listing of ℝ[0,1) </vt:lpstr>
      <vt:lpstr>Supposed Listing of ℝ[0,1)</vt:lpstr>
      <vt:lpstr>Flipped Diagonal </vt:lpstr>
      <vt:lpstr>Flipped Diagonal Number D</vt:lpstr>
      <vt:lpstr>The set of all functions  f : ℕ→{0,1,...,9} is not countable </vt:lpstr>
      <vt:lpstr>Non-computable functions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311: Foundations of Computing</dc:title>
  <dc:creator/>
  <cp:lastModifiedBy/>
  <cp:revision>5</cp:revision>
  <cp:lastPrinted>1901-01-01T07:00:00Z</cp:lastPrinted>
  <dcterms:created xsi:type="dcterms:W3CDTF">2010-01-04T17:42:51Z</dcterms:created>
  <dcterms:modified xsi:type="dcterms:W3CDTF">2012-12-03T18:54:42Z</dcterms:modified>
</cp:coreProperties>
</file>