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706" r:id="rId1"/>
  </p:sldMasterIdLst>
  <p:notesMasterIdLst>
    <p:notesMasterId r:id="rId38"/>
  </p:notesMasterIdLst>
  <p:handoutMasterIdLst>
    <p:handoutMasterId r:id="rId39"/>
  </p:handoutMasterIdLst>
  <p:sldIdLst>
    <p:sldId id="413" r:id="rId2"/>
    <p:sldId id="415" r:id="rId3"/>
    <p:sldId id="447" r:id="rId4"/>
    <p:sldId id="535" r:id="rId5"/>
    <p:sldId id="536" r:id="rId6"/>
    <p:sldId id="522" r:id="rId7"/>
    <p:sldId id="537" r:id="rId8"/>
    <p:sldId id="540" r:id="rId9"/>
    <p:sldId id="523" r:id="rId10"/>
    <p:sldId id="524" r:id="rId11"/>
    <p:sldId id="525" r:id="rId12"/>
    <p:sldId id="526" r:id="rId13"/>
    <p:sldId id="527" r:id="rId14"/>
    <p:sldId id="528" r:id="rId15"/>
    <p:sldId id="529" r:id="rId16"/>
    <p:sldId id="530" r:id="rId17"/>
    <p:sldId id="531" r:id="rId18"/>
    <p:sldId id="532" r:id="rId19"/>
    <p:sldId id="533" r:id="rId20"/>
    <p:sldId id="534" r:id="rId21"/>
    <p:sldId id="480" r:id="rId22"/>
    <p:sldId id="479" r:id="rId23"/>
    <p:sldId id="481" r:id="rId24"/>
    <p:sldId id="516" r:id="rId25"/>
    <p:sldId id="482" r:id="rId26"/>
    <p:sldId id="483" r:id="rId27"/>
    <p:sldId id="517" r:id="rId28"/>
    <p:sldId id="484" r:id="rId29"/>
    <p:sldId id="518" r:id="rId30"/>
    <p:sldId id="485" r:id="rId31"/>
    <p:sldId id="519" r:id="rId32"/>
    <p:sldId id="543" r:id="rId33"/>
    <p:sldId id="538" r:id="rId34"/>
    <p:sldId id="539" r:id="rId35"/>
    <p:sldId id="541" r:id="rId36"/>
    <p:sldId id="542" r:id="rId37"/>
  </p:sldIdLst>
  <p:sldSz cx="9144000" cy="6858000" type="screen4x3"/>
  <p:notesSz cx="6934200" cy="9220200"/>
  <p:embeddedFontLst>
    <p:embeddedFont>
      <p:font typeface="Tahoma" pitchFamily="34" charset="0"/>
      <p:regular r:id="rId40"/>
      <p:bold r:id="rId41"/>
    </p:embeddedFont>
    <p:embeddedFont>
      <p:font typeface="MS PGothic" pitchFamily="34" charset="-128"/>
      <p:regular r:id="rId42"/>
    </p:embeddedFont>
    <p:embeddedFont>
      <p:font typeface="Calibri" pitchFamily="34" charset="0"/>
      <p:regular r:id="rId43"/>
      <p:bold r:id="rId44"/>
      <p:italic r:id="rId45"/>
      <p:boldItalic r:id="rId46"/>
    </p:embeddedFont>
    <p:embeddedFont>
      <p:font typeface="Cambria Math" pitchFamily="18" charset="0"/>
      <p:regular r:id="rId47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FFFF99"/>
    <a:srgbClr val="0000FF"/>
    <a:srgbClr val="CC99FF"/>
    <a:srgbClr val="00CCFF"/>
    <a:srgbClr val="99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74" autoAdjust="0"/>
    <p:restoredTop sz="95272" autoAdjust="0"/>
  </p:normalViewPr>
  <p:slideViewPr>
    <p:cSldViewPr>
      <p:cViewPr>
        <p:scale>
          <a:sx n="112" d="100"/>
          <a:sy n="112" d="100"/>
        </p:scale>
        <p:origin x="-8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3.fntdata"/><Relationship Id="rId47" Type="http://schemas.openxmlformats.org/officeDocument/2006/relationships/font" Target="fonts/font8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1.fntdata"/><Relationship Id="rId45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4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1258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9913"/>
            <a:ext cx="5083175" cy="414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737" tIns="45065" rIns="91737" bIns="45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1413" y="698500"/>
            <a:ext cx="4651375" cy="3489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50633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4DDDB-CCD2-EA4D-BBC2-ED79A10610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DF477-2AB5-324A-A489-2FBC39589A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9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3C933-195A-7C40-90DC-487994371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11AD5-145F-FC4A-B3CF-7BFE16322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9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AED30-1C19-7E41-AA81-E749164A6E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0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1EAED-93E9-2946-8785-2F0395B87E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331A5-F55E-D042-B928-76145E6C9C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4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C0D00-EA9C-2E43-967C-1ED77E3DD3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6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F93A9-1010-5C4A-BFB5-F864A4ADFC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1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5CED0-D196-FF45-82B9-510A487A3C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3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BB7B0-C720-9440-AFCB-5C5FEA24C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E1666B3-655F-7B44-9980-0884C026FF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26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NFAs, Regular Expressions, and Equivalence with DFAs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9A86B76-E4D8-9642-8D0B-6455C1FCB25C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Conversion of NFAs to a DFAs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>
                <a:latin typeface="Calibri" charset="0"/>
                <a:sym typeface="Symbol" charset="0"/>
              </a:rPr>
              <a:t>For each state of the DFA corresponding to a set S of states of the NFA and each symbol </a:t>
            </a:r>
            <a:r>
              <a:rPr lang="en-US" sz="2800" b="1">
                <a:latin typeface="Calibri" charset="0"/>
                <a:sym typeface="Symbol" charset="0"/>
              </a:rPr>
              <a:t>s</a:t>
            </a:r>
            <a:r>
              <a:rPr lang="en-US" sz="2800">
                <a:latin typeface="Calibri" charset="0"/>
                <a:sym typeface="Symbol" charset="0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Calibri" charset="0"/>
                <a:sym typeface="Symbol" charset="0"/>
              </a:rPr>
              <a:t>Add an edge labeled </a:t>
            </a:r>
            <a:r>
              <a:rPr lang="en-US" sz="2400" b="1">
                <a:latin typeface="Calibri" charset="0"/>
                <a:sym typeface="Symbol" charset="0"/>
              </a:rPr>
              <a:t>s</a:t>
            </a:r>
            <a:r>
              <a:rPr lang="en-US" sz="2400">
                <a:latin typeface="Calibri" charset="0"/>
                <a:sym typeface="Symbol" charset="0"/>
              </a:rPr>
              <a:t> to state corresponding to T, the set of states of the NFA reached by </a:t>
            </a:r>
          </a:p>
          <a:p>
            <a:pPr lvl="2">
              <a:spcBef>
                <a:spcPct val="0"/>
              </a:spcBef>
            </a:pPr>
            <a:r>
              <a:rPr lang="en-US" sz="2000">
                <a:latin typeface="Calibri" charset="0"/>
                <a:sym typeface="Symbol" charset="0"/>
              </a:rPr>
              <a:t>starting from some state in S, then</a:t>
            </a:r>
          </a:p>
          <a:p>
            <a:pPr lvl="2">
              <a:spcBef>
                <a:spcPct val="0"/>
              </a:spcBef>
            </a:pPr>
            <a:r>
              <a:rPr lang="en-US" sz="2000">
                <a:latin typeface="Calibri" charset="0"/>
                <a:sym typeface="Symbol" charset="0"/>
              </a:rPr>
              <a:t>following one edge labeled by </a:t>
            </a:r>
            <a:r>
              <a:rPr lang="en-US" sz="2000" b="1">
                <a:latin typeface="Calibri" charset="0"/>
                <a:sym typeface="Symbol" charset="0"/>
              </a:rPr>
              <a:t>s</a:t>
            </a:r>
            <a:r>
              <a:rPr lang="en-US" sz="2000">
                <a:latin typeface="Calibri" charset="0"/>
                <a:sym typeface="Symbol" charset="0"/>
              </a:rPr>
              <a:t>, and</a:t>
            </a:r>
          </a:p>
          <a:p>
            <a:pPr lvl="2">
              <a:spcBef>
                <a:spcPct val="0"/>
              </a:spcBef>
            </a:pPr>
            <a:r>
              <a:rPr lang="en-US" sz="2000">
                <a:latin typeface="Calibri" charset="0"/>
                <a:sym typeface="Symbol" charset="0"/>
              </a:rPr>
              <a:t>then following some number of edges labeled by                                                  </a:t>
            </a:r>
          </a:p>
          <a:p>
            <a:pPr lvl="1">
              <a:spcBef>
                <a:spcPct val="0"/>
              </a:spcBef>
            </a:pPr>
            <a:r>
              <a:rPr lang="en-US" sz="2400">
                <a:latin typeface="Calibri" charset="0"/>
                <a:sym typeface="Symbol" charset="0"/>
              </a:rPr>
              <a:t>T will be </a:t>
            </a:r>
            <a:r>
              <a:rPr lang="en-US" sz="2400" b="1">
                <a:latin typeface="Calibri" charset="0"/>
                <a:sym typeface="Symbol" charset="0"/>
              </a:rPr>
              <a:t></a:t>
            </a:r>
            <a:r>
              <a:rPr lang="en-US" sz="2400">
                <a:latin typeface="Calibri" charset="0"/>
                <a:sym typeface="Symbol" charset="0"/>
              </a:rPr>
              <a:t> if no edges from S labeled </a:t>
            </a:r>
            <a:r>
              <a:rPr lang="en-US" sz="2400" b="1">
                <a:latin typeface="Calibri" charset="0"/>
                <a:sym typeface="Symbol" charset="0"/>
              </a:rPr>
              <a:t>s</a:t>
            </a:r>
            <a:r>
              <a:rPr lang="en-US" sz="2400">
                <a:latin typeface="Calibri" charset="0"/>
                <a:sym typeface="Symbol" charset="0"/>
              </a:rPr>
              <a:t> exist</a:t>
            </a:r>
            <a:endParaRPr lang="en-US" sz="2400">
              <a:latin typeface="Calibri" charset="0"/>
            </a:endParaRPr>
          </a:p>
          <a:p>
            <a:pPr lvl="1"/>
            <a:endParaRPr lang="en-US">
              <a:latin typeface="Calibri" charset="0"/>
            </a:endParaRPr>
          </a:p>
          <a:p>
            <a:pPr lvl="1"/>
            <a:endParaRPr lang="en-US">
              <a:latin typeface="Calibri" charset="0"/>
            </a:endParaRPr>
          </a:p>
          <a:p>
            <a:pPr lvl="1"/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9D29E5-F4D1-C24A-A0BB-5E955C136122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1524000" y="4724400"/>
            <a:ext cx="2895600" cy="1471613"/>
            <a:chOff x="2971800" y="4419600"/>
            <a:chExt cx="2895600" cy="1471613"/>
          </a:xfrm>
        </p:grpSpPr>
        <p:sp>
          <p:nvSpPr>
            <p:cNvPr id="9" name="Oval 8"/>
            <p:cNvSpPr/>
            <p:nvPr/>
          </p:nvSpPr>
          <p:spPr bwMode="auto">
            <a:xfrm>
              <a:off x="3733800" y="44196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55626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71800" y="51054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14" name="Straight Arrow Connector 13"/>
            <p:cNvCxnSpPr>
              <a:stCxn id="11" idx="7"/>
              <a:endCxn id="9" idx="3"/>
            </p:cNvCxnSpPr>
            <p:nvPr/>
          </p:nvCxnSpPr>
          <p:spPr>
            <a:xfrm flipV="1">
              <a:off x="3232150" y="4700588"/>
              <a:ext cx="546100" cy="4524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1" idx="5"/>
              <a:endCxn id="10" idx="1"/>
            </p:cNvCxnSpPr>
            <p:nvPr/>
          </p:nvCxnSpPr>
          <p:spPr>
            <a:xfrm>
              <a:off x="3232150" y="5386388"/>
              <a:ext cx="546100" cy="2238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80" name="TextBox 16"/>
            <p:cNvSpPr txBox="1">
              <a:spLocks noChangeArrowheads="1"/>
            </p:cNvSpPr>
            <p:nvPr/>
          </p:nvSpPr>
          <p:spPr bwMode="auto">
            <a:xfrm>
              <a:off x="3200400" y="46482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>
                  <a:sym typeface="Symbol" charset="0"/>
                </a:rPr>
                <a:t></a:t>
              </a:r>
              <a:endParaRPr lang="en-US"/>
            </a:p>
          </p:txBody>
        </p:sp>
        <p:sp>
          <p:nvSpPr>
            <p:cNvPr id="23581" name="TextBox 17"/>
            <p:cNvSpPr txBox="1">
              <a:spLocks noChangeArrowheads="1"/>
            </p:cNvSpPr>
            <p:nvPr/>
          </p:nvSpPr>
          <p:spPr bwMode="auto">
            <a:xfrm>
              <a:off x="3200400" y="54102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>
                  <a:sym typeface="Symbol" charset="0"/>
                </a:rPr>
                <a:t></a:t>
              </a:r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4876800" y="52578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953000" y="44196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562600" y="4876800"/>
              <a:ext cx="304800" cy="32861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1447800" y="4572000"/>
            <a:ext cx="1600200" cy="1828800"/>
          </a:xfrm>
          <a:prstGeom prst="ellipse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cxnSp>
        <p:nvCxnSpPr>
          <p:cNvPr id="22" name="Straight Arrow Connector 21"/>
          <p:cNvCxnSpPr>
            <a:stCxn id="9" idx="6"/>
          </p:cNvCxnSpPr>
          <p:nvPr/>
        </p:nvCxnSpPr>
        <p:spPr>
          <a:xfrm flipV="1">
            <a:off x="2590800" y="4876800"/>
            <a:ext cx="914400" cy="12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</p:cNvCxnSpPr>
          <p:nvPr/>
        </p:nvCxnSpPr>
        <p:spPr>
          <a:xfrm flipV="1">
            <a:off x="1828800" y="4876800"/>
            <a:ext cx="1676400" cy="698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7"/>
            <a:endCxn id="33" idx="2"/>
          </p:cNvCxnSpPr>
          <p:nvPr/>
        </p:nvCxnSpPr>
        <p:spPr>
          <a:xfrm flipV="1">
            <a:off x="2546350" y="5727700"/>
            <a:ext cx="882650" cy="1873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85" name="Straight Arrow Connector 16384"/>
          <p:cNvCxnSpPr>
            <a:stCxn id="35" idx="5"/>
            <a:endCxn id="36" idx="1"/>
          </p:cNvCxnSpPr>
          <p:nvPr/>
        </p:nvCxnSpPr>
        <p:spPr>
          <a:xfrm>
            <a:off x="3765550" y="5005388"/>
            <a:ext cx="393700" cy="2238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 bwMode="auto">
          <a:xfrm rot="14988361">
            <a:off x="2261393" y="6231732"/>
            <a:ext cx="398463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23566" name="TextBox 41"/>
          <p:cNvSpPr txBox="1">
            <a:spLocks noChangeArrowheads="1"/>
          </p:cNvSpPr>
          <p:nvPr/>
        </p:nvSpPr>
        <p:spPr bwMode="auto">
          <a:xfrm>
            <a:off x="3886200" y="48006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>
                <a:sym typeface="Symbol" charset="0"/>
              </a:rPr>
              <a:t></a:t>
            </a:r>
            <a:endParaRPr lang="en-US" b="1"/>
          </a:p>
        </p:txBody>
      </p:sp>
      <p:sp>
        <p:nvSpPr>
          <p:cNvPr id="23567" name="TextBox 42"/>
          <p:cNvSpPr txBox="1">
            <a:spLocks noChangeArrowheads="1"/>
          </p:cNvSpPr>
          <p:nvPr/>
        </p:nvSpPr>
        <p:spPr bwMode="auto">
          <a:xfrm>
            <a:off x="2895600" y="45720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>
                <a:sym typeface="Symbol" charset="0"/>
              </a:rPr>
              <a:t>1</a:t>
            </a:r>
            <a:endParaRPr lang="en-US" b="1"/>
          </a:p>
        </p:txBody>
      </p:sp>
      <p:sp>
        <p:nvSpPr>
          <p:cNvPr id="23568" name="TextBox 43"/>
          <p:cNvSpPr txBox="1">
            <a:spLocks noChangeArrowheads="1"/>
          </p:cNvSpPr>
          <p:nvPr/>
        </p:nvSpPr>
        <p:spPr bwMode="auto">
          <a:xfrm>
            <a:off x="2667000" y="63246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>
                <a:sym typeface="Symbol" charset="0"/>
              </a:rPr>
              <a:t>1</a:t>
            </a:r>
            <a:endParaRPr lang="en-US" b="1"/>
          </a:p>
        </p:txBody>
      </p:sp>
      <p:sp>
        <p:nvSpPr>
          <p:cNvPr id="23569" name="TextBox 44"/>
          <p:cNvSpPr txBox="1">
            <a:spLocks noChangeArrowheads="1"/>
          </p:cNvSpPr>
          <p:nvPr/>
        </p:nvSpPr>
        <p:spPr bwMode="auto">
          <a:xfrm>
            <a:off x="2971800" y="57912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>
                <a:sym typeface="Symbol" charset="0"/>
              </a:rPr>
              <a:t>1</a:t>
            </a:r>
            <a:endParaRPr lang="en-US" b="1"/>
          </a:p>
        </p:txBody>
      </p:sp>
      <p:sp>
        <p:nvSpPr>
          <p:cNvPr id="23570" name="TextBox 45"/>
          <p:cNvSpPr txBox="1">
            <a:spLocks noChangeArrowheads="1"/>
          </p:cNvSpPr>
          <p:nvPr/>
        </p:nvSpPr>
        <p:spPr bwMode="auto">
          <a:xfrm>
            <a:off x="3048000" y="49530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>
                <a:sym typeface="Symbol" charset="0"/>
              </a:rPr>
              <a:t>1</a:t>
            </a:r>
            <a:endParaRPr lang="en-US" b="1"/>
          </a:p>
        </p:txBody>
      </p:sp>
      <p:sp>
        <p:nvSpPr>
          <p:cNvPr id="48" name="Oval 47"/>
          <p:cNvSpPr/>
          <p:nvPr/>
        </p:nvSpPr>
        <p:spPr bwMode="auto">
          <a:xfrm>
            <a:off x="5486400" y="5410200"/>
            <a:ext cx="9906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b,e,f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162800" y="5410200"/>
            <a:ext cx="12954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c,d,e,g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6392" name="Straight Arrow Connector 16391"/>
          <p:cNvCxnSpPr>
            <a:stCxn id="48" idx="6"/>
            <a:endCxn id="49" idx="2"/>
          </p:cNvCxnSpPr>
          <p:nvPr/>
        </p:nvCxnSpPr>
        <p:spPr>
          <a:xfrm>
            <a:off x="6477000" y="55753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4" name="TextBox 51"/>
          <p:cNvSpPr txBox="1">
            <a:spLocks noChangeArrowheads="1"/>
          </p:cNvSpPr>
          <p:nvPr/>
        </p:nvSpPr>
        <p:spPr bwMode="auto">
          <a:xfrm>
            <a:off x="6629400" y="52578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>
                <a:sym typeface="Symbol" charset="0"/>
              </a:rPr>
              <a:t>1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2465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Conversion of NFAs to a DFAs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Final states for the DFA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All states whose set contain some final state of the NFA</a:t>
            </a:r>
            <a:endParaRPr lang="en-US" b="1" dirty="0">
              <a:ea typeface="+mn-ea"/>
              <a:sym typeface="Symbol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5C5CC6A-8B72-A347-83EC-6DEB36AA56CC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248400" y="4114800"/>
            <a:ext cx="1295400" cy="3286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a,b,c,e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24584" name="Group 27"/>
          <p:cNvGrpSpPr>
            <a:grpSpLocks/>
          </p:cNvGrpSpPr>
          <p:nvPr/>
        </p:nvGrpSpPr>
        <p:grpSpPr bwMode="auto">
          <a:xfrm>
            <a:off x="1981200" y="3810000"/>
            <a:ext cx="2057400" cy="1014413"/>
            <a:chOff x="1981200" y="3810000"/>
            <a:chExt cx="2057400" cy="1014413"/>
          </a:xfrm>
        </p:grpSpPr>
        <p:sp>
          <p:nvSpPr>
            <p:cNvPr id="8" name="Oval 7"/>
            <p:cNvSpPr/>
            <p:nvPr/>
          </p:nvSpPr>
          <p:spPr bwMode="auto">
            <a:xfrm>
              <a:off x="3733800" y="38100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590800" y="3886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9718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981200" y="43434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9" name="Straight Arrow Connector 8"/>
            <p:cNvCxnSpPr>
              <a:stCxn id="14" idx="6"/>
              <a:endCxn id="13" idx="2"/>
            </p:cNvCxnSpPr>
            <p:nvPr/>
          </p:nvCxnSpPr>
          <p:spPr>
            <a:xfrm>
              <a:off x="2286000" y="4508500"/>
              <a:ext cx="685800" cy="1524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3" name="TextBox 25"/>
            <p:cNvSpPr txBox="1">
              <a:spLocks noChangeArrowheads="1"/>
            </p:cNvSpPr>
            <p:nvPr/>
          </p:nvSpPr>
          <p:spPr bwMode="auto">
            <a:xfrm>
              <a:off x="2438400" y="42672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endParaRPr lang="en-US" b="1"/>
            </a:p>
          </p:txBody>
        </p:sp>
        <p:sp>
          <p:nvSpPr>
            <p:cNvPr id="24594" name="TextBox 28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endParaRPr lang="en-US" b="1"/>
            </a:p>
          </p:txBody>
        </p:sp>
        <p:cxnSp>
          <p:nvCxnSpPr>
            <p:cNvPr id="23" name="Straight Arrow Connector 22"/>
            <p:cNvCxnSpPr>
              <a:stCxn id="10" idx="6"/>
            </p:cNvCxnSpPr>
            <p:nvPr/>
          </p:nvCxnSpPr>
          <p:spPr>
            <a:xfrm flipV="1">
              <a:off x="2895600" y="4038600"/>
              <a:ext cx="838200" cy="1270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85" name="TextBox 26"/>
          <p:cNvSpPr txBox="1">
            <a:spLocks noChangeArrowheads="1"/>
          </p:cNvSpPr>
          <p:nvPr/>
        </p:nvSpPr>
        <p:spPr bwMode="auto">
          <a:xfrm>
            <a:off x="2895600" y="52578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NFA</a:t>
            </a:r>
          </a:p>
        </p:txBody>
      </p:sp>
      <p:sp>
        <p:nvSpPr>
          <p:cNvPr id="24586" name="TextBox 31"/>
          <p:cNvSpPr txBox="1">
            <a:spLocks noChangeArrowheads="1"/>
          </p:cNvSpPr>
          <p:nvPr/>
        </p:nvSpPr>
        <p:spPr bwMode="auto">
          <a:xfrm>
            <a:off x="6705600" y="51054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DFA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657600"/>
            <a:ext cx="2895600" cy="1219200"/>
          </a:xfrm>
          <a:prstGeom prst="ellipse">
            <a:avLst/>
          </a:prstGeom>
          <a:ln w="28575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5858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NFA to DFA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A371857-D188-2844-92BE-AEA3DFF67EF6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25606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4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  <p:sp>
          <p:nvSpPr>
            <p:cNvPr id="25615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0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0,1</a:t>
              </a:r>
              <a:endParaRPr lang="en-US" sz="2000" b="1"/>
            </a:p>
          </p:txBody>
        </p:sp>
        <p:cxnSp>
          <p:nvCxnSpPr>
            <p:cNvPr id="25621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22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1</a:t>
              </a:r>
              <a:endParaRPr lang="en-US" sz="2000" b="1"/>
            </a:p>
          </p:txBody>
        </p:sp>
        <p:sp>
          <p:nvSpPr>
            <p:cNvPr id="25623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</p:grpSp>
      <p:sp>
        <p:nvSpPr>
          <p:cNvPr id="25607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9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332331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NFA to DFA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314D859-71FB-5747-8A63-A3D4CB601A37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26630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39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  <p:sp>
          <p:nvSpPr>
            <p:cNvPr id="26640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45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0,1</a:t>
              </a:r>
              <a:endParaRPr lang="en-US" sz="2000" b="1"/>
            </a:p>
          </p:txBody>
        </p:sp>
        <p:cxnSp>
          <p:nvCxnSpPr>
            <p:cNvPr id="26646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7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1</a:t>
              </a:r>
              <a:endParaRPr lang="en-US" sz="2000" b="1"/>
            </a:p>
          </p:txBody>
        </p:sp>
        <p:sp>
          <p:nvSpPr>
            <p:cNvPr id="26648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</p:grpSp>
      <p:sp>
        <p:nvSpPr>
          <p:cNvPr id="26631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4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11031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NFA to DFA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FF6AED1-1E41-5E45-A08C-72C2081A80C9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27654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8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  <p:sp>
          <p:nvSpPr>
            <p:cNvPr id="27669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4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0,1</a:t>
              </a:r>
              <a:endParaRPr lang="en-US" sz="2000" b="1"/>
            </a:p>
          </p:txBody>
        </p:sp>
        <p:cxnSp>
          <p:nvCxnSpPr>
            <p:cNvPr id="27675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76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1</a:t>
              </a:r>
              <a:endParaRPr lang="en-US" sz="2000" b="1"/>
            </a:p>
          </p:txBody>
        </p:sp>
        <p:sp>
          <p:nvSpPr>
            <p:cNvPr id="27677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</p:grpSp>
      <p:sp>
        <p:nvSpPr>
          <p:cNvPr id="27655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8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7659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0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3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9900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NFA to DFA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EF46574-E3C0-3143-8010-4E90547F6F0C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28678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8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  <p:sp>
          <p:nvSpPr>
            <p:cNvPr id="28699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4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0,1</a:t>
              </a:r>
              <a:endParaRPr lang="en-US" sz="2000" b="1"/>
            </a:p>
          </p:txBody>
        </p:sp>
        <p:cxnSp>
          <p:nvCxnSpPr>
            <p:cNvPr id="28705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6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1</a:t>
              </a:r>
              <a:endParaRPr lang="en-US" sz="2000" b="1"/>
            </a:p>
          </p:txBody>
        </p:sp>
        <p:sp>
          <p:nvSpPr>
            <p:cNvPr id="28707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</p:grpSp>
      <p:sp>
        <p:nvSpPr>
          <p:cNvPr id="28679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2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8683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2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28693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0834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NFA to DFA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D9E875B-5F13-7544-81E9-E9C4C8765AD4}" type="slidenum">
              <a:rPr lang="en-US">
                <a:solidFill>
                  <a:srgbClr val="898989"/>
                </a:solidFill>
              </a:rPr>
              <a:pPr eaLnBrk="1" hangingPunct="1"/>
              <a:t>16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29702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27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  <p:sp>
          <p:nvSpPr>
            <p:cNvPr id="29728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33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0,1</a:t>
              </a:r>
              <a:endParaRPr lang="en-US" sz="2000" b="1"/>
            </a:p>
          </p:txBody>
        </p:sp>
        <p:cxnSp>
          <p:nvCxnSpPr>
            <p:cNvPr id="29734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35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1</a:t>
              </a:r>
              <a:endParaRPr lang="en-US" sz="2000" b="1"/>
            </a:p>
          </p:txBody>
        </p:sp>
        <p:sp>
          <p:nvSpPr>
            <p:cNvPr id="29736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</p:grpSp>
      <p:sp>
        <p:nvSpPr>
          <p:cNvPr id="29703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6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29707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8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1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6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29717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0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2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25988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NFA to DFA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2E62342-3C85-734F-88A0-BC8D2AB47662}" type="slidenum">
              <a:rPr lang="en-US">
                <a:solidFill>
                  <a:srgbClr val="898989"/>
                </a:solidFill>
              </a:rPr>
              <a:pPr eaLnBrk="1" hangingPunct="1"/>
              <a:t>17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30726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53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  <p:sp>
          <p:nvSpPr>
            <p:cNvPr id="30754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59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0,1</a:t>
              </a:r>
              <a:endParaRPr lang="en-US" sz="2000" b="1"/>
            </a:p>
          </p:txBody>
        </p:sp>
        <p:cxnSp>
          <p:nvCxnSpPr>
            <p:cNvPr id="30760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61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1</a:t>
              </a:r>
              <a:endParaRPr lang="en-US" sz="2000" b="1"/>
            </a:p>
          </p:txBody>
        </p:sp>
        <p:sp>
          <p:nvSpPr>
            <p:cNvPr id="30762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</p:grpSp>
      <p:sp>
        <p:nvSpPr>
          <p:cNvPr id="30727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0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0731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2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5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0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0741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0745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0,1</a:t>
            </a:r>
            <a:endParaRPr lang="en-US" sz="2000" b="1"/>
          </a:p>
        </p:txBody>
      </p:sp>
      <p:cxnSp>
        <p:nvCxnSpPr>
          <p:cNvPr id="30746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8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746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NFA to DFA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6BC6A88-B720-0E43-AF21-5EF5A60B2522}" type="slidenum">
              <a:rPr lang="en-US">
                <a:solidFill>
                  <a:srgbClr val="898989"/>
                </a:solidFill>
              </a:rPr>
              <a:pPr eaLnBrk="1" hangingPunct="1"/>
              <a:t>18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31750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2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  <p:sp>
          <p:nvSpPr>
            <p:cNvPr id="31783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8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0,1</a:t>
              </a:r>
              <a:endParaRPr lang="en-US" sz="2000" b="1"/>
            </a:p>
          </p:txBody>
        </p:sp>
        <p:cxnSp>
          <p:nvCxnSpPr>
            <p:cNvPr id="31789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0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1</a:t>
              </a:r>
              <a:endParaRPr lang="en-US" sz="2000" b="1"/>
            </a:p>
          </p:txBody>
        </p:sp>
        <p:sp>
          <p:nvSpPr>
            <p:cNvPr id="31791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</p:grpSp>
      <p:sp>
        <p:nvSpPr>
          <p:cNvPr id="31751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4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1755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6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9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4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1765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49" name="Oval 48"/>
          <p:cNvSpPr/>
          <p:nvPr/>
        </p:nvSpPr>
        <p:spPr bwMode="auto">
          <a:xfrm>
            <a:off x="6426200" y="4724400"/>
            <a:ext cx="1293813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9" idx="2"/>
            <a:endCxn id="41" idx="6"/>
          </p:cNvCxnSpPr>
          <p:nvPr/>
        </p:nvCxnSpPr>
        <p:spPr>
          <a:xfrm flipH="1" flipV="1">
            <a:off x="5715000" y="4994275"/>
            <a:ext cx="711200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0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1771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0,1</a:t>
            </a:r>
            <a:endParaRPr lang="en-US" sz="2000" b="1"/>
          </a:p>
        </p:txBody>
      </p:sp>
      <p:cxnSp>
        <p:nvCxnSpPr>
          <p:cNvPr id="31772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4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31775" name="TextBox 42"/>
          <p:cNvSpPr txBox="1">
            <a:spLocks noChangeArrowheads="1"/>
          </p:cNvSpPr>
          <p:nvPr/>
        </p:nvSpPr>
        <p:spPr bwMode="auto">
          <a:xfrm>
            <a:off x="5907088" y="5003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cxnSp>
        <p:nvCxnSpPr>
          <p:cNvPr id="80" name="Straight Arrow Connector 79"/>
          <p:cNvCxnSpPr>
            <a:endCxn id="39" idx="3"/>
          </p:cNvCxnSpPr>
          <p:nvPr/>
        </p:nvCxnSpPr>
        <p:spPr>
          <a:xfrm flipV="1">
            <a:off x="5410200" y="3749675"/>
            <a:ext cx="1466850" cy="974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7" name="TextBox 42"/>
          <p:cNvSpPr txBox="1">
            <a:spLocks noChangeArrowheads="1"/>
          </p:cNvSpPr>
          <p:nvPr/>
        </p:nvSpPr>
        <p:spPr bwMode="auto">
          <a:xfrm>
            <a:off x="5835650" y="3948113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4130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NFA to DFA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BEC3E23-A1F7-3D41-B9F3-2F184D076664}" type="slidenum">
              <a:rPr lang="en-US">
                <a:solidFill>
                  <a:srgbClr val="898989"/>
                </a:solidFill>
              </a:rPr>
              <a:pPr eaLnBrk="1" hangingPunct="1"/>
              <a:t>19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32774" name="Group 66"/>
          <p:cNvGrpSpPr>
            <a:grpSpLocks/>
          </p:cNvGrpSpPr>
          <p:nvPr/>
        </p:nvGrpSpPr>
        <p:grpSpPr bwMode="auto">
          <a:xfrm>
            <a:off x="304800" y="2514600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10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  <p:sp>
          <p:nvSpPr>
            <p:cNvPr id="32811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16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0,1</a:t>
              </a:r>
              <a:endParaRPr lang="en-US" sz="2000" b="1"/>
            </a:p>
          </p:txBody>
        </p:sp>
        <p:cxnSp>
          <p:nvCxnSpPr>
            <p:cNvPr id="32817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8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1</a:t>
              </a:r>
              <a:endParaRPr lang="en-US" sz="2000" b="1"/>
            </a:p>
          </p:txBody>
        </p:sp>
        <p:sp>
          <p:nvSpPr>
            <p:cNvPr id="32819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0</a:t>
              </a:r>
              <a:endParaRPr lang="en-US" sz="2000" b="1"/>
            </a:p>
          </p:txBody>
        </p:sp>
      </p:grpSp>
      <p:sp>
        <p:nvSpPr>
          <p:cNvPr id="32775" name="TextBox 26"/>
          <p:cNvSpPr txBox="1">
            <a:spLocks noChangeArrowheads="1"/>
          </p:cNvSpPr>
          <p:nvPr/>
        </p:nvSpPr>
        <p:spPr bwMode="auto">
          <a:xfrm>
            <a:off x="1789113" y="50720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NFA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4776788" y="1927225"/>
            <a:ext cx="938212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>
            <a:endCxn id="70" idx="2"/>
          </p:cNvCxnSpPr>
          <p:nvPr/>
        </p:nvCxnSpPr>
        <p:spPr bwMode="auto">
          <a:xfrm>
            <a:off x="4332288" y="2205038"/>
            <a:ext cx="444500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8" name="TextBox 26"/>
          <p:cNvSpPr txBox="1">
            <a:spLocks noChangeArrowheads="1"/>
          </p:cNvSpPr>
          <p:nvPr/>
        </p:nvSpPr>
        <p:spPr bwMode="auto">
          <a:xfrm>
            <a:off x="5888038" y="562927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DFA</a:t>
            </a:r>
          </a:p>
        </p:txBody>
      </p:sp>
      <p:cxnSp>
        <p:nvCxnSpPr>
          <p:cNvPr id="32779" name="AutoShape 1083"/>
          <p:cNvCxnSpPr>
            <a:cxnSpLocks noChangeShapeType="1"/>
            <a:stCxn id="70" idx="1"/>
            <a:endCxn id="70" idx="7"/>
          </p:cNvCxnSpPr>
          <p:nvPr/>
        </p:nvCxnSpPr>
        <p:spPr bwMode="auto">
          <a:xfrm rot="5400000" flipH="1" flipV="1">
            <a:off x="5245101" y="1676400"/>
            <a:ext cx="12700" cy="663575"/>
          </a:xfrm>
          <a:prstGeom prst="curvedConnector3">
            <a:avLst>
              <a:gd name="adj1" fmla="val 376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0" name="TextBox 42"/>
          <p:cNvSpPr txBox="1">
            <a:spLocks noChangeArrowheads="1"/>
          </p:cNvSpPr>
          <p:nvPr/>
        </p:nvSpPr>
        <p:spPr bwMode="auto">
          <a:xfrm>
            <a:off x="4611688" y="1531938"/>
            <a:ext cx="328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35" name="Oval 34"/>
          <p:cNvSpPr/>
          <p:nvPr/>
        </p:nvSpPr>
        <p:spPr bwMode="auto">
          <a:xfrm>
            <a:off x="4976813" y="3305175"/>
            <a:ext cx="550862" cy="5572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0" idx="4"/>
            <a:endCxn id="35" idx="0"/>
          </p:cNvCxnSpPr>
          <p:nvPr/>
        </p:nvCxnSpPr>
        <p:spPr>
          <a:xfrm>
            <a:off x="5245100" y="2484438"/>
            <a:ext cx="6350" cy="820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3" name="TextBox 42"/>
          <p:cNvSpPr txBox="1">
            <a:spLocks noChangeArrowheads="1"/>
          </p:cNvSpPr>
          <p:nvPr/>
        </p:nvSpPr>
        <p:spPr bwMode="auto">
          <a:xfrm>
            <a:off x="4940300" y="26717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9" name="Oval 38"/>
          <p:cNvSpPr/>
          <p:nvPr/>
        </p:nvSpPr>
        <p:spPr bwMode="auto">
          <a:xfrm>
            <a:off x="6797675" y="3275013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b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4776788" y="4716463"/>
            <a:ext cx="938212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35" idx="4"/>
            <a:endCxn id="41" idx="0"/>
          </p:cNvCxnSpPr>
          <p:nvPr/>
        </p:nvCxnSpPr>
        <p:spPr>
          <a:xfrm flipH="1">
            <a:off x="5245100" y="3862388"/>
            <a:ext cx="6350" cy="854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39" idx="2"/>
          </p:cNvCxnSpPr>
          <p:nvPr/>
        </p:nvCxnSpPr>
        <p:spPr>
          <a:xfrm flipV="1">
            <a:off x="5527675" y="3552825"/>
            <a:ext cx="1270000" cy="301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8" name="TextBox 42"/>
          <p:cNvSpPr txBox="1">
            <a:spLocks noChangeArrowheads="1"/>
          </p:cNvSpPr>
          <p:nvPr/>
        </p:nvSpPr>
        <p:spPr bwMode="auto">
          <a:xfrm>
            <a:off x="5999163" y="31829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2789" name="TextBox 42"/>
          <p:cNvSpPr txBox="1">
            <a:spLocks noChangeArrowheads="1"/>
          </p:cNvSpPr>
          <p:nvPr/>
        </p:nvSpPr>
        <p:spPr bwMode="auto">
          <a:xfrm>
            <a:off x="4918075" y="4046538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49" name="Oval 48"/>
          <p:cNvSpPr/>
          <p:nvPr/>
        </p:nvSpPr>
        <p:spPr bwMode="auto">
          <a:xfrm>
            <a:off x="6426200" y="4724400"/>
            <a:ext cx="1293813" cy="557213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a,b,c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49" idx="2"/>
            <a:endCxn id="41" idx="6"/>
          </p:cNvCxnSpPr>
          <p:nvPr/>
        </p:nvCxnSpPr>
        <p:spPr>
          <a:xfrm flipH="1" flipV="1">
            <a:off x="5715000" y="4994275"/>
            <a:ext cx="711200" cy="952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 bwMode="auto">
          <a:xfrm>
            <a:off x="6797675" y="1862138"/>
            <a:ext cx="550863" cy="5572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mbria Math"/>
                <a:ea typeface="Cambria Math"/>
                <a:sym typeface="Symbol"/>
              </a:rPr>
              <a:t>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39" idx="0"/>
            <a:endCxn id="56" idx="4"/>
          </p:cNvCxnSpPr>
          <p:nvPr/>
        </p:nvCxnSpPr>
        <p:spPr>
          <a:xfrm flipV="1">
            <a:off x="7072313" y="2419350"/>
            <a:ext cx="0" cy="8556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4" name="TextBox 42"/>
          <p:cNvSpPr txBox="1">
            <a:spLocks noChangeArrowheads="1"/>
          </p:cNvSpPr>
          <p:nvPr/>
        </p:nvSpPr>
        <p:spPr bwMode="auto">
          <a:xfrm>
            <a:off x="7070725" y="2606675"/>
            <a:ext cx="327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32795" name="TextBox 42"/>
          <p:cNvSpPr txBox="1">
            <a:spLocks noChangeArrowheads="1"/>
          </p:cNvSpPr>
          <p:nvPr/>
        </p:nvSpPr>
        <p:spPr bwMode="auto">
          <a:xfrm>
            <a:off x="6823075" y="1279525"/>
            <a:ext cx="541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0,1</a:t>
            </a:r>
            <a:endParaRPr lang="en-US" sz="2000" b="1"/>
          </a:p>
        </p:txBody>
      </p:sp>
      <p:cxnSp>
        <p:nvCxnSpPr>
          <p:cNvPr id="32796" name="AutoShape 1083"/>
          <p:cNvCxnSpPr>
            <a:cxnSpLocks noChangeShapeType="1"/>
            <a:stCxn id="56" idx="1"/>
            <a:endCxn id="56" idx="7"/>
          </p:cNvCxnSpPr>
          <p:nvPr/>
        </p:nvCxnSpPr>
        <p:spPr bwMode="auto">
          <a:xfrm rot="5400000" flipH="1" flipV="1">
            <a:off x="7072313" y="1747837"/>
            <a:ext cx="12700" cy="390525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63"/>
          <p:cNvCxnSpPr>
            <a:stCxn id="39" idx="1"/>
            <a:endCxn id="70" idx="5"/>
          </p:cNvCxnSpPr>
          <p:nvPr/>
        </p:nvCxnSpPr>
        <p:spPr>
          <a:xfrm flipH="1" flipV="1">
            <a:off x="5576888" y="2401888"/>
            <a:ext cx="1300162" cy="9540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8" name="TextBox 42"/>
          <p:cNvSpPr txBox="1">
            <a:spLocks noChangeArrowheads="1"/>
          </p:cNvSpPr>
          <p:nvPr/>
        </p:nvSpPr>
        <p:spPr bwMode="auto">
          <a:xfrm>
            <a:off x="6221413" y="2646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cxnSp>
        <p:nvCxnSpPr>
          <p:cNvPr id="75" name="Straight Arrow Connector 74"/>
          <p:cNvCxnSpPr>
            <a:stCxn id="49" idx="1"/>
            <a:endCxn id="41" idx="7"/>
          </p:cNvCxnSpPr>
          <p:nvPr/>
        </p:nvCxnSpPr>
        <p:spPr>
          <a:xfrm flipH="1" flipV="1">
            <a:off x="5576888" y="4797425"/>
            <a:ext cx="1038225" cy="9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0" name="TextBox 42"/>
          <p:cNvSpPr txBox="1">
            <a:spLocks noChangeArrowheads="1"/>
          </p:cNvSpPr>
          <p:nvPr/>
        </p:nvSpPr>
        <p:spPr bwMode="auto">
          <a:xfrm>
            <a:off x="5907088" y="5003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32801" name="TextBox 42"/>
          <p:cNvSpPr txBox="1">
            <a:spLocks noChangeArrowheads="1"/>
          </p:cNvSpPr>
          <p:nvPr/>
        </p:nvSpPr>
        <p:spPr bwMode="auto">
          <a:xfrm>
            <a:off x="5932488" y="44243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cxnSp>
        <p:nvCxnSpPr>
          <p:cNvPr id="80" name="Straight Arrow Connector 79"/>
          <p:cNvCxnSpPr>
            <a:endCxn id="39" idx="3"/>
          </p:cNvCxnSpPr>
          <p:nvPr/>
        </p:nvCxnSpPr>
        <p:spPr>
          <a:xfrm flipV="1">
            <a:off x="5410200" y="3749675"/>
            <a:ext cx="1466850" cy="974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3" name="TextBox 42"/>
          <p:cNvSpPr txBox="1">
            <a:spLocks noChangeArrowheads="1"/>
          </p:cNvSpPr>
          <p:nvPr/>
        </p:nvSpPr>
        <p:spPr bwMode="auto">
          <a:xfrm>
            <a:off x="5835650" y="3948113"/>
            <a:ext cx="3270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cxnSp>
        <p:nvCxnSpPr>
          <p:cNvPr id="32804" name="AutoShape 1083"/>
          <p:cNvCxnSpPr>
            <a:cxnSpLocks noChangeShapeType="1"/>
          </p:cNvCxnSpPr>
          <p:nvPr/>
        </p:nvCxnSpPr>
        <p:spPr bwMode="auto">
          <a:xfrm rot="5400000" flipH="1" flipV="1">
            <a:off x="7030244" y="4521994"/>
            <a:ext cx="12700" cy="388938"/>
          </a:xfrm>
          <a:prstGeom prst="curvedConnector3">
            <a:avLst>
              <a:gd name="adj1" fmla="val 2442537"/>
            </a:avLst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5" name="TextBox 42"/>
          <p:cNvSpPr txBox="1">
            <a:spLocks noChangeArrowheads="1"/>
          </p:cNvSpPr>
          <p:nvPr/>
        </p:nvSpPr>
        <p:spPr bwMode="auto">
          <a:xfrm>
            <a:off x="7094538" y="41608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5538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>
                <a:latin typeface="Calibri" charset="0"/>
              </a:rPr>
              <a:t>Reading assignments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7</a:t>
            </a:r>
            <a:r>
              <a:rPr lang="en-US" baseline="30000" dirty="0">
                <a:latin typeface="Calibri" charset="0"/>
              </a:rPr>
              <a:t>th</a:t>
            </a:r>
            <a:r>
              <a:rPr lang="en-US" dirty="0">
                <a:latin typeface="Calibri" charset="0"/>
              </a:rPr>
              <a:t> Edition,  Sections 13.3 and 13.4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6</a:t>
            </a:r>
            <a:r>
              <a:rPr lang="en-US" baseline="30000" dirty="0">
                <a:latin typeface="Calibri" charset="0"/>
              </a:rPr>
              <a:t>th</a:t>
            </a:r>
            <a:r>
              <a:rPr lang="en-US" dirty="0">
                <a:latin typeface="Calibri" charset="0"/>
              </a:rPr>
              <a:t> Edition,  Section 12.3 and 12.4</a:t>
            </a:r>
          </a:p>
          <a:p>
            <a:pPr lvl="1" eaLnBrk="1" hangingPunct="1"/>
            <a:r>
              <a:rPr lang="en-US" dirty="0">
                <a:latin typeface="Calibri" charset="0"/>
              </a:rPr>
              <a:t>5</a:t>
            </a:r>
            <a:r>
              <a:rPr lang="en-US" baseline="30000" dirty="0">
                <a:latin typeface="Calibri" charset="0"/>
              </a:rPr>
              <a:t>th</a:t>
            </a:r>
            <a:r>
              <a:rPr lang="en-US" dirty="0">
                <a:latin typeface="Calibri" charset="0"/>
              </a:rPr>
              <a:t> Edition,  Section 11.3 and </a:t>
            </a:r>
            <a:r>
              <a:rPr lang="en-US" dirty="0" smtClean="0">
                <a:latin typeface="Calibri" charset="0"/>
              </a:rPr>
              <a:t>11.4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Problem 6 dropped from Homework 9</a:t>
            </a:r>
            <a:endParaRPr lang="en-US" dirty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 smtClean="0">
                <a:latin typeface="Calibri" charset="0"/>
              </a:rPr>
              <a:t>Topic list and sample final exam problems have been posted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Comprehensive final, roughly 67% of material post midterm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Review session TBA (Saturday, December 8)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Final exam,  Monday, December 10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2:30-4:20 pm or 4:30-6:20 pm,  Kane 220.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If you have a conflict, contact instructors ASAP</a:t>
            </a:r>
            <a:endParaRPr lang="en-US" dirty="0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7A84588-8F25-974F-AEAB-58E6B25BC9A2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Exponential blow-up in simulating </a:t>
            </a:r>
            <a:r>
              <a:rPr lang="en-US" dirty="0" err="1" smtClean="0">
                <a:ea typeface="+mj-ea"/>
              </a:rPr>
              <a:t>nondeterminism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>
                <a:latin typeface="Calibri" charset="0"/>
              </a:rPr>
              <a:t>In general the DFA might need a state for every subset of states of the NFA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Calibri" charset="0"/>
              </a:rPr>
              <a:t>Power set of the set of states of the NFA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Calibri" charset="0"/>
              </a:rPr>
              <a:t>n-state NFA yields DFA with at most 2</a:t>
            </a:r>
            <a:r>
              <a:rPr lang="en-US" sz="2600" baseline="30000">
                <a:latin typeface="Calibri" charset="0"/>
              </a:rPr>
              <a:t>n</a:t>
            </a:r>
            <a:r>
              <a:rPr lang="en-US" sz="2600">
                <a:latin typeface="Calibri" charset="0"/>
              </a:rPr>
              <a:t> states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Calibri" charset="0"/>
              </a:rPr>
              <a:t>We saw an example where roughly 2</a:t>
            </a:r>
            <a:r>
              <a:rPr lang="en-US" sz="2600" baseline="30000">
                <a:latin typeface="Calibri" charset="0"/>
              </a:rPr>
              <a:t>n</a:t>
            </a:r>
            <a:r>
              <a:rPr lang="en-US" sz="2600">
                <a:latin typeface="Calibri" charset="0"/>
              </a:rPr>
              <a:t> is necessary</a:t>
            </a:r>
          </a:p>
          <a:p>
            <a:pPr lvl="2">
              <a:lnSpc>
                <a:spcPct val="90000"/>
              </a:lnSpc>
            </a:pPr>
            <a:r>
              <a:rPr lang="en-US" sz="2200">
                <a:latin typeface="Calibri" charset="0"/>
              </a:rPr>
              <a:t>Is the 10</a:t>
            </a:r>
            <a:r>
              <a:rPr lang="en-US" sz="2200" baseline="30000">
                <a:latin typeface="Calibri" charset="0"/>
              </a:rPr>
              <a:t>th</a:t>
            </a:r>
            <a:r>
              <a:rPr lang="en-US" sz="2200">
                <a:latin typeface="Calibri" charset="0"/>
              </a:rPr>
              <a:t> char from the end a 1?</a:t>
            </a:r>
          </a:p>
          <a:p>
            <a:pPr lvl="2">
              <a:lnSpc>
                <a:spcPct val="90000"/>
              </a:lnSpc>
            </a:pPr>
            <a:endParaRPr lang="en-US" sz="2200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 sz="3000">
                <a:latin typeface="Calibri" charset="0"/>
              </a:rPr>
              <a:t>The famous </a:t>
            </a:r>
            <a:r>
              <a:rPr lang="ja-JP" altLang="en-US" sz="3000">
                <a:latin typeface="Calibri" charset="0"/>
              </a:rPr>
              <a:t>“</a:t>
            </a:r>
            <a:r>
              <a:rPr lang="en-US" sz="3000">
                <a:latin typeface="Calibri" charset="0"/>
              </a:rPr>
              <a:t>P=NP?</a:t>
            </a:r>
            <a:r>
              <a:rPr lang="ja-JP" altLang="en-US" sz="3000">
                <a:latin typeface="Calibri" charset="0"/>
              </a:rPr>
              <a:t>”</a:t>
            </a:r>
            <a:r>
              <a:rPr lang="en-US" sz="3000">
                <a:latin typeface="Calibri" charset="0"/>
              </a:rPr>
              <a:t> question asks whether a similar blow-up is always necessary to get rid of nondeterminism for polynomial-time algorithms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7144518-A914-2249-B7D8-368479075FBF}" type="slidenum">
              <a:rPr 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NFAs and Regular Expressions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>
                <a:latin typeface="Calibri" charset="0"/>
              </a:rPr>
              <a:t>Theorem:   For any set of strings (language) A</a:t>
            </a:r>
            <a:r>
              <a:rPr lang="en-US">
                <a:latin typeface="Symbol" charset="0"/>
                <a:sym typeface="Symbol" charset="0"/>
              </a:rPr>
              <a:t> </a:t>
            </a:r>
            <a:r>
              <a:rPr lang="en-US">
                <a:latin typeface="Calibri" charset="0"/>
              </a:rPr>
              <a:t>described by a regular expression, there is an NFA that recognizes A.  </a:t>
            </a:r>
          </a:p>
          <a:p>
            <a:pPr lvl="1"/>
            <a:endParaRPr lang="en-US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>
                <a:latin typeface="Calibri" charset="0"/>
              </a:rPr>
              <a:t>Proof idea:   Structural induction based on the recursive definition of regular expressions...</a:t>
            </a:r>
          </a:p>
          <a:p>
            <a:pPr lvl="1"/>
            <a:endParaRPr lang="en-US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400">
                <a:latin typeface="Calibri" charset="0"/>
              </a:rPr>
              <a:t>Note: One can also find a regular expression to describe the language recognized by any NFA but we won</a:t>
            </a:r>
            <a:r>
              <a:rPr lang="ja-JP" altLang="en-US" sz="2400">
                <a:latin typeface="Calibri" charset="0"/>
              </a:rPr>
              <a:t>’</a:t>
            </a:r>
            <a:r>
              <a:rPr lang="en-US" sz="2400">
                <a:latin typeface="Calibri" charset="0"/>
              </a:rPr>
              <a:t>t prove that fact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E23CC89-FC0B-904A-9FED-B4E69602CC0C}" type="slidenum">
              <a:rPr lang="en-US">
                <a:solidFill>
                  <a:srgbClr val="898989"/>
                </a:solidFill>
              </a:rPr>
              <a:pPr eaLnBrk="1" hangingPunct="1"/>
              <a:t>21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Regular expressions over </a:t>
            </a:r>
            <a:r>
              <a:rPr lang="en-US">
                <a:latin typeface="Symbol" charset="0"/>
                <a:sym typeface="Symbol" charset="0"/>
              </a:rPr>
              <a:t></a:t>
            </a:r>
            <a:endParaRPr lang="en-US">
              <a:latin typeface="Calibri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648200"/>
          </a:xfrm>
        </p:spPr>
        <p:txBody>
          <a:bodyPr/>
          <a:lstStyle/>
          <a:p>
            <a:r>
              <a:rPr lang="en-US">
                <a:latin typeface="Calibri" charset="0"/>
              </a:rPr>
              <a:t>Basis:</a:t>
            </a:r>
          </a:p>
          <a:p>
            <a:pPr lvl="1"/>
            <a:r>
              <a:rPr lang="en-US" b="1">
                <a:latin typeface="Calibri" charset="0"/>
                <a:sym typeface="Symbol" charset="0"/>
              </a:rPr>
              <a:t></a:t>
            </a:r>
            <a:r>
              <a:rPr lang="en-US">
                <a:latin typeface="Calibri" charset="0"/>
                <a:sym typeface="Symbol" charset="0"/>
              </a:rPr>
              <a:t>, </a:t>
            </a:r>
            <a:r>
              <a:rPr lang="en-US" b="1">
                <a:latin typeface="Calibri" charset="0"/>
                <a:sym typeface="Symbol" charset="0"/>
              </a:rPr>
              <a:t></a:t>
            </a:r>
            <a:r>
              <a:rPr lang="en-US">
                <a:latin typeface="Calibri" charset="0"/>
                <a:sym typeface="Symbol" charset="0"/>
              </a:rPr>
              <a:t> are regular expressions</a:t>
            </a:r>
          </a:p>
          <a:p>
            <a:pPr lvl="1"/>
            <a:r>
              <a:rPr lang="en-US" b="1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is a regular expression </a:t>
            </a:r>
            <a:r>
              <a:rPr lang="en-US">
                <a:latin typeface="Calibri" charset="0"/>
                <a:sym typeface="Symbol" charset="0"/>
              </a:rPr>
              <a:t>for any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</a:p>
          <a:p>
            <a:r>
              <a:rPr lang="en-US">
                <a:latin typeface="Calibri" charset="0"/>
                <a:sym typeface="Symbol" charset="0"/>
              </a:rPr>
              <a:t>Recursive step: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If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and </a:t>
            </a:r>
            <a:r>
              <a:rPr lang="en-US" b="1">
                <a:latin typeface="Calibri" charset="0"/>
                <a:sym typeface="Symbol" charset="0"/>
              </a:rPr>
              <a:t>B</a:t>
            </a:r>
            <a:r>
              <a:rPr lang="en-US">
                <a:latin typeface="Calibri" charset="0"/>
                <a:sym typeface="Symbol" charset="0"/>
              </a:rPr>
              <a:t> are regular expressions then so are:</a:t>
            </a:r>
          </a:p>
          <a:p>
            <a:pPr lvl="2"/>
            <a:r>
              <a:rPr lang="en-US" sz="2800">
                <a:latin typeface="Calibri" charset="0"/>
                <a:sym typeface="Symbol" charset="0"/>
              </a:rPr>
              <a:t>(</a:t>
            </a:r>
            <a:r>
              <a:rPr lang="en-US" sz="2800" b="1">
                <a:latin typeface="Calibri" charset="0"/>
                <a:sym typeface="Symbol" charset="0"/>
              </a:rPr>
              <a:t>A</a:t>
            </a:r>
            <a:r>
              <a:rPr lang="en-US" sz="2800">
                <a:latin typeface="Calibri" charset="0"/>
                <a:sym typeface="Symbol" charset="0"/>
              </a:rPr>
              <a:t> </a:t>
            </a:r>
            <a:r>
              <a:rPr lang="en-US" sz="2800" b="1">
                <a:latin typeface="Calibri" charset="0"/>
                <a:sym typeface="Symbol" charset="0"/>
              </a:rPr>
              <a:t> 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/>
            <a:r>
              <a:rPr lang="en-US" sz="2800">
                <a:latin typeface="Calibri" charset="0"/>
                <a:sym typeface="Symbol" charset="0"/>
              </a:rPr>
              <a:t> (</a:t>
            </a:r>
            <a:r>
              <a:rPr lang="en-US" sz="2800" b="1">
                <a:latin typeface="Calibri" charset="0"/>
                <a:sym typeface="Symbol" charset="0"/>
              </a:rPr>
              <a:t>AB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/>
            <a:r>
              <a:rPr lang="en-US" sz="2800" b="1">
                <a:latin typeface="Calibri" charset="0"/>
                <a:sym typeface="Symbol" charset="0"/>
              </a:rPr>
              <a:t>A*</a:t>
            </a:r>
          </a:p>
          <a:p>
            <a:pPr lvl="1"/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pPr lvl="1"/>
            <a:endParaRPr lang="en-US">
              <a:latin typeface="Calibri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Basis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Case </a:t>
            </a:r>
            <a:r>
              <a:rPr lang="en-US" b="1">
                <a:latin typeface="Calibri" charset="0"/>
                <a:sym typeface="Symbol" charset="0"/>
              </a:rPr>
              <a:t></a:t>
            </a:r>
            <a:r>
              <a:rPr lang="en-US">
                <a:latin typeface="Calibri" charset="0"/>
                <a:sym typeface="Symbol" charset="0"/>
              </a:rPr>
              <a:t>: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 sz="2400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Case </a:t>
            </a:r>
            <a:r>
              <a:rPr lang="en-US" b="1">
                <a:latin typeface="Calibri" charset="0"/>
                <a:sym typeface="Symbol" charset="0"/>
              </a:rPr>
              <a:t></a:t>
            </a:r>
            <a:r>
              <a:rPr lang="en-US">
                <a:latin typeface="Calibri" charset="0"/>
                <a:sym typeface="Symbol" charset="0"/>
              </a:rPr>
              <a:t>: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 sz="1800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Case </a:t>
            </a:r>
            <a:r>
              <a:rPr lang="en-US" b="1" i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:</a:t>
            </a:r>
            <a:endParaRPr lang="en-US" b="1" i="1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97A5CDF-CE49-4745-96A6-D14686463F1C}" type="slidenum">
              <a:rPr lang="en-US">
                <a:solidFill>
                  <a:srgbClr val="898989"/>
                </a:solidFill>
              </a:rPr>
              <a:pPr eaLnBrk="1" hangingPunct="1"/>
              <a:t>23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Basis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Case </a:t>
            </a:r>
            <a:r>
              <a:rPr lang="en-US" b="1">
                <a:latin typeface="Calibri" charset="0"/>
                <a:sym typeface="Symbol" charset="0"/>
              </a:rPr>
              <a:t></a:t>
            </a:r>
            <a:r>
              <a:rPr lang="en-US">
                <a:latin typeface="Calibri" charset="0"/>
                <a:sym typeface="Symbol" charset="0"/>
              </a:rPr>
              <a:t>: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 sz="2400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Case </a:t>
            </a:r>
            <a:r>
              <a:rPr lang="en-US" b="1">
                <a:latin typeface="Calibri" charset="0"/>
                <a:sym typeface="Symbol" charset="0"/>
              </a:rPr>
              <a:t></a:t>
            </a:r>
            <a:r>
              <a:rPr lang="en-US">
                <a:latin typeface="Calibri" charset="0"/>
                <a:sym typeface="Symbol" charset="0"/>
              </a:rPr>
              <a:t>: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 sz="1800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Case </a:t>
            </a:r>
            <a:r>
              <a:rPr lang="en-US" b="1" i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:</a:t>
            </a:r>
            <a:endParaRPr lang="en-US" b="1" i="1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  <a:sym typeface="Symbo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4889BDF-8AE0-C545-BA5D-DB69EEA0C893}" type="slidenum">
              <a:rPr lang="en-US">
                <a:solidFill>
                  <a:srgbClr val="898989"/>
                </a:solidFill>
              </a:rPr>
              <a:pPr eaLnBrk="1" hangingPunct="1"/>
              <a:t>24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12295" name="Group 1"/>
          <p:cNvGrpSpPr>
            <a:grpSpLocks/>
          </p:cNvGrpSpPr>
          <p:nvPr/>
        </p:nvGrpSpPr>
        <p:grpSpPr bwMode="auto">
          <a:xfrm>
            <a:off x="4114800" y="1828800"/>
            <a:ext cx="609600" cy="328613"/>
            <a:chOff x="4114800" y="2286000"/>
            <a:chExt cx="609600" cy="32861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Oval 18"/>
          <p:cNvSpPr/>
          <p:nvPr/>
        </p:nvSpPr>
        <p:spPr bwMode="auto">
          <a:xfrm>
            <a:off x="5867400" y="5016500"/>
            <a:ext cx="304800" cy="328613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schemeClr val="tx1"/>
              </a:solidFill>
            </a:endParaRPr>
          </a:p>
        </p:txBody>
      </p:sp>
      <p:grpSp>
        <p:nvGrpSpPr>
          <p:cNvPr id="12297" name="Group 26"/>
          <p:cNvGrpSpPr>
            <a:grpSpLocks/>
          </p:cNvGrpSpPr>
          <p:nvPr/>
        </p:nvGrpSpPr>
        <p:grpSpPr bwMode="auto">
          <a:xfrm>
            <a:off x="4178300" y="3492500"/>
            <a:ext cx="546100" cy="328613"/>
            <a:chOff x="4178141" y="3657600"/>
            <a:chExt cx="546259" cy="328613"/>
          </a:xfrm>
        </p:grpSpPr>
        <p:sp>
          <p:nvSpPr>
            <p:cNvPr id="18" name="Oval 17"/>
            <p:cNvSpPr/>
            <p:nvPr/>
          </p:nvSpPr>
          <p:spPr bwMode="auto">
            <a:xfrm>
              <a:off x="4419511" y="3657600"/>
              <a:ext cx="304889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4178141" y="3821113"/>
              <a:ext cx="30965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8" name="Group 21"/>
          <p:cNvGrpSpPr>
            <a:grpSpLocks/>
          </p:cNvGrpSpPr>
          <p:nvPr/>
        </p:nvGrpSpPr>
        <p:grpSpPr bwMode="auto">
          <a:xfrm>
            <a:off x="4114800" y="5029200"/>
            <a:ext cx="609600" cy="328613"/>
            <a:chOff x="4114800" y="2286000"/>
            <a:chExt cx="609600" cy="328613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Arrow Connector 20"/>
          <p:cNvCxnSpPr>
            <a:endCxn id="19" idx="2"/>
          </p:cNvCxnSpPr>
          <p:nvPr/>
        </p:nvCxnSpPr>
        <p:spPr>
          <a:xfrm>
            <a:off x="4724400" y="51816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38738" y="4659313"/>
            <a:ext cx="369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>
                <a:latin typeface="+mn-lt"/>
                <a:ea typeface="MS PGothic" pitchFamily="34" charset="-128"/>
                <a:cs typeface="+mn-cs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Inductive Hypothesis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Suppose that for</a:t>
            </a:r>
            <a:r>
              <a:rPr lang="en-US">
                <a:latin typeface="Calibri" charset="0"/>
                <a:sym typeface="Symbol" charset="0"/>
              </a:rPr>
              <a:t> some regular expressions</a:t>
            </a:r>
            <a:r>
              <a:rPr lang="en-US">
                <a:latin typeface="Calibri" charset="0"/>
              </a:rPr>
              <a:t>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and </a:t>
            </a:r>
            <a:r>
              <a:rPr lang="en-US" b="1">
                <a:latin typeface="Calibri" charset="0"/>
                <a:sym typeface="Symbol" charset="0"/>
              </a:rPr>
              <a:t>B</a:t>
            </a:r>
            <a:r>
              <a:rPr lang="en-US">
                <a:latin typeface="Calibri" charset="0"/>
                <a:sym typeface="Symbol" charset="0"/>
              </a:rPr>
              <a:t> there exist NFAs N</a:t>
            </a:r>
            <a:r>
              <a:rPr lang="en-US" baseline="-25000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and N</a:t>
            </a:r>
            <a:r>
              <a:rPr lang="en-US" baseline="-25000">
                <a:latin typeface="Calibri" charset="0"/>
                <a:sym typeface="Symbol" charset="0"/>
              </a:rPr>
              <a:t>B</a:t>
            </a:r>
            <a:r>
              <a:rPr lang="en-US">
                <a:latin typeface="Calibri" charset="0"/>
                <a:sym typeface="Symbol" charset="0"/>
              </a:rPr>
              <a:t> such that   N</a:t>
            </a:r>
            <a:r>
              <a:rPr lang="en-US" baseline="-25000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recognizes the language given by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and     N</a:t>
            </a:r>
            <a:r>
              <a:rPr lang="en-US" baseline="-25000">
                <a:latin typeface="Calibri" charset="0"/>
                <a:sym typeface="Symbol" charset="0"/>
              </a:rPr>
              <a:t>B</a:t>
            </a:r>
            <a:r>
              <a:rPr lang="en-US">
                <a:latin typeface="Calibri" charset="0"/>
                <a:sym typeface="Symbol" charset="0"/>
              </a:rPr>
              <a:t> recognizes the language given by </a:t>
            </a:r>
            <a:r>
              <a:rPr lang="en-US" b="1">
                <a:latin typeface="Calibri" charset="0"/>
                <a:sym typeface="Symbol" charset="0"/>
              </a:rPr>
              <a:t>B</a:t>
            </a:r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2CEB2DF-ECCF-8740-856F-84092295A564}" type="slidenum">
              <a:rPr lang="en-US">
                <a:solidFill>
                  <a:srgbClr val="898989"/>
                </a:solidFill>
              </a:rPr>
              <a:pPr eaLnBrk="1" hangingPunct="1"/>
              <a:t>25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13319" name="Group 12"/>
          <p:cNvGrpSpPr>
            <a:grpSpLocks/>
          </p:cNvGrpSpPr>
          <p:nvPr/>
        </p:nvGrpSpPr>
        <p:grpSpPr bwMode="auto">
          <a:xfrm>
            <a:off x="1524000" y="3962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20" name="Group 13"/>
          <p:cNvGrpSpPr>
            <a:grpSpLocks/>
          </p:cNvGrpSpPr>
          <p:nvPr/>
        </p:nvGrpSpPr>
        <p:grpSpPr bwMode="auto">
          <a:xfrm>
            <a:off x="4953000" y="40386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321" name="TextBox 19"/>
          <p:cNvSpPr txBox="1">
            <a:spLocks noChangeArrowheads="1"/>
          </p:cNvSpPr>
          <p:nvPr/>
        </p:nvSpPr>
        <p:spPr bwMode="auto">
          <a:xfrm>
            <a:off x="2514600" y="57912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A</a:t>
            </a:r>
            <a:endParaRPr lang="en-US" sz="2400"/>
          </a:p>
        </p:txBody>
      </p:sp>
      <p:sp>
        <p:nvSpPr>
          <p:cNvPr id="13322" name="TextBox 20"/>
          <p:cNvSpPr txBox="1">
            <a:spLocks noChangeArrowheads="1"/>
          </p:cNvSpPr>
          <p:nvPr/>
        </p:nvSpPr>
        <p:spPr bwMode="auto">
          <a:xfrm>
            <a:off x="5715000" y="58674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B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Inductive Step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>
                <a:latin typeface="Calibri" charset="0"/>
              </a:rPr>
              <a:t>Case </a:t>
            </a:r>
            <a:r>
              <a:rPr lang="en-US" sz="3200">
                <a:latin typeface="Calibri" charset="0"/>
                <a:sym typeface="Symbol" charset="0"/>
              </a:rPr>
              <a:t>(</a:t>
            </a:r>
            <a:r>
              <a:rPr lang="en-US" sz="3200" b="1">
                <a:latin typeface="Calibri" charset="0"/>
                <a:sym typeface="Symbol" charset="0"/>
              </a:rPr>
              <a:t>A</a:t>
            </a:r>
            <a:r>
              <a:rPr lang="en-US" sz="3200">
                <a:latin typeface="Calibri" charset="0"/>
                <a:sym typeface="Symbol" charset="0"/>
              </a:rPr>
              <a:t> </a:t>
            </a:r>
            <a:r>
              <a:rPr lang="en-US" sz="3200" b="1">
                <a:latin typeface="Calibri" charset="0"/>
                <a:sym typeface="Symbol" charset="0"/>
              </a:rPr>
              <a:t> B</a:t>
            </a:r>
            <a:r>
              <a:rPr lang="en-US" sz="3200">
                <a:latin typeface="Calibri" charset="0"/>
                <a:sym typeface="Symbol" charset="0"/>
              </a:rPr>
              <a:t>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1FB079D-41C7-284A-BD53-7EEC7FE5D811}" type="slidenum">
              <a:rPr lang="en-US">
                <a:solidFill>
                  <a:srgbClr val="898989"/>
                </a:solidFill>
              </a:rPr>
              <a:pPr eaLnBrk="1" hangingPunct="1"/>
              <a:t>26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14343" name="Group 12"/>
          <p:cNvGrpSpPr>
            <a:grpSpLocks/>
          </p:cNvGrpSpPr>
          <p:nvPr/>
        </p:nvGrpSpPr>
        <p:grpSpPr bwMode="auto">
          <a:xfrm>
            <a:off x="4114800" y="16002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4191000" y="41910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345" name="TextBox 19"/>
          <p:cNvSpPr txBox="1">
            <a:spLocks noChangeArrowheads="1"/>
          </p:cNvSpPr>
          <p:nvPr/>
        </p:nvSpPr>
        <p:spPr bwMode="auto">
          <a:xfrm>
            <a:off x="5181600" y="34290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A</a:t>
            </a:r>
            <a:endParaRPr lang="en-US" sz="2400"/>
          </a:p>
        </p:txBody>
      </p:sp>
      <p:sp>
        <p:nvSpPr>
          <p:cNvPr id="14346" name="TextBox 20"/>
          <p:cNvSpPr txBox="1">
            <a:spLocks noChangeArrowheads="1"/>
          </p:cNvSpPr>
          <p:nvPr/>
        </p:nvSpPr>
        <p:spPr bwMode="auto">
          <a:xfrm>
            <a:off x="5257800" y="60960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B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Inductive Step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>
                <a:latin typeface="Calibri" charset="0"/>
              </a:rPr>
              <a:t>Case </a:t>
            </a:r>
            <a:r>
              <a:rPr lang="en-US" sz="3200">
                <a:latin typeface="Calibri" charset="0"/>
                <a:sym typeface="Symbol" charset="0"/>
              </a:rPr>
              <a:t>(</a:t>
            </a:r>
            <a:r>
              <a:rPr lang="en-US" sz="3200" b="1">
                <a:latin typeface="Calibri" charset="0"/>
                <a:sym typeface="Symbol" charset="0"/>
              </a:rPr>
              <a:t>A</a:t>
            </a:r>
            <a:r>
              <a:rPr lang="en-US" sz="3200">
                <a:latin typeface="Calibri" charset="0"/>
                <a:sym typeface="Symbol" charset="0"/>
              </a:rPr>
              <a:t> </a:t>
            </a:r>
            <a:r>
              <a:rPr lang="en-US" sz="3200" b="1">
                <a:latin typeface="Calibri" charset="0"/>
                <a:sym typeface="Symbol" charset="0"/>
              </a:rPr>
              <a:t> B</a:t>
            </a:r>
            <a:r>
              <a:rPr lang="en-US" sz="3200">
                <a:latin typeface="Calibri" charset="0"/>
                <a:sym typeface="Symbol" charset="0"/>
              </a:rPr>
              <a:t>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E4187A9-EB52-0548-913E-F95AF3EA0D02}" type="slidenum">
              <a:rPr lang="en-US">
                <a:solidFill>
                  <a:srgbClr val="898989"/>
                </a:solidFill>
              </a:rPr>
              <a:pPr eaLnBrk="1" hangingPunct="1"/>
              <a:t>27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15367" name="Group 12"/>
          <p:cNvGrpSpPr>
            <a:grpSpLocks/>
          </p:cNvGrpSpPr>
          <p:nvPr/>
        </p:nvGrpSpPr>
        <p:grpSpPr bwMode="auto">
          <a:xfrm>
            <a:off x="4114800" y="16002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368" name="Group 13"/>
          <p:cNvGrpSpPr>
            <a:grpSpLocks/>
          </p:cNvGrpSpPr>
          <p:nvPr/>
        </p:nvGrpSpPr>
        <p:grpSpPr bwMode="auto">
          <a:xfrm>
            <a:off x="4191000" y="41910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369" name="TextBox 19"/>
          <p:cNvSpPr txBox="1">
            <a:spLocks noChangeArrowheads="1"/>
          </p:cNvSpPr>
          <p:nvPr/>
        </p:nvSpPr>
        <p:spPr bwMode="auto">
          <a:xfrm>
            <a:off x="5181600" y="34290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A</a:t>
            </a:r>
            <a:endParaRPr lang="en-US" sz="2400"/>
          </a:p>
        </p:txBody>
      </p:sp>
      <p:sp>
        <p:nvSpPr>
          <p:cNvPr id="15370" name="TextBox 20"/>
          <p:cNvSpPr txBox="1">
            <a:spLocks noChangeArrowheads="1"/>
          </p:cNvSpPr>
          <p:nvPr/>
        </p:nvSpPr>
        <p:spPr bwMode="auto">
          <a:xfrm>
            <a:off x="5257800" y="60960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B</a:t>
            </a:r>
            <a:endParaRPr lang="en-US" sz="2400"/>
          </a:p>
        </p:txBody>
      </p:sp>
      <p:grpSp>
        <p:nvGrpSpPr>
          <p:cNvPr id="15371" name="Group 20"/>
          <p:cNvGrpSpPr>
            <a:grpSpLocks/>
          </p:cNvGrpSpPr>
          <p:nvPr/>
        </p:nvGrpSpPr>
        <p:grpSpPr bwMode="auto">
          <a:xfrm>
            <a:off x="1858963" y="3430588"/>
            <a:ext cx="609600" cy="328612"/>
            <a:chOff x="4114800" y="2286000"/>
            <a:chExt cx="609600" cy="328613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4114800" y="2438400"/>
              <a:ext cx="309562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Curved Connector 2"/>
          <p:cNvCxnSpPr>
            <a:stCxn id="23" idx="7"/>
            <a:endCxn id="10" idx="2"/>
          </p:cNvCxnSpPr>
          <p:nvPr/>
        </p:nvCxnSpPr>
        <p:spPr>
          <a:xfrm rot="5400000" flipH="1" flipV="1">
            <a:off x="2907507" y="1967706"/>
            <a:ext cx="1028700" cy="1995487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3" idx="5"/>
          </p:cNvCxnSpPr>
          <p:nvPr/>
        </p:nvCxnSpPr>
        <p:spPr>
          <a:xfrm rot="16200000" flipH="1">
            <a:off x="2790825" y="3344863"/>
            <a:ext cx="1355725" cy="2089150"/>
          </a:xfrm>
          <a:prstGeom prst="curved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89200" y="2516188"/>
            <a:ext cx="3587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l-GR" sz="2800" b="1">
                <a:latin typeface="Cambria Math" charset="0"/>
                <a:cs typeface="Cambria Math" charset="0"/>
              </a:rPr>
              <a:t>λ</a:t>
            </a:r>
            <a:endParaRPr lang="en-US" sz="2800" b="1">
              <a:latin typeface="Calibri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89200" y="4389438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l-GR" sz="2800" b="1">
                <a:latin typeface="Cambria Math" charset="0"/>
                <a:cs typeface="Cambria Math" charset="0"/>
              </a:rPr>
              <a:t>λ</a:t>
            </a:r>
            <a:endParaRPr lang="en-US" sz="2800" b="1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Inductive Step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>
                <a:latin typeface="Calibri" charset="0"/>
              </a:rPr>
              <a:t>Case</a:t>
            </a:r>
            <a:r>
              <a:rPr lang="en-US" sz="2800">
                <a:latin typeface="Calibri" charset="0"/>
              </a:rPr>
              <a:t> </a:t>
            </a:r>
            <a:r>
              <a:rPr lang="en-US" sz="3200">
                <a:latin typeface="Calibri" charset="0"/>
                <a:sym typeface="Symbol" charset="0"/>
              </a:rPr>
              <a:t>(</a:t>
            </a:r>
            <a:r>
              <a:rPr lang="en-US" sz="3200" b="1">
                <a:latin typeface="Calibri" charset="0"/>
                <a:sym typeface="Symbol" charset="0"/>
              </a:rPr>
              <a:t>AB</a:t>
            </a:r>
            <a:r>
              <a:rPr lang="en-US" sz="3200">
                <a:latin typeface="Calibri" charset="0"/>
                <a:sym typeface="Symbol" charset="0"/>
              </a:rPr>
              <a:t>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1EE98A8-6D5E-8946-A5DC-CDA0A76FA956}" type="slidenum">
              <a:rPr lang="en-US">
                <a:solidFill>
                  <a:srgbClr val="898989"/>
                </a:solidFill>
              </a:rPr>
              <a:pPr eaLnBrk="1" hangingPunct="1"/>
              <a:t>28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16391" name="Group 12"/>
          <p:cNvGrpSpPr>
            <a:grpSpLocks/>
          </p:cNvGrpSpPr>
          <p:nvPr/>
        </p:nvGrpSpPr>
        <p:grpSpPr bwMode="auto">
          <a:xfrm>
            <a:off x="1219200" y="3200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392" name="Group 13"/>
          <p:cNvGrpSpPr>
            <a:grpSpLocks/>
          </p:cNvGrpSpPr>
          <p:nvPr/>
        </p:nvGrpSpPr>
        <p:grpSpPr bwMode="auto">
          <a:xfrm>
            <a:off x="4876800" y="3200400"/>
            <a:ext cx="2362200" cy="1752600"/>
            <a:chOff x="1524000" y="3962400"/>
            <a:chExt cx="23622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393" name="TextBox 19"/>
          <p:cNvSpPr txBox="1">
            <a:spLocks noChangeArrowheads="1"/>
          </p:cNvSpPr>
          <p:nvPr/>
        </p:nvSpPr>
        <p:spPr bwMode="auto">
          <a:xfrm>
            <a:off x="2362200" y="52578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A</a:t>
            </a:r>
            <a:endParaRPr lang="en-US" sz="2400"/>
          </a:p>
        </p:txBody>
      </p:sp>
      <p:sp>
        <p:nvSpPr>
          <p:cNvPr id="16394" name="TextBox 20"/>
          <p:cNvSpPr txBox="1">
            <a:spLocks noChangeArrowheads="1"/>
          </p:cNvSpPr>
          <p:nvPr/>
        </p:nvSpPr>
        <p:spPr bwMode="auto">
          <a:xfrm>
            <a:off x="5943600" y="51816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B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Inductive Step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>
                <a:latin typeface="Calibri" charset="0"/>
              </a:rPr>
              <a:t>Case</a:t>
            </a:r>
            <a:r>
              <a:rPr lang="en-US" sz="2800">
                <a:latin typeface="Calibri" charset="0"/>
              </a:rPr>
              <a:t> </a:t>
            </a:r>
            <a:r>
              <a:rPr lang="en-US" sz="3200">
                <a:latin typeface="Calibri" charset="0"/>
                <a:sym typeface="Symbol" charset="0"/>
              </a:rPr>
              <a:t>(</a:t>
            </a:r>
            <a:r>
              <a:rPr lang="en-US" sz="3200" b="1">
                <a:latin typeface="Calibri" charset="0"/>
                <a:sym typeface="Symbol" charset="0"/>
              </a:rPr>
              <a:t>AB</a:t>
            </a:r>
            <a:r>
              <a:rPr lang="en-US" sz="3200">
                <a:latin typeface="Calibri" charset="0"/>
                <a:sym typeface="Symbol" charset="0"/>
              </a:rPr>
              <a:t>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DC88D71-331D-C64F-82E8-766B1E316E87}" type="slidenum">
              <a:rPr lang="en-US">
                <a:solidFill>
                  <a:srgbClr val="898989"/>
                </a:solidFill>
              </a:rPr>
              <a:pPr eaLnBrk="1" hangingPunct="1"/>
              <a:t>29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17415" name="Group 12"/>
          <p:cNvGrpSpPr>
            <a:grpSpLocks/>
          </p:cNvGrpSpPr>
          <p:nvPr/>
        </p:nvGrpSpPr>
        <p:grpSpPr bwMode="auto">
          <a:xfrm>
            <a:off x="1219200" y="32004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16" name="Group 13"/>
          <p:cNvGrpSpPr>
            <a:grpSpLocks/>
          </p:cNvGrpSpPr>
          <p:nvPr/>
        </p:nvGrpSpPr>
        <p:grpSpPr bwMode="auto">
          <a:xfrm>
            <a:off x="4953000" y="3200400"/>
            <a:ext cx="2286000" cy="1752600"/>
            <a:chOff x="1600200" y="3962400"/>
            <a:chExt cx="2286000" cy="1752600"/>
          </a:xfrm>
        </p:grpSpPr>
        <p:sp>
          <p:nvSpPr>
            <p:cNvPr id="15" name="Rectangle 14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2362200" y="52578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A</a:t>
            </a:r>
            <a:endParaRPr lang="en-US" sz="2400"/>
          </a:p>
        </p:txBody>
      </p:sp>
      <p:sp>
        <p:nvSpPr>
          <p:cNvPr id="17418" name="TextBox 20"/>
          <p:cNvSpPr txBox="1">
            <a:spLocks noChangeArrowheads="1"/>
          </p:cNvSpPr>
          <p:nvPr/>
        </p:nvSpPr>
        <p:spPr bwMode="auto">
          <a:xfrm>
            <a:off x="5943600" y="51816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B</a:t>
            </a:r>
            <a:endParaRPr lang="en-US" sz="2400"/>
          </a:p>
        </p:txBody>
      </p:sp>
      <p:sp>
        <p:nvSpPr>
          <p:cNvPr id="21" name="TextBox 20"/>
          <p:cNvSpPr txBox="1"/>
          <p:nvPr/>
        </p:nvSpPr>
        <p:spPr>
          <a:xfrm>
            <a:off x="4071938" y="3243263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l-GR" sz="2800" b="1">
                <a:latin typeface="Cambria Math" charset="0"/>
                <a:cs typeface="Cambria Math" charset="0"/>
              </a:rPr>
              <a:t>λ</a:t>
            </a:r>
            <a:endParaRPr lang="en-US" sz="2800" b="1">
              <a:latin typeface="Calibri" charset="0"/>
            </a:endParaRPr>
          </a:p>
        </p:txBody>
      </p:sp>
      <p:cxnSp>
        <p:nvCxnSpPr>
          <p:cNvPr id="22" name="Curved Connector 21"/>
          <p:cNvCxnSpPr>
            <a:stCxn id="11" idx="6"/>
            <a:endCxn id="17" idx="2"/>
          </p:cNvCxnSpPr>
          <p:nvPr/>
        </p:nvCxnSpPr>
        <p:spPr>
          <a:xfrm>
            <a:off x="3276600" y="3670300"/>
            <a:ext cx="1905000" cy="3810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flipV="1">
            <a:off x="3276600" y="4076700"/>
            <a:ext cx="1905000" cy="5080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071938" y="4322763"/>
            <a:ext cx="3587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l-GR" sz="2800" b="1">
                <a:latin typeface="Cambria Math" charset="0"/>
                <a:cs typeface="Cambria Math" charset="0"/>
              </a:rPr>
              <a:t>λ</a:t>
            </a:r>
            <a:endParaRPr lang="en-US" sz="2800" b="1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Last lecture highlights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971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Finite State Machines with output at states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State minimization</a:t>
            </a:r>
          </a:p>
          <a:p>
            <a:pPr lvl="1"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 smtClean="0">
              <a:ea typeface="+mn-ea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sz="1600" dirty="0" smtClean="0"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68CF8C5-2E0D-6948-A053-0889EFCF5449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4103" name="Group 1035"/>
          <p:cNvGrpSpPr>
            <a:grpSpLocks/>
          </p:cNvGrpSpPr>
          <p:nvPr/>
        </p:nvGrpSpPr>
        <p:grpSpPr bwMode="auto">
          <a:xfrm>
            <a:off x="1371600" y="3124200"/>
            <a:ext cx="2436813" cy="3249613"/>
            <a:chOff x="407" y="1528"/>
            <a:chExt cx="1376" cy="1972"/>
          </a:xfrm>
        </p:grpSpPr>
        <p:sp>
          <p:nvSpPr>
            <p:cNvPr id="4139" name="Rectangle 1036"/>
            <p:cNvSpPr>
              <a:spLocks noChangeArrowheads="1"/>
            </p:cNvSpPr>
            <p:nvPr/>
          </p:nvSpPr>
          <p:spPr bwMode="auto">
            <a:xfrm>
              <a:off x="619" y="196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0" name="Rectangle 1037"/>
            <p:cNvSpPr>
              <a:spLocks noChangeArrowheads="1"/>
            </p:cNvSpPr>
            <p:nvPr/>
          </p:nvSpPr>
          <p:spPr bwMode="auto">
            <a:xfrm>
              <a:off x="957" y="1832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1" name="Rectangle 1038"/>
            <p:cNvSpPr>
              <a:spLocks noChangeArrowheads="1"/>
            </p:cNvSpPr>
            <p:nvPr/>
          </p:nvSpPr>
          <p:spPr bwMode="auto">
            <a:xfrm>
              <a:off x="910" y="206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42" name="Rectangle 1039"/>
            <p:cNvSpPr>
              <a:spLocks noChangeArrowheads="1"/>
            </p:cNvSpPr>
            <p:nvPr/>
          </p:nvSpPr>
          <p:spPr bwMode="auto">
            <a:xfrm>
              <a:off x="830" y="152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43" name="Rectangle 1040"/>
            <p:cNvSpPr>
              <a:spLocks noChangeArrowheads="1"/>
            </p:cNvSpPr>
            <p:nvPr/>
          </p:nvSpPr>
          <p:spPr bwMode="auto">
            <a:xfrm>
              <a:off x="810" y="226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44" name="Rectangle 1041"/>
            <p:cNvSpPr>
              <a:spLocks noChangeArrowheads="1"/>
            </p:cNvSpPr>
            <p:nvPr/>
          </p:nvSpPr>
          <p:spPr bwMode="auto">
            <a:xfrm>
              <a:off x="911" y="250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5" name="Rectangle 1042"/>
            <p:cNvSpPr>
              <a:spLocks noChangeArrowheads="1"/>
            </p:cNvSpPr>
            <p:nvPr/>
          </p:nvSpPr>
          <p:spPr bwMode="auto">
            <a:xfrm>
              <a:off x="798" y="269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46" name="Rectangle 1043"/>
            <p:cNvSpPr>
              <a:spLocks noChangeArrowheads="1"/>
            </p:cNvSpPr>
            <p:nvPr/>
          </p:nvSpPr>
          <p:spPr bwMode="auto">
            <a:xfrm>
              <a:off x="467" y="2663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7" name="Rectangle 1044"/>
            <p:cNvSpPr>
              <a:spLocks noChangeArrowheads="1"/>
            </p:cNvSpPr>
            <p:nvPr/>
          </p:nvSpPr>
          <p:spPr bwMode="auto">
            <a:xfrm>
              <a:off x="581" y="2940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48" name="Rectangle 1045"/>
            <p:cNvSpPr>
              <a:spLocks noChangeArrowheads="1"/>
            </p:cNvSpPr>
            <p:nvPr/>
          </p:nvSpPr>
          <p:spPr bwMode="auto">
            <a:xfrm>
              <a:off x="978" y="277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49" name="Rectangle 1046"/>
            <p:cNvSpPr>
              <a:spLocks noChangeArrowheads="1"/>
            </p:cNvSpPr>
            <p:nvPr/>
          </p:nvSpPr>
          <p:spPr bwMode="auto">
            <a:xfrm flipH="1">
              <a:off x="1000" y="3070"/>
              <a:ext cx="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0" name="Rectangle 1047"/>
            <p:cNvSpPr>
              <a:spLocks noChangeArrowheads="1"/>
            </p:cNvSpPr>
            <p:nvPr/>
          </p:nvSpPr>
          <p:spPr bwMode="auto">
            <a:xfrm>
              <a:off x="407" y="3143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1" name="Rectangle 1048"/>
            <p:cNvSpPr>
              <a:spLocks noChangeArrowheads="1"/>
            </p:cNvSpPr>
            <p:nvPr/>
          </p:nvSpPr>
          <p:spPr bwMode="auto">
            <a:xfrm flipH="1">
              <a:off x="1635" y="1529"/>
              <a:ext cx="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2" name="Rectangle 1049"/>
            <p:cNvSpPr>
              <a:spLocks noChangeArrowheads="1"/>
            </p:cNvSpPr>
            <p:nvPr/>
          </p:nvSpPr>
          <p:spPr bwMode="auto">
            <a:xfrm>
              <a:off x="1213" y="1655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3" name="Rectangle 1050"/>
            <p:cNvSpPr>
              <a:spLocks noChangeArrowheads="1"/>
            </p:cNvSpPr>
            <p:nvPr/>
          </p:nvSpPr>
          <p:spPr bwMode="auto">
            <a:xfrm>
              <a:off x="1647" y="1975"/>
              <a:ext cx="2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4" name="Rectangle 1051"/>
            <p:cNvSpPr>
              <a:spLocks noChangeArrowheads="1"/>
            </p:cNvSpPr>
            <p:nvPr/>
          </p:nvSpPr>
          <p:spPr bwMode="auto">
            <a:xfrm>
              <a:off x="1415" y="2119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55" name="Rectangle 1052"/>
            <p:cNvSpPr>
              <a:spLocks noChangeArrowheads="1"/>
            </p:cNvSpPr>
            <p:nvPr/>
          </p:nvSpPr>
          <p:spPr bwMode="auto">
            <a:xfrm>
              <a:off x="1510" y="268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56" name="Rectangle 1053"/>
            <p:cNvSpPr>
              <a:spLocks noChangeArrowheads="1"/>
            </p:cNvSpPr>
            <p:nvPr/>
          </p:nvSpPr>
          <p:spPr bwMode="auto">
            <a:xfrm>
              <a:off x="1219" y="2627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7" name="Rectangle 1054"/>
            <p:cNvSpPr>
              <a:spLocks noChangeArrowheads="1"/>
            </p:cNvSpPr>
            <p:nvPr/>
          </p:nvSpPr>
          <p:spPr bwMode="auto">
            <a:xfrm>
              <a:off x="1325" y="2210"/>
              <a:ext cx="3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58" name="Rectangle 1055"/>
            <p:cNvSpPr>
              <a:spLocks noChangeArrowheads="1"/>
            </p:cNvSpPr>
            <p:nvPr/>
          </p:nvSpPr>
          <p:spPr bwMode="auto">
            <a:xfrm>
              <a:off x="1211" y="2912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2</a:t>
              </a:r>
            </a:p>
          </p:txBody>
        </p:sp>
        <p:sp>
          <p:nvSpPr>
            <p:cNvPr id="4159" name="Rectangle 1056"/>
            <p:cNvSpPr>
              <a:spLocks noChangeArrowheads="1"/>
            </p:cNvSpPr>
            <p:nvPr/>
          </p:nvSpPr>
          <p:spPr bwMode="auto">
            <a:xfrm>
              <a:off x="1605" y="3391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3</a:t>
              </a:r>
            </a:p>
          </p:txBody>
        </p:sp>
        <p:sp>
          <p:nvSpPr>
            <p:cNvPr id="4160" name="Rectangle 1057"/>
            <p:cNvSpPr>
              <a:spLocks noChangeArrowheads="1"/>
            </p:cNvSpPr>
            <p:nvPr/>
          </p:nvSpPr>
          <p:spPr bwMode="auto">
            <a:xfrm>
              <a:off x="1223" y="3277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  <p:sp>
          <p:nvSpPr>
            <p:cNvPr id="4161" name="Rectangle 1058"/>
            <p:cNvSpPr>
              <a:spLocks noChangeArrowheads="1"/>
            </p:cNvSpPr>
            <p:nvPr/>
          </p:nvSpPr>
          <p:spPr bwMode="auto">
            <a:xfrm>
              <a:off x="1739" y="3124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0</a:t>
              </a:r>
            </a:p>
          </p:txBody>
        </p:sp>
        <p:sp>
          <p:nvSpPr>
            <p:cNvPr id="4162" name="Oval 1059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S0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3" name="Oval 1060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S2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4" name="Oval 1061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S4</a:t>
              </a:r>
              <a:br>
                <a:rPr lang="en-US" sz="1100" b="1"/>
              </a:br>
              <a:r>
                <a:rPr lang="en-US" sz="1100" b="1"/>
                <a:t>[1]</a:t>
              </a:r>
            </a:p>
          </p:txBody>
        </p:sp>
        <p:sp>
          <p:nvSpPr>
            <p:cNvPr id="4165" name="Oval 1062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6" name="Oval 1063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7" name="Oval 1064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S5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100" b="1"/>
                <a:t>[0]</a:t>
              </a:r>
            </a:p>
          </p:txBody>
        </p:sp>
        <p:sp>
          <p:nvSpPr>
            <p:cNvPr id="4168" name="Line 1065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Line 1066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Line 1067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1" name="Line 1068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2" name="Line 1069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3" name="Line 1070"/>
            <p:cNvSpPr>
              <a:spLocks noChangeShapeType="1"/>
            </p:cNvSpPr>
            <p:nvPr/>
          </p:nvSpPr>
          <p:spPr bwMode="auto">
            <a:xfrm flipV="1">
              <a:off x="1486" y="1933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4" name="Line 1071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5" name="Line 1072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6" name="Line 1073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" name="Line 1074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" name="Line 1075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9" name="Line 1076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0" name="Line 1077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1" name="Line 1078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Line 1079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3" name="Line 1080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4" name="Line 1081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85" name="AutoShape 1082"/>
            <p:cNvCxnSpPr>
              <a:cxnSpLocks noChangeShapeType="1"/>
              <a:stCxn id="4167" idx="5"/>
              <a:endCxn id="4167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6" name="AutoShape 1083"/>
            <p:cNvCxnSpPr>
              <a:cxnSpLocks noChangeShapeType="1"/>
              <a:stCxn id="4165" idx="7"/>
              <a:endCxn id="4165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7" name="AutoShape 1084"/>
            <p:cNvCxnSpPr>
              <a:cxnSpLocks noChangeShapeType="1"/>
              <a:stCxn id="4162" idx="7"/>
              <a:endCxn id="4162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8" name="AutoShape 1085"/>
            <p:cNvCxnSpPr>
              <a:cxnSpLocks noChangeShapeType="1"/>
              <a:stCxn id="4164" idx="2"/>
              <a:endCxn id="4162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9" name="AutoShape 1086"/>
            <p:cNvCxnSpPr>
              <a:cxnSpLocks noChangeShapeType="1"/>
              <a:stCxn id="4163" idx="3"/>
              <a:endCxn id="4163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0" name="AutoShape 1087"/>
            <p:cNvCxnSpPr>
              <a:cxnSpLocks noChangeShapeType="1"/>
              <a:stCxn id="4165" idx="6"/>
              <a:endCxn id="4167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1" name="AutoShape 1088"/>
            <p:cNvCxnSpPr>
              <a:cxnSpLocks noChangeShapeType="1"/>
              <a:stCxn id="4167" idx="6"/>
              <a:endCxn id="4165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2" name="Rectangle 1089"/>
            <p:cNvSpPr>
              <a:spLocks noChangeArrowheads="1"/>
            </p:cNvSpPr>
            <p:nvPr/>
          </p:nvSpPr>
          <p:spPr bwMode="auto">
            <a:xfrm>
              <a:off x="1559" y="2128"/>
              <a:ext cx="4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100" b="1"/>
                <a:t>1</a:t>
              </a:r>
            </a:p>
          </p:txBody>
        </p:sp>
      </p:grpSp>
      <p:grpSp>
        <p:nvGrpSpPr>
          <p:cNvPr id="4104" name="Group 221"/>
          <p:cNvGrpSpPr>
            <a:grpSpLocks/>
          </p:cNvGrpSpPr>
          <p:nvPr/>
        </p:nvGrpSpPr>
        <p:grpSpPr bwMode="auto">
          <a:xfrm>
            <a:off x="5638800" y="3886200"/>
            <a:ext cx="2133600" cy="1828800"/>
            <a:chOff x="1327150" y="1752600"/>
            <a:chExt cx="2581275" cy="2614055"/>
          </a:xfrm>
        </p:grpSpPr>
        <p:sp>
          <p:nvSpPr>
            <p:cNvPr id="4106" name="Rectangle 1036"/>
            <p:cNvSpPr>
              <a:spLocks noChangeArrowheads="1"/>
            </p:cNvSpPr>
            <p:nvPr/>
          </p:nvSpPr>
          <p:spPr bwMode="auto">
            <a:xfrm>
              <a:off x="1646238" y="2643188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2</a:t>
              </a:r>
            </a:p>
          </p:txBody>
        </p:sp>
        <p:sp>
          <p:nvSpPr>
            <p:cNvPr id="4107" name="Rectangle 1037"/>
            <p:cNvSpPr>
              <a:spLocks noChangeArrowheads="1"/>
            </p:cNvSpPr>
            <p:nvPr/>
          </p:nvSpPr>
          <p:spPr bwMode="auto">
            <a:xfrm>
              <a:off x="2357438" y="2373313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</a:t>
              </a:r>
            </a:p>
          </p:txBody>
        </p:sp>
        <p:sp>
          <p:nvSpPr>
            <p:cNvPr id="4108" name="Rectangle 1038"/>
            <p:cNvSpPr>
              <a:spLocks noChangeArrowheads="1"/>
            </p:cNvSpPr>
            <p:nvPr/>
          </p:nvSpPr>
          <p:spPr bwMode="auto">
            <a:xfrm>
              <a:off x="2259013" y="2847975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09" name="Rectangle 1039"/>
            <p:cNvSpPr>
              <a:spLocks noChangeArrowheads="1"/>
            </p:cNvSpPr>
            <p:nvPr/>
          </p:nvSpPr>
          <p:spPr bwMode="auto">
            <a:xfrm>
              <a:off x="2090738" y="175260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0" name="Rectangle 1040"/>
            <p:cNvSpPr>
              <a:spLocks noChangeArrowheads="1"/>
            </p:cNvSpPr>
            <p:nvPr/>
          </p:nvSpPr>
          <p:spPr bwMode="auto">
            <a:xfrm>
              <a:off x="2438400" y="327660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1" name="Rectangle 1041"/>
            <p:cNvSpPr>
              <a:spLocks noChangeArrowheads="1"/>
            </p:cNvSpPr>
            <p:nvPr/>
          </p:nvSpPr>
          <p:spPr bwMode="auto">
            <a:xfrm>
              <a:off x="2260600" y="3748087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</a:t>
              </a:r>
            </a:p>
          </p:txBody>
        </p:sp>
        <p:sp>
          <p:nvSpPr>
            <p:cNvPr id="4112" name="Rectangle 1042"/>
            <p:cNvSpPr>
              <a:spLocks noChangeArrowheads="1"/>
            </p:cNvSpPr>
            <p:nvPr/>
          </p:nvSpPr>
          <p:spPr bwMode="auto">
            <a:xfrm flipH="1">
              <a:off x="2122488" y="3124200"/>
              <a:ext cx="4445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13" name="Rectangle 1043"/>
            <p:cNvSpPr>
              <a:spLocks noChangeArrowheads="1"/>
            </p:cNvSpPr>
            <p:nvPr/>
          </p:nvSpPr>
          <p:spPr bwMode="auto">
            <a:xfrm>
              <a:off x="1327150" y="4071938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2</a:t>
              </a:r>
            </a:p>
          </p:txBody>
        </p:sp>
        <p:sp>
          <p:nvSpPr>
            <p:cNvPr id="4114" name="Rectangle 1048"/>
            <p:cNvSpPr>
              <a:spLocks noChangeArrowheads="1"/>
            </p:cNvSpPr>
            <p:nvPr/>
          </p:nvSpPr>
          <p:spPr bwMode="auto">
            <a:xfrm flipH="1">
              <a:off x="3784600" y="1754188"/>
              <a:ext cx="60326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400" b="1"/>
                <a:t>2</a:t>
              </a:r>
            </a:p>
          </p:txBody>
        </p:sp>
        <p:sp>
          <p:nvSpPr>
            <p:cNvPr id="4115" name="Rectangle 1049"/>
            <p:cNvSpPr>
              <a:spLocks noChangeArrowheads="1"/>
            </p:cNvSpPr>
            <p:nvPr/>
          </p:nvSpPr>
          <p:spPr bwMode="auto">
            <a:xfrm>
              <a:off x="2895600" y="2012950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6" name="Rectangle 1050"/>
            <p:cNvSpPr>
              <a:spLocks noChangeArrowheads="1"/>
            </p:cNvSpPr>
            <p:nvPr/>
          </p:nvSpPr>
          <p:spPr bwMode="auto">
            <a:xfrm flipH="1">
              <a:off x="3862388" y="2667000"/>
              <a:ext cx="46037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endParaRPr lang="en-US" sz="1200" b="1"/>
            </a:p>
          </p:txBody>
        </p:sp>
        <p:sp>
          <p:nvSpPr>
            <p:cNvPr id="4117" name="Rectangle 1051"/>
            <p:cNvSpPr>
              <a:spLocks noChangeArrowheads="1"/>
            </p:cNvSpPr>
            <p:nvPr/>
          </p:nvSpPr>
          <p:spPr bwMode="auto">
            <a:xfrm>
              <a:off x="3321050" y="2895600"/>
              <a:ext cx="10795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0</a:t>
              </a:r>
            </a:p>
          </p:txBody>
        </p:sp>
        <p:sp>
          <p:nvSpPr>
            <p:cNvPr id="4118" name="Rectangle 1052"/>
            <p:cNvSpPr>
              <a:spLocks noChangeArrowheads="1"/>
            </p:cNvSpPr>
            <p:nvPr/>
          </p:nvSpPr>
          <p:spPr bwMode="auto">
            <a:xfrm>
              <a:off x="3521075" y="4110037"/>
              <a:ext cx="9924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3</a:t>
              </a:r>
            </a:p>
          </p:txBody>
        </p:sp>
        <p:sp>
          <p:nvSpPr>
            <p:cNvPr id="4119" name="Rectangle 1054"/>
            <p:cNvSpPr>
              <a:spLocks noChangeArrowheads="1"/>
            </p:cNvSpPr>
            <p:nvPr/>
          </p:nvSpPr>
          <p:spPr bwMode="auto">
            <a:xfrm>
              <a:off x="3132138" y="3146425"/>
              <a:ext cx="296862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1,2</a:t>
              </a:r>
            </a:p>
          </p:txBody>
        </p:sp>
        <p:sp>
          <p:nvSpPr>
            <p:cNvPr id="4120" name="Oval 1059"/>
            <p:cNvSpPr>
              <a:spLocks noChangeArrowheads="1"/>
            </p:cNvSpPr>
            <p:nvPr/>
          </p:nvSpPr>
          <p:spPr bwMode="auto">
            <a:xfrm>
              <a:off x="1581150" y="2001838"/>
              <a:ext cx="606425" cy="5889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S0</a:t>
              </a:r>
              <a:br>
                <a:rPr lang="en-US" sz="1200" b="1"/>
              </a:br>
              <a:r>
                <a:rPr lang="en-US" sz="1200" b="1"/>
                <a:t>[1]</a:t>
              </a:r>
            </a:p>
          </p:txBody>
        </p:sp>
        <p:sp>
          <p:nvSpPr>
            <p:cNvPr id="4121" name="Oval 1060"/>
            <p:cNvSpPr>
              <a:spLocks noChangeArrowheads="1"/>
            </p:cNvSpPr>
            <p:nvPr/>
          </p:nvSpPr>
          <p:spPr bwMode="auto">
            <a:xfrm>
              <a:off x="1581150" y="3473450"/>
              <a:ext cx="606425" cy="5889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S2</a:t>
              </a:r>
              <a:br>
                <a:rPr lang="en-US" sz="1200" b="1"/>
              </a:br>
              <a:r>
                <a:rPr lang="en-US" sz="1200" b="1"/>
                <a:t>[1]</a:t>
              </a:r>
            </a:p>
          </p:txBody>
        </p:sp>
        <p:sp>
          <p:nvSpPr>
            <p:cNvPr id="4122" name="Oval 1062"/>
            <p:cNvSpPr>
              <a:spLocks noChangeArrowheads="1"/>
            </p:cNvSpPr>
            <p:nvPr/>
          </p:nvSpPr>
          <p:spPr bwMode="auto">
            <a:xfrm>
              <a:off x="3197225" y="2001838"/>
              <a:ext cx="606425" cy="58896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S1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[0]</a:t>
              </a:r>
            </a:p>
          </p:txBody>
        </p:sp>
        <p:sp>
          <p:nvSpPr>
            <p:cNvPr id="4123" name="Oval 1063"/>
            <p:cNvSpPr>
              <a:spLocks noChangeArrowheads="1"/>
            </p:cNvSpPr>
            <p:nvPr/>
          </p:nvSpPr>
          <p:spPr bwMode="auto">
            <a:xfrm>
              <a:off x="3197225" y="3473450"/>
              <a:ext cx="606425" cy="5889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S3</a:t>
              </a:r>
            </a:p>
            <a:p>
              <a:pPr algn="ctr" eaLnBrk="0" hangingPunct="0">
                <a:lnSpc>
                  <a:spcPts val="1375"/>
                </a:lnSpc>
              </a:pPr>
              <a:r>
                <a:rPr lang="en-US" sz="1200" b="1"/>
                <a:t>[0]</a:t>
              </a:r>
            </a:p>
          </p:txBody>
        </p:sp>
        <p:sp>
          <p:nvSpPr>
            <p:cNvPr id="4124" name="Line 1066"/>
            <p:cNvSpPr>
              <a:spLocks noChangeShapeType="1"/>
            </p:cNvSpPr>
            <p:nvPr/>
          </p:nvSpPr>
          <p:spPr bwMode="auto">
            <a:xfrm flipV="1">
              <a:off x="2057400" y="2590800"/>
              <a:ext cx="0" cy="91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1070"/>
            <p:cNvSpPr>
              <a:spLocks noChangeShapeType="1"/>
            </p:cNvSpPr>
            <p:nvPr/>
          </p:nvSpPr>
          <p:spPr bwMode="auto">
            <a:xfrm flipV="1">
              <a:off x="3470275" y="2581275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1071"/>
            <p:cNvSpPr>
              <a:spLocks noChangeShapeType="1"/>
            </p:cNvSpPr>
            <p:nvPr/>
          </p:nvSpPr>
          <p:spPr bwMode="auto">
            <a:xfrm>
              <a:off x="3602038" y="2590800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1072"/>
            <p:cNvSpPr>
              <a:spLocks noChangeShapeType="1"/>
            </p:cNvSpPr>
            <p:nvPr/>
          </p:nvSpPr>
          <p:spPr bwMode="auto">
            <a:xfrm>
              <a:off x="2187575" y="3768725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1073"/>
            <p:cNvSpPr>
              <a:spLocks noChangeShapeType="1"/>
            </p:cNvSpPr>
            <p:nvPr/>
          </p:nvSpPr>
          <p:spPr bwMode="auto">
            <a:xfrm flipV="1">
              <a:off x="2085975" y="2492375"/>
              <a:ext cx="1212850" cy="1079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Line 1076"/>
            <p:cNvSpPr>
              <a:spLocks noChangeShapeType="1"/>
            </p:cNvSpPr>
            <p:nvPr/>
          </p:nvSpPr>
          <p:spPr bwMode="auto">
            <a:xfrm>
              <a:off x="2187575" y="2393950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1077"/>
            <p:cNvSpPr>
              <a:spLocks noChangeShapeType="1"/>
            </p:cNvSpPr>
            <p:nvPr/>
          </p:nvSpPr>
          <p:spPr bwMode="auto">
            <a:xfrm flipH="1">
              <a:off x="2187575" y="2198688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Line 1078"/>
            <p:cNvSpPr>
              <a:spLocks noChangeShapeType="1"/>
            </p:cNvSpPr>
            <p:nvPr/>
          </p:nvSpPr>
          <p:spPr bwMode="auto">
            <a:xfrm>
              <a:off x="1884363" y="2590800"/>
              <a:ext cx="0" cy="8826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Line 1080"/>
            <p:cNvSpPr>
              <a:spLocks noChangeShapeType="1"/>
            </p:cNvSpPr>
            <p:nvPr/>
          </p:nvSpPr>
          <p:spPr bwMode="auto">
            <a:xfrm>
              <a:off x="2022475" y="2541588"/>
              <a:ext cx="1200150" cy="1092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Line 1081"/>
            <p:cNvSpPr>
              <a:spLocks noChangeShapeType="1"/>
            </p:cNvSpPr>
            <p:nvPr/>
          </p:nvSpPr>
          <p:spPr bwMode="auto">
            <a:xfrm flipH="1" flipV="1">
              <a:off x="2124075" y="2468563"/>
              <a:ext cx="1174750" cy="1041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34" name="AutoShape 1082"/>
            <p:cNvCxnSpPr>
              <a:cxnSpLocks noChangeShapeType="1"/>
            </p:cNvCxnSpPr>
            <p:nvPr/>
          </p:nvCxnSpPr>
          <p:spPr bwMode="auto">
            <a:xfrm rot="5400000">
              <a:off x="3490119" y="3750469"/>
              <a:ext cx="1587" cy="428625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5" name="AutoShape 1083"/>
            <p:cNvCxnSpPr>
              <a:cxnSpLocks noChangeShapeType="1"/>
              <a:stCxn id="4122" idx="7"/>
              <a:endCxn id="4122" idx="1"/>
            </p:cNvCxnSpPr>
            <p:nvPr/>
          </p:nvCxnSpPr>
          <p:spPr bwMode="auto">
            <a:xfrm rot="-5400000" flipH="1" flipV="1">
              <a:off x="3498057" y="1875631"/>
              <a:ext cx="1588" cy="428625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6" name="AutoShape 1084"/>
            <p:cNvCxnSpPr>
              <a:cxnSpLocks noChangeShapeType="1"/>
              <a:stCxn id="4120" idx="7"/>
              <a:endCxn id="4120" idx="1"/>
            </p:cNvCxnSpPr>
            <p:nvPr/>
          </p:nvCxnSpPr>
          <p:spPr bwMode="auto">
            <a:xfrm rot="-5400000" flipH="1" flipV="1">
              <a:off x="1881982" y="1875631"/>
              <a:ext cx="1588" cy="428625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37" name="AutoShape 1086"/>
            <p:cNvCxnSpPr>
              <a:cxnSpLocks noChangeShapeType="1"/>
              <a:stCxn id="4121" idx="3"/>
              <a:endCxn id="4121" idx="1"/>
            </p:cNvCxnSpPr>
            <p:nvPr/>
          </p:nvCxnSpPr>
          <p:spPr bwMode="auto">
            <a:xfrm rot="5400000" flipH="1" flipV="1">
              <a:off x="1463675" y="3765550"/>
              <a:ext cx="415925" cy="3175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38" name="Rectangle 1089"/>
            <p:cNvSpPr>
              <a:spLocks noChangeArrowheads="1"/>
            </p:cNvSpPr>
            <p:nvPr/>
          </p:nvSpPr>
          <p:spPr bwMode="auto">
            <a:xfrm>
              <a:off x="3624263" y="2979738"/>
              <a:ext cx="249040" cy="25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ts val="1375"/>
                </a:lnSpc>
              </a:pPr>
              <a:r>
                <a:rPr lang="en-US" sz="1200" b="1"/>
                <a:t>1,3</a:t>
              </a:r>
            </a:p>
          </p:txBody>
        </p:sp>
      </p:grpSp>
      <p:sp>
        <p:nvSpPr>
          <p:cNvPr id="4105" name="TextBox 1"/>
          <p:cNvSpPr txBox="1">
            <a:spLocks noChangeArrowheads="1"/>
          </p:cNvSpPr>
          <p:nvPr/>
        </p:nvSpPr>
        <p:spPr bwMode="auto">
          <a:xfrm>
            <a:off x="4419600" y="4191000"/>
            <a:ext cx="673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4400">
                <a:latin typeface="Cambria Math" charset="0"/>
                <a:sym typeface="Symbol" charset="0"/>
              </a:rPr>
              <a:t>⇒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Inductive Step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>
                <a:latin typeface="Calibri" charset="0"/>
              </a:rPr>
              <a:t>Case </a:t>
            </a:r>
            <a:r>
              <a:rPr lang="en-US" sz="3200" b="1">
                <a:latin typeface="Calibri" charset="0"/>
                <a:sym typeface="Symbol" charset="0"/>
              </a:rPr>
              <a:t>A*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1BAA3F1-389A-F646-9950-D8FCDB466077}" type="slidenum">
              <a:rPr lang="en-US">
                <a:solidFill>
                  <a:srgbClr val="898989"/>
                </a:solidFill>
              </a:rPr>
              <a:pPr eaLnBrk="1" hangingPunct="1"/>
              <a:t>30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3276600" y="30480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440" name="TextBox 19"/>
          <p:cNvSpPr txBox="1">
            <a:spLocks noChangeArrowheads="1"/>
          </p:cNvSpPr>
          <p:nvPr/>
        </p:nvSpPr>
        <p:spPr bwMode="auto">
          <a:xfrm>
            <a:off x="4191000" y="48768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A</a:t>
            </a:r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8305800" y="5867400"/>
            <a:ext cx="228600" cy="228600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Inductive Step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>
                <a:latin typeface="Calibri" charset="0"/>
              </a:rPr>
              <a:t>Case </a:t>
            </a:r>
            <a:r>
              <a:rPr lang="en-US" sz="3200" b="1">
                <a:latin typeface="Calibri" charset="0"/>
                <a:sym typeface="Symbol" charset="0"/>
              </a:rPr>
              <a:t>A*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72FB4C8-12EE-9A4B-BD59-07DA4210B194}" type="slidenum">
              <a:rPr lang="en-US">
                <a:solidFill>
                  <a:srgbClr val="898989"/>
                </a:solidFill>
              </a:rPr>
              <a:pPr eaLnBrk="1" hangingPunct="1"/>
              <a:t>31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19463" name="Group 12"/>
          <p:cNvGrpSpPr>
            <a:grpSpLocks/>
          </p:cNvGrpSpPr>
          <p:nvPr/>
        </p:nvGrpSpPr>
        <p:grpSpPr bwMode="auto">
          <a:xfrm>
            <a:off x="3276600" y="3048000"/>
            <a:ext cx="2362200" cy="1752600"/>
            <a:chOff x="1524000" y="3962400"/>
            <a:chExt cx="2362200" cy="1752600"/>
          </a:xfrm>
        </p:grpSpPr>
        <p:sp>
          <p:nvSpPr>
            <p:cNvPr id="7" name="Rectangle 6"/>
            <p:cNvSpPr/>
            <p:nvPr/>
          </p:nvSpPr>
          <p:spPr>
            <a:xfrm>
              <a:off x="1600200" y="3962400"/>
              <a:ext cx="2286000" cy="1752600"/>
            </a:xfrm>
            <a:prstGeom prst="rect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524000" y="4800600"/>
              <a:ext cx="309563" cy="0"/>
            </a:xfrm>
            <a:prstGeom prst="straightConnector1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1828800" y="46482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276600" y="42672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76600" y="51816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464" name="TextBox 19"/>
          <p:cNvSpPr txBox="1">
            <a:spLocks noChangeArrowheads="1"/>
          </p:cNvSpPr>
          <p:nvPr/>
        </p:nvSpPr>
        <p:spPr bwMode="auto">
          <a:xfrm>
            <a:off x="5181600" y="48006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>
                <a:sym typeface="Symbol" charset="0"/>
              </a:rPr>
              <a:t>N</a:t>
            </a:r>
            <a:r>
              <a:rPr lang="en-US" sz="2400" baseline="-25000">
                <a:sym typeface="Symbol" charset="0"/>
              </a:rPr>
              <a:t>A</a:t>
            </a:r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8305800" y="5867400"/>
            <a:ext cx="228600" cy="228600"/>
          </a:xfrm>
          <a:prstGeom prst="rect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19466" name="Group 14"/>
          <p:cNvGrpSpPr>
            <a:grpSpLocks/>
          </p:cNvGrpSpPr>
          <p:nvPr/>
        </p:nvGrpSpPr>
        <p:grpSpPr bwMode="auto">
          <a:xfrm>
            <a:off x="1812925" y="3759200"/>
            <a:ext cx="609600" cy="328613"/>
            <a:chOff x="4114800" y="2286000"/>
            <a:chExt cx="609600" cy="328613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>
              <a:off x="4114800" y="24384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4419600" y="2286000"/>
              <a:ext cx="304800" cy="3286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" name="Straight Arrow Connector 2"/>
          <p:cNvCxnSpPr>
            <a:endCxn id="10" idx="2"/>
          </p:cNvCxnSpPr>
          <p:nvPr/>
        </p:nvCxnSpPr>
        <p:spPr>
          <a:xfrm flipV="1">
            <a:off x="2422525" y="3898900"/>
            <a:ext cx="1158875" cy="12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43188" y="3444875"/>
            <a:ext cx="3587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l-GR" sz="2800" b="1">
                <a:latin typeface="Cambria Math" charset="0"/>
                <a:cs typeface="Cambria Math" charset="0"/>
              </a:rPr>
              <a:t>λ</a:t>
            </a:r>
            <a:endParaRPr lang="en-US" sz="2800" b="1">
              <a:latin typeface="Calibri" charset="0"/>
            </a:endParaRPr>
          </a:p>
        </p:txBody>
      </p:sp>
      <p:cxnSp>
        <p:nvCxnSpPr>
          <p:cNvPr id="18" name="Curved Connector 17"/>
          <p:cNvCxnSpPr>
            <a:stCxn id="11" idx="0"/>
            <a:endCxn id="10" idx="0"/>
          </p:cNvCxnSpPr>
          <p:nvPr/>
        </p:nvCxnSpPr>
        <p:spPr>
          <a:xfrm rot="16200000" flipH="1" flipV="1">
            <a:off x="4267200" y="2819400"/>
            <a:ext cx="381000" cy="1447800"/>
          </a:xfrm>
          <a:prstGeom prst="curvedConnector3">
            <a:avLst>
              <a:gd name="adj1" fmla="val -16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76738" y="2286000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l-GR" sz="2800" b="1">
                <a:latin typeface="Cambria Math" charset="0"/>
                <a:cs typeface="Cambria Math" charset="0"/>
              </a:rPr>
              <a:t>λ</a:t>
            </a:r>
            <a:endParaRPr lang="en-US" sz="2800" b="1">
              <a:latin typeface="Calibri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6738" y="5051425"/>
            <a:ext cx="3587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l-GR" sz="2800" b="1">
                <a:latin typeface="Cambria Math" charset="0"/>
                <a:cs typeface="Cambria Math" charset="0"/>
              </a:rPr>
              <a:t>λ</a:t>
            </a:r>
            <a:endParaRPr lang="en-US" sz="2800" b="1">
              <a:latin typeface="Calibri" charset="0"/>
            </a:endParaRPr>
          </a:p>
        </p:txBody>
      </p:sp>
      <p:cxnSp>
        <p:nvCxnSpPr>
          <p:cNvPr id="29" name="Curved Connector 28"/>
          <p:cNvCxnSpPr>
            <a:stCxn id="12" idx="4"/>
            <a:endCxn id="10" idx="4"/>
          </p:cNvCxnSpPr>
          <p:nvPr/>
        </p:nvCxnSpPr>
        <p:spPr>
          <a:xfrm rot="5400000" flipH="1">
            <a:off x="4191000" y="3605213"/>
            <a:ext cx="533400" cy="1447800"/>
          </a:xfrm>
          <a:prstGeom prst="curvedConnector3">
            <a:avLst>
              <a:gd name="adj1" fmla="val -8571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NFA for </a:t>
            </a:r>
            <a:r>
              <a:rPr lang="en-US" dirty="0"/>
              <a:t>(01</a:t>
            </a:r>
            <a:r>
              <a:rPr lang="en-US" dirty="0">
                <a:sym typeface="Symbol" charset="0"/>
              </a:rPr>
              <a:t> 1</a:t>
            </a:r>
            <a:r>
              <a:rPr lang="en-US" dirty="0"/>
              <a:t>)*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49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Solution</a:t>
            </a:r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944DE9A-DCE0-1643-BCDE-52EB3F107360}" type="slidenum">
              <a:rPr lang="en-US">
                <a:solidFill>
                  <a:srgbClr val="898989"/>
                </a:solidFill>
              </a:rPr>
              <a:pPr eaLnBrk="1" hangingPunct="1"/>
              <a:t>33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4103" name="TextBox 1"/>
          <p:cNvSpPr txBox="1">
            <a:spLocks noChangeArrowheads="1"/>
          </p:cNvSpPr>
          <p:nvPr/>
        </p:nvSpPr>
        <p:spPr bwMode="auto">
          <a:xfrm>
            <a:off x="457200" y="1685925"/>
            <a:ext cx="174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b="1" dirty="0"/>
              <a:t>(01</a:t>
            </a:r>
            <a:r>
              <a:rPr lang="en-US" sz="2800" b="1" dirty="0">
                <a:sym typeface="Symbol" charset="0"/>
              </a:rPr>
              <a:t> 1</a:t>
            </a:r>
            <a:r>
              <a:rPr lang="en-US" sz="2800" b="1" dirty="0"/>
              <a:t>)*0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34290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26" idx="5"/>
            <a:endCxn id="47" idx="2"/>
          </p:cNvCxnSpPr>
          <p:nvPr/>
        </p:nvCxnSpPr>
        <p:spPr bwMode="auto">
          <a:xfrm>
            <a:off x="2709863" y="4178300"/>
            <a:ext cx="719137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 bwMode="auto">
          <a:xfrm>
            <a:off x="4572000" y="4495800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47" idx="6"/>
            <a:endCxn id="93" idx="2"/>
          </p:cNvCxnSpPr>
          <p:nvPr/>
        </p:nvCxnSpPr>
        <p:spPr bwMode="auto">
          <a:xfrm>
            <a:off x="3657600" y="46228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8" name="Group 95"/>
          <p:cNvGrpSpPr>
            <a:grpSpLocks/>
          </p:cNvGrpSpPr>
          <p:nvPr/>
        </p:nvGrpSpPr>
        <p:grpSpPr bwMode="auto">
          <a:xfrm>
            <a:off x="6477000" y="4038600"/>
            <a:ext cx="1295400" cy="252413"/>
            <a:chOff x="4800600" y="4800600"/>
            <a:chExt cx="1295400" cy="252413"/>
          </a:xfrm>
        </p:grpSpPr>
        <p:sp>
          <p:nvSpPr>
            <p:cNvPr id="97" name="Oval 96"/>
            <p:cNvSpPr/>
            <p:nvPr/>
          </p:nvSpPr>
          <p:spPr bwMode="auto">
            <a:xfrm>
              <a:off x="5867400" y="4800600"/>
              <a:ext cx="228600" cy="252413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8" idx="6"/>
              <a:endCxn id="97" idx="2"/>
            </p:cNvCxnSpPr>
            <p:nvPr/>
          </p:nvCxnSpPr>
          <p:spPr bwMode="auto">
            <a:xfrm>
              <a:off x="5029200" y="4927600"/>
              <a:ext cx="838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9" name="Group 43"/>
          <p:cNvGrpSpPr>
            <a:grpSpLocks/>
          </p:cNvGrpSpPr>
          <p:nvPr/>
        </p:nvGrpSpPr>
        <p:grpSpPr bwMode="auto">
          <a:xfrm>
            <a:off x="4191000" y="3429000"/>
            <a:ext cx="1066800" cy="252413"/>
            <a:chOff x="4800600" y="4800600"/>
            <a:chExt cx="1066800" cy="252413"/>
          </a:xfrm>
        </p:grpSpPr>
        <p:sp>
          <p:nvSpPr>
            <p:cNvPr id="57" name="Oval 56"/>
            <p:cNvSpPr/>
            <p:nvPr/>
          </p:nvSpPr>
          <p:spPr bwMode="auto">
            <a:xfrm>
              <a:off x="56388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8" idx="6"/>
              <a:endCxn id="57" idx="2"/>
            </p:cNvCxnSpPr>
            <p:nvPr/>
          </p:nvCxnSpPr>
          <p:spPr bwMode="auto">
            <a:xfrm>
              <a:off x="5029200" y="4927600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10" name="Group 52"/>
          <p:cNvGrpSpPr>
            <a:grpSpLocks/>
          </p:cNvGrpSpPr>
          <p:nvPr/>
        </p:nvGrpSpPr>
        <p:grpSpPr bwMode="auto">
          <a:xfrm>
            <a:off x="1143000" y="3200400"/>
            <a:ext cx="3678238" cy="1466850"/>
            <a:chOff x="2971800" y="3124200"/>
            <a:chExt cx="3678530" cy="1466910"/>
          </a:xfrm>
        </p:grpSpPr>
        <p:sp>
          <p:nvSpPr>
            <p:cNvPr id="24" name="Oval 23"/>
            <p:cNvSpPr/>
            <p:nvPr/>
          </p:nvSpPr>
          <p:spPr bwMode="auto">
            <a:xfrm>
              <a:off x="5257981" y="3352809"/>
              <a:ext cx="228618" cy="2524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128" name="Group 16397"/>
            <p:cNvGrpSpPr>
              <a:grpSpLocks/>
            </p:cNvGrpSpPr>
            <p:nvPr/>
          </p:nvGrpSpPr>
          <p:grpSpPr bwMode="auto">
            <a:xfrm>
              <a:off x="2971800" y="3886200"/>
              <a:ext cx="1600200" cy="252413"/>
              <a:chOff x="4267200" y="3505200"/>
              <a:chExt cx="1600200" cy="252413"/>
            </a:xfrm>
          </p:grpSpPr>
          <p:cxnSp>
            <p:nvCxnSpPr>
              <p:cNvPr id="23" name="Straight Arrow Connector 22"/>
              <p:cNvCxnSpPr>
                <a:endCxn id="27" idx="2"/>
              </p:cNvCxnSpPr>
              <p:nvPr/>
            </p:nvCxnSpPr>
            <p:spPr bwMode="auto">
              <a:xfrm flipV="1">
                <a:off x="4267200" y="3632236"/>
                <a:ext cx="304824" cy="25401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 bwMode="auto">
              <a:xfrm>
                <a:off x="5638909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4572024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>
                <a:stCxn id="27" idx="6"/>
                <a:endCxn id="26" idx="2"/>
              </p:cNvCxnSpPr>
              <p:nvPr/>
            </p:nvCxnSpPr>
            <p:spPr bwMode="auto">
              <a:xfrm>
                <a:off x="4800642" y="3632236"/>
                <a:ext cx="8382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/>
            <p:cNvCxnSpPr>
              <a:stCxn id="24" idx="6"/>
            </p:cNvCxnSpPr>
            <p:nvPr/>
          </p:nvCxnSpPr>
          <p:spPr bwMode="auto">
            <a:xfrm>
              <a:off x="5486600" y="3478227"/>
              <a:ext cx="533442" cy="269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7"/>
              <a:endCxn id="24" idx="2"/>
            </p:cNvCxnSpPr>
            <p:nvPr/>
          </p:nvCxnSpPr>
          <p:spPr bwMode="auto">
            <a:xfrm flipV="1">
              <a:off x="4538787" y="3478227"/>
              <a:ext cx="719194" cy="4445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1" name="TextBox 25"/>
            <p:cNvSpPr txBox="1">
              <a:spLocks noChangeArrowheads="1"/>
            </p:cNvSpPr>
            <p:nvPr/>
          </p:nvSpPr>
          <p:spPr bwMode="auto">
            <a:xfrm>
              <a:off x="5562600" y="31242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 dirty="0">
                  <a:sym typeface="Symbol" charset="0"/>
                </a:rPr>
                <a:t>0</a:t>
              </a:r>
              <a:endParaRPr lang="en-US" sz="2000" b="1" dirty="0"/>
            </a:p>
          </p:txBody>
        </p:sp>
        <p:sp>
          <p:nvSpPr>
            <p:cNvPr id="4132" name="TextBox 28"/>
            <p:cNvSpPr txBox="1">
              <a:spLocks noChangeArrowheads="1"/>
            </p:cNvSpPr>
            <p:nvPr/>
          </p:nvSpPr>
          <p:spPr bwMode="auto">
            <a:xfrm>
              <a:off x="4572000" y="3429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sp>
          <p:nvSpPr>
            <p:cNvPr id="4133" name="TextBox 29"/>
            <p:cNvSpPr txBox="1">
              <a:spLocks noChangeArrowheads="1"/>
            </p:cNvSpPr>
            <p:nvPr/>
          </p:nvSpPr>
          <p:spPr bwMode="auto">
            <a:xfrm>
              <a:off x="3733800" y="36576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sp>
          <p:nvSpPr>
            <p:cNvPr id="4134" name="TextBox 28"/>
            <p:cNvSpPr txBox="1">
              <a:spLocks noChangeArrowheads="1"/>
            </p:cNvSpPr>
            <p:nvPr/>
          </p:nvSpPr>
          <p:spPr bwMode="auto">
            <a:xfrm>
              <a:off x="4648200" y="4191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  <p:sp>
          <p:nvSpPr>
            <p:cNvPr id="4135" name="TextBox 28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 b="1">
                  <a:sym typeface="Symbol" charset="0"/>
                </a:rPr>
                <a:t></a:t>
              </a:r>
              <a:endParaRPr lang="en-US" sz="2000" b="1"/>
            </a:p>
          </p:txBody>
        </p:sp>
      </p:grpSp>
      <p:grpSp>
        <p:nvGrpSpPr>
          <p:cNvPr id="4111" name="Group 53"/>
          <p:cNvGrpSpPr>
            <a:grpSpLocks/>
          </p:cNvGrpSpPr>
          <p:nvPr/>
        </p:nvGrpSpPr>
        <p:grpSpPr bwMode="auto">
          <a:xfrm>
            <a:off x="5257800" y="3429000"/>
            <a:ext cx="838200" cy="252413"/>
            <a:chOff x="7086600" y="3352800"/>
            <a:chExt cx="838200" cy="252413"/>
          </a:xfrm>
        </p:grpSpPr>
        <p:sp>
          <p:nvSpPr>
            <p:cNvPr id="101" name="Oval 100"/>
            <p:cNvSpPr/>
            <p:nvPr/>
          </p:nvSpPr>
          <p:spPr bwMode="auto">
            <a:xfrm>
              <a:off x="7696200" y="33528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3" name="Straight Arrow Connector 102"/>
            <p:cNvCxnSpPr>
              <a:stCxn id="57" idx="6"/>
              <a:endCxn id="101" idx="2"/>
            </p:cNvCxnSpPr>
            <p:nvPr/>
          </p:nvCxnSpPr>
          <p:spPr bwMode="auto">
            <a:xfrm>
              <a:off x="7086600" y="3479007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12" name="TextBox 25"/>
          <p:cNvSpPr txBox="1">
            <a:spLocks noChangeArrowheads="1"/>
          </p:cNvSpPr>
          <p:nvPr/>
        </p:nvSpPr>
        <p:spPr bwMode="auto">
          <a:xfrm>
            <a:off x="6858000" y="38100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0</a:t>
            </a:r>
            <a:endParaRPr lang="en-US" sz="2000" b="1"/>
          </a:p>
        </p:txBody>
      </p:sp>
      <p:sp>
        <p:nvSpPr>
          <p:cNvPr id="4113" name="TextBox 25"/>
          <p:cNvSpPr txBox="1">
            <a:spLocks noChangeArrowheads="1"/>
          </p:cNvSpPr>
          <p:nvPr/>
        </p:nvSpPr>
        <p:spPr bwMode="auto">
          <a:xfrm>
            <a:off x="4038600" y="46482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sp>
        <p:nvSpPr>
          <p:cNvPr id="4114" name="TextBox 25"/>
          <p:cNvSpPr txBox="1">
            <a:spLocks noChangeArrowheads="1"/>
          </p:cNvSpPr>
          <p:nvPr/>
        </p:nvSpPr>
        <p:spPr bwMode="auto">
          <a:xfrm>
            <a:off x="5334000" y="3200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1</a:t>
            </a:r>
            <a:endParaRPr lang="en-US" sz="2000" b="1"/>
          </a:p>
        </p:txBody>
      </p:sp>
      <p:cxnSp>
        <p:nvCxnSpPr>
          <p:cNvPr id="83" name="Straight Arrow Connector 82"/>
          <p:cNvCxnSpPr>
            <a:stCxn id="101" idx="3"/>
            <a:endCxn id="26" idx="6"/>
          </p:cNvCxnSpPr>
          <p:nvPr/>
        </p:nvCxnSpPr>
        <p:spPr>
          <a:xfrm flipH="1">
            <a:off x="2743200" y="3644900"/>
            <a:ext cx="3157538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93" idx="1"/>
          </p:cNvCxnSpPr>
          <p:nvPr/>
        </p:nvCxnSpPr>
        <p:spPr>
          <a:xfrm flipH="1" flipV="1">
            <a:off x="2819400" y="4114800"/>
            <a:ext cx="1785938" cy="4175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7" name="TextBox 29"/>
          <p:cNvSpPr txBox="1">
            <a:spLocks noChangeArrowheads="1"/>
          </p:cNvSpPr>
          <p:nvPr/>
        </p:nvSpPr>
        <p:spPr bwMode="auto">
          <a:xfrm>
            <a:off x="4191000" y="41148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sp>
        <p:nvSpPr>
          <p:cNvPr id="4118" name="TextBox 29"/>
          <p:cNvSpPr txBox="1">
            <a:spLocks noChangeArrowheads="1"/>
          </p:cNvSpPr>
          <p:nvPr/>
        </p:nvSpPr>
        <p:spPr bwMode="auto">
          <a:xfrm>
            <a:off x="4876800" y="37338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cxnSp>
        <p:nvCxnSpPr>
          <p:cNvPr id="90" name="Curved Connector 89"/>
          <p:cNvCxnSpPr>
            <a:stCxn id="27" idx="5"/>
            <a:endCxn id="98" idx="3"/>
          </p:cNvCxnSpPr>
          <p:nvPr/>
        </p:nvCxnSpPr>
        <p:spPr>
          <a:xfrm rot="16200000" flipH="1">
            <a:off x="4038601" y="1782762"/>
            <a:ext cx="76200" cy="4867275"/>
          </a:xfrm>
          <a:prstGeom prst="curvedConnector3">
            <a:avLst>
              <a:gd name="adj1" fmla="val 134851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93" idx="6"/>
            <a:endCxn id="98" idx="2"/>
          </p:cNvCxnSpPr>
          <p:nvPr/>
        </p:nvCxnSpPr>
        <p:spPr>
          <a:xfrm flipV="1">
            <a:off x="4800600" y="4165600"/>
            <a:ext cx="1676400" cy="457200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101" idx="6"/>
            <a:endCxn id="98" idx="1"/>
          </p:cNvCxnSpPr>
          <p:nvPr/>
        </p:nvCxnSpPr>
        <p:spPr>
          <a:xfrm>
            <a:off x="6096000" y="3556000"/>
            <a:ext cx="414338" cy="519113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2" name="TextBox 29"/>
          <p:cNvSpPr txBox="1">
            <a:spLocks noChangeArrowheads="1"/>
          </p:cNvSpPr>
          <p:nvPr/>
        </p:nvSpPr>
        <p:spPr bwMode="auto">
          <a:xfrm>
            <a:off x="1752600" y="45720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sp>
        <p:nvSpPr>
          <p:cNvPr id="4123" name="TextBox 29"/>
          <p:cNvSpPr txBox="1">
            <a:spLocks noChangeArrowheads="1"/>
          </p:cNvSpPr>
          <p:nvPr/>
        </p:nvSpPr>
        <p:spPr bwMode="auto">
          <a:xfrm>
            <a:off x="5181600" y="41910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  <p:sp>
        <p:nvSpPr>
          <p:cNvPr id="4124" name="TextBox 29"/>
          <p:cNvSpPr txBox="1">
            <a:spLocks noChangeArrowheads="1"/>
          </p:cNvSpPr>
          <p:nvPr/>
        </p:nvSpPr>
        <p:spPr bwMode="auto">
          <a:xfrm>
            <a:off x="6400800" y="35052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>
                <a:sym typeface="Symbol" charset="0"/>
              </a:rPr>
              <a:t>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0243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an NFA to a 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Consider the DFA for the mod 3 sum</a:t>
            </a:r>
          </a:p>
          <a:p>
            <a:pPr lvl="1"/>
            <a:r>
              <a:rPr lang="en-US" dirty="0" smtClean="0"/>
              <a:t>Accept strings from {0,1,2}* where the digits mod 3 sum of the digits is 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315671" y="5410747"/>
            <a:ext cx="533400" cy="5334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64" name="Oval 63"/>
          <p:cNvSpPr/>
          <p:nvPr/>
        </p:nvSpPr>
        <p:spPr>
          <a:xfrm>
            <a:off x="3449271" y="5418685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5" name="Oval 64"/>
          <p:cNvSpPr/>
          <p:nvPr/>
        </p:nvSpPr>
        <p:spPr>
          <a:xfrm>
            <a:off x="2442795" y="4175834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1665714" y="4606678"/>
            <a:ext cx="777081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976195" y="4606678"/>
            <a:ext cx="678669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849071" y="5779048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1770955" y="4680659"/>
            <a:ext cx="794077" cy="779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2855066" y="4701296"/>
            <a:ext cx="733753" cy="7875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909395" y="5624266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 71"/>
          <p:cNvSpPr/>
          <p:nvPr/>
        </p:nvSpPr>
        <p:spPr bwMode="auto">
          <a:xfrm rot="20665359">
            <a:off x="872518" y="5518348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3" name="Arc 72"/>
          <p:cNvSpPr/>
          <p:nvPr/>
        </p:nvSpPr>
        <p:spPr bwMode="auto">
          <a:xfrm rot="5132981">
            <a:off x="2557094" y="3760153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4" name="Arc 73"/>
          <p:cNvSpPr/>
          <p:nvPr/>
        </p:nvSpPr>
        <p:spPr bwMode="auto">
          <a:xfrm rot="9384845">
            <a:off x="3995847" y="5388462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5" name="TextBox 25"/>
          <p:cNvSpPr txBox="1">
            <a:spLocks noChangeArrowheads="1"/>
          </p:cNvSpPr>
          <p:nvPr/>
        </p:nvSpPr>
        <p:spPr bwMode="auto">
          <a:xfrm>
            <a:off x="2425443" y="3590448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6" name="TextBox 25"/>
          <p:cNvSpPr txBox="1">
            <a:spLocks noChangeArrowheads="1"/>
          </p:cNvSpPr>
          <p:nvPr/>
        </p:nvSpPr>
        <p:spPr bwMode="auto">
          <a:xfrm>
            <a:off x="3990609" y="515251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7" name="TextBox 25"/>
          <p:cNvSpPr txBox="1">
            <a:spLocks noChangeArrowheads="1"/>
          </p:cNvSpPr>
          <p:nvPr/>
        </p:nvSpPr>
        <p:spPr bwMode="auto">
          <a:xfrm>
            <a:off x="685800" y="536454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8" name="TextBox 25"/>
          <p:cNvSpPr txBox="1">
            <a:spLocks noChangeArrowheads="1"/>
          </p:cNvSpPr>
          <p:nvPr/>
        </p:nvSpPr>
        <p:spPr bwMode="auto">
          <a:xfrm>
            <a:off x="1773096" y="478730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79" name="TextBox 25"/>
          <p:cNvSpPr txBox="1">
            <a:spLocks noChangeArrowheads="1"/>
          </p:cNvSpPr>
          <p:nvPr/>
        </p:nvSpPr>
        <p:spPr bwMode="auto">
          <a:xfrm>
            <a:off x="3225543" y="470923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80" name="TextBox 25"/>
          <p:cNvSpPr txBox="1">
            <a:spLocks noChangeArrowheads="1"/>
          </p:cNvSpPr>
          <p:nvPr/>
        </p:nvSpPr>
        <p:spPr bwMode="auto">
          <a:xfrm>
            <a:off x="2485555" y="5712023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81" name="TextBox 25"/>
          <p:cNvSpPr txBox="1">
            <a:spLocks noChangeArrowheads="1"/>
          </p:cNvSpPr>
          <p:nvPr/>
        </p:nvSpPr>
        <p:spPr bwMode="auto">
          <a:xfrm>
            <a:off x="2661722" y="5364538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2941491" y="4976921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83" name="TextBox 25"/>
          <p:cNvSpPr txBox="1">
            <a:spLocks noChangeArrowheads="1"/>
          </p:cNvSpPr>
          <p:nvPr/>
        </p:nvSpPr>
        <p:spPr bwMode="auto">
          <a:xfrm>
            <a:off x="2158743" y="497543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31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Splicing out a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edges with regular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55323" y="4258699"/>
            <a:ext cx="533400" cy="5334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688923" y="4266637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6682447" y="3023786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905366" y="3454630"/>
            <a:ext cx="777081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215847" y="3454630"/>
            <a:ext cx="678669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88723" y="4627000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010607" y="3528611"/>
            <a:ext cx="794077" cy="779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7094718" y="3549248"/>
            <a:ext cx="733753" cy="7875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49047" y="4472218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 bwMode="auto">
          <a:xfrm rot="20665359">
            <a:off x="5112170" y="4366300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7" name="Arc 16"/>
          <p:cNvSpPr/>
          <p:nvPr/>
        </p:nvSpPr>
        <p:spPr bwMode="auto">
          <a:xfrm rot="5132981">
            <a:off x="6796746" y="2608105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8" name="Arc 17"/>
          <p:cNvSpPr/>
          <p:nvPr/>
        </p:nvSpPr>
        <p:spPr bwMode="auto">
          <a:xfrm rot="9384845">
            <a:off x="8235499" y="4236414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6665095" y="24384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8230261" y="400046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4925452" y="421249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6012748" y="363525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7465195" y="3557186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6725207" y="455997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5" name="TextBox 25"/>
          <p:cNvSpPr txBox="1">
            <a:spLocks noChangeArrowheads="1"/>
          </p:cNvSpPr>
          <p:nvPr/>
        </p:nvSpPr>
        <p:spPr bwMode="auto">
          <a:xfrm>
            <a:off x="6901374" y="421249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81143" y="3824873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7" name="TextBox 25"/>
          <p:cNvSpPr txBox="1">
            <a:spLocks noChangeArrowheads="1"/>
          </p:cNvSpPr>
          <p:nvPr/>
        </p:nvSpPr>
        <p:spPr bwMode="auto">
          <a:xfrm>
            <a:off x="6398395" y="382338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2592288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→t</a:t>
            </a:r>
            <a:r>
              <a:rPr lang="en-US" baseline="-25000" dirty="0" smtClean="0"/>
              <a:t>1</a:t>
            </a:r>
            <a:r>
              <a:rPr lang="en-US" dirty="0" smtClean="0"/>
              <a:t>→t</a:t>
            </a:r>
            <a:r>
              <a:rPr lang="en-US" baseline="-25000" dirty="0" smtClean="0"/>
              <a:t>0</a:t>
            </a:r>
            <a:r>
              <a:rPr lang="en-US" dirty="0" smtClean="0"/>
              <a:t> :   10*2</a:t>
            </a:r>
          </a:p>
          <a:p>
            <a:r>
              <a:rPr lang="en-US" dirty="0"/>
              <a:t>t</a:t>
            </a:r>
            <a:r>
              <a:rPr lang="en-US" baseline="-25000" dirty="0"/>
              <a:t>0</a:t>
            </a:r>
            <a:r>
              <a:rPr lang="en-US" dirty="0"/>
              <a:t>→t</a:t>
            </a:r>
            <a:r>
              <a:rPr lang="en-US" baseline="-25000" dirty="0"/>
              <a:t>1</a:t>
            </a:r>
            <a:r>
              <a:rPr lang="en-US" dirty="0"/>
              <a:t>→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:   </a:t>
            </a:r>
            <a:r>
              <a:rPr lang="en-US" dirty="0" smtClean="0"/>
              <a:t>10*1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→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→</a:t>
            </a:r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:   </a:t>
            </a:r>
            <a:r>
              <a:rPr lang="en-US" dirty="0" smtClean="0"/>
              <a:t>20*2</a:t>
            </a:r>
            <a:endParaRPr lang="en-US" dirty="0"/>
          </a:p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→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→t</a:t>
            </a:r>
            <a:r>
              <a:rPr lang="en-US" baseline="-25000" dirty="0"/>
              <a:t>2</a:t>
            </a:r>
            <a:r>
              <a:rPr lang="en-US" dirty="0"/>
              <a:t> :   </a:t>
            </a:r>
            <a:r>
              <a:rPr lang="en-US" dirty="0" smtClean="0"/>
              <a:t>20*1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Automaton without 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85917" y="2072481"/>
            <a:ext cx="533400" cy="5334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819517" y="2080419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219317" y="2440782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79641" y="2286000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 bwMode="auto">
          <a:xfrm rot="20665359">
            <a:off x="5242764" y="2180082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8" name="Arc 17"/>
          <p:cNvSpPr/>
          <p:nvPr/>
        </p:nvSpPr>
        <p:spPr bwMode="auto">
          <a:xfrm rot="10110693">
            <a:off x="8366093" y="2165167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4931194" y="2014953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1</a:t>
            </a:r>
            <a:endParaRPr lang="en-US" sz="14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1736657"/>
            <a:ext cx="419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:   0 | 10*2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:   2 | 10*1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3</a:t>
            </a:r>
            <a:r>
              <a:rPr lang="en-US" dirty="0" smtClean="0"/>
              <a:t>:   1 | 20*2</a:t>
            </a:r>
            <a:endParaRPr lang="en-US" dirty="0"/>
          </a:p>
          <a:p>
            <a:r>
              <a:rPr lang="en-US" dirty="0" smtClean="0"/>
              <a:t>R</a:t>
            </a:r>
            <a:r>
              <a:rPr lang="en-US" baseline="-25000" dirty="0" smtClean="0"/>
              <a:t>4</a:t>
            </a:r>
            <a:r>
              <a:rPr lang="en-US" dirty="0" smtClean="0"/>
              <a:t>:   0 | 20*1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</a:t>
            </a:r>
            <a:r>
              <a:rPr lang="en-US" baseline="-25000" dirty="0" smtClean="0"/>
              <a:t>5</a:t>
            </a:r>
            <a:r>
              <a:rPr lang="en-US" dirty="0" smtClean="0"/>
              <a:t>:   R</a:t>
            </a:r>
            <a:r>
              <a:rPr lang="en-US" baseline="-25000" dirty="0" smtClean="0"/>
              <a:t>1</a:t>
            </a:r>
            <a:r>
              <a:rPr lang="en-US" dirty="0" smtClean="0"/>
              <a:t> | R</a:t>
            </a:r>
            <a:r>
              <a:rPr lang="en-US" baseline="-25000" dirty="0" smtClean="0"/>
              <a:t>2</a:t>
            </a:r>
            <a:r>
              <a:rPr lang="en-US" dirty="0" smtClean="0"/>
              <a:t>R</a:t>
            </a:r>
            <a:r>
              <a:rPr lang="en-US" baseline="-25000" dirty="0" smtClean="0"/>
              <a:t>4</a:t>
            </a:r>
            <a:r>
              <a:rPr lang="en-US" dirty="0" smtClean="0"/>
              <a:t>*R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TextBox 25"/>
          <p:cNvSpPr txBox="1">
            <a:spLocks noChangeArrowheads="1"/>
          </p:cNvSpPr>
          <p:nvPr/>
        </p:nvSpPr>
        <p:spPr bwMode="auto">
          <a:xfrm>
            <a:off x="8561143" y="1928582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4</a:t>
            </a:r>
            <a:endParaRPr lang="en-US" sz="1400" baseline="-25000" dirty="0"/>
          </a:p>
        </p:txBody>
      </p:sp>
      <p:sp>
        <p:nvSpPr>
          <p:cNvPr id="31" name="TextBox 25"/>
          <p:cNvSpPr txBox="1">
            <a:spLocks noChangeArrowheads="1"/>
          </p:cNvSpPr>
          <p:nvPr/>
        </p:nvSpPr>
        <p:spPr bwMode="auto">
          <a:xfrm>
            <a:off x="6828499" y="1958232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2</a:t>
            </a:r>
            <a:endParaRPr lang="en-US" sz="1400" baseline="-25000" dirty="0"/>
          </a:p>
        </p:txBody>
      </p:sp>
      <p:sp>
        <p:nvSpPr>
          <p:cNvPr id="32" name="TextBox 25"/>
          <p:cNvSpPr txBox="1">
            <a:spLocks noChangeArrowheads="1"/>
          </p:cNvSpPr>
          <p:nvPr/>
        </p:nvSpPr>
        <p:spPr bwMode="auto">
          <a:xfrm>
            <a:off x="7089266" y="2418409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3</a:t>
            </a:r>
            <a:endParaRPr lang="en-US" sz="1400" baseline="-25000" dirty="0"/>
          </a:p>
        </p:txBody>
      </p:sp>
      <p:sp>
        <p:nvSpPr>
          <p:cNvPr id="33" name="Oval 32"/>
          <p:cNvSpPr/>
          <p:nvPr/>
        </p:nvSpPr>
        <p:spPr>
          <a:xfrm>
            <a:off x="5838317" y="3573461"/>
            <a:ext cx="533400" cy="5334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4" name="Arc 33"/>
          <p:cNvSpPr/>
          <p:nvPr/>
        </p:nvSpPr>
        <p:spPr bwMode="auto">
          <a:xfrm rot="20665359">
            <a:off x="5395164" y="3681062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5083594" y="3515933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5</a:t>
            </a:r>
            <a:endParaRPr lang="en-US" sz="1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85799" y="4892159"/>
            <a:ext cx="4264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regular expression:</a:t>
            </a:r>
          </a:p>
          <a:p>
            <a:r>
              <a:rPr lang="en-US" dirty="0" smtClean="0"/>
              <a:t>(0 | 10*2 | (2 | 10*1)(0 | 20*1)*(1 |20*2))*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Nondeterministic Finite Automaton (NFA)</a:t>
            </a:r>
            <a:endParaRPr lang="en-US" dirty="0">
              <a:ea typeface="+mj-ea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>
                <a:latin typeface="Calibri" charset="0"/>
              </a:rPr>
              <a:t>Graph with start state, final states, edges labeled by symbols (like DFA) but</a:t>
            </a:r>
          </a:p>
          <a:p>
            <a:pPr lvl="1"/>
            <a:r>
              <a:rPr lang="en-US" sz="2400" dirty="0">
                <a:latin typeface="Calibri" charset="0"/>
              </a:rPr>
              <a:t>Not required to have exactly 1 edge out of each state labeled by each symbol  - can have 0 or &gt;1</a:t>
            </a:r>
          </a:p>
          <a:p>
            <a:pPr lvl="1"/>
            <a:r>
              <a:rPr lang="en-US" sz="2400" dirty="0">
                <a:latin typeface="Calibri" charset="0"/>
              </a:rPr>
              <a:t>Also can have edges labeled by empty string </a:t>
            </a:r>
            <a:r>
              <a:rPr lang="en-US" sz="2400" b="1" dirty="0">
                <a:latin typeface="Calibri" charset="0"/>
                <a:sym typeface="Symbol" charset="0"/>
              </a:rPr>
              <a:t></a:t>
            </a:r>
          </a:p>
          <a:p>
            <a:r>
              <a:rPr lang="en-US" sz="2800" dirty="0">
                <a:latin typeface="Calibri" charset="0"/>
              </a:rPr>
              <a:t>Definition: The language recognized by an NFA is the set of strings  x that label some path from its start state to one of its final states</a:t>
            </a:r>
          </a:p>
          <a:p>
            <a:endParaRPr lang="en-US" b="1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83381" y="633730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73813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4A12B65-094A-954C-BCB1-FE33D7966FB4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  <p:grpSp>
        <p:nvGrpSpPr>
          <p:cNvPr id="6151" name="Group 26"/>
          <p:cNvGrpSpPr>
            <a:grpSpLocks/>
          </p:cNvGrpSpPr>
          <p:nvPr/>
        </p:nvGrpSpPr>
        <p:grpSpPr bwMode="auto">
          <a:xfrm>
            <a:off x="2362200" y="5029200"/>
            <a:ext cx="4572000" cy="1344613"/>
            <a:chOff x="2362200" y="5059196"/>
            <a:chExt cx="4572000" cy="1344581"/>
          </a:xfrm>
        </p:grpSpPr>
        <p:sp>
          <p:nvSpPr>
            <p:cNvPr id="8" name="Oval 7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baseline="-250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s</a:t>
              </a:r>
              <a:r>
                <a:rPr lang="en-US" sz="16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156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554064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sp>
          <p:nvSpPr>
            <p:cNvPr id="6157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619476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cxnSp>
          <p:nvCxnSpPr>
            <p:cNvPr id="14" name="Straight Arrow Connector 13"/>
            <p:cNvCxnSpPr>
              <a:stCxn id="8" idx="6"/>
              <a:endCxn id="11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9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1</a:t>
              </a:r>
            </a:p>
          </p:txBody>
        </p:sp>
        <p:sp>
          <p:nvSpPr>
            <p:cNvPr id="6161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59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Three ways of thinking about NFAs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Outside observer:  Is there a path labeled by x from the start state to some final state?  </a:t>
            </a:r>
          </a:p>
          <a:p>
            <a:pPr lvl="3"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Perfect guesser: The NFA has input x and whenever there is a choice of what to do it </a:t>
            </a:r>
            <a:r>
              <a:rPr lang="en-US" smtClean="0">
                <a:ea typeface="+mn-ea"/>
              </a:rPr>
              <a:t>magically guesses </a:t>
            </a:r>
            <a:r>
              <a:rPr lang="en-US" dirty="0" smtClean="0">
                <a:ea typeface="+mn-ea"/>
              </a:rPr>
              <a:t>a good one (if one exists)</a:t>
            </a:r>
          </a:p>
          <a:p>
            <a:pPr lvl="3"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Parallel exploration:  The NFA computation runs all possible computations on x step-by-step at the same time in parallel</a:t>
            </a:r>
            <a:endParaRPr lang="en-US" dirty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67B71AD-3E0E-6440-92E1-EAC262CB087D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Conversion of NFAs to a DFAs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Proof Idea:</a:t>
            </a:r>
          </a:p>
          <a:p>
            <a:pPr lvl="1"/>
            <a:r>
              <a:rPr lang="en-US">
                <a:latin typeface="Calibri" charset="0"/>
              </a:rPr>
              <a:t>The DFA keeps track of ALL the states that the part of the input string read so far can reach in the NFA</a:t>
            </a:r>
          </a:p>
          <a:p>
            <a:pPr lvl="1"/>
            <a:endParaRPr lang="en-US">
              <a:latin typeface="Calibri" charset="0"/>
            </a:endParaRPr>
          </a:p>
          <a:p>
            <a:pPr lvl="1"/>
            <a:r>
              <a:rPr lang="en-US">
                <a:latin typeface="Calibri" charset="0"/>
              </a:rPr>
              <a:t>There will be one state in the DFA for each </a:t>
            </a:r>
            <a:r>
              <a:rPr lang="en-US" i="1">
                <a:latin typeface="Calibri" charset="0"/>
              </a:rPr>
              <a:t>subset</a:t>
            </a:r>
            <a:r>
              <a:rPr lang="en-US">
                <a:latin typeface="Calibri" charset="0"/>
              </a:rPr>
              <a:t> of states of the NFA that can be reached by some string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7F9E459-1A7F-2149-9CD9-916C934BCC23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in third position from 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1AD5-145F-FC4A-B3CF-7BFE163223C8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211931" y="1524000"/>
            <a:ext cx="4572000" cy="1344613"/>
            <a:chOff x="2362200" y="5059196"/>
            <a:chExt cx="4572000" cy="1344581"/>
          </a:xfrm>
        </p:grpSpPr>
        <p:sp>
          <p:nvSpPr>
            <p:cNvPr id="9" name="Oval 8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554064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619476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cxnSp>
          <p:nvCxnSpPr>
            <p:cNvPr id="15" name="Straight Arrow Connector 14"/>
            <p:cNvCxnSpPr>
              <a:stCxn id="9" idx="6"/>
              <a:endCxn id="12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</a:p>
          </p:txBody>
        </p: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64636" y="43434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{A}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042761" y="43434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B}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21125" y="3558659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C}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33614" y="513766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C}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32004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C, D}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172200" y="39740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C, D}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210671" y="476464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D}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19676" y="56388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D}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2" idx="3"/>
            <a:endCxn id="23" idx="1"/>
          </p:cNvCxnSpPr>
          <p:nvPr/>
        </p:nvCxnSpPr>
        <p:spPr bwMode="auto">
          <a:xfrm>
            <a:off x="1057079" y="4528066"/>
            <a:ext cx="98568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1"/>
          </p:cNvCxnSpPr>
          <p:nvPr/>
        </p:nvCxnSpPr>
        <p:spPr bwMode="auto">
          <a:xfrm flipV="1">
            <a:off x="2691431" y="3743325"/>
            <a:ext cx="1229694" cy="676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5" idx="1"/>
          </p:cNvCxnSpPr>
          <p:nvPr/>
        </p:nvCxnSpPr>
        <p:spPr bwMode="auto">
          <a:xfrm>
            <a:off x="2691431" y="4681538"/>
            <a:ext cx="1342183" cy="640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4933950" y="3398699"/>
            <a:ext cx="1218749" cy="1939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7" idx="1"/>
          </p:cNvCxnSpPr>
          <p:nvPr/>
        </p:nvCxnSpPr>
        <p:spPr bwMode="auto">
          <a:xfrm>
            <a:off x="4933950" y="3842027"/>
            <a:ext cx="1238250" cy="3167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>
            <a:off x="4745686" y="5401389"/>
            <a:ext cx="1595276" cy="4748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8" idx="1"/>
          </p:cNvCxnSpPr>
          <p:nvPr/>
        </p:nvCxnSpPr>
        <p:spPr bwMode="auto">
          <a:xfrm flipV="1">
            <a:off x="4724400" y="4949309"/>
            <a:ext cx="1486271" cy="3473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8"/>
          <p:cNvSpPr txBox="1">
            <a:spLocks noChangeArrowheads="1"/>
          </p:cNvSpPr>
          <p:nvPr/>
        </p:nvSpPr>
        <p:spPr bwMode="auto">
          <a:xfrm>
            <a:off x="1383775" y="4158734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49" name="TextBox 18"/>
          <p:cNvSpPr txBox="1">
            <a:spLocks noChangeArrowheads="1"/>
          </p:cNvSpPr>
          <p:nvPr/>
        </p:nvSpPr>
        <p:spPr bwMode="auto">
          <a:xfrm>
            <a:off x="3073803" y="3857386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0" name="TextBox 18"/>
          <p:cNvSpPr txBox="1">
            <a:spLocks noChangeArrowheads="1"/>
          </p:cNvSpPr>
          <p:nvPr/>
        </p:nvSpPr>
        <p:spPr bwMode="auto">
          <a:xfrm>
            <a:off x="5467535" y="3200161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1" name="TextBox 18"/>
          <p:cNvSpPr txBox="1">
            <a:spLocks noChangeArrowheads="1"/>
          </p:cNvSpPr>
          <p:nvPr/>
        </p:nvSpPr>
        <p:spPr bwMode="auto">
          <a:xfrm>
            <a:off x="5235060" y="4835371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2" name="TextBox 18"/>
          <p:cNvSpPr txBox="1">
            <a:spLocks noChangeArrowheads="1"/>
          </p:cNvSpPr>
          <p:nvPr/>
        </p:nvSpPr>
        <p:spPr bwMode="auto">
          <a:xfrm>
            <a:off x="3272631" y="4675003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3" name="TextBox 18"/>
          <p:cNvSpPr txBox="1">
            <a:spLocks noChangeArrowheads="1"/>
          </p:cNvSpPr>
          <p:nvPr/>
        </p:nvSpPr>
        <p:spPr bwMode="auto">
          <a:xfrm>
            <a:off x="5543324" y="5401389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4" name="Arc 53"/>
          <p:cNvSpPr/>
          <p:nvPr/>
        </p:nvSpPr>
        <p:spPr bwMode="auto">
          <a:xfrm rot="20349857">
            <a:off x="261613" y="4402946"/>
            <a:ext cx="387436" cy="400515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55" name="TextBox 18"/>
          <p:cNvSpPr txBox="1">
            <a:spLocks noChangeArrowheads="1"/>
          </p:cNvSpPr>
          <p:nvPr/>
        </p:nvSpPr>
        <p:spPr bwMode="auto">
          <a:xfrm>
            <a:off x="332161" y="4081178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6" name="Arc 55"/>
          <p:cNvSpPr/>
          <p:nvPr/>
        </p:nvSpPr>
        <p:spPr bwMode="auto">
          <a:xfrm rot="8981650">
            <a:off x="7338757" y="3109719"/>
            <a:ext cx="387436" cy="400515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57" name="TextBox 18"/>
          <p:cNvSpPr txBox="1">
            <a:spLocks noChangeArrowheads="1"/>
          </p:cNvSpPr>
          <p:nvPr/>
        </p:nvSpPr>
        <p:spPr bwMode="auto">
          <a:xfrm>
            <a:off x="7416237" y="2862310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7026532" y="3592651"/>
            <a:ext cx="173124" cy="3814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18"/>
          <p:cNvSpPr txBox="1">
            <a:spLocks noChangeArrowheads="1"/>
          </p:cNvSpPr>
          <p:nvPr/>
        </p:nvSpPr>
        <p:spPr bwMode="auto">
          <a:xfrm>
            <a:off x="7113000" y="3600404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cxnSp>
        <p:nvCxnSpPr>
          <p:cNvPr id="62" name="Straight Arrow Connector 61"/>
          <p:cNvCxnSpPr/>
          <p:nvPr/>
        </p:nvCxnSpPr>
        <p:spPr bwMode="auto">
          <a:xfrm flipH="1">
            <a:off x="7028654" y="4376632"/>
            <a:ext cx="62462" cy="3814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8"/>
          <p:cNvSpPr txBox="1">
            <a:spLocks noChangeArrowheads="1"/>
          </p:cNvSpPr>
          <p:nvPr/>
        </p:nvSpPr>
        <p:spPr bwMode="auto">
          <a:xfrm>
            <a:off x="7028654" y="4376632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64" name="TextBox 18"/>
          <p:cNvSpPr txBox="1">
            <a:spLocks noChangeArrowheads="1"/>
          </p:cNvSpPr>
          <p:nvPr/>
        </p:nvSpPr>
        <p:spPr bwMode="auto">
          <a:xfrm>
            <a:off x="5600790" y="3743041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7" name="Arc 66"/>
          <p:cNvSpPr/>
          <p:nvPr/>
        </p:nvSpPr>
        <p:spPr>
          <a:xfrm rot="20776395">
            <a:off x="4466003" y="4621838"/>
            <a:ext cx="2077724" cy="954562"/>
          </a:xfrm>
          <a:prstGeom prst="arc">
            <a:avLst>
              <a:gd name="adj1" fmla="val 11422551"/>
              <a:gd name="adj2" fmla="val 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18"/>
          <p:cNvSpPr txBox="1">
            <a:spLocks noChangeArrowheads="1"/>
          </p:cNvSpPr>
          <p:nvPr/>
        </p:nvSpPr>
        <p:spPr bwMode="auto">
          <a:xfrm>
            <a:off x="4947440" y="4521114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9" name="Arc 68"/>
          <p:cNvSpPr/>
          <p:nvPr/>
        </p:nvSpPr>
        <p:spPr>
          <a:xfrm rot="10954349">
            <a:off x="753936" y="3356986"/>
            <a:ext cx="6855757" cy="2956769"/>
          </a:xfrm>
          <a:prstGeom prst="arc">
            <a:avLst>
              <a:gd name="adj1" fmla="val 12150489"/>
              <a:gd name="adj2" fmla="val 0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18"/>
          <p:cNvSpPr txBox="1">
            <a:spLocks noChangeArrowheads="1"/>
          </p:cNvSpPr>
          <p:nvPr/>
        </p:nvSpPr>
        <p:spPr bwMode="auto">
          <a:xfrm>
            <a:off x="3362522" y="6248339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71" name="Arc 70"/>
          <p:cNvSpPr/>
          <p:nvPr/>
        </p:nvSpPr>
        <p:spPr>
          <a:xfrm rot="10800000">
            <a:off x="2359653" y="3163654"/>
            <a:ext cx="5312940" cy="3022697"/>
          </a:xfrm>
          <a:prstGeom prst="arc">
            <a:avLst>
              <a:gd name="adj1" fmla="val 13658815"/>
              <a:gd name="adj2" fmla="val 0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18"/>
          <p:cNvSpPr txBox="1">
            <a:spLocks noChangeArrowheads="1"/>
          </p:cNvSpPr>
          <p:nvPr/>
        </p:nvSpPr>
        <p:spPr bwMode="auto">
          <a:xfrm>
            <a:off x="2705543" y="5512832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cxnSp>
        <p:nvCxnSpPr>
          <p:cNvPr id="73" name="Straight Arrow Connector 72"/>
          <p:cNvCxnSpPr>
            <a:stCxn id="28" idx="0"/>
          </p:cNvCxnSpPr>
          <p:nvPr/>
        </p:nvCxnSpPr>
        <p:spPr bwMode="auto">
          <a:xfrm flipH="1" flipV="1">
            <a:off x="4648202" y="3927993"/>
            <a:ext cx="2097231" cy="836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6152699" y="4343400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80" name="Arc 79"/>
          <p:cNvSpPr/>
          <p:nvPr/>
        </p:nvSpPr>
        <p:spPr>
          <a:xfrm rot="302391">
            <a:off x="6843510" y="4153437"/>
            <a:ext cx="616238" cy="1687225"/>
          </a:xfrm>
          <a:prstGeom prst="arc">
            <a:avLst>
              <a:gd name="adj1" fmla="val 16200000"/>
              <a:gd name="adj2" fmla="val 5249555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18"/>
          <p:cNvSpPr txBox="1">
            <a:spLocks noChangeArrowheads="1"/>
          </p:cNvSpPr>
          <p:nvPr/>
        </p:nvSpPr>
        <p:spPr bwMode="auto">
          <a:xfrm>
            <a:off x="7460476" y="4869962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6210671" y="3533288"/>
            <a:ext cx="1082932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258593" y="4315772"/>
            <a:ext cx="909561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297356" y="5109591"/>
            <a:ext cx="909561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449756" y="5983748"/>
            <a:ext cx="45478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28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Redrawing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B285A-F0CA-4AE4-BFBB-4D48A66894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824038" y="3703638"/>
            <a:ext cx="5930901" cy="2438400"/>
            <a:chOff x="1149" y="2333"/>
            <a:chExt cx="3736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92" cy="384"/>
              <a:chOff x="1725" y="2333"/>
              <a:chExt cx="392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50"/>
                <a:ext cx="35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13" y="2333"/>
              <a:ext cx="432" cy="384"/>
              <a:chOff x="3813" y="2333"/>
              <a:chExt cx="432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13" y="2447"/>
                <a:ext cx="43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{A,B,C}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366" y="2909"/>
              <a:ext cx="519" cy="384"/>
              <a:chOff x="4366" y="2909"/>
              <a:chExt cx="519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366" y="3003"/>
                <a:ext cx="51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{A,B,C,D}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438" cy="384"/>
              <a:chOff x="3837" y="3485"/>
              <a:chExt cx="438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37" y="3599"/>
                <a:ext cx="43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{A,C,D}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50" y="2909"/>
              <a:ext cx="440" cy="384"/>
              <a:chOff x="3250" y="2909"/>
              <a:chExt cx="440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50" y="3024"/>
                <a:ext cx="44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411" cy="384"/>
              <a:chOff x="2301" y="2909"/>
              <a:chExt cx="411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60" y="3027"/>
                <a:ext cx="35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{A,C}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206" y="3020"/>
                <a:ext cx="273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98" cy="384"/>
              <a:chOff x="1725" y="3485"/>
              <a:chExt cx="398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97"/>
                <a:ext cx="36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dirty="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cxnSp>
        <p:nvCxnSpPr>
          <p:cNvPr id="80" name="Straight Arrow Connector 79"/>
          <p:cNvCxnSpPr/>
          <p:nvPr/>
        </p:nvCxnSpPr>
        <p:spPr bwMode="auto">
          <a:xfrm>
            <a:off x="2133600" y="4343400"/>
            <a:ext cx="0" cy="304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26"/>
          <p:cNvGrpSpPr>
            <a:grpSpLocks/>
          </p:cNvGrpSpPr>
          <p:nvPr/>
        </p:nvGrpSpPr>
        <p:grpSpPr bwMode="auto">
          <a:xfrm>
            <a:off x="211931" y="1524000"/>
            <a:ext cx="4572000" cy="1344613"/>
            <a:chOff x="2362200" y="5059196"/>
            <a:chExt cx="4572000" cy="1344581"/>
          </a:xfrm>
        </p:grpSpPr>
        <p:sp>
          <p:nvSpPr>
            <p:cNvPr id="83" name="Oval 82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7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554064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sp>
          <p:nvSpPr>
            <p:cNvPr id="88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619476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cxnSp>
          <p:nvCxnSpPr>
            <p:cNvPr id="89" name="Straight Arrow Connector 88"/>
            <p:cNvCxnSpPr>
              <a:stCxn id="83" idx="6"/>
              <a:endCxn id="86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</a:p>
          </p:txBody>
        </p:sp>
        <p:sp>
          <p:nvSpPr>
            <p:cNvPr id="91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86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Conversion of NFAs to a DFAs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Calibri" charset="0"/>
              </a:rPr>
              <a:t>New start state for DFA</a:t>
            </a:r>
          </a:p>
          <a:p>
            <a:pPr lvl="1"/>
            <a:r>
              <a:rPr lang="en-US">
                <a:latin typeface="Calibri" charset="0"/>
              </a:rPr>
              <a:t>The set of all states reachable from the start state of the NFA using only edges labeled </a:t>
            </a:r>
            <a:r>
              <a:rPr lang="en-US" b="1">
                <a:latin typeface="Calibri" charset="0"/>
                <a:sym typeface="Symbol" charset="0"/>
              </a:rPr>
              <a:t></a:t>
            </a:r>
          </a:p>
          <a:p>
            <a:pPr lvl="1"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2BB527C-667E-BE48-93D6-C0552BB71FEA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019800" y="4495800"/>
            <a:ext cx="309563" cy="0"/>
          </a:xfrm>
          <a:prstGeom prst="straightConnector1">
            <a:avLst/>
          </a:prstGeom>
          <a:ln w="571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 bwMode="auto">
          <a:xfrm>
            <a:off x="6324600" y="4343400"/>
            <a:ext cx="1295400" cy="3286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a,b,e,f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22537" name="Group 27"/>
          <p:cNvGrpSpPr>
            <a:grpSpLocks/>
          </p:cNvGrpSpPr>
          <p:nvPr/>
        </p:nvGrpSpPr>
        <p:grpSpPr bwMode="auto">
          <a:xfrm>
            <a:off x="1676400" y="3810000"/>
            <a:ext cx="2362200" cy="1471613"/>
            <a:chOff x="1676400" y="3810000"/>
            <a:chExt cx="2362200" cy="1471613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1676400" y="4648200"/>
              <a:ext cx="309563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 bwMode="auto">
            <a:xfrm>
              <a:off x="3733800" y="3810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49530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29718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981200" y="4495800"/>
              <a:ext cx="304800" cy="3286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9" name="Straight Arrow Connector 8"/>
            <p:cNvCxnSpPr>
              <a:stCxn id="14" idx="6"/>
              <a:endCxn id="13" idx="2"/>
            </p:cNvCxnSpPr>
            <p:nvPr/>
          </p:nvCxnSpPr>
          <p:spPr>
            <a:xfrm>
              <a:off x="2286000" y="4660900"/>
              <a:ext cx="685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7"/>
              <a:endCxn id="8" idx="3"/>
            </p:cNvCxnSpPr>
            <p:nvPr/>
          </p:nvCxnSpPr>
          <p:spPr>
            <a:xfrm flipV="1">
              <a:off x="3232150" y="4090988"/>
              <a:ext cx="546100" cy="4524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3" idx="5"/>
              <a:endCxn id="10" idx="1"/>
            </p:cNvCxnSpPr>
            <p:nvPr/>
          </p:nvCxnSpPr>
          <p:spPr>
            <a:xfrm>
              <a:off x="3232150" y="4776788"/>
              <a:ext cx="546100" cy="2238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8" name="TextBox 25"/>
            <p:cNvSpPr txBox="1">
              <a:spLocks noChangeArrowheads="1"/>
            </p:cNvSpPr>
            <p:nvPr/>
          </p:nvSpPr>
          <p:spPr bwMode="auto">
            <a:xfrm>
              <a:off x="2438400" y="42672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1">
                  <a:sym typeface="Symbol" charset="0"/>
                </a:rPr>
                <a:t></a:t>
              </a:r>
              <a:endParaRPr lang="en-US" b="1"/>
            </a:p>
          </p:txBody>
        </p:sp>
        <p:sp>
          <p:nvSpPr>
            <p:cNvPr id="22549" name="TextBox 28"/>
            <p:cNvSpPr txBox="1">
              <a:spLocks noChangeArrowheads="1"/>
            </p:cNvSpPr>
            <p:nvPr/>
          </p:nvSpPr>
          <p:spPr bwMode="auto">
            <a:xfrm>
              <a:off x="3200400" y="40386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1">
                  <a:sym typeface="Symbol" charset="0"/>
                </a:rPr>
                <a:t></a:t>
              </a:r>
              <a:endParaRPr lang="en-US" b="1"/>
            </a:p>
          </p:txBody>
        </p:sp>
        <p:sp>
          <p:nvSpPr>
            <p:cNvPr id="22550" name="TextBox 29"/>
            <p:cNvSpPr txBox="1">
              <a:spLocks noChangeArrowheads="1"/>
            </p:cNvSpPr>
            <p:nvPr/>
          </p:nvSpPr>
          <p:spPr bwMode="auto">
            <a:xfrm>
              <a:off x="3200400" y="4800600"/>
              <a:ext cx="3113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1">
                  <a:sym typeface="Symbol" charset="0"/>
                </a:rPr>
                <a:t></a:t>
              </a:r>
              <a:endParaRPr lang="en-US" b="1"/>
            </a:p>
          </p:txBody>
        </p:sp>
      </p:grpSp>
      <p:sp>
        <p:nvSpPr>
          <p:cNvPr id="22538" name="TextBox 26"/>
          <p:cNvSpPr txBox="1">
            <a:spLocks noChangeArrowheads="1"/>
          </p:cNvSpPr>
          <p:nvPr/>
        </p:nvSpPr>
        <p:spPr bwMode="auto">
          <a:xfrm>
            <a:off x="2895600" y="55626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NFA</a:t>
            </a:r>
          </a:p>
        </p:txBody>
      </p:sp>
      <p:sp>
        <p:nvSpPr>
          <p:cNvPr id="22539" name="TextBox 31"/>
          <p:cNvSpPr txBox="1">
            <a:spLocks noChangeArrowheads="1"/>
          </p:cNvSpPr>
          <p:nvPr/>
        </p:nvSpPr>
        <p:spPr bwMode="auto">
          <a:xfrm>
            <a:off x="6553200" y="54864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DFA</a:t>
            </a:r>
          </a:p>
        </p:txBody>
      </p:sp>
    </p:spTree>
    <p:extLst>
      <p:ext uri="{BB962C8B-B14F-4D97-AF65-F5344CB8AC3E}">
        <p14:creationId xmlns:p14="http://schemas.microsoft.com/office/powerpoint/2010/main" val="8544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headEnd type="none" w="med" len="med"/>
          <a:tailEnd type="arrow" w="med" len="med"/>
        </a:ln>
      </a:spPr>
      <a:bodyPr anchor="ctr"/>
      <a:lstStyle>
        <a:defPPr algn="ctr">
          <a:defRPr sz="240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1550</Words>
  <Application>Microsoft Office PowerPoint</Application>
  <PresentationFormat>On-screen Show (4:3)</PresentationFormat>
  <Paragraphs>622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Symbol</vt:lpstr>
      <vt:lpstr>Tahoma</vt:lpstr>
      <vt:lpstr>MS PGothic</vt:lpstr>
      <vt:lpstr>Calibri</vt:lpstr>
      <vt:lpstr>Cambria Math</vt:lpstr>
      <vt:lpstr>Times New Roman</vt:lpstr>
      <vt:lpstr>Office Theme</vt:lpstr>
      <vt:lpstr>CSE 311  Foundations of Computing I</vt:lpstr>
      <vt:lpstr>Announcements</vt:lpstr>
      <vt:lpstr>Last lecture highlights</vt:lpstr>
      <vt:lpstr>Nondeterministic Finite Automaton (NFA)</vt:lpstr>
      <vt:lpstr>Three ways of thinking about NFAs</vt:lpstr>
      <vt:lpstr>Conversion of NFAs to a DFAs</vt:lpstr>
      <vt:lpstr>1 in third position from end</vt:lpstr>
      <vt:lpstr>Redrawing</vt:lpstr>
      <vt:lpstr>Conversion of NFAs to a DFAs</vt:lpstr>
      <vt:lpstr>Conversion of NFAs to a DFAs</vt:lpstr>
      <vt:lpstr>Conversion of NFAs to a DFAs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Example: NFA to DFA</vt:lpstr>
      <vt:lpstr>Exponential blow-up in simulating nondeterminism</vt:lpstr>
      <vt:lpstr>NFAs and Regular Expressions</vt:lpstr>
      <vt:lpstr>Regular expressions over </vt:lpstr>
      <vt:lpstr>Basis </vt:lpstr>
      <vt:lpstr>Basis </vt:lpstr>
      <vt:lpstr>Inductive Hypothesis</vt:lpstr>
      <vt:lpstr>Inductive Step</vt:lpstr>
      <vt:lpstr>Inductive Step</vt:lpstr>
      <vt:lpstr>Inductive Step</vt:lpstr>
      <vt:lpstr>Inductive Step</vt:lpstr>
      <vt:lpstr>Inductive Step</vt:lpstr>
      <vt:lpstr>Inductive Step</vt:lpstr>
      <vt:lpstr>Build a NFA for (01 1)*0</vt:lpstr>
      <vt:lpstr>Solution</vt:lpstr>
      <vt:lpstr>Converting an NFA to a regular expression</vt:lpstr>
      <vt:lpstr>Splicing out a node</vt:lpstr>
      <vt:lpstr>Finite Automaton without t1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2012-11-28T07:15:44Z</dcterms:modified>
</cp:coreProperties>
</file>