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36"/>
  </p:notesMasterIdLst>
  <p:handoutMasterIdLst>
    <p:handoutMasterId r:id="rId37"/>
  </p:handoutMasterIdLst>
  <p:sldIdLst>
    <p:sldId id="413" r:id="rId2"/>
    <p:sldId id="415" r:id="rId3"/>
    <p:sldId id="455" r:id="rId4"/>
    <p:sldId id="479" r:id="rId5"/>
    <p:sldId id="469" r:id="rId6"/>
    <p:sldId id="480" r:id="rId7"/>
    <p:sldId id="470" r:id="rId8"/>
    <p:sldId id="459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76" r:id="rId18"/>
    <p:sldId id="477" r:id="rId19"/>
    <p:sldId id="478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</p:sldIdLst>
  <p:sldSz cx="9144000" cy="6858000" type="screen4x3"/>
  <p:notesSz cx="7315200" cy="9601200"/>
  <p:embeddedFontLst>
    <p:embeddedFont>
      <p:font typeface="MS PGothic" pitchFamily="34" charset="-128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ambria Math" pitchFamily="18" charset="0"/>
      <p:regular r:id="rId4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00"/>
    <a:srgbClr val="FFFF99"/>
    <a:srgbClr val="0000FF"/>
    <a:srgbClr val="CC99FF"/>
    <a:srgbClr val="00CCFF"/>
    <a:srgbClr val="99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95272" autoAdjust="0"/>
  </p:normalViewPr>
  <p:slideViewPr>
    <p:cSldViewPr>
      <p:cViewPr>
        <p:scale>
          <a:sx n="119" d="100"/>
          <a:sy n="119" d="100"/>
        </p:scale>
        <p:origin x="-6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81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80" tIns="47199" rIns="96080" bIns="47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936839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0FC09-A172-734C-997C-52E750362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75010-27B4-8B46-863F-7626ECEDE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8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B842-1486-1548-8CD9-BE425E548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5A468-0056-C244-90A5-F2E1414A0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7BA7-08DD-9D48-BDD3-3EA660845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43E6-C4E7-644D-8D43-7A35F33EA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9972-4978-B94A-8067-7DCD0FDBC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97155-1C3B-6F4B-AD38-F0B2FBB16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E2C50-8214-B040-B614-61750F65E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6D1B-F641-094E-B9AD-76D3CA33C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FC99D-1EE5-D443-9146-4D5F0827D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97CF95-8CD7-EC44-BB54-72FCCB4D3E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n-ea"/>
              </a:rPr>
              <a:t>Lecture 25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Finite State Machines: Output and Minimization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Autumn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2990DE7-67FE-F142-8429-EB7686701052}" type="slidenum">
              <a:rPr 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2819400" y="1371600"/>
            <a:ext cx="1752600" cy="449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8029B51-0AA9-AF4D-B55D-1B910CDDF885}" type="slidenum">
              <a:rPr 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4344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4345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4403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4404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6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4349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50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4351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52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53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54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4355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56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57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58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4359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60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61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62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63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64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65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66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67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4368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4369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4370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4371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4372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4373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4374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4375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4376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4377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4378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95" name="AutoShape 1082"/>
            <p:cNvCxnSpPr>
              <a:cxnSpLocks noChangeShapeType="1"/>
              <a:stCxn id="14377" idx="5"/>
              <a:endCxn id="14377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6" name="AutoShape 1083"/>
            <p:cNvCxnSpPr>
              <a:cxnSpLocks noChangeShapeType="1"/>
              <a:stCxn id="14375" idx="7"/>
              <a:endCxn id="14375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7" name="AutoShape 1084"/>
            <p:cNvCxnSpPr>
              <a:cxnSpLocks noChangeShapeType="1"/>
              <a:stCxn id="14372" idx="7"/>
              <a:endCxn id="14372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8" name="AutoShape 1085"/>
            <p:cNvCxnSpPr>
              <a:cxnSpLocks noChangeShapeType="1"/>
              <a:stCxn id="14374" idx="2"/>
              <a:endCxn id="14372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9" name="AutoShape 1086"/>
            <p:cNvCxnSpPr>
              <a:cxnSpLocks noChangeShapeType="1"/>
              <a:stCxn id="14373" idx="3"/>
              <a:endCxn id="14373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0" name="AutoShape 1087"/>
            <p:cNvCxnSpPr>
              <a:cxnSpLocks noChangeShapeType="1"/>
              <a:stCxn id="14375" idx="6"/>
              <a:endCxn id="14377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1" name="AutoShape 1088"/>
            <p:cNvCxnSpPr>
              <a:cxnSpLocks noChangeShapeType="1"/>
              <a:stCxn id="14377" idx="6"/>
              <a:endCxn id="14375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02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4347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  <p:sp>
        <p:nvSpPr>
          <p:cNvPr id="14348" name="TextBox 66"/>
          <p:cNvSpPr txBox="1">
            <a:spLocks noChangeArrowheads="1"/>
          </p:cNvSpPr>
          <p:nvPr/>
        </p:nvSpPr>
        <p:spPr bwMode="auto">
          <a:xfrm>
            <a:off x="3973513" y="5029200"/>
            <a:ext cx="514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/>
              <a:t>If there is a symbol </a:t>
            </a:r>
            <a:r>
              <a:rPr lang="en-US" b="1" i="1"/>
              <a:t>s</a:t>
            </a:r>
            <a:r>
              <a:rPr lang="en-US"/>
              <a:t> so that not all states in</a:t>
            </a:r>
          </a:p>
          <a:p>
            <a:pPr lvl="1" eaLnBrk="1" hangingPunct="1"/>
            <a:r>
              <a:rPr lang="en-US"/>
              <a:t>a group G agree on which group </a:t>
            </a:r>
            <a:r>
              <a:rPr lang="en-US" b="1" i="1"/>
              <a:t>s</a:t>
            </a:r>
            <a:r>
              <a:rPr lang="en-US"/>
              <a:t> leads to, </a:t>
            </a:r>
          </a:p>
          <a:p>
            <a:pPr lvl="1" eaLnBrk="1" hangingPunct="1"/>
            <a:r>
              <a:rPr lang="en-US"/>
              <a:t>split G based on which group the states go </a:t>
            </a:r>
          </a:p>
          <a:p>
            <a:pPr lvl="1" eaLnBrk="1" hangingPunct="1"/>
            <a:r>
              <a:rPr lang="en-US"/>
              <a:t>to on</a:t>
            </a:r>
            <a:r>
              <a:rPr lang="en-US" b="1"/>
              <a:t> </a:t>
            </a:r>
            <a:r>
              <a:rPr lang="en-US" b="1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2819400" y="1371600"/>
            <a:ext cx="1752600" cy="449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D5B7931-44B1-4042-8C27-A863F4EC31F6}" type="slidenum">
              <a:rPr lang="en-US">
                <a:solidFill>
                  <a:srgbClr val="898989"/>
                </a:solidFill>
              </a:rPr>
              <a:pPr eaLnBrk="1" hangingPunct="1"/>
              <a:t>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5368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5369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5427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5428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0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5373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5374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5375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76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77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78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5379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80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5381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5382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5383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84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85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386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87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88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89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90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391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5392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393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5394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5395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5396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5397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5398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5399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5400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5401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5402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419" name="AutoShape 1082"/>
            <p:cNvCxnSpPr>
              <a:cxnSpLocks noChangeShapeType="1"/>
              <a:stCxn id="15401" idx="5"/>
              <a:endCxn id="15401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0" name="AutoShape 1083"/>
            <p:cNvCxnSpPr>
              <a:cxnSpLocks noChangeShapeType="1"/>
              <a:stCxn id="15399" idx="7"/>
              <a:endCxn id="15399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1" name="AutoShape 1084"/>
            <p:cNvCxnSpPr>
              <a:cxnSpLocks noChangeShapeType="1"/>
              <a:stCxn id="15396" idx="7"/>
              <a:endCxn id="15396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2" name="AutoShape 1085"/>
            <p:cNvCxnSpPr>
              <a:cxnSpLocks noChangeShapeType="1"/>
              <a:stCxn id="15398" idx="2"/>
              <a:endCxn id="15396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3" name="AutoShape 1086"/>
            <p:cNvCxnSpPr>
              <a:cxnSpLocks noChangeShapeType="1"/>
              <a:stCxn id="15397" idx="3"/>
              <a:endCxn id="15397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4" name="AutoShape 1087"/>
            <p:cNvCxnSpPr>
              <a:cxnSpLocks noChangeShapeType="1"/>
              <a:stCxn id="15399" idx="6"/>
              <a:endCxn id="15401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5" name="AutoShape 1088"/>
            <p:cNvCxnSpPr>
              <a:cxnSpLocks noChangeShapeType="1"/>
              <a:stCxn id="15401" idx="6"/>
              <a:endCxn id="15399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6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5371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  <p:sp>
        <p:nvSpPr>
          <p:cNvPr id="15372" name="TextBox 70"/>
          <p:cNvSpPr txBox="1">
            <a:spLocks noChangeArrowheads="1"/>
          </p:cNvSpPr>
          <p:nvPr/>
        </p:nvSpPr>
        <p:spPr bwMode="auto">
          <a:xfrm>
            <a:off x="3973513" y="5029200"/>
            <a:ext cx="514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/>
              <a:t>If there is a symbol </a:t>
            </a:r>
            <a:r>
              <a:rPr lang="en-US" b="1" i="1"/>
              <a:t>s</a:t>
            </a:r>
            <a:r>
              <a:rPr lang="en-US"/>
              <a:t> so that not all states in</a:t>
            </a:r>
          </a:p>
          <a:p>
            <a:pPr lvl="1" eaLnBrk="1" hangingPunct="1"/>
            <a:r>
              <a:rPr lang="en-US"/>
              <a:t>a group G agree on which group </a:t>
            </a:r>
            <a:r>
              <a:rPr lang="en-US" b="1" i="1"/>
              <a:t>s</a:t>
            </a:r>
            <a:r>
              <a:rPr lang="en-US"/>
              <a:t> leads to, </a:t>
            </a:r>
          </a:p>
          <a:p>
            <a:pPr lvl="1" eaLnBrk="1" hangingPunct="1"/>
            <a:r>
              <a:rPr lang="en-US"/>
              <a:t>split G based on which group the states go </a:t>
            </a:r>
          </a:p>
          <a:p>
            <a:pPr lvl="1" eaLnBrk="1" hangingPunct="1"/>
            <a:r>
              <a:rPr lang="en-US"/>
              <a:t>to on</a:t>
            </a:r>
            <a:r>
              <a:rPr lang="en-US" b="1"/>
              <a:t> </a:t>
            </a:r>
            <a:r>
              <a:rPr lang="en-US" b="1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2971800" y="16002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0" y="3200400"/>
            <a:ext cx="1752600" cy="2667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AE6E40C-D414-9247-9FA3-4B55AFAD6A50}" type="slidenum">
              <a:rPr lang="en-US">
                <a:solidFill>
                  <a:srgbClr val="898989"/>
                </a:solidFill>
              </a:rPr>
              <a:pPr eaLnBrk="1" hangingPunct="1"/>
              <a:t>12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6393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6394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6452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6453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4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5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6398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6399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6400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01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02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03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6404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05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6406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6407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6408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09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10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6411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12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13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14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15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6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6416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6417" name="Rectangle 1055"/>
            <p:cNvSpPr>
              <a:spLocks noChangeArrowheads="1"/>
            </p:cNvSpPr>
            <p:nvPr/>
          </p:nvSpPr>
          <p:spPr bwMode="auto">
            <a:xfrm>
              <a:off x="1211" y="2945"/>
              <a:ext cx="7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6418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6419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6420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6421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6422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6423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6424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6425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6426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6427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8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9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1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2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44" name="AutoShape 1082"/>
            <p:cNvCxnSpPr>
              <a:cxnSpLocks noChangeShapeType="1"/>
              <a:stCxn id="16426" idx="5"/>
              <a:endCxn id="16426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5" name="AutoShape 1083"/>
            <p:cNvCxnSpPr>
              <a:cxnSpLocks noChangeShapeType="1"/>
              <a:stCxn id="16424" idx="7"/>
              <a:endCxn id="16424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6" name="AutoShape 1084"/>
            <p:cNvCxnSpPr>
              <a:cxnSpLocks noChangeShapeType="1"/>
              <a:stCxn id="16421" idx="7"/>
              <a:endCxn id="16421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7" name="AutoShape 1085"/>
            <p:cNvCxnSpPr>
              <a:cxnSpLocks noChangeShapeType="1"/>
              <a:stCxn id="16423" idx="2"/>
              <a:endCxn id="16421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8" name="AutoShape 1086"/>
            <p:cNvCxnSpPr>
              <a:cxnSpLocks noChangeShapeType="1"/>
              <a:stCxn id="16422" idx="3"/>
              <a:endCxn id="16422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9" name="AutoShape 1087"/>
            <p:cNvCxnSpPr>
              <a:cxnSpLocks noChangeShapeType="1"/>
              <a:stCxn id="16424" idx="6"/>
              <a:endCxn id="16426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0" name="AutoShape 1088"/>
            <p:cNvCxnSpPr>
              <a:cxnSpLocks noChangeShapeType="1"/>
              <a:stCxn id="16426" idx="6"/>
              <a:endCxn id="16424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1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6396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  <p:sp>
        <p:nvSpPr>
          <p:cNvPr id="16397" name="TextBox 72"/>
          <p:cNvSpPr txBox="1">
            <a:spLocks noChangeArrowheads="1"/>
          </p:cNvSpPr>
          <p:nvPr/>
        </p:nvSpPr>
        <p:spPr bwMode="auto">
          <a:xfrm>
            <a:off x="3973513" y="5029200"/>
            <a:ext cx="514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/>
              <a:t>If there is a symbol </a:t>
            </a:r>
            <a:r>
              <a:rPr lang="en-US" b="1" i="1"/>
              <a:t>s</a:t>
            </a:r>
            <a:r>
              <a:rPr lang="en-US"/>
              <a:t> so that not all states in</a:t>
            </a:r>
          </a:p>
          <a:p>
            <a:pPr lvl="1" eaLnBrk="1" hangingPunct="1"/>
            <a:r>
              <a:rPr lang="en-US"/>
              <a:t>a group G agree on which group </a:t>
            </a:r>
            <a:r>
              <a:rPr lang="en-US" b="1" i="1"/>
              <a:t>s</a:t>
            </a:r>
            <a:r>
              <a:rPr lang="en-US"/>
              <a:t> leads to, </a:t>
            </a:r>
          </a:p>
          <a:p>
            <a:pPr lvl="1" eaLnBrk="1" hangingPunct="1"/>
            <a:r>
              <a:rPr lang="en-US"/>
              <a:t>split G based on which group the states go </a:t>
            </a:r>
          </a:p>
          <a:p>
            <a:pPr lvl="1" eaLnBrk="1" hangingPunct="1"/>
            <a:r>
              <a:rPr lang="en-US"/>
              <a:t>to on</a:t>
            </a:r>
            <a:r>
              <a:rPr lang="en-US" b="1"/>
              <a:t> </a:t>
            </a:r>
            <a:r>
              <a:rPr lang="en-US" b="1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2971800" y="16002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0" y="3200400"/>
            <a:ext cx="1752600" cy="2667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3D133E-CC55-254F-A931-8FDB26E20C89}" type="slidenum">
              <a:rPr lang="en-US">
                <a:solidFill>
                  <a:srgbClr val="898989"/>
                </a:solidFill>
              </a:rPr>
              <a:pPr eaLnBrk="1" hangingPunct="1"/>
              <a:t>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7417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7418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7476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7477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8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9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7422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423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7424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25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26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27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7428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29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430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431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7432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33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34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7435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7436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37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7438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39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6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7440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7441" name="Rectangle 1055"/>
            <p:cNvSpPr>
              <a:spLocks noChangeArrowheads="1"/>
            </p:cNvSpPr>
            <p:nvPr/>
          </p:nvSpPr>
          <p:spPr bwMode="auto">
            <a:xfrm>
              <a:off x="1211" y="2945"/>
              <a:ext cx="7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2</a:t>
              </a:r>
            </a:p>
          </p:txBody>
        </p:sp>
        <p:sp>
          <p:nvSpPr>
            <p:cNvPr id="17442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7443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7444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7445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7446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7447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7448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7449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7450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7451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68" name="AutoShape 1082"/>
            <p:cNvCxnSpPr>
              <a:cxnSpLocks noChangeShapeType="1"/>
              <a:stCxn id="17450" idx="5"/>
              <a:endCxn id="17450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9" name="AutoShape 1083"/>
            <p:cNvCxnSpPr>
              <a:cxnSpLocks noChangeShapeType="1"/>
              <a:stCxn id="17448" idx="7"/>
              <a:endCxn id="17448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0" name="AutoShape 1084"/>
            <p:cNvCxnSpPr>
              <a:cxnSpLocks noChangeShapeType="1"/>
              <a:stCxn id="17445" idx="7"/>
              <a:endCxn id="17445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1" name="AutoShape 1085"/>
            <p:cNvCxnSpPr>
              <a:cxnSpLocks noChangeShapeType="1"/>
              <a:stCxn id="17447" idx="2"/>
              <a:endCxn id="17445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2" name="AutoShape 1086"/>
            <p:cNvCxnSpPr>
              <a:cxnSpLocks noChangeShapeType="1"/>
              <a:stCxn id="17446" idx="3"/>
              <a:endCxn id="17446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3" name="AutoShape 1087"/>
            <p:cNvCxnSpPr>
              <a:cxnSpLocks noChangeShapeType="1"/>
              <a:stCxn id="17448" idx="6"/>
              <a:endCxn id="17450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4" name="AutoShape 1088"/>
            <p:cNvCxnSpPr>
              <a:cxnSpLocks noChangeShapeType="1"/>
              <a:stCxn id="17450" idx="6"/>
              <a:endCxn id="17448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75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7420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  <p:sp>
        <p:nvSpPr>
          <p:cNvPr id="17421" name="TextBox 71"/>
          <p:cNvSpPr txBox="1">
            <a:spLocks noChangeArrowheads="1"/>
          </p:cNvSpPr>
          <p:nvPr/>
        </p:nvSpPr>
        <p:spPr bwMode="auto">
          <a:xfrm>
            <a:off x="3973513" y="5029200"/>
            <a:ext cx="514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/>
              <a:t>If there is a symbol </a:t>
            </a:r>
            <a:r>
              <a:rPr lang="en-US" b="1" i="1"/>
              <a:t>s</a:t>
            </a:r>
            <a:r>
              <a:rPr lang="en-US"/>
              <a:t> so that not all states in</a:t>
            </a:r>
          </a:p>
          <a:p>
            <a:pPr lvl="1" eaLnBrk="1" hangingPunct="1"/>
            <a:r>
              <a:rPr lang="en-US"/>
              <a:t>a group G agree on which group </a:t>
            </a:r>
            <a:r>
              <a:rPr lang="en-US" b="1" i="1"/>
              <a:t>s</a:t>
            </a:r>
            <a:r>
              <a:rPr lang="en-US"/>
              <a:t> leads to, </a:t>
            </a:r>
          </a:p>
          <a:p>
            <a:pPr lvl="1" eaLnBrk="1" hangingPunct="1"/>
            <a:r>
              <a:rPr lang="en-US"/>
              <a:t>split G based on which group the states go </a:t>
            </a:r>
          </a:p>
          <a:p>
            <a:pPr lvl="1" eaLnBrk="1" hangingPunct="1"/>
            <a:r>
              <a:rPr lang="en-US"/>
              <a:t>to on</a:t>
            </a:r>
            <a:r>
              <a:rPr lang="en-US" b="1"/>
              <a:t> </a:t>
            </a:r>
            <a:r>
              <a:rPr lang="en-US" b="1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295400" y="2667000"/>
            <a:ext cx="21336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371600" y="3048000"/>
            <a:ext cx="9906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71800" y="16002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0" y="3200400"/>
            <a:ext cx="1752600" cy="2667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73DE3A-4765-CC43-AB23-C80267496345}" type="slidenum">
              <a:rPr 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8443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8444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8502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8503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5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8448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8449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8450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51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61" cy="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0</a:t>
              </a:r>
            </a:p>
          </p:txBody>
        </p:sp>
        <p:sp>
          <p:nvSpPr>
            <p:cNvPr id="18452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6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0</a:t>
              </a:r>
            </a:p>
          </p:txBody>
        </p:sp>
        <p:sp>
          <p:nvSpPr>
            <p:cNvPr id="18453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8454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55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8456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8457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8458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59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61" cy="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b="1"/>
                <a:t>0</a:t>
              </a:r>
            </a:p>
          </p:txBody>
        </p:sp>
        <p:sp>
          <p:nvSpPr>
            <p:cNvPr id="18460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600" b="1"/>
                <a:t>2</a:t>
              </a:r>
            </a:p>
          </p:txBody>
        </p:sp>
        <p:sp>
          <p:nvSpPr>
            <p:cNvPr id="18461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8462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63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8464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65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8466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8467" name="Rectangle 1055"/>
            <p:cNvSpPr>
              <a:spLocks noChangeArrowheads="1"/>
            </p:cNvSpPr>
            <p:nvPr/>
          </p:nvSpPr>
          <p:spPr bwMode="auto">
            <a:xfrm>
              <a:off x="1211" y="2945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8468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8469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8470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8471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8472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8473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8474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8475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8476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8477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94" name="AutoShape 1082"/>
            <p:cNvCxnSpPr>
              <a:cxnSpLocks noChangeShapeType="1"/>
              <a:stCxn id="18476" idx="5"/>
              <a:endCxn id="18476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5" name="AutoShape 1083"/>
            <p:cNvCxnSpPr>
              <a:cxnSpLocks noChangeShapeType="1"/>
              <a:stCxn id="18474" idx="7"/>
              <a:endCxn id="18474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6" name="AutoShape 1084"/>
            <p:cNvCxnSpPr>
              <a:cxnSpLocks noChangeShapeType="1"/>
              <a:stCxn id="18471" idx="7"/>
              <a:endCxn id="18471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7" name="AutoShape 1085"/>
            <p:cNvCxnSpPr>
              <a:cxnSpLocks noChangeShapeType="1"/>
              <a:stCxn id="18473" idx="2"/>
              <a:endCxn id="18471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8" name="AutoShape 1086"/>
            <p:cNvCxnSpPr>
              <a:cxnSpLocks noChangeShapeType="1"/>
              <a:stCxn id="18472" idx="3"/>
              <a:endCxn id="18472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9" name="AutoShape 1087"/>
            <p:cNvCxnSpPr>
              <a:cxnSpLocks noChangeShapeType="1"/>
              <a:stCxn id="18474" idx="6"/>
              <a:endCxn id="18476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0" name="AutoShape 1088"/>
            <p:cNvCxnSpPr>
              <a:cxnSpLocks noChangeShapeType="1"/>
              <a:stCxn id="18476" idx="6"/>
              <a:endCxn id="18474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01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8446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  <p:sp>
        <p:nvSpPr>
          <p:cNvPr id="18447" name="TextBox 73"/>
          <p:cNvSpPr txBox="1">
            <a:spLocks noChangeArrowheads="1"/>
          </p:cNvSpPr>
          <p:nvPr/>
        </p:nvSpPr>
        <p:spPr bwMode="auto">
          <a:xfrm>
            <a:off x="3973513" y="5029200"/>
            <a:ext cx="514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/>
              <a:t>If there is a symbol </a:t>
            </a:r>
            <a:r>
              <a:rPr lang="en-US" b="1" i="1"/>
              <a:t>s</a:t>
            </a:r>
            <a:r>
              <a:rPr lang="en-US"/>
              <a:t> so that not all states in</a:t>
            </a:r>
          </a:p>
          <a:p>
            <a:pPr lvl="1" eaLnBrk="1" hangingPunct="1"/>
            <a:r>
              <a:rPr lang="en-US"/>
              <a:t>a group G agree on which group </a:t>
            </a:r>
            <a:r>
              <a:rPr lang="en-US" b="1" i="1"/>
              <a:t>s</a:t>
            </a:r>
            <a:r>
              <a:rPr lang="en-US"/>
              <a:t> leads to, </a:t>
            </a:r>
          </a:p>
          <a:p>
            <a:pPr lvl="1" eaLnBrk="1" hangingPunct="1"/>
            <a:r>
              <a:rPr lang="en-US"/>
              <a:t>split G based on which group the states go </a:t>
            </a:r>
          </a:p>
          <a:p>
            <a:pPr lvl="1" eaLnBrk="1" hangingPunct="1"/>
            <a:r>
              <a:rPr lang="en-US"/>
              <a:t>to on</a:t>
            </a:r>
            <a:r>
              <a:rPr lang="en-US" b="1"/>
              <a:t> </a:t>
            </a:r>
            <a:r>
              <a:rPr lang="en-US" b="1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295400" y="2667000"/>
            <a:ext cx="21336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371600" y="3048000"/>
            <a:ext cx="9906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71800" y="16002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0" y="3200400"/>
            <a:ext cx="1752600" cy="2667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4E58E5C-FE23-5B4E-A257-A90C79D506DB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9467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9468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8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C000"/>
                  </a:solidFill>
                </a:rPr>
                <a:t>S2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/>
                <a:t>1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</a:t>
              </a:r>
              <a:r>
                <a:rPr lang="en-US" b="1">
                  <a:solidFill>
                    <a:srgbClr val="77933C"/>
                  </a:solidFill>
                </a:rPr>
                <a:t> S1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S5</a:t>
              </a:r>
              <a:r>
                <a:rPr lang="en-US" b="1"/>
                <a:t>	</a:t>
              </a:r>
              <a:r>
                <a:rPr lang="en-US"/>
                <a:t>0</a:t>
              </a:r>
              <a:br>
                <a:rPr lang="en-US"/>
              </a:br>
              <a:r>
                <a:rPr lang="en-US" b="1"/>
                <a:t>   </a:t>
              </a:r>
              <a:r>
                <a:rPr lang="en-US" b="1">
                  <a:solidFill>
                    <a:srgbClr val="FFC000"/>
                  </a:solidFill>
                </a:rPr>
                <a:t> S2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 b="1">
                  <a:solidFill>
                    <a:srgbClr val="FFC000"/>
                  </a:solidFill>
                </a:rPr>
                <a:t>S2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S4</a:t>
              </a:r>
              <a:r>
                <a:rPr lang="en-US" b="1"/>
                <a:t>	</a:t>
              </a:r>
              <a:r>
                <a:rPr lang="en-US"/>
                <a:t>1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</a:t>
              </a:r>
              <a:r>
                <a:rPr lang="en-US" b="1">
                  <a:solidFill>
                    <a:srgbClr val="0070C0"/>
                  </a:solidFill>
                </a:rPr>
                <a:t> S3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	S4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S5</a:t>
              </a:r>
              <a:r>
                <a:rPr lang="en-US" b="1"/>
                <a:t>	</a:t>
              </a:r>
              <a:r>
                <a:rPr lang="en-US"/>
                <a:t>0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 </a:t>
              </a:r>
              <a:r>
                <a:rPr lang="en-US" b="1">
                  <a:solidFill>
                    <a:srgbClr val="FF0000"/>
                  </a:solidFill>
                </a:rPr>
                <a:t>S4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C000"/>
                  </a:solidFill>
                </a:rPr>
                <a:t>S2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S5</a:t>
              </a:r>
              <a:r>
                <a:rPr lang="en-US" b="1"/>
                <a:t>	</a:t>
              </a:r>
              <a:r>
                <a:rPr lang="en-US"/>
                <a:t>1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 </a:t>
              </a:r>
              <a:r>
                <a:rPr lang="en-US" b="1">
                  <a:solidFill>
                    <a:srgbClr val="0070C0"/>
                  </a:solidFill>
                </a:rPr>
                <a:t>S5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S4	S0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S5</a:t>
              </a:r>
              <a:r>
                <a:rPr lang="en-US" b="1"/>
                <a:t>	</a:t>
              </a:r>
              <a:r>
                <a:rPr lang="en-US"/>
                <a:t>0</a:t>
              </a:r>
            </a:p>
          </p:txBody>
        </p:sp>
        <p:sp>
          <p:nvSpPr>
            <p:cNvPr id="19526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9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9471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9472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9473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74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9475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9476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9477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78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9479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9480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9481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82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5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600" b="1"/>
                <a:t>0</a:t>
              </a:r>
            </a:p>
          </p:txBody>
        </p:sp>
        <p:sp>
          <p:nvSpPr>
            <p:cNvPr id="19483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600" b="1"/>
                <a:t>2</a:t>
              </a:r>
            </a:p>
          </p:txBody>
        </p:sp>
        <p:sp>
          <p:nvSpPr>
            <p:cNvPr id="19484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9485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86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9487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88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9489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9490" name="Rectangle 1055"/>
            <p:cNvSpPr>
              <a:spLocks noChangeArrowheads="1"/>
            </p:cNvSpPr>
            <p:nvPr/>
          </p:nvSpPr>
          <p:spPr bwMode="auto">
            <a:xfrm>
              <a:off x="1211" y="2945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9491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9492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9493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9494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9495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9496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9497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9498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9499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9500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17" name="AutoShape 1082"/>
            <p:cNvCxnSpPr>
              <a:cxnSpLocks noChangeShapeType="1"/>
              <a:stCxn id="19499" idx="5"/>
              <a:endCxn id="19499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8" name="AutoShape 1083"/>
            <p:cNvCxnSpPr>
              <a:cxnSpLocks noChangeShapeType="1"/>
              <a:stCxn id="19497" idx="7"/>
              <a:endCxn id="19497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9" name="AutoShape 1084"/>
            <p:cNvCxnSpPr>
              <a:cxnSpLocks noChangeShapeType="1"/>
              <a:stCxn id="19494" idx="7"/>
              <a:endCxn id="19494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0" name="AutoShape 1085"/>
            <p:cNvCxnSpPr>
              <a:cxnSpLocks noChangeShapeType="1"/>
              <a:stCxn id="19496" idx="2"/>
              <a:endCxn id="19494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1" name="AutoShape 1086"/>
            <p:cNvCxnSpPr>
              <a:cxnSpLocks noChangeShapeType="1"/>
              <a:stCxn id="19495" idx="3"/>
              <a:endCxn id="19495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2" name="AutoShape 1087"/>
            <p:cNvCxnSpPr>
              <a:cxnSpLocks noChangeShapeType="1"/>
              <a:stCxn id="19497" idx="6"/>
              <a:endCxn id="19499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3" name="AutoShape 1088"/>
            <p:cNvCxnSpPr>
              <a:cxnSpLocks noChangeShapeType="1"/>
              <a:stCxn id="19499" idx="6"/>
              <a:endCxn id="19497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24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9470" name="TextBox 72"/>
          <p:cNvSpPr txBox="1">
            <a:spLocks noChangeArrowheads="1"/>
          </p:cNvSpPr>
          <p:nvPr/>
        </p:nvSpPr>
        <p:spPr bwMode="auto">
          <a:xfrm>
            <a:off x="5105400" y="4191000"/>
            <a:ext cx="337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Can combine states S0-S4 and</a:t>
            </a:r>
          </a:p>
          <a:p>
            <a:pPr eaLnBrk="1" hangingPunct="1"/>
            <a:r>
              <a:rPr lang="en-US"/>
              <a:t>S3-S5.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 table replace all S4 with S0 </a:t>
            </a:r>
          </a:p>
          <a:p>
            <a:pPr eaLnBrk="1" hangingPunct="1"/>
            <a:r>
              <a:rPr lang="en-US"/>
              <a:t>and all S5 with 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1371600" y="1447800"/>
            <a:ext cx="10668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371600" y="3048000"/>
            <a:ext cx="9906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71800" y="16002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71800" y="3276600"/>
            <a:ext cx="10668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Minimized Machine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BEE897D-6435-3741-8A2A-DB50C14A7E8A}" type="slidenum">
              <a:rPr lang="en-US">
                <a:solidFill>
                  <a:srgbClr val="898989"/>
                </a:solidFill>
              </a:rPr>
              <a:pPr eaLnBrk="1" hangingPunct="1"/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0490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20491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8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C000"/>
                  </a:solidFill>
                </a:rPr>
                <a:t>S2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/>
                <a:t>1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</a:t>
              </a:r>
              <a:r>
                <a:rPr lang="en-US" b="1">
                  <a:solidFill>
                    <a:srgbClr val="77933C"/>
                  </a:solidFill>
                </a:rPr>
                <a:t> S1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/>
                <a:t>0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</a:t>
              </a:r>
              <a:r>
                <a:rPr lang="en-US" b="1">
                  <a:solidFill>
                    <a:srgbClr val="FFC000"/>
                  </a:solidFill>
                </a:rPr>
                <a:t> S2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 b="1">
                  <a:solidFill>
                    <a:srgbClr val="FFC000"/>
                  </a:solidFill>
                </a:rPr>
                <a:t>S2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</a:t>
              </a:r>
              <a:r>
                <a:rPr lang="en-US" b="1"/>
                <a:t>	</a:t>
              </a:r>
              <a:r>
                <a:rPr lang="en-US"/>
                <a:t>1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   </a:t>
              </a:r>
              <a:r>
                <a:rPr lang="en-US" b="1">
                  <a:solidFill>
                    <a:srgbClr val="0070C0"/>
                  </a:solidFill>
                </a:rPr>
                <a:t> S3</a:t>
              </a:r>
              <a:r>
                <a:rPr lang="en-US" b="1"/>
                <a:t>	</a:t>
              </a:r>
              <a:r>
                <a:rPr lang="en-US" b="1">
                  <a:solidFill>
                    <a:srgbClr val="77933C"/>
                  </a:solidFill>
                </a:rPr>
                <a:t>S1</a:t>
              </a:r>
              <a:r>
                <a:rPr lang="en-US" b="1"/>
                <a:t>	</a:t>
              </a:r>
              <a:r>
                <a:rPr lang="en-US" b="1">
                  <a:solidFill>
                    <a:srgbClr val="FF0000"/>
                  </a:solidFill>
                </a:rPr>
                <a:t>S0	S0</a:t>
              </a:r>
              <a:r>
                <a:rPr lang="en-US" b="1"/>
                <a:t>	</a:t>
              </a:r>
              <a:r>
                <a:rPr lang="en-US" b="1">
                  <a:solidFill>
                    <a:srgbClr val="0070C0"/>
                  </a:solidFill>
                </a:rPr>
                <a:t>S3</a:t>
              </a:r>
              <a:r>
                <a:rPr lang="en-US" b="1"/>
                <a:t>	</a:t>
              </a:r>
              <a:r>
                <a:rPr lang="en-US"/>
                <a:t>0</a:t>
              </a:r>
              <a:r>
                <a:rPr lang="en-US" b="1"/>
                <a:t/>
              </a:r>
              <a:br>
                <a:rPr lang="en-US" b="1"/>
              </a:br>
              <a:r>
                <a:rPr lang="en-US"/>
                <a:t>   </a:t>
              </a:r>
            </a:p>
          </p:txBody>
        </p:sp>
        <p:sp>
          <p:nvSpPr>
            <p:cNvPr id="20526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2" name="Rectangle 1036"/>
          <p:cNvSpPr>
            <a:spLocks noChangeArrowheads="1"/>
          </p:cNvSpPr>
          <p:nvPr/>
        </p:nvSpPr>
        <p:spPr bwMode="auto">
          <a:xfrm>
            <a:off x="1646238" y="2643188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2</a:t>
            </a:r>
          </a:p>
        </p:txBody>
      </p:sp>
      <p:sp>
        <p:nvSpPr>
          <p:cNvPr id="20493" name="Rectangle 1037"/>
          <p:cNvSpPr>
            <a:spLocks noChangeArrowheads="1"/>
          </p:cNvSpPr>
          <p:nvPr/>
        </p:nvSpPr>
        <p:spPr bwMode="auto">
          <a:xfrm>
            <a:off x="2357438" y="2373313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</a:t>
            </a:r>
          </a:p>
        </p:txBody>
      </p:sp>
      <p:sp>
        <p:nvSpPr>
          <p:cNvPr id="20494" name="Rectangle 1038"/>
          <p:cNvSpPr>
            <a:spLocks noChangeArrowheads="1"/>
          </p:cNvSpPr>
          <p:nvPr/>
        </p:nvSpPr>
        <p:spPr bwMode="auto">
          <a:xfrm>
            <a:off x="2259013" y="2847975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495" name="Rectangle 1039"/>
          <p:cNvSpPr>
            <a:spLocks noChangeArrowheads="1"/>
          </p:cNvSpPr>
          <p:nvPr/>
        </p:nvSpPr>
        <p:spPr bwMode="auto">
          <a:xfrm>
            <a:off x="2090738" y="1752600"/>
            <a:ext cx="984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496" name="Rectangle 1040"/>
          <p:cNvSpPr>
            <a:spLocks noChangeArrowheads="1"/>
          </p:cNvSpPr>
          <p:nvPr/>
        </p:nvSpPr>
        <p:spPr bwMode="auto">
          <a:xfrm>
            <a:off x="2438400" y="3276600"/>
            <a:ext cx="984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497" name="Rectangle 1041"/>
          <p:cNvSpPr>
            <a:spLocks noChangeArrowheads="1"/>
          </p:cNvSpPr>
          <p:nvPr/>
        </p:nvSpPr>
        <p:spPr bwMode="auto">
          <a:xfrm>
            <a:off x="2260600" y="374808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</a:t>
            </a:r>
          </a:p>
        </p:txBody>
      </p:sp>
      <p:sp>
        <p:nvSpPr>
          <p:cNvPr id="20498" name="Rectangle 1042"/>
          <p:cNvSpPr>
            <a:spLocks noChangeArrowheads="1"/>
          </p:cNvSpPr>
          <p:nvPr/>
        </p:nvSpPr>
        <p:spPr bwMode="auto">
          <a:xfrm flipH="1">
            <a:off x="2122488" y="3124200"/>
            <a:ext cx="444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499" name="Rectangle 1043"/>
          <p:cNvSpPr>
            <a:spLocks noChangeArrowheads="1"/>
          </p:cNvSpPr>
          <p:nvPr/>
        </p:nvSpPr>
        <p:spPr bwMode="auto">
          <a:xfrm>
            <a:off x="1327150" y="4071938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2</a:t>
            </a:r>
          </a:p>
        </p:txBody>
      </p:sp>
      <p:sp>
        <p:nvSpPr>
          <p:cNvPr id="20500" name="Rectangle 1048"/>
          <p:cNvSpPr>
            <a:spLocks noChangeArrowheads="1"/>
          </p:cNvSpPr>
          <p:nvPr/>
        </p:nvSpPr>
        <p:spPr bwMode="auto">
          <a:xfrm flipH="1">
            <a:off x="3784600" y="1754188"/>
            <a:ext cx="603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600" b="1"/>
              <a:t>2</a:t>
            </a:r>
          </a:p>
        </p:txBody>
      </p:sp>
      <p:sp>
        <p:nvSpPr>
          <p:cNvPr id="20501" name="Rectangle 1049"/>
          <p:cNvSpPr>
            <a:spLocks noChangeArrowheads="1"/>
          </p:cNvSpPr>
          <p:nvPr/>
        </p:nvSpPr>
        <p:spPr bwMode="auto">
          <a:xfrm>
            <a:off x="2895600" y="2012950"/>
            <a:ext cx="1000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502" name="Rectangle 1050"/>
          <p:cNvSpPr>
            <a:spLocks noChangeArrowheads="1"/>
          </p:cNvSpPr>
          <p:nvPr/>
        </p:nvSpPr>
        <p:spPr bwMode="auto">
          <a:xfrm flipH="1">
            <a:off x="3862388" y="2667000"/>
            <a:ext cx="460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endParaRPr lang="en-US" sz="1400" b="1"/>
          </a:p>
        </p:txBody>
      </p:sp>
      <p:sp>
        <p:nvSpPr>
          <p:cNvPr id="20503" name="Rectangle 1051"/>
          <p:cNvSpPr>
            <a:spLocks noChangeArrowheads="1"/>
          </p:cNvSpPr>
          <p:nvPr/>
        </p:nvSpPr>
        <p:spPr bwMode="auto">
          <a:xfrm>
            <a:off x="3321050" y="2895600"/>
            <a:ext cx="1079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504" name="Rectangle 1052"/>
          <p:cNvSpPr>
            <a:spLocks noChangeArrowheads="1"/>
          </p:cNvSpPr>
          <p:nvPr/>
        </p:nvSpPr>
        <p:spPr bwMode="auto">
          <a:xfrm>
            <a:off x="3521075" y="411003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505" name="Rectangle 1054"/>
          <p:cNvSpPr>
            <a:spLocks noChangeArrowheads="1"/>
          </p:cNvSpPr>
          <p:nvPr/>
        </p:nvSpPr>
        <p:spPr bwMode="auto">
          <a:xfrm>
            <a:off x="3132138" y="3146425"/>
            <a:ext cx="2968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1,2</a:t>
            </a:r>
          </a:p>
        </p:txBody>
      </p:sp>
      <p:sp>
        <p:nvSpPr>
          <p:cNvPr id="20506" name="Oval 1059"/>
          <p:cNvSpPr>
            <a:spLocks noChangeArrowheads="1"/>
          </p:cNvSpPr>
          <p:nvPr/>
        </p:nvSpPr>
        <p:spPr bwMode="auto">
          <a:xfrm>
            <a:off x="1581150" y="2001838"/>
            <a:ext cx="606425" cy="588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S0</a:t>
            </a:r>
            <a:br>
              <a:rPr lang="en-US" sz="1400" b="1"/>
            </a:br>
            <a:r>
              <a:rPr lang="en-US" sz="1400" b="1"/>
              <a:t>[1]</a:t>
            </a:r>
          </a:p>
        </p:txBody>
      </p:sp>
      <p:sp>
        <p:nvSpPr>
          <p:cNvPr id="20507" name="Oval 1060"/>
          <p:cNvSpPr>
            <a:spLocks noChangeArrowheads="1"/>
          </p:cNvSpPr>
          <p:nvPr/>
        </p:nvSpPr>
        <p:spPr bwMode="auto">
          <a:xfrm>
            <a:off x="1581150" y="3473450"/>
            <a:ext cx="606425" cy="588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S2</a:t>
            </a:r>
            <a:br>
              <a:rPr lang="en-US" sz="1400" b="1"/>
            </a:br>
            <a:r>
              <a:rPr lang="en-US" sz="1400" b="1"/>
              <a:t>[1]</a:t>
            </a:r>
          </a:p>
        </p:txBody>
      </p:sp>
      <p:sp>
        <p:nvSpPr>
          <p:cNvPr id="20508" name="Oval 1062"/>
          <p:cNvSpPr>
            <a:spLocks noChangeArrowheads="1"/>
          </p:cNvSpPr>
          <p:nvPr/>
        </p:nvSpPr>
        <p:spPr bwMode="auto">
          <a:xfrm>
            <a:off x="3197225" y="2001838"/>
            <a:ext cx="606425" cy="588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S1</a:t>
            </a:r>
          </a:p>
          <a:p>
            <a:pPr algn="ctr" eaLnBrk="0" hangingPunct="0">
              <a:lnSpc>
                <a:spcPts val="1375"/>
              </a:lnSpc>
            </a:pPr>
            <a:r>
              <a:rPr lang="en-US" sz="1400" b="1"/>
              <a:t>[0]</a:t>
            </a:r>
          </a:p>
        </p:txBody>
      </p:sp>
      <p:sp>
        <p:nvSpPr>
          <p:cNvPr id="20509" name="Oval 1063"/>
          <p:cNvSpPr>
            <a:spLocks noChangeArrowheads="1"/>
          </p:cNvSpPr>
          <p:nvPr/>
        </p:nvSpPr>
        <p:spPr bwMode="auto">
          <a:xfrm>
            <a:off x="3197225" y="3473450"/>
            <a:ext cx="606425" cy="588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S3</a:t>
            </a:r>
          </a:p>
          <a:p>
            <a:pPr algn="ctr" eaLnBrk="0" hangingPunct="0">
              <a:lnSpc>
                <a:spcPts val="1375"/>
              </a:lnSpc>
            </a:pPr>
            <a:r>
              <a:rPr lang="en-US" sz="1400" b="1"/>
              <a:t>[0]</a:t>
            </a:r>
          </a:p>
        </p:txBody>
      </p:sp>
      <p:sp>
        <p:nvSpPr>
          <p:cNvPr id="20510" name="Line 1066"/>
          <p:cNvSpPr>
            <a:spLocks noChangeShapeType="1"/>
          </p:cNvSpPr>
          <p:nvPr/>
        </p:nvSpPr>
        <p:spPr bwMode="auto">
          <a:xfrm flipV="1">
            <a:off x="2057400" y="2590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1070"/>
          <p:cNvSpPr>
            <a:spLocks noChangeShapeType="1"/>
          </p:cNvSpPr>
          <p:nvPr/>
        </p:nvSpPr>
        <p:spPr bwMode="auto">
          <a:xfrm flipV="1">
            <a:off x="3470275" y="2581275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1071"/>
          <p:cNvSpPr>
            <a:spLocks noChangeShapeType="1"/>
          </p:cNvSpPr>
          <p:nvPr/>
        </p:nvSpPr>
        <p:spPr bwMode="auto">
          <a:xfrm>
            <a:off x="3602038" y="2590800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1072"/>
          <p:cNvSpPr>
            <a:spLocks noChangeShapeType="1"/>
          </p:cNvSpPr>
          <p:nvPr/>
        </p:nvSpPr>
        <p:spPr bwMode="auto">
          <a:xfrm>
            <a:off x="2187575" y="3768725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1073"/>
          <p:cNvSpPr>
            <a:spLocks noChangeShapeType="1"/>
          </p:cNvSpPr>
          <p:nvPr/>
        </p:nvSpPr>
        <p:spPr bwMode="auto">
          <a:xfrm flipV="1">
            <a:off x="2085975" y="2492375"/>
            <a:ext cx="121285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1076"/>
          <p:cNvSpPr>
            <a:spLocks noChangeShapeType="1"/>
          </p:cNvSpPr>
          <p:nvPr/>
        </p:nvSpPr>
        <p:spPr bwMode="auto">
          <a:xfrm>
            <a:off x="2187575" y="2393950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1077"/>
          <p:cNvSpPr>
            <a:spLocks noChangeShapeType="1"/>
          </p:cNvSpPr>
          <p:nvPr/>
        </p:nvSpPr>
        <p:spPr bwMode="auto">
          <a:xfrm flipH="1">
            <a:off x="2187575" y="2198688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1078"/>
          <p:cNvSpPr>
            <a:spLocks noChangeShapeType="1"/>
          </p:cNvSpPr>
          <p:nvPr/>
        </p:nvSpPr>
        <p:spPr bwMode="auto">
          <a:xfrm>
            <a:off x="1884363" y="2590800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1080"/>
          <p:cNvSpPr>
            <a:spLocks noChangeShapeType="1"/>
          </p:cNvSpPr>
          <p:nvPr/>
        </p:nvSpPr>
        <p:spPr bwMode="auto">
          <a:xfrm>
            <a:off x="2022475" y="2541588"/>
            <a:ext cx="1200150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1081"/>
          <p:cNvSpPr>
            <a:spLocks noChangeShapeType="1"/>
          </p:cNvSpPr>
          <p:nvPr/>
        </p:nvSpPr>
        <p:spPr bwMode="auto">
          <a:xfrm flipH="1" flipV="1">
            <a:off x="2124075" y="2468563"/>
            <a:ext cx="11747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20" name="AutoShape 1082"/>
          <p:cNvCxnSpPr>
            <a:cxnSpLocks noChangeShapeType="1"/>
          </p:cNvCxnSpPr>
          <p:nvPr/>
        </p:nvCxnSpPr>
        <p:spPr bwMode="auto">
          <a:xfrm rot="5400000">
            <a:off x="3490119" y="3750469"/>
            <a:ext cx="1587" cy="428625"/>
          </a:xfrm>
          <a:prstGeom prst="curvedConnector3">
            <a:avLst>
              <a:gd name="adj1" fmla="val 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AutoShape 1083"/>
          <p:cNvCxnSpPr>
            <a:cxnSpLocks noChangeShapeType="1"/>
            <a:stCxn id="20508" idx="7"/>
            <a:endCxn id="20508" idx="1"/>
          </p:cNvCxnSpPr>
          <p:nvPr/>
        </p:nvCxnSpPr>
        <p:spPr bwMode="auto">
          <a:xfrm rot="-5400000" flipH="1" flipV="1">
            <a:off x="3498057" y="1875631"/>
            <a:ext cx="1588" cy="428625"/>
          </a:xfrm>
          <a:prstGeom prst="curvedConnector3">
            <a:avLst>
              <a:gd name="adj1" fmla="val -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2" name="AutoShape 1084"/>
          <p:cNvCxnSpPr>
            <a:cxnSpLocks noChangeShapeType="1"/>
            <a:stCxn id="20506" idx="7"/>
            <a:endCxn id="20506" idx="1"/>
          </p:cNvCxnSpPr>
          <p:nvPr/>
        </p:nvCxnSpPr>
        <p:spPr bwMode="auto">
          <a:xfrm rot="-5400000" flipH="1" flipV="1">
            <a:off x="1881982" y="1875631"/>
            <a:ext cx="1588" cy="428625"/>
          </a:xfrm>
          <a:prstGeom prst="curvedConnector3">
            <a:avLst>
              <a:gd name="adj1" fmla="val -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3" name="AutoShape 1086"/>
          <p:cNvCxnSpPr>
            <a:cxnSpLocks noChangeShapeType="1"/>
            <a:stCxn id="20507" idx="3"/>
            <a:endCxn id="20507" idx="1"/>
          </p:cNvCxnSpPr>
          <p:nvPr/>
        </p:nvCxnSpPr>
        <p:spPr bwMode="auto">
          <a:xfrm rot="5400000" flipH="1" flipV="1">
            <a:off x="1463675" y="3765550"/>
            <a:ext cx="415925" cy="3175"/>
          </a:xfrm>
          <a:prstGeom prst="curvedConnector5">
            <a:avLst>
              <a:gd name="adj1" fmla="val -29412"/>
              <a:gd name="adj2" fmla="val -15600005"/>
              <a:gd name="adj3" fmla="val 123037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4" name="Rectangle 1089"/>
          <p:cNvSpPr>
            <a:spLocks noChangeArrowheads="1"/>
          </p:cNvSpPr>
          <p:nvPr/>
        </p:nvSpPr>
        <p:spPr bwMode="auto">
          <a:xfrm>
            <a:off x="3624263" y="2979738"/>
            <a:ext cx="2492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Another way to look at DFAs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1141934-D9C6-E94A-AFB6-D8DF296BBB9A}" type="slidenum">
              <a:rPr lang="en-US">
                <a:solidFill>
                  <a:srgbClr val="898989"/>
                </a:solidFill>
              </a:rPr>
              <a:pPr eaLnBrk="1" hangingPunct="1"/>
              <a:t>17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286000" y="3886200"/>
            <a:ext cx="4572000" cy="2003425"/>
            <a:chOff x="4267200" y="4495800"/>
            <a:chExt cx="4495800" cy="1919359"/>
          </a:xfrm>
        </p:grpSpPr>
        <p:sp>
          <p:nvSpPr>
            <p:cNvPr id="8" name="Oval 7"/>
            <p:cNvSpPr/>
            <p:nvPr/>
          </p:nvSpPr>
          <p:spPr>
            <a:xfrm>
              <a:off x="4571604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09951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29124" y="5257765"/>
              <a:ext cx="533876" cy="533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90777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17" name="TextBox 14"/>
            <p:cNvSpPr txBox="1">
              <a:spLocks noChangeArrowheads="1"/>
            </p:cNvSpPr>
            <p:nvPr/>
          </p:nvSpPr>
          <p:spPr bwMode="auto">
            <a:xfrm>
              <a:off x="75438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1518" name="TextBox 15"/>
            <p:cNvSpPr txBox="1">
              <a:spLocks noChangeArrowheads="1"/>
            </p:cNvSpPr>
            <p:nvPr/>
          </p:nvSpPr>
          <p:spPr bwMode="auto">
            <a:xfrm>
              <a:off x="6400799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5105480" y="5523919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0" name="TextBox 18"/>
            <p:cNvSpPr txBox="1">
              <a:spLocks noChangeArrowheads="1"/>
            </p:cNvSpPr>
            <p:nvPr/>
          </p:nvSpPr>
          <p:spPr bwMode="auto">
            <a:xfrm>
              <a:off x="51054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1521" name="TextBox 23"/>
            <p:cNvSpPr txBox="1">
              <a:spLocks noChangeArrowheads="1"/>
            </p:cNvSpPr>
            <p:nvPr/>
          </p:nvSpPr>
          <p:spPr bwMode="auto">
            <a:xfrm>
              <a:off x="8229600" y="6096000"/>
              <a:ext cx="5334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21522" name="TextBox 24"/>
            <p:cNvSpPr txBox="1">
              <a:spLocks noChangeArrowheads="1"/>
            </p:cNvSpPr>
            <p:nvPr/>
          </p:nvSpPr>
          <p:spPr bwMode="auto">
            <a:xfrm>
              <a:off x="7086600" y="4572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</a:t>
              </a:r>
            </a:p>
          </p:txBody>
        </p:sp>
        <p:sp>
          <p:nvSpPr>
            <p:cNvPr id="21523" name="TextBox 27"/>
            <p:cNvSpPr txBox="1">
              <a:spLocks noChangeArrowheads="1"/>
            </p:cNvSpPr>
            <p:nvPr/>
          </p:nvSpPr>
          <p:spPr bwMode="auto">
            <a:xfrm>
              <a:off x="4724400" y="6096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</a:t>
              </a:r>
            </a:p>
          </p:txBody>
        </p:sp>
        <p:sp>
          <p:nvSpPr>
            <p:cNvPr id="21524" name="TextBox 28"/>
            <p:cNvSpPr txBox="1">
              <a:spLocks noChangeArrowheads="1"/>
            </p:cNvSpPr>
            <p:nvPr/>
          </p:nvSpPr>
          <p:spPr bwMode="auto">
            <a:xfrm>
              <a:off x="5791199" y="47244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4952498" y="4909481"/>
              <a:ext cx="1067753" cy="652461"/>
            </a:xfrm>
            <a:prstGeom prst="arc">
              <a:avLst>
                <a:gd name="adj1" fmla="val 10855616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Arc 20"/>
            <p:cNvSpPr/>
            <p:nvPr/>
          </p:nvSpPr>
          <p:spPr>
            <a:xfrm>
              <a:off x="4724586" y="4495800"/>
              <a:ext cx="2591329" cy="1447884"/>
            </a:xfrm>
            <a:prstGeom prst="arc">
              <a:avLst>
                <a:gd name="adj1" fmla="val 10677123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24653" y="5485898"/>
              <a:ext cx="68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43827" y="5485898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4669524" y="5813313"/>
              <a:ext cx="381743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8283337" y="5769207"/>
              <a:ext cx="381742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267200" y="5485898"/>
              <a:ext cx="304404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38200" y="2590800"/>
            <a:ext cx="745172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pitchFamily="34" charset="-128"/>
                <a:cs typeface="+mn-cs"/>
              </a:rPr>
              <a:t>Lemma:  x is in the language recognized by a DFA </a:t>
            </a:r>
            <a:r>
              <a:rPr lang="en-US" sz="2400" dirty="0" err="1">
                <a:ea typeface="ＭＳ Ｐゴシック" pitchFamily="34" charset="-128"/>
                <a:cs typeface="+mn-cs"/>
              </a:rPr>
              <a:t>iff</a:t>
            </a:r>
            <a:r>
              <a:rPr lang="en-US" sz="2400" dirty="0">
                <a:ea typeface="ＭＳ Ｐゴシック" pitchFamily="34" charset="-128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ea typeface="ＭＳ Ｐゴシック" pitchFamily="34" charset="-128"/>
                <a:cs typeface="+mn-cs"/>
              </a:rPr>
              <a:t>x labels a path from the start state to some final state</a:t>
            </a:r>
          </a:p>
        </p:txBody>
      </p:sp>
      <p:sp>
        <p:nvSpPr>
          <p:cNvPr id="21512" name="TextBox 28"/>
          <p:cNvSpPr txBox="1">
            <a:spLocks noChangeArrowheads="1"/>
          </p:cNvSpPr>
          <p:nvPr/>
        </p:nvSpPr>
        <p:spPr bwMode="auto">
          <a:xfrm>
            <a:off x="838200" y="1524000"/>
            <a:ext cx="7119938" cy="830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Definition: The label of a path in a DFA is the </a:t>
            </a:r>
          </a:p>
          <a:p>
            <a:pPr eaLnBrk="1" hangingPunct="1"/>
            <a:r>
              <a:rPr lang="en-US" sz="2400"/>
              <a:t>concatenation of all the labels on its edges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Nondeterministic Finite Automaton (NFA)</a:t>
            </a:r>
            <a:endParaRPr lang="en-US" dirty="0"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Graph with start state, final states, edges labeled by symbols (like DFA) but</a:t>
            </a:r>
          </a:p>
          <a:p>
            <a:pPr lvl="1"/>
            <a:r>
              <a:rPr lang="en-US" sz="2400">
                <a:latin typeface="Calibri" charset="0"/>
              </a:rPr>
              <a:t>Not required to have exactly 1 edge out of each state labeled by each symbol  - can have 0 or &gt;1</a:t>
            </a:r>
          </a:p>
          <a:p>
            <a:pPr lvl="1"/>
            <a:r>
              <a:rPr lang="en-US" sz="2400">
                <a:latin typeface="Calibri" charset="0"/>
              </a:rPr>
              <a:t>Also can have edges labeled by empty string </a:t>
            </a:r>
            <a:r>
              <a:rPr lang="en-US" sz="2400" b="1">
                <a:latin typeface="Calibri" charset="0"/>
                <a:sym typeface="Symbol" charset="0"/>
              </a:rPr>
              <a:t></a:t>
            </a:r>
          </a:p>
          <a:p>
            <a:r>
              <a:rPr lang="en-US" sz="2800">
                <a:latin typeface="Calibri" charset="0"/>
              </a:rPr>
              <a:t>Definition: x is in the language recognized by an NFA iff x labels a path from the start state to some final state</a:t>
            </a:r>
          </a:p>
          <a:p>
            <a:endParaRPr lang="en-US" b="1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236A0D-F59B-734B-99F2-407272C3C334}" type="slidenum">
              <a:rPr lang="en-US">
                <a:solidFill>
                  <a:srgbClr val="898989"/>
                </a:solidFill>
              </a:rPr>
              <a:pPr eaLnBrk="1" hangingPunct="1"/>
              <a:t>18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2535" name="Group 26"/>
          <p:cNvGrpSpPr>
            <a:grpSpLocks/>
          </p:cNvGrpSpPr>
          <p:nvPr/>
        </p:nvGrpSpPr>
        <p:grpSpPr bwMode="auto">
          <a:xfrm>
            <a:off x="2362200" y="4953000"/>
            <a:ext cx="4572000" cy="1344613"/>
            <a:chOff x="2362200" y="5059196"/>
            <a:chExt cx="4572000" cy="1344581"/>
          </a:xfrm>
        </p:grpSpPr>
        <p:sp>
          <p:nvSpPr>
            <p:cNvPr id="8" name="Oval 7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540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2541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3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2544" name="TextBox 23"/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22545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Design an NFA to recognize the set of binary strings that contain 111 or have an even # of </a:t>
            </a:r>
            <a:r>
              <a:rPr lang="en-US" sz="3200" dirty="0" smtClean="0">
                <a:latin typeface="Calibri" charset="0"/>
              </a:rPr>
              <a:t>1’s</a:t>
            </a:r>
            <a:endParaRPr lang="en-US" sz="3200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523E77-EA31-EE4C-ADAC-2CDB14418D79}" type="slidenum">
              <a:rPr lang="en-US">
                <a:solidFill>
                  <a:srgbClr val="898989"/>
                </a:solidFill>
              </a:rPr>
              <a:pPr eaLnBrk="1" hangingPunct="1"/>
              <a:t>19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Reading assignments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7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Edition,  </a:t>
            </a:r>
            <a:r>
              <a:rPr lang="en-US" dirty="0" smtClean="0">
                <a:ea typeface="+mn-ea"/>
              </a:rPr>
              <a:t>Sections 13.3 and 13.4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6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12.3 and 12.4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5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11.3 and 11.4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310D90-6AB2-CD45-8F14-D56B5ECF1F1A}" type="slidenum">
              <a:rPr 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 and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Every regular expression can be recognized by a NFA</a:t>
            </a:r>
          </a:p>
          <a:p>
            <a:r>
              <a:rPr lang="en-US" smtClean="0"/>
              <a:t>Every </a:t>
            </a:r>
            <a:r>
              <a:rPr lang="en-US" smtClean="0"/>
              <a:t>NFA </a:t>
            </a:r>
            <a:r>
              <a:rPr lang="en-US" dirty="0" smtClean="0"/>
              <a:t>can be converted into an equivalent regular expression</a:t>
            </a:r>
          </a:p>
          <a:p>
            <a:r>
              <a:rPr lang="en-US" dirty="0" smtClean="0"/>
              <a:t>Every NFA can be converted into an equivalent DFA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A468-0056-C244-90A5-F2E1414A01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and 3 will be sketched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NFAs and DFAs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Every DFA </a:t>
            </a:r>
            <a:r>
              <a:rPr lang="en-US" b="1">
                <a:latin typeface="Calibri" charset="0"/>
              </a:rPr>
              <a:t>is</a:t>
            </a:r>
            <a:r>
              <a:rPr lang="en-US">
                <a:latin typeface="Calibri" charset="0"/>
              </a:rPr>
              <a:t> an NFA</a:t>
            </a:r>
          </a:p>
          <a:p>
            <a:pPr lvl="1"/>
            <a:r>
              <a:rPr lang="en-US">
                <a:latin typeface="Calibri" charset="0"/>
              </a:rPr>
              <a:t>DFAs have requirements that NFAs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have</a:t>
            </a:r>
          </a:p>
          <a:p>
            <a:pPr lvl="1"/>
            <a:endParaRPr lang="en-US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Can NFAs recognize more languages?   No!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Theorem:  For every NFA there is a DFA that recognizes exactly the same language</a:t>
            </a: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C06D73E-1481-9541-8DD8-E8E329142D72}" type="slidenum">
              <a:rPr lang="en-US">
                <a:solidFill>
                  <a:srgbClr val="898989"/>
                </a:solidFill>
              </a:rPr>
              <a:pPr eaLnBrk="1" hangingPunct="1"/>
              <a:t>21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Conversion of NFAs to a DFAs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Proof Idea:</a:t>
            </a:r>
          </a:p>
          <a:p>
            <a:pPr lvl="1"/>
            <a:r>
              <a:rPr lang="en-US">
                <a:latin typeface="Calibri" charset="0"/>
              </a:rPr>
              <a:t>The DFA keeps track of ALL the states that the part of the input string read so far can reach in the NFA</a:t>
            </a:r>
          </a:p>
          <a:p>
            <a:pPr lvl="1"/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</a:rPr>
              <a:t>There will be one state in the DFA for each </a:t>
            </a:r>
            <a:r>
              <a:rPr lang="en-US" i="1">
                <a:latin typeface="Calibri" charset="0"/>
              </a:rPr>
              <a:t>subset</a:t>
            </a:r>
            <a:r>
              <a:rPr lang="en-US">
                <a:latin typeface="Calibri" charset="0"/>
              </a:rPr>
              <a:t> of states of the NFA that can be reached by some string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7F9E459-1A7F-2149-9CD9-916C934BCC23}" type="slidenum">
              <a:rPr lang="en-US">
                <a:solidFill>
                  <a:srgbClr val="898989"/>
                </a:solidFill>
              </a:rPr>
              <a:pPr eaLnBrk="1" hangingPunct="1"/>
              <a:t>22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Conversion of NFAs to a DFAs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New start state for DFA</a:t>
            </a:r>
          </a:p>
          <a:p>
            <a:pPr lvl="1"/>
            <a:r>
              <a:rPr lang="en-US">
                <a:latin typeface="Calibri" charset="0"/>
              </a:rPr>
              <a:t>The set of all states reachable from the start state of the NFA using only edges labeled </a:t>
            </a:r>
            <a:r>
              <a:rPr lang="en-US" b="1">
                <a:latin typeface="Calibri" charset="0"/>
                <a:sym typeface="Symbol" charset="0"/>
              </a:rPr>
              <a:t>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2BB527C-667E-BE48-93D6-C0552BB71FEA}" type="slidenum">
              <a:rPr lang="en-US">
                <a:solidFill>
                  <a:srgbClr val="898989"/>
                </a:solidFill>
              </a:rPr>
              <a:pPr eaLnBrk="1" hangingPunct="1"/>
              <a:t>23</a:t>
            </a:fld>
            <a:endParaRPr lang="en-US">
              <a:solidFill>
                <a:srgbClr val="89898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019800" y="4495800"/>
            <a:ext cx="309563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 bwMode="auto">
          <a:xfrm>
            <a:off x="6324600" y="4343400"/>
            <a:ext cx="12954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a,b,e,f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2537" name="Group 27"/>
          <p:cNvGrpSpPr>
            <a:grpSpLocks/>
          </p:cNvGrpSpPr>
          <p:nvPr/>
        </p:nvGrpSpPr>
        <p:grpSpPr bwMode="auto">
          <a:xfrm>
            <a:off x="1676400" y="3810000"/>
            <a:ext cx="2362200" cy="1471613"/>
            <a:chOff x="1676400" y="3810000"/>
            <a:chExt cx="2362200" cy="1471613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676400" y="4648200"/>
              <a:ext cx="309563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 bwMode="auto">
            <a:xfrm>
              <a:off x="3733800" y="3810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33800" y="4953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71800" y="44958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981200" y="44958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9" name="Straight Arrow Connector 8"/>
            <p:cNvCxnSpPr>
              <a:stCxn id="14" idx="6"/>
              <a:endCxn id="13" idx="2"/>
            </p:cNvCxnSpPr>
            <p:nvPr/>
          </p:nvCxnSpPr>
          <p:spPr>
            <a:xfrm>
              <a:off x="2286000" y="46609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8" idx="3"/>
            </p:cNvCxnSpPr>
            <p:nvPr/>
          </p:nvCxnSpPr>
          <p:spPr>
            <a:xfrm flipV="1">
              <a:off x="3232150" y="4090988"/>
              <a:ext cx="546100" cy="452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5"/>
              <a:endCxn id="10" idx="1"/>
            </p:cNvCxnSpPr>
            <p:nvPr/>
          </p:nvCxnSpPr>
          <p:spPr>
            <a:xfrm>
              <a:off x="3232150" y="4776788"/>
              <a:ext cx="546100" cy="2238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8" name="TextBox 25"/>
            <p:cNvSpPr txBox="1">
              <a:spLocks noChangeArrowheads="1"/>
            </p:cNvSpPr>
            <p:nvPr/>
          </p:nvSpPr>
          <p:spPr bwMode="auto">
            <a:xfrm>
              <a:off x="2438400" y="4267200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1">
                  <a:sym typeface="Symbol" charset="0"/>
                </a:rPr>
                <a:t></a:t>
              </a:r>
              <a:endParaRPr lang="en-US" b="1"/>
            </a:p>
          </p:txBody>
        </p:sp>
        <p:sp>
          <p:nvSpPr>
            <p:cNvPr id="22549" name="TextBox 28"/>
            <p:cNvSpPr txBox="1">
              <a:spLocks noChangeArrowheads="1"/>
            </p:cNvSpPr>
            <p:nvPr/>
          </p:nvSpPr>
          <p:spPr bwMode="auto">
            <a:xfrm>
              <a:off x="3200400" y="4038600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1">
                  <a:sym typeface="Symbol" charset="0"/>
                </a:rPr>
                <a:t></a:t>
              </a:r>
              <a:endParaRPr lang="en-US" b="1"/>
            </a:p>
          </p:txBody>
        </p:sp>
        <p:sp>
          <p:nvSpPr>
            <p:cNvPr id="22550" name="TextBox 29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1">
                  <a:sym typeface="Symbol" charset="0"/>
                </a:rPr>
                <a:t></a:t>
              </a:r>
              <a:endParaRPr lang="en-US" b="1"/>
            </a:p>
          </p:txBody>
        </p:sp>
      </p:grpSp>
      <p:sp>
        <p:nvSpPr>
          <p:cNvPr id="22538" name="TextBox 26"/>
          <p:cNvSpPr txBox="1">
            <a:spLocks noChangeArrowheads="1"/>
          </p:cNvSpPr>
          <p:nvPr/>
        </p:nvSpPr>
        <p:spPr bwMode="auto">
          <a:xfrm>
            <a:off x="2895600" y="5562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NFA</a:t>
            </a:r>
          </a:p>
        </p:txBody>
      </p:sp>
      <p:sp>
        <p:nvSpPr>
          <p:cNvPr id="22539" name="TextBox 31"/>
          <p:cNvSpPr txBox="1">
            <a:spLocks noChangeArrowheads="1"/>
          </p:cNvSpPr>
          <p:nvPr/>
        </p:nvSpPr>
        <p:spPr bwMode="auto">
          <a:xfrm>
            <a:off x="6553200" y="54864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DFA</a:t>
            </a:r>
          </a:p>
        </p:txBody>
      </p:sp>
    </p:spTree>
    <p:extLst>
      <p:ext uri="{BB962C8B-B14F-4D97-AF65-F5344CB8AC3E}">
        <p14:creationId xmlns:p14="http://schemas.microsoft.com/office/powerpoint/2010/main" val="17578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Conversion of NFAs to a DFAs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>
                <a:latin typeface="Calibri" charset="0"/>
                <a:sym typeface="Symbol" charset="0"/>
              </a:rPr>
              <a:t>For each state of the DFA corresponding to a set S of states of the NFA and each symbol </a:t>
            </a:r>
            <a:r>
              <a:rPr lang="en-US" sz="2800" b="1">
                <a:latin typeface="Calibri" charset="0"/>
                <a:sym typeface="Symbol" charset="0"/>
              </a:rPr>
              <a:t>s</a:t>
            </a:r>
            <a:r>
              <a:rPr lang="en-US" sz="2800">
                <a:latin typeface="Calibri" charset="0"/>
                <a:sym typeface="Symbol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400">
                <a:latin typeface="Calibri" charset="0"/>
                <a:sym typeface="Symbol" charset="0"/>
              </a:rPr>
              <a:t>Add an edge labeled </a:t>
            </a:r>
            <a:r>
              <a:rPr lang="en-US" sz="2400" b="1">
                <a:latin typeface="Calibri" charset="0"/>
                <a:sym typeface="Symbol" charset="0"/>
              </a:rPr>
              <a:t>s</a:t>
            </a:r>
            <a:r>
              <a:rPr lang="en-US" sz="2400">
                <a:latin typeface="Calibri" charset="0"/>
                <a:sym typeface="Symbol" charset="0"/>
              </a:rPr>
              <a:t> to state corresponding to T, the set of states of the NFA reached by </a:t>
            </a:r>
          </a:p>
          <a:p>
            <a:pPr lvl="2">
              <a:spcBef>
                <a:spcPct val="0"/>
              </a:spcBef>
            </a:pPr>
            <a:r>
              <a:rPr lang="en-US" sz="2000">
                <a:latin typeface="Calibri" charset="0"/>
                <a:sym typeface="Symbol" charset="0"/>
              </a:rPr>
              <a:t>starting from some state in S, then</a:t>
            </a:r>
          </a:p>
          <a:p>
            <a:pPr lvl="2">
              <a:spcBef>
                <a:spcPct val="0"/>
              </a:spcBef>
            </a:pPr>
            <a:r>
              <a:rPr lang="en-US" sz="2000">
                <a:latin typeface="Calibri" charset="0"/>
                <a:sym typeface="Symbol" charset="0"/>
              </a:rPr>
              <a:t>following one edge labeled by </a:t>
            </a:r>
            <a:r>
              <a:rPr lang="en-US" sz="2000" b="1">
                <a:latin typeface="Calibri" charset="0"/>
                <a:sym typeface="Symbol" charset="0"/>
              </a:rPr>
              <a:t>s</a:t>
            </a:r>
            <a:r>
              <a:rPr lang="en-US" sz="2000">
                <a:latin typeface="Calibri" charset="0"/>
                <a:sym typeface="Symbol" charset="0"/>
              </a:rPr>
              <a:t>, and</a:t>
            </a:r>
          </a:p>
          <a:p>
            <a:pPr lvl="2">
              <a:spcBef>
                <a:spcPct val="0"/>
              </a:spcBef>
            </a:pPr>
            <a:r>
              <a:rPr lang="en-US" sz="2000">
                <a:latin typeface="Calibri" charset="0"/>
                <a:sym typeface="Symbol" charset="0"/>
              </a:rPr>
              <a:t>then following some number of edges labeled by                                                  </a:t>
            </a:r>
          </a:p>
          <a:p>
            <a:pPr lvl="1">
              <a:spcBef>
                <a:spcPct val="0"/>
              </a:spcBef>
            </a:pPr>
            <a:r>
              <a:rPr lang="en-US" sz="2400">
                <a:latin typeface="Calibri" charset="0"/>
                <a:sym typeface="Symbol" charset="0"/>
              </a:rPr>
              <a:t>T will be </a:t>
            </a:r>
            <a:r>
              <a:rPr lang="en-US" sz="2400" b="1">
                <a:latin typeface="Calibri" charset="0"/>
                <a:sym typeface="Symbol" charset="0"/>
              </a:rPr>
              <a:t></a:t>
            </a:r>
            <a:r>
              <a:rPr lang="en-US" sz="2400">
                <a:latin typeface="Calibri" charset="0"/>
                <a:sym typeface="Symbol" charset="0"/>
              </a:rPr>
              <a:t> if no edges from S labeled </a:t>
            </a:r>
            <a:r>
              <a:rPr lang="en-US" sz="2400" b="1">
                <a:latin typeface="Calibri" charset="0"/>
                <a:sym typeface="Symbol" charset="0"/>
              </a:rPr>
              <a:t>s</a:t>
            </a:r>
            <a:r>
              <a:rPr lang="en-US" sz="2400">
                <a:latin typeface="Calibri" charset="0"/>
                <a:sym typeface="Symbol" charset="0"/>
              </a:rPr>
              <a:t> exist</a:t>
            </a:r>
            <a:endParaRPr lang="en-US" sz="2400">
              <a:latin typeface="Calibri" charset="0"/>
            </a:endParaRPr>
          </a:p>
          <a:p>
            <a:pPr lvl="1"/>
            <a:endParaRPr lang="en-US">
              <a:latin typeface="Calibri" charset="0"/>
            </a:endParaRPr>
          </a:p>
          <a:p>
            <a:pPr lvl="1"/>
            <a:endParaRPr lang="en-US">
              <a:latin typeface="Calibri" charset="0"/>
            </a:endParaRP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 311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E9D29E5-F4D1-C24A-A0BB-5E955C136122}" type="slidenum">
              <a:rPr lang="en-US">
                <a:solidFill>
                  <a:srgbClr val="898989"/>
                </a:solidFill>
              </a:rPr>
              <a:pPr eaLnBrk="1" hangingPunct="1"/>
              <a:t>24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1524000" y="4724400"/>
            <a:ext cx="2895600" cy="1471613"/>
            <a:chOff x="2971800" y="4419600"/>
            <a:chExt cx="2895600" cy="1471613"/>
          </a:xfrm>
        </p:grpSpPr>
        <p:sp>
          <p:nvSpPr>
            <p:cNvPr id="9" name="Oval 8"/>
            <p:cNvSpPr/>
            <p:nvPr/>
          </p:nvSpPr>
          <p:spPr bwMode="auto">
            <a:xfrm>
              <a:off x="3733800" y="44196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33800" y="5562600"/>
              <a:ext cx="304800" cy="3286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1800" y="51054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4" name="Straight Arrow Connector 13"/>
            <p:cNvCxnSpPr>
              <a:stCxn id="11" idx="7"/>
              <a:endCxn id="9" idx="3"/>
            </p:cNvCxnSpPr>
            <p:nvPr/>
          </p:nvCxnSpPr>
          <p:spPr>
            <a:xfrm flipV="1">
              <a:off x="3232150" y="4700588"/>
              <a:ext cx="546100" cy="45243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5"/>
              <a:endCxn id="10" idx="1"/>
            </p:cNvCxnSpPr>
            <p:nvPr/>
          </p:nvCxnSpPr>
          <p:spPr>
            <a:xfrm>
              <a:off x="3232150" y="5386388"/>
              <a:ext cx="546100" cy="22383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0" name="TextBox 16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ym typeface="Symbol" charset="0"/>
                </a:rPr>
                <a:t></a:t>
              </a:r>
              <a:endParaRPr lang="en-US"/>
            </a:p>
          </p:txBody>
        </p:sp>
        <p:sp>
          <p:nvSpPr>
            <p:cNvPr id="23581" name="TextBox 17"/>
            <p:cNvSpPr txBox="1">
              <a:spLocks noChangeArrowheads="1"/>
            </p:cNvSpPr>
            <p:nvPr/>
          </p:nvSpPr>
          <p:spPr bwMode="auto">
            <a:xfrm>
              <a:off x="3200400" y="5410200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ym typeface="Symbol" charset="0"/>
                </a:rPr>
                <a:t></a:t>
              </a: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876800" y="5257800"/>
              <a:ext cx="304800" cy="3286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953000" y="4419600"/>
              <a:ext cx="304800" cy="3286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2600" y="4876800"/>
              <a:ext cx="304800" cy="3286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1447800" y="4572000"/>
            <a:ext cx="1600200" cy="1828800"/>
          </a:xfrm>
          <a:prstGeom prst="ellipse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2" name="Straight Arrow Connector 21"/>
          <p:cNvCxnSpPr>
            <a:stCxn id="9" idx="6"/>
          </p:cNvCxnSpPr>
          <p:nvPr/>
        </p:nvCxnSpPr>
        <p:spPr>
          <a:xfrm flipV="1">
            <a:off x="2590800" y="4876800"/>
            <a:ext cx="91440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6"/>
          </p:cNvCxnSpPr>
          <p:nvPr/>
        </p:nvCxnSpPr>
        <p:spPr>
          <a:xfrm flipV="1">
            <a:off x="1828800" y="4876800"/>
            <a:ext cx="1676400" cy="698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7"/>
            <a:endCxn id="33" idx="2"/>
          </p:cNvCxnSpPr>
          <p:nvPr/>
        </p:nvCxnSpPr>
        <p:spPr>
          <a:xfrm flipV="1">
            <a:off x="2546350" y="5727700"/>
            <a:ext cx="882650" cy="187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5" name="Straight Arrow Connector 16384"/>
          <p:cNvCxnSpPr>
            <a:stCxn id="35" idx="5"/>
            <a:endCxn id="36" idx="1"/>
          </p:cNvCxnSpPr>
          <p:nvPr/>
        </p:nvCxnSpPr>
        <p:spPr>
          <a:xfrm>
            <a:off x="3765550" y="5005388"/>
            <a:ext cx="393700" cy="223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 bwMode="auto">
          <a:xfrm rot="14988361">
            <a:off x="2261393" y="6231732"/>
            <a:ext cx="398463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3566" name="TextBox 41"/>
          <p:cNvSpPr txBox="1">
            <a:spLocks noChangeArrowheads="1"/>
          </p:cNvSpPr>
          <p:nvPr/>
        </p:nvSpPr>
        <p:spPr bwMode="auto">
          <a:xfrm>
            <a:off x="3886200" y="48006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</a:t>
            </a:r>
            <a:endParaRPr lang="en-US" b="1"/>
          </a:p>
        </p:txBody>
      </p:sp>
      <p:sp>
        <p:nvSpPr>
          <p:cNvPr id="23567" name="TextBox 42"/>
          <p:cNvSpPr txBox="1">
            <a:spLocks noChangeArrowheads="1"/>
          </p:cNvSpPr>
          <p:nvPr/>
        </p:nvSpPr>
        <p:spPr bwMode="auto">
          <a:xfrm>
            <a:off x="2895600" y="45720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1</a:t>
            </a:r>
            <a:endParaRPr lang="en-US" b="1"/>
          </a:p>
        </p:txBody>
      </p:sp>
      <p:sp>
        <p:nvSpPr>
          <p:cNvPr id="23568" name="TextBox 43"/>
          <p:cNvSpPr txBox="1">
            <a:spLocks noChangeArrowheads="1"/>
          </p:cNvSpPr>
          <p:nvPr/>
        </p:nvSpPr>
        <p:spPr bwMode="auto">
          <a:xfrm>
            <a:off x="2667000" y="63246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1</a:t>
            </a:r>
            <a:endParaRPr lang="en-US" b="1"/>
          </a:p>
        </p:txBody>
      </p:sp>
      <p:sp>
        <p:nvSpPr>
          <p:cNvPr id="23569" name="TextBox 44"/>
          <p:cNvSpPr txBox="1">
            <a:spLocks noChangeArrowheads="1"/>
          </p:cNvSpPr>
          <p:nvPr/>
        </p:nvSpPr>
        <p:spPr bwMode="auto">
          <a:xfrm>
            <a:off x="2971800" y="57912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1</a:t>
            </a:r>
            <a:endParaRPr lang="en-US" b="1"/>
          </a:p>
        </p:txBody>
      </p:sp>
      <p:sp>
        <p:nvSpPr>
          <p:cNvPr id="23570" name="TextBox 45"/>
          <p:cNvSpPr txBox="1">
            <a:spLocks noChangeArrowheads="1"/>
          </p:cNvSpPr>
          <p:nvPr/>
        </p:nvSpPr>
        <p:spPr bwMode="auto">
          <a:xfrm>
            <a:off x="3048000" y="49530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1</a:t>
            </a:r>
            <a:endParaRPr lang="en-US" b="1"/>
          </a:p>
        </p:txBody>
      </p:sp>
      <p:sp>
        <p:nvSpPr>
          <p:cNvPr id="48" name="Oval 47"/>
          <p:cNvSpPr/>
          <p:nvPr/>
        </p:nvSpPr>
        <p:spPr bwMode="auto">
          <a:xfrm>
            <a:off x="5486400" y="5410200"/>
            <a:ext cx="9906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b,e,f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162800" y="5410200"/>
            <a:ext cx="12954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c,d,e,g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6392" name="Straight Arrow Connector 16391"/>
          <p:cNvCxnSpPr>
            <a:stCxn id="48" idx="6"/>
            <a:endCxn id="49" idx="2"/>
          </p:cNvCxnSpPr>
          <p:nvPr/>
        </p:nvCxnSpPr>
        <p:spPr>
          <a:xfrm>
            <a:off x="6477000" y="55753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51"/>
          <p:cNvSpPr txBox="1">
            <a:spLocks noChangeArrowheads="1"/>
          </p:cNvSpPr>
          <p:nvPr/>
        </p:nvSpPr>
        <p:spPr bwMode="auto">
          <a:xfrm>
            <a:off x="6629400" y="52578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ym typeface="Symbol" charset="0"/>
              </a:rPr>
              <a:t>1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06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Conversion of NFAs to a DFAs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Final states for the DFA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All states whose set contain some final state of the NFA</a:t>
            </a:r>
            <a:endParaRPr lang="en-US" b="1" dirty="0">
              <a:ea typeface="+mn-ea"/>
              <a:sym typeface="Symbol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5C5CC6A-8B72-A347-83EC-6DEB36AA56CC}" type="slidenum">
              <a:rPr lang="en-US">
                <a:solidFill>
                  <a:srgbClr val="898989"/>
                </a:solidFill>
              </a:rPr>
              <a:pPr eaLnBrk="1" hangingPunct="1"/>
              <a:t>25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48400" y="4114800"/>
            <a:ext cx="12954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a,b,c,e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4584" name="Group 27"/>
          <p:cNvGrpSpPr>
            <a:grpSpLocks/>
          </p:cNvGrpSpPr>
          <p:nvPr/>
        </p:nvGrpSpPr>
        <p:grpSpPr bwMode="auto">
          <a:xfrm>
            <a:off x="1981200" y="3810000"/>
            <a:ext cx="2057400" cy="1014413"/>
            <a:chOff x="1981200" y="3810000"/>
            <a:chExt cx="2057400" cy="1014413"/>
          </a:xfrm>
        </p:grpSpPr>
        <p:sp>
          <p:nvSpPr>
            <p:cNvPr id="8" name="Oval 7"/>
            <p:cNvSpPr/>
            <p:nvPr/>
          </p:nvSpPr>
          <p:spPr bwMode="auto">
            <a:xfrm>
              <a:off x="3733800" y="3810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590800" y="3886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71800" y="44958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981200" y="43434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9" name="Straight Arrow Connector 8"/>
            <p:cNvCxnSpPr>
              <a:stCxn id="14" idx="6"/>
              <a:endCxn id="13" idx="2"/>
            </p:cNvCxnSpPr>
            <p:nvPr/>
          </p:nvCxnSpPr>
          <p:spPr>
            <a:xfrm>
              <a:off x="2286000" y="4508500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TextBox 25"/>
            <p:cNvSpPr txBox="1">
              <a:spLocks noChangeArrowheads="1"/>
            </p:cNvSpPr>
            <p:nvPr/>
          </p:nvSpPr>
          <p:spPr bwMode="auto">
            <a:xfrm>
              <a:off x="2438400" y="4267200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endParaRPr lang="en-US" b="1"/>
            </a:p>
          </p:txBody>
        </p:sp>
        <p:sp>
          <p:nvSpPr>
            <p:cNvPr id="24594" name="TextBox 28"/>
            <p:cNvSpPr txBox="1">
              <a:spLocks noChangeArrowheads="1"/>
            </p:cNvSpPr>
            <p:nvPr/>
          </p:nvSpPr>
          <p:spPr bwMode="auto">
            <a:xfrm>
              <a:off x="3200400" y="4038600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endParaRPr lang="en-US" b="1"/>
            </a:p>
          </p:txBody>
        </p:sp>
        <p:cxnSp>
          <p:nvCxnSpPr>
            <p:cNvPr id="23" name="Straight Arrow Connector 22"/>
            <p:cNvCxnSpPr>
              <a:stCxn id="10" idx="6"/>
            </p:cNvCxnSpPr>
            <p:nvPr/>
          </p:nvCxnSpPr>
          <p:spPr>
            <a:xfrm flipV="1">
              <a:off x="2895600" y="4038600"/>
              <a:ext cx="838200" cy="127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5" name="TextBox 26"/>
          <p:cNvSpPr txBox="1">
            <a:spLocks noChangeArrowheads="1"/>
          </p:cNvSpPr>
          <p:nvPr/>
        </p:nvSpPr>
        <p:spPr bwMode="auto">
          <a:xfrm>
            <a:off x="2895600" y="52578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NFA</a:t>
            </a:r>
          </a:p>
        </p:txBody>
      </p:sp>
      <p:sp>
        <p:nvSpPr>
          <p:cNvPr id="24586" name="TextBox 31"/>
          <p:cNvSpPr txBox="1">
            <a:spLocks noChangeArrowheads="1"/>
          </p:cNvSpPr>
          <p:nvPr/>
        </p:nvSpPr>
        <p:spPr bwMode="auto">
          <a:xfrm>
            <a:off x="6705600" y="51054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DFA</a:t>
            </a:r>
          </a:p>
        </p:txBody>
      </p:sp>
      <p:sp>
        <p:nvSpPr>
          <p:cNvPr id="11" name="Oval 10"/>
          <p:cNvSpPr/>
          <p:nvPr/>
        </p:nvSpPr>
        <p:spPr>
          <a:xfrm>
            <a:off x="1676400" y="3657600"/>
            <a:ext cx="2895600" cy="1219200"/>
          </a:xfrm>
          <a:prstGeom prst="ellipse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172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A371857-D188-2844-92BE-AEA3DFF67EF6}" type="slidenum">
              <a:rPr lang="en-US">
                <a:solidFill>
                  <a:srgbClr val="898989"/>
                </a:solidFill>
              </a:rPr>
              <a:pPr eaLnBrk="1" hangingPunct="1"/>
              <a:t>26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5606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4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25615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0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25621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2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25623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25607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</p:spTree>
    <p:extLst>
      <p:ext uri="{BB962C8B-B14F-4D97-AF65-F5344CB8AC3E}">
        <p14:creationId xmlns:p14="http://schemas.microsoft.com/office/powerpoint/2010/main" val="19215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314D859-71FB-5747-8A63-A3D4CB601A37}" type="slidenum">
              <a:rPr lang="en-US">
                <a:solidFill>
                  <a:srgbClr val="898989"/>
                </a:solidFill>
              </a:rPr>
              <a:pPr eaLnBrk="1" hangingPunct="1"/>
              <a:t>27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6630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9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26640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5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26646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7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26648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26631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</p:spTree>
    <p:extLst>
      <p:ext uri="{BB962C8B-B14F-4D97-AF65-F5344CB8AC3E}">
        <p14:creationId xmlns:p14="http://schemas.microsoft.com/office/powerpoint/2010/main" val="33641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FF6AED1-1E41-5E45-A08C-72C2081A80C9}" type="slidenum">
              <a:rPr lang="en-US">
                <a:solidFill>
                  <a:srgbClr val="898989"/>
                </a:solidFill>
              </a:rPr>
              <a:pPr eaLnBrk="1" hangingPunct="1"/>
              <a:t>28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7654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8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27669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4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27675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6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27677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27655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27659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0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5958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EF46574-E3C0-3143-8010-4E90547F6F0C}" type="slidenum">
              <a:rPr lang="en-US">
                <a:solidFill>
                  <a:srgbClr val="898989"/>
                </a:solidFill>
              </a:rPr>
              <a:pPr eaLnBrk="1" hangingPunct="1"/>
              <a:t>29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8678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8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28699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4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28705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6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28707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28679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28683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4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2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28693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1664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262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State Machines with Output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 Vending Machine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149487F-1914-2B49-894B-9B5D53AA026C}" type="slidenum">
              <a:rPr 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363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Enter 15 cents in dimes or nickels</a:t>
            </a:r>
          </a:p>
          <a:p>
            <a:pPr eaLnBrk="1" hangingPunct="1"/>
            <a:r>
              <a:rPr lang="en-US"/>
              <a:t>Press S or B for a candy bar</a:t>
            </a:r>
          </a:p>
        </p:txBody>
      </p:sp>
      <p:pic>
        <p:nvPicPr>
          <p:cNvPr id="615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8956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9E875B-5F13-7544-81E9-E9C4C8765AD4}" type="slidenum">
              <a:rPr lang="en-US">
                <a:solidFill>
                  <a:srgbClr val="898989"/>
                </a:solidFill>
              </a:rPr>
              <a:pPr eaLnBrk="1" hangingPunct="1"/>
              <a:t>30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9702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27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29728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3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29734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5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29736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29703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29707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29717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0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2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9312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2E62342-3C85-734F-88A0-BC8D2AB47662}" type="slidenum">
              <a:rPr lang="en-US">
                <a:solidFill>
                  <a:srgbClr val="898989"/>
                </a:solidFill>
              </a:rPr>
              <a:pPr eaLnBrk="1" hangingPunct="1"/>
              <a:t>31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0726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3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30754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9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30760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61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0762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30727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30731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0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0741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0745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0,1</a:t>
            </a:r>
            <a:endParaRPr lang="en-US" sz="2000" b="1"/>
          </a:p>
        </p:txBody>
      </p:sp>
      <p:cxnSp>
        <p:nvCxnSpPr>
          <p:cNvPr id="30746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8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2164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6BC6A88-B720-0E43-AF21-5EF5A60B2522}" type="slidenum">
              <a:rPr lang="en-US">
                <a:solidFill>
                  <a:srgbClr val="898989"/>
                </a:solidFill>
              </a:rPr>
              <a:pPr eaLnBrk="1" hangingPunct="1"/>
              <a:t>32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1750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2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31783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8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31789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0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1791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31755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1765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49" name="Oval 48"/>
          <p:cNvSpPr/>
          <p:nvPr/>
        </p:nvSpPr>
        <p:spPr bwMode="auto">
          <a:xfrm>
            <a:off x="6426200" y="4724400"/>
            <a:ext cx="1293813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41" idx="6"/>
          </p:cNvCxnSpPr>
          <p:nvPr/>
        </p:nvCxnSpPr>
        <p:spPr>
          <a:xfrm flipH="1" flipV="1">
            <a:off x="5715000" y="4994275"/>
            <a:ext cx="711200" cy="95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0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1771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0,1</a:t>
            </a:r>
            <a:endParaRPr lang="en-US" sz="2000" b="1"/>
          </a:p>
        </p:txBody>
      </p:sp>
      <p:cxnSp>
        <p:nvCxnSpPr>
          <p:cNvPr id="31772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4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1775" name="TextBox 42"/>
          <p:cNvSpPr txBox="1">
            <a:spLocks noChangeArrowheads="1"/>
          </p:cNvSpPr>
          <p:nvPr/>
        </p:nvSpPr>
        <p:spPr bwMode="auto">
          <a:xfrm>
            <a:off x="5907088" y="5003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cxnSp>
        <p:nvCxnSpPr>
          <p:cNvPr id="80" name="Straight Arrow Connector 79"/>
          <p:cNvCxnSpPr>
            <a:endCxn id="39" idx="3"/>
          </p:cNvCxnSpPr>
          <p:nvPr/>
        </p:nvCxnSpPr>
        <p:spPr>
          <a:xfrm flipV="1">
            <a:off x="5410200" y="3749675"/>
            <a:ext cx="1466850" cy="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7" name="TextBox 42"/>
          <p:cNvSpPr txBox="1">
            <a:spLocks noChangeArrowheads="1"/>
          </p:cNvSpPr>
          <p:nvPr/>
        </p:nvSpPr>
        <p:spPr bwMode="auto">
          <a:xfrm>
            <a:off x="5835650" y="39481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6811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BEC3E23-A1F7-3D41-B9F3-2F184D076664}" type="slidenum">
              <a:rPr lang="en-US">
                <a:solidFill>
                  <a:srgbClr val="898989"/>
                </a:solidFill>
              </a:rPr>
              <a:pPr eaLnBrk="1" hangingPunct="1"/>
              <a:t>33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2774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0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32811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6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32817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8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2819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32775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DFA</a:t>
            </a:r>
          </a:p>
        </p:txBody>
      </p:sp>
      <p:cxnSp>
        <p:nvCxnSpPr>
          <p:cNvPr id="32779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2789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49" name="Oval 48"/>
          <p:cNvSpPr/>
          <p:nvPr/>
        </p:nvSpPr>
        <p:spPr bwMode="auto">
          <a:xfrm>
            <a:off x="6426200" y="4724400"/>
            <a:ext cx="1293813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a,b,c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41" idx="6"/>
          </p:cNvCxnSpPr>
          <p:nvPr/>
        </p:nvCxnSpPr>
        <p:spPr>
          <a:xfrm flipH="1" flipV="1">
            <a:off x="5715000" y="4994275"/>
            <a:ext cx="711200" cy="95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2795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0,1</a:t>
            </a:r>
            <a:endParaRPr lang="en-US" sz="2000" b="1"/>
          </a:p>
        </p:txBody>
      </p:sp>
      <p:cxnSp>
        <p:nvCxnSpPr>
          <p:cNvPr id="32796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cxnSp>
        <p:nvCxnSpPr>
          <p:cNvPr id="75" name="Straight Arrow Connector 74"/>
          <p:cNvCxnSpPr>
            <a:stCxn id="49" idx="1"/>
            <a:endCxn id="41" idx="7"/>
          </p:cNvCxnSpPr>
          <p:nvPr/>
        </p:nvCxnSpPr>
        <p:spPr>
          <a:xfrm flipH="1" flipV="1">
            <a:off x="5576888" y="4797425"/>
            <a:ext cx="10382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TextBox 42"/>
          <p:cNvSpPr txBox="1">
            <a:spLocks noChangeArrowheads="1"/>
          </p:cNvSpPr>
          <p:nvPr/>
        </p:nvSpPr>
        <p:spPr bwMode="auto">
          <a:xfrm>
            <a:off x="5907088" y="5003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2801" name="TextBox 42"/>
          <p:cNvSpPr txBox="1">
            <a:spLocks noChangeArrowheads="1"/>
          </p:cNvSpPr>
          <p:nvPr/>
        </p:nvSpPr>
        <p:spPr bwMode="auto">
          <a:xfrm>
            <a:off x="5932488" y="44243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80" name="Straight Arrow Connector 79"/>
          <p:cNvCxnSpPr>
            <a:endCxn id="39" idx="3"/>
          </p:cNvCxnSpPr>
          <p:nvPr/>
        </p:nvCxnSpPr>
        <p:spPr>
          <a:xfrm flipV="1">
            <a:off x="5410200" y="3749675"/>
            <a:ext cx="1466850" cy="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42"/>
          <p:cNvSpPr txBox="1">
            <a:spLocks noChangeArrowheads="1"/>
          </p:cNvSpPr>
          <p:nvPr/>
        </p:nvSpPr>
        <p:spPr bwMode="auto">
          <a:xfrm>
            <a:off x="5835650" y="39481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2804" name="AutoShape 1083"/>
          <p:cNvCxnSpPr>
            <a:cxnSpLocks noChangeShapeType="1"/>
          </p:cNvCxnSpPr>
          <p:nvPr/>
        </p:nvCxnSpPr>
        <p:spPr bwMode="auto">
          <a:xfrm rot="5400000" flipH="1" flipV="1">
            <a:off x="7030244" y="4521994"/>
            <a:ext cx="12700" cy="388938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5" name="TextBox 42"/>
          <p:cNvSpPr txBox="1">
            <a:spLocks noChangeArrowheads="1"/>
          </p:cNvSpPr>
          <p:nvPr/>
        </p:nvSpPr>
        <p:spPr bwMode="auto">
          <a:xfrm>
            <a:off x="7094538" y="41608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203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Exponential blow-up in simulating </a:t>
            </a:r>
            <a:r>
              <a:rPr lang="en-US" dirty="0" err="1" smtClean="0">
                <a:ea typeface="+mj-ea"/>
              </a:rPr>
              <a:t>nondeterminism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latin typeface="Calibri" charset="0"/>
              </a:rPr>
              <a:t>In general the DFA might need a state for every subset of states of the NFA</a:t>
            </a:r>
          </a:p>
          <a:p>
            <a:pPr lvl="1">
              <a:lnSpc>
                <a:spcPct val="90000"/>
              </a:lnSpc>
            </a:pPr>
            <a:r>
              <a:rPr lang="en-US" sz="2600">
                <a:latin typeface="Calibri" charset="0"/>
              </a:rPr>
              <a:t>Power set of the set of states of the NFA</a:t>
            </a:r>
          </a:p>
          <a:p>
            <a:pPr lvl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n-state NFA yields DFA with at most 2</a:t>
            </a:r>
            <a:r>
              <a:rPr lang="en-US" sz="2600" baseline="30000">
                <a:latin typeface="Calibri" charset="0"/>
              </a:rPr>
              <a:t>n</a:t>
            </a:r>
            <a:r>
              <a:rPr lang="en-US" sz="2600">
                <a:latin typeface="Calibri" charset="0"/>
              </a:rPr>
              <a:t> states</a:t>
            </a:r>
          </a:p>
          <a:p>
            <a:pPr lvl="1">
              <a:lnSpc>
                <a:spcPct val="90000"/>
              </a:lnSpc>
            </a:pPr>
            <a:r>
              <a:rPr lang="en-US" sz="2600">
                <a:latin typeface="Calibri" charset="0"/>
              </a:rPr>
              <a:t>We saw an example where roughly 2</a:t>
            </a:r>
            <a:r>
              <a:rPr lang="en-US" sz="2600" baseline="30000">
                <a:latin typeface="Calibri" charset="0"/>
              </a:rPr>
              <a:t>n</a:t>
            </a:r>
            <a:r>
              <a:rPr lang="en-US" sz="2600">
                <a:latin typeface="Calibri" charset="0"/>
              </a:rPr>
              <a:t> is necessary</a:t>
            </a:r>
          </a:p>
          <a:p>
            <a:pPr lvl="2">
              <a:lnSpc>
                <a:spcPct val="90000"/>
              </a:lnSpc>
            </a:pPr>
            <a:r>
              <a:rPr lang="en-US" sz="2200">
                <a:latin typeface="Calibri" charset="0"/>
              </a:rPr>
              <a:t>Is the 10</a:t>
            </a:r>
            <a:r>
              <a:rPr lang="en-US" sz="2200" baseline="30000">
                <a:latin typeface="Calibri" charset="0"/>
              </a:rPr>
              <a:t>th</a:t>
            </a:r>
            <a:r>
              <a:rPr lang="en-US" sz="2200">
                <a:latin typeface="Calibri" charset="0"/>
              </a:rPr>
              <a:t> char from the end a 1?</a:t>
            </a:r>
          </a:p>
          <a:p>
            <a:pPr lvl="2">
              <a:lnSpc>
                <a:spcPct val="90000"/>
              </a:lnSpc>
            </a:pPr>
            <a:endParaRPr lang="en-US" sz="220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>
                <a:latin typeface="Calibri" charset="0"/>
              </a:rPr>
              <a:t>The famous </a:t>
            </a:r>
            <a:r>
              <a:rPr lang="ja-JP" altLang="en-US" sz="3000">
                <a:latin typeface="Calibri" charset="0"/>
              </a:rPr>
              <a:t>“</a:t>
            </a:r>
            <a:r>
              <a:rPr lang="en-US" sz="3000">
                <a:latin typeface="Calibri" charset="0"/>
              </a:rPr>
              <a:t>P=NP?</a:t>
            </a:r>
            <a:r>
              <a:rPr lang="ja-JP" altLang="en-US" sz="3000">
                <a:latin typeface="Calibri" charset="0"/>
              </a:rPr>
              <a:t>”</a:t>
            </a:r>
            <a:r>
              <a:rPr lang="en-US" sz="3000">
                <a:latin typeface="Calibri" charset="0"/>
              </a:rPr>
              <a:t> question asks whether a similar blow-up is always necessary to get rid of nondeterminism for polynomial-time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7144518-A914-2249-B7D8-368479075FBF}" type="slidenum">
              <a:rPr lang="en-US">
                <a:solidFill>
                  <a:srgbClr val="898989"/>
                </a:solidFill>
              </a:rPr>
              <a:pPr eaLnBrk="1" hangingPunct="1"/>
              <a:t>34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Vending Machine, Final Version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0’  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141663"/>
            <a:ext cx="731838" cy="731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362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417638" y="3489325"/>
            <a:ext cx="10207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3170238" y="3489325"/>
            <a:ext cx="1096962" cy="17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9" idx="2"/>
          </p:cNvCxnSpPr>
          <p:nvPr/>
        </p:nvCxnSpPr>
        <p:spPr>
          <a:xfrm flipV="1">
            <a:off x="4999038" y="2728913"/>
            <a:ext cx="1020762" cy="77946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96000" y="36576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15’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8" idx="6"/>
            <a:endCxn id="27" idx="2"/>
          </p:cNvCxnSpPr>
          <p:nvPr/>
        </p:nvCxnSpPr>
        <p:spPr>
          <a:xfrm>
            <a:off x="4999038" y="3508375"/>
            <a:ext cx="1096962" cy="51593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2000" y="1676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" y="49530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0”    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4" idx="2"/>
          </p:cNvCxnSpPr>
          <p:nvPr/>
        </p:nvCxnSpPr>
        <p:spPr>
          <a:xfrm flipV="1">
            <a:off x="381000" y="2043113"/>
            <a:ext cx="381000" cy="14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7"/>
            <a:endCxn id="7" idx="3"/>
          </p:cNvCxnSpPr>
          <p:nvPr/>
        </p:nvCxnSpPr>
        <p:spPr>
          <a:xfrm flipV="1">
            <a:off x="1385888" y="3748088"/>
            <a:ext cx="1160462" cy="1312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1"/>
          </p:cNvCxnSpPr>
          <p:nvPr/>
        </p:nvCxnSpPr>
        <p:spPr>
          <a:xfrm>
            <a:off x="1524000" y="2057400"/>
            <a:ext cx="2851150" cy="11922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3"/>
          </p:cNvCxnSpPr>
          <p:nvPr/>
        </p:nvCxnSpPr>
        <p:spPr>
          <a:xfrm flipV="1">
            <a:off x="1447800" y="3765550"/>
            <a:ext cx="2927350" cy="1355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71600" y="2286000"/>
            <a:ext cx="1143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492250" y="4292600"/>
            <a:ext cx="4735513" cy="1466850"/>
          </a:xfrm>
          <a:custGeom>
            <a:avLst/>
            <a:gdLst>
              <a:gd name="connsiteX0" fmla="*/ 4735629 w 4735629"/>
              <a:gd name="connsiteY0" fmla="*/ 0 h 1466249"/>
              <a:gd name="connsiteX1" fmla="*/ 2194560 w 4735629"/>
              <a:gd name="connsiteY1" fmla="*/ 1299411 h 1466249"/>
              <a:gd name="connsiteX2" fmla="*/ 0 w 4735629"/>
              <a:gd name="connsiteY2" fmla="*/ 1001028 h 14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5629" h="1466249">
                <a:moveTo>
                  <a:pt x="4735629" y="0"/>
                </a:moveTo>
                <a:cubicBezTo>
                  <a:pt x="3859730" y="566286"/>
                  <a:pt x="2983832" y="1132573"/>
                  <a:pt x="2194560" y="1299411"/>
                </a:cubicBezTo>
                <a:cubicBezTo>
                  <a:pt x="1405288" y="1466249"/>
                  <a:pt x="702644" y="1233638"/>
                  <a:pt x="0" y="100102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7" name="Freeform 66"/>
          <p:cNvSpPr/>
          <p:nvPr/>
        </p:nvSpPr>
        <p:spPr>
          <a:xfrm>
            <a:off x="1463675" y="2971800"/>
            <a:ext cx="4632325" cy="2768600"/>
          </a:xfrm>
          <a:custGeom>
            <a:avLst/>
            <a:gdLst>
              <a:gd name="connsiteX0" fmla="*/ 4783756 w 4783756"/>
              <a:gd name="connsiteY0" fmla="*/ 0 h 2669406"/>
              <a:gd name="connsiteX1" fmla="*/ 2348564 w 4783756"/>
              <a:gd name="connsiteY1" fmla="*/ 2319688 h 2669406"/>
              <a:gd name="connsiteX2" fmla="*/ 0 w 4783756"/>
              <a:gd name="connsiteY2" fmla="*/ 2098307 h 266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756" h="2669406">
                <a:moveTo>
                  <a:pt x="4783756" y="0"/>
                </a:moveTo>
                <a:cubicBezTo>
                  <a:pt x="3964806" y="984985"/>
                  <a:pt x="3145857" y="1969970"/>
                  <a:pt x="2348564" y="2319688"/>
                </a:cubicBezTo>
                <a:cubicBezTo>
                  <a:pt x="1551271" y="2669406"/>
                  <a:pt x="775635" y="2383856"/>
                  <a:pt x="0" y="2098307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481" name="TextBox 68"/>
          <p:cNvSpPr txBox="1">
            <a:spLocks noChangeArrowheads="1"/>
          </p:cNvSpPr>
          <p:nvPr/>
        </p:nvSpPr>
        <p:spPr bwMode="auto">
          <a:xfrm>
            <a:off x="3124200" y="3276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2" name="TextBox 69"/>
          <p:cNvSpPr txBox="1">
            <a:spLocks noChangeArrowheads="1"/>
          </p:cNvSpPr>
          <p:nvPr/>
        </p:nvSpPr>
        <p:spPr bwMode="auto">
          <a:xfrm>
            <a:off x="1295400" y="2286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3" name="TextBox 70"/>
          <p:cNvSpPr txBox="1">
            <a:spLocks noChangeArrowheads="1"/>
          </p:cNvSpPr>
          <p:nvPr/>
        </p:nvSpPr>
        <p:spPr bwMode="auto">
          <a:xfrm>
            <a:off x="1371600" y="3200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4" name="TextBox 71"/>
          <p:cNvSpPr txBox="1">
            <a:spLocks noChangeArrowheads="1"/>
          </p:cNvSpPr>
          <p:nvPr/>
        </p:nvSpPr>
        <p:spPr bwMode="auto">
          <a:xfrm>
            <a:off x="1219200" y="4724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5" name="TextBox 72"/>
          <p:cNvSpPr txBox="1">
            <a:spLocks noChangeArrowheads="1"/>
          </p:cNvSpPr>
          <p:nvPr/>
        </p:nvSpPr>
        <p:spPr bwMode="auto">
          <a:xfrm>
            <a:off x="4953000" y="3200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6" name="TextBox 73"/>
          <p:cNvSpPr txBox="1">
            <a:spLocks noChangeArrowheads="1"/>
          </p:cNvSpPr>
          <p:nvPr/>
        </p:nvSpPr>
        <p:spPr bwMode="auto">
          <a:xfrm>
            <a:off x="5638800" y="3929062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</a:t>
            </a:r>
          </a:p>
        </p:txBody>
      </p:sp>
      <p:sp>
        <p:nvSpPr>
          <p:cNvPr id="19487" name="TextBox 74"/>
          <p:cNvSpPr txBox="1">
            <a:spLocks noChangeArrowheads="1"/>
          </p:cNvSpPr>
          <p:nvPr/>
        </p:nvSpPr>
        <p:spPr bwMode="auto">
          <a:xfrm>
            <a:off x="5029200" y="35052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88" name="TextBox 75"/>
          <p:cNvSpPr txBox="1">
            <a:spLocks noChangeArrowheads="1"/>
          </p:cNvSpPr>
          <p:nvPr/>
        </p:nvSpPr>
        <p:spPr bwMode="auto">
          <a:xfrm>
            <a:off x="1447800" y="4800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89" name="TextBox 76"/>
          <p:cNvSpPr txBox="1">
            <a:spLocks noChangeArrowheads="1"/>
          </p:cNvSpPr>
          <p:nvPr/>
        </p:nvSpPr>
        <p:spPr bwMode="auto">
          <a:xfrm>
            <a:off x="1143000" y="2819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1524000" y="1905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3048000" y="2895600"/>
            <a:ext cx="29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2" name="TextBox 80"/>
          <p:cNvSpPr txBox="1">
            <a:spLocks noChangeArrowheads="1"/>
          </p:cNvSpPr>
          <p:nvPr/>
        </p:nvSpPr>
        <p:spPr bwMode="auto">
          <a:xfrm>
            <a:off x="5791200" y="2819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</a:t>
            </a:r>
          </a:p>
        </p:txBody>
      </p:sp>
      <p:sp>
        <p:nvSpPr>
          <p:cNvPr id="19493" name="TextBox 81"/>
          <p:cNvSpPr txBox="1">
            <a:spLocks noChangeArrowheads="1"/>
          </p:cNvSpPr>
          <p:nvPr/>
        </p:nvSpPr>
        <p:spPr bwMode="auto">
          <a:xfrm>
            <a:off x="5943600" y="43434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S</a:t>
            </a:r>
          </a:p>
        </p:txBody>
      </p:sp>
      <p:sp>
        <p:nvSpPr>
          <p:cNvPr id="19494" name="TextBox 82"/>
          <p:cNvSpPr txBox="1">
            <a:spLocks noChangeArrowheads="1"/>
          </p:cNvSpPr>
          <p:nvPr/>
        </p:nvSpPr>
        <p:spPr bwMode="auto">
          <a:xfrm>
            <a:off x="5943600" y="30480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S</a:t>
            </a:r>
          </a:p>
        </p:txBody>
      </p:sp>
      <p:sp>
        <p:nvSpPr>
          <p:cNvPr id="84" name="Freeform 83"/>
          <p:cNvSpPr/>
          <p:nvPr/>
        </p:nvSpPr>
        <p:spPr>
          <a:xfrm>
            <a:off x="1376363" y="3667125"/>
            <a:ext cx="4716462" cy="773113"/>
          </a:xfrm>
          <a:custGeom>
            <a:avLst/>
            <a:gdLst>
              <a:gd name="connsiteX0" fmla="*/ 4716379 w 4716379"/>
              <a:gd name="connsiteY0" fmla="*/ 481263 h 773229"/>
              <a:gd name="connsiteX1" fmla="*/ 2088682 w 4716379"/>
              <a:gd name="connsiteY1" fmla="*/ 693019 h 773229"/>
              <a:gd name="connsiteX2" fmla="*/ 0 w 4716379"/>
              <a:gd name="connsiteY2" fmla="*/ 0 h 7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6379" h="773229">
                <a:moveTo>
                  <a:pt x="4716379" y="481263"/>
                </a:moveTo>
                <a:cubicBezTo>
                  <a:pt x="3795562" y="627246"/>
                  <a:pt x="2874745" y="773229"/>
                  <a:pt x="2088682" y="693019"/>
                </a:cubicBezTo>
                <a:cubicBezTo>
                  <a:pt x="1302619" y="612809"/>
                  <a:pt x="651309" y="306404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5" name="Freeform 84"/>
          <p:cNvSpPr/>
          <p:nvPr/>
        </p:nvSpPr>
        <p:spPr>
          <a:xfrm>
            <a:off x="1212850" y="2336800"/>
            <a:ext cx="3224213" cy="839788"/>
          </a:xfrm>
          <a:custGeom>
            <a:avLst/>
            <a:gdLst>
              <a:gd name="connsiteX0" fmla="*/ 0 w 3224463"/>
              <a:gd name="connsiteY0" fmla="*/ 829377 h 839002"/>
              <a:gd name="connsiteX1" fmla="*/ 1732548 w 3224463"/>
              <a:gd name="connsiteY1" fmla="*/ 1604 h 839002"/>
              <a:gd name="connsiteX2" fmla="*/ 3224463 w 3224463"/>
              <a:gd name="connsiteY2" fmla="*/ 839002 h 8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839002">
                <a:moveTo>
                  <a:pt x="0" y="829377"/>
                </a:moveTo>
                <a:cubicBezTo>
                  <a:pt x="597569" y="414688"/>
                  <a:pt x="1195138" y="0"/>
                  <a:pt x="1732548" y="1604"/>
                </a:cubicBezTo>
                <a:cubicBezTo>
                  <a:pt x="2269958" y="3208"/>
                  <a:pt x="2747210" y="421105"/>
                  <a:pt x="3224463" y="83900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6" name="Freeform 85"/>
          <p:cNvSpPr/>
          <p:nvPr/>
        </p:nvSpPr>
        <p:spPr>
          <a:xfrm>
            <a:off x="3013075" y="2441575"/>
            <a:ext cx="3032125" cy="725488"/>
          </a:xfrm>
          <a:custGeom>
            <a:avLst/>
            <a:gdLst>
              <a:gd name="connsiteX0" fmla="*/ 0 w 3031958"/>
              <a:gd name="connsiteY0" fmla="*/ 725104 h 725104"/>
              <a:gd name="connsiteX1" fmla="*/ 1607419 w 3031958"/>
              <a:gd name="connsiteY1" fmla="*/ 89836 h 725104"/>
              <a:gd name="connsiteX2" fmla="*/ 3031958 w 3031958"/>
              <a:gd name="connsiteY2" fmla="*/ 186089 h 7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958" h="725104">
                <a:moveTo>
                  <a:pt x="0" y="725104"/>
                </a:moveTo>
                <a:cubicBezTo>
                  <a:pt x="551046" y="452388"/>
                  <a:pt x="1102093" y="179672"/>
                  <a:pt x="1607419" y="89836"/>
                </a:cubicBezTo>
                <a:cubicBezTo>
                  <a:pt x="2112745" y="0"/>
                  <a:pt x="2572351" y="93044"/>
                  <a:pt x="3031958" y="18608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3" name="Arc 42"/>
          <p:cNvSpPr/>
          <p:nvPr/>
        </p:nvSpPr>
        <p:spPr>
          <a:xfrm>
            <a:off x="762000" y="12954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6172200" y="5105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15”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54150" y="2935288"/>
            <a:ext cx="4591050" cy="1331912"/>
          </a:xfrm>
          <a:custGeom>
            <a:avLst/>
            <a:gdLst>
              <a:gd name="connsiteX0" fmla="*/ 4591250 w 4591250"/>
              <a:gd name="connsiteY0" fmla="*/ 0 h 1426143"/>
              <a:gd name="connsiteX1" fmla="*/ 3118585 w 4591250"/>
              <a:gd name="connsiteY1" fmla="*/ 1232034 h 1426143"/>
              <a:gd name="connsiteX2" fmla="*/ 1405288 w 4591250"/>
              <a:gd name="connsiteY2" fmla="*/ 1164657 h 1426143"/>
              <a:gd name="connsiteX3" fmla="*/ 0 w 4591250"/>
              <a:gd name="connsiteY3" fmla="*/ 654518 h 14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250" h="1426143">
                <a:moveTo>
                  <a:pt x="4591250" y="0"/>
                </a:moveTo>
                <a:cubicBezTo>
                  <a:pt x="4120414" y="518962"/>
                  <a:pt x="3649579" y="1037925"/>
                  <a:pt x="3118585" y="1232034"/>
                </a:cubicBezTo>
                <a:cubicBezTo>
                  <a:pt x="2587591" y="1426143"/>
                  <a:pt x="1925052" y="1260910"/>
                  <a:pt x="1405288" y="1164657"/>
                </a:cubicBezTo>
                <a:cubicBezTo>
                  <a:pt x="885524" y="1068404"/>
                  <a:pt x="442762" y="861461"/>
                  <a:pt x="0" y="6545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8" name="Freeform 47"/>
          <p:cNvSpPr/>
          <p:nvPr/>
        </p:nvSpPr>
        <p:spPr>
          <a:xfrm>
            <a:off x="1289050" y="3773488"/>
            <a:ext cx="4879975" cy="1597025"/>
          </a:xfrm>
          <a:custGeom>
            <a:avLst/>
            <a:gdLst>
              <a:gd name="connsiteX0" fmla="*/ 4880009 w 4880009"/>
              <a:gd name="connsiteY0" fmla="*/ 1597794 h 1597794"/>
              <a:gd name="connsiteX1" fmla="*/ 1549668 w 4880009"/>
              <a:gd name="connsiteY1" fmla="*/ 837398 h 1597794"/>
              <a:gd name="connsiteX2" fmla="*/ 0 w 4880009"/>
              <a:gd name="connsiteY2" fmla="*/ 0 h 15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0009" h="1597794">
                <a:moveTo>
                  <a:pt x="4880009" y="1597794"/>
                </a:moveTo>
                <a:cubicBezTo>
                  <a:pt x="3621506" y="1350745"/>
                  <a:pt x="2363003" y="1103697"/>
                  <a:pt x="1549668" y="837398"/>
                </a:cubicBezTo>
                <a:cubicBezTo>
                  <a:pt x="736333" y="571099"/>
                  <a:pt x="368166" y="285549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9" name="Freeform 48"/>
          <p:cNvSpPr/>
          <p:nvPr/>
        </p:nvSpPr>
        <p:spPr>
          <a:xfrm>
            <a:off x="1463675" y="5476875"/>
            <a:ext cx="4705350" cy="38893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03" name="TextBox 50"/>
          <p:cNvSpPr txBox="1">
            <a:spLocks noChangeArrowheads="1"/>
          </p:cNvSpPr>
          <p:nvPr/>
        </p:nvSpPr>
        <p:spPr bwMode="auto">
          <a:xfrm>
            <a:off x="5791200" y="54864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S</a:t>
            </a:r>
          </a:p>
        </p:txBody>
      </p:sp>
      <p:sp>
        <p:nvSpPr>
          <p:cNvPr id="19504" name="TextBox 52"/>
          <p:cNvSpPr txBox="1">
            <a:spLocks noChangeArrowheads="1"/>
          </p:cNvSpPr>
          <p:nvPr/>
        </p:nvSpPr>
        <p:spPr bwMode="auto">
          <a:xfrm>
            <a:off x="5715000" y="50292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</a:t>
            </a:r>
          </a:p>
        </p:txBody>
      </p:sp>
      <p:sp>
        <p:nvSpPr>
          <p:cNvPr id="19505" name="TextBox 53"/>
          <p:cNvSpPr txBox="1">
            <a:spLocks noChangeArrowheads="1"/>
          </p:cNvSpPr>
          <p:nvPr/>
        </p:nvSpPr>
        <p:spPr bwMode="auto">
          <a:xfrm>
            <a:off x="609600" y="2633662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B,S</a:t>
            </a:r>
          </a:p>
        </p:txBody>
      </p:sp>
      <p:sp>
        <p:nvSpPr>
          <p:cNvPr id="19506" name="TextBox 54"/>
          <p:cNvSpPr txBox="1">
            <a:spLocks noChangeArrowheads="1"/>
          </p:cNvSpPr>
          <p:nvPr/>
        </p:nvSpPr>
        <p:spPr bwMode="auto">
          <a:xfrm>
            <a:off x="609600" y="10668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B,S</a:t>
            </a:r>
          </a:p>
        </p:txBody>
      </p:sp>
      <p:sp>
        <p:nvSpPr>
          <p:cNvPr id="19507" name="TextBox 56"/>
          <p:cNvSpPr txBox="1">
            <a:spLocks noChangeArrowheads="1"/>
          </p:cNvSpPr>
          <p:nvPr/>
        </p:nvSpPr>
        <p:spPr bwMode="auto">
          <a:xfrm>
            <a:off x="268288" y="4405313"/>
            <a:ext cx="78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sp>
        <p:nvSpPr>
          <p:cNvPr id="59" name="Arc 58"/>
          <p:cNvSpPr/>
          <p:nvPr/>
        </p:nvSpPr>
        <p:spPr>
          <a:xfrm rot="589181">
            <a:off x="2555875" y="2701925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0" name="Arc 59"/>
          <p:cNvSpPr/>
          <p:nvPr/>
        </p:nvSpPr>
        <p:spPr>
          <a:xfrm rot="1751183">
            <a:off x="4613275" y="281305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10" name="TextBox 60"/>
          <p:cNvSpPr txBox="1">
            <a:spLocks noChangeArrowheads="1"/>
          </p:cNvSpPr>
          <p:nvPr/>
        </p:nvSpPr>
        <p:spPr bwMode="auto">
          <a:xfrm>
            <a:off x="2454275" y="25146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B,S</a:t>
            </a:r>
          </a:p>
        </p:txBody>
      </p:sp>
      <p:sp>
        <p:nvSpPr>
          <p:cNvPr id="19511" name="TextBox 61"/>
          <p:cNvSpPr txBox="1">
            <a:spLocks noChangeArrowheads="1"/>
          </p:cNvSpPr>
          <p:nvPr/>
        </p:nvSpPr>
        <p:spPr bwMode="auto">
          <a:xfrm>
            <a:off x="4648200" y="25908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B,S</a:t>
            </a:r>
          </a:p>
        </p:txBody>
      </p:sp>
      <p:cxnSp>
        <p:nvCxnSpPr>
          <p:cNvPr id="64" name="Straight Arrow Connector 63"/>
          <p:cNvCxnSpPr>
            <a:stCxn id="9" idx="4"/>
            <a:endCxn id="27" idx="0"/>
          </p:cNvCxnSpPr>
          <p:nvPr/>
        </p:nvCxnSpPr>
        <p:spPr>
          <a:xfrm>
            <a:off x="6386513" y="3094038"/>
            <a:ext cx="76200" cy="563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4"/>
            <a:endCxn id="46" idx="0"/>
          </p:cNvCxnSpPr>
          <p:nvPr/>
        </p:nvCxnSpPr>
        <p:spPr>
          <a:xfrm>
            <a:off x="6462713" y="43894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5400000">
            <a:off x="6781800" y="3657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0" name="Arc 89"/>
          <p:cNvSpPr/>
          <p:nvPr/>
        </p:nvSpPr>
        <p:spPr>
          <a:xfrm rot="5400000">
            <a:off x="6858000" y="5181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2" name="Freeform 91"/>
          <p:cNvSpPr/>
          <p:nvPr/>
        </p:nvSpPr>
        <p:spPr>
          <a:xfrm>
            <a:off x="6564313" y="4379913"/>
            <a:ext cx="193675" cy="750887"/>
          </a:xfrm>
          <a:custGeom>
            <a:avLst/>
            <a:gdLst>
              <a:gd name="connsiteX0" fmla="*/ 125129 w 194110"/>
              <a:gd name="connsiteY0" fmla="*/ 750770 h 750770"/>
              <a:gd name="connsiteX1" fmla="*/ 173255 w 194110"/>
              <a:gd name="connsiteY1" fmla="*/ 327259 h 750770"/>
              <a:gd name="connsiteX2" fmla="*/ 0 w 194110"/>
              <a:gd name="connsiteY2" fmla="*/ 0 h 75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10" h="750770">
                <a:moveTo>
                  <a:pt x="125129" y="750770"/>
                </a:moveTo>
                <a:cubicBezTo>
                  <a:pt x="159619" y="601578"/>
                  <a:pt x="194110" y="452387"/>
                  <a:pt x="173255" y="327259"/>
                </a:cubicBezTo>
                <a:cubicBezTo>
                  <a:pt x="152400" y="202131"/>
                  <a:pt x="76200" y="101065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3" name="Freeform 92"/>
          <p:cNvSpPr/>
          <p:nvPr/>
        </p:nvSpPr>
        <p:spPr>
          <a:xfrm>
            <a:off x="6765925" y="2859088"/>
            <a:ext cx="714375" cy="2328862"/>
          </a:xfrm>
          <a:custGeom>
            <a:avLst/>
            <a:gdLst>
              <a:gd name="connsiteX0" fmla="*/ 0 w 713873"/>
              <a:gd name="connsiteY0" fmla="*/ 0 h 2329314"/>
              <a:gd name="connsiteX1" fmla="*/ 712269 w 713873"/>
              <a:gd name="connsiteY1" fmla="*/ 1039529 h 2329314"/>
              <a:gd name="connsiteX2" fmla="*/ 9625 w 713873"/>
              <a:gd name="connsiteY2" fmla="*/ 2329314 h 23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873" h="2329314">
                <a:moveTo>
                  <a:pt x="0" y="0"/>
                </a:moveTo>
                <a:cubicBezTo>
                  <a:pt x="355332" y="325655"/>
                  <a:pt x="710665" y="651310"/>
                  <a:pt x="712269" y="1039529"/>
                </a:cubicBezTo>
                <a:cubicBezTo>
                  <a:pt x="713873" y="1427748"/>
                  <a:pt x="361749" y="1878531"/>
                  <a:pt x="9625" y="232931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18" name="TextBox 93"/>
          <p:cNvSpPr txBox="1">
            <a:spLocks noChangeArrowheads="1"/>
          </p:cNvSpPr>
          <p:nvPr/>
        </p:nvSpPr>
        <p:spPr bwMode="auto">
          <a:xfrm>
            <a:off x="6562725" y="48768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19" name="TextBox 94"/>
          <p:cNvSpPr txBox="1">
            <a:spLocks noChangeArrowheads="1"/>
          </p:cNvSpPr>
          <p:nvPr/>
        </p:nvSpPr>
        <p:spPr bwMode="auto">
          <a:xfrm>
            <a:off x="6867525" y="4038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20" name="TextBox 95"/>
          <p:cNvSpPr txBox="1">
            <a:spLocks noChangeArrowheads="1"/>
          </p:cNvSpPr>
          <p:nvPr/>
        </p:nvSpPr>
        <p:spPr bwMode="auto">
          <a:xfrm>
            <a:off x="6324600" y="3076575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21" name="TextBox 96"/>
          <p:cNvSpPr txBox="1">
            <a:spLocks noChangeArrowheads="1"/>
          </p:cNvSpPr>
          <p:nvPr/>
        </p:nvSpPr>
        <p:spPr bwMode="auto">
          <a:xfrm>
            <a:off x="6858000" y="5562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522" name="TextBox 97"/>
          <p:cNvSpPr txBox="1">
            <a:spLocks noChangeArrowheads="1"/>
          </p:cNvSpPr>
          <p:nvPr/>
        </p:nvSpPr>
        <p:spPr bwMode="auto">
          <a:xfrm>
            <a:off x="6754812" y="27432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/>
              <a:t>D</a:t>
            </a:r>
          </a:p>
        </p:txBody>
      </p:sp>
      <p:sp>
        <p:nvSpPr>
          <p:cNvPr id="19523" name="TextBox 98"/>
          <p:cNvSpPr txBox="1">
            <a:spLocks noChangeArrowheads="1"/>
          </p:cNvSpPr>
          <p:nvPr/>
        </p:nvSpPr>
        <p:spPr bwMode="auto">
          <a:xfrm>
            <a:off x="6410325" y="4371975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cxnSp>
        <p:nvCxnSpPr>
          <p:cNvPr id="71" name="Straight Arrow Connector 70"/>
          <p:cNvCxnSpPr>
            <a:stCxn id="6" idx="0"/>
            <a:endCxn id="34" idx="4"/>
          </p:cNvCxnSpPr>
          <p:nvPr/>
        </p:nvCxnSpPr>
        <p:spPr>
          <a:xfrm flipV="1">
            <a:off x="1052513" y="24082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 rot="16200000" flipH="1" flipV="1">
            <a:off x="-719138" y="3455988"/>
            <a:ext cx="2709863" cy="47148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95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Many different FSMs (DFAs) for the same problem</a:t>
            </a:r>
          </a:p>
          <a:p>
            <a:r>
              <a:rPr lang="en-US" dirty="0">
                <a:latin typeface="Calibri" charset="0"/>
              </a:rPr>
              <a:t>Take a given FSM and try to reduce its state set by combining states</a:t>
            </a:r>
          </a:p>
          <a:p>
            <a:pPr lvl="1"/>
            <a:r>
              <a:rPr lang="en-US" dirty="0">
                <a:latin typeface="Calibri" charset="0"/>
              </a:rPr>
              <a:t>Algorithm will always produce the unique minimal equivalent machine (up to renaming of states) but we </a:t>
            </a:r>
            <a:r>
              <a:rPr lang="en-US" dirty="0" smtClean="0">
                <a:latin typeface="Calibri" charset="0"/>
              </a:rPr>
              <a:t>won’t </a:t>
            </a:r>
            <a:r>
              <a:rPr lang="en-US" dirty="0">
                <a:latin typeface="Calibri" charset="0"/>
              </a:rPr>
              <a:t>prove 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F0C98D8-B552-0444-89A9-7DEF2BB2A64A}" type="slidenum">
              <a:rPr 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Recognizing strings with odd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A468-0056-C244-90A5-F2E1414A01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1650" y="26850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041650" y="45138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870450" y="45138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70450" y="26850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581400" y="2951706"/>
            <a:ext cx="1289050" cy="200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9" idx="2"/>
          </p:cNvCxnSpPr>
          <p:nvPr/>
        </p:nvCxnSpPr>
        <p:spPr>
          <a:xfrm>
            <a:off x="3575050" y="4780506"/>
            <a:ext cx="1295400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5137150" y="3218406"/>
            <a:ext cx="0" cy="129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  <a:endCxn id="8" idx="0"/>
          </p:cNvCxnSpPr>
          <p:nvPr/>
        </p:nvCxnSpPr>
        <p:spPr>
          <a:xfrm>
            <a:off x="3308350" y="3218406"/>
            <a:ext cx="0" cy="129540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667000" y="2946943"/>
            <a:ext cx="381000" cy="14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3886200" y="2664023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0,1</a:t>
            </a:r>
            <a:endParaRPr lang="en-US" sz="1400" dirty="0"/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5175250" y="35814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0,1</a:t>
            </a:r>
            <a:endParaRPr lang="en-US" sz="1400" dirty="0"/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3886200" y="4893317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0,1</a:t>
            </a:r>
            <a:endParaRPr lang="en-US" sz="1400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2807034" y="3712217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0,1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796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Put states into groups based on their outputs (or whether they are final states or not)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Repeat the following until no change happens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If there is a symbol </a:t>
            </a:r>
            <a:r>
              <a:rPr lang="en-US" b="1" i="1" dirty="0" smtClean="0">
                <a:ea typeface="+mn-ea"/>
              </a:rPr>
              <a:t>s</a:t>
            </a:r>
            <a:r>
              <a:rPr lang="en-US" dirty="0" smtClean="0">
                <a:ea typeface="+mn-ea"/>
              </a:rPr>
              <a:t> so that not all states in a group G agree on which group </a:t>
            </a:r>
            <a:r>
              <a:rPr lang="en-US" b="1" i="1" dirty="0" smtClean="0">
                <a:ea typeface="+mn-ea"/>
              </a:rPr>
              <a:t>s</a:t>
            </a:r>
            <a:r>
              <a:rPr lang="en-US" dirty="0" smtClean="0">
                <a:ea typeface="+mn-ea"/>
              </a:rPr>
              <a:t> leads to, split G into smaller groups based on which group the states go to on</a:t>
            </a:r>
            <a:r>
              <a:rPr lang="en-US" b="1" dirty="0" smtClean="0">
                <a:ea typeface="+mn-ea"/>
              </a:rPr>
              <a:t> </a:t>
            </a:r>
            <a:r>
              <a:rPr lang="en-US" b="1" i="1" dirty="0" smtClean="0">
                <a:ea typeface="+mn-ea"/>
              </a:rPr>
              <a:t>s</a:t>
            </a:r>
          </a:p>
          <a:p>
            <a:pPr marL="914400" lvl="1" indent="-514350">
              <a:buFont typeface="+mj-lt"/>
              <a:buAutoNum type="alphaLcPeriod"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46482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51816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62484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57150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4343400"/>
            <a:ext cx="10668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44196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49530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7912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6324600"/>
            <a:ext cx="381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43434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57150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2895600" y="5410200"/>
            <a:ext cx="44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1</a:t>
            </a:r>
          </a:p>
        </p:txBody>
      </p:sp>
      <p:sp>
        <p:nvSpPr>
          <p:cNvPr id="11283" name="TextBox 18"/>
          <p:cNvSpPr txBox="1">
            <a:spLocks noChangeArrowheads="1"/>
          </p:cNvSpPr>
          <p:nvPr/>
        </p:nvSpPr>
        <p:spPr bwMode="auto">
          <a:xfrm>
            <a:off x="5113338" y="4724400"/>
            <a:ext cx="44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2</a:t>
            </a:r>
          </a:p>
        </p:txBody>
      </p:sp>
      <p:sp>
        <p:nvSpPr>
          <p:cNvPr id="11284" name="TextBox 19"/>
          <p:cNvSpPr txBox="1">
            <a:spLocks noChangeArrowheads="1"/>
          </p:cNvSpPr>
          <p:nvPr/>
        </p:nvSpPr>
        <p:spPr bwMode="auto">
          <a:xfrm>
            <a:off x="5029200" y="6019800"/>
            <a:ext cx="44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3</a:t>
            </a:r>
          </a:p>
        </p:txBody>
      </p:sp>
      <p:cxnSp>
        <p:nvCxnSpPr>
          <p:cNvPr id="22" name="Straight Arrow Connector 21"/>
          <p:cNvCxnSpPr>
            <a:stCxn id="7" idx="6"/>
            <a:endCxn id="12" idx="2"/>
          </p:cNvCxnSpPr>
          <p:nvPr/>
        </p:nvCxnSpPr>
        <p:spPr>
          <a:xfrm flipV="1">
            <a:off x="3657600" y="4610100"/>
            <a:ext cx="1143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3" idx="2"/>
          </p:cNvCxnSpPr>
          <p:nvPr/>
        </p:nvCxnSpPr>
        <p:spPr>
          <a:xfrm flipV="1">
            <a:off x="3657600" y="5143500"/>
            <a:ext cx="1143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6"/>
            <a:endCxn id="14" idx="2"/>
          </p:cNvCxnSpPr>
          <p:nvPr/>
        </p:nvCxnSpPr>
        <p:spPr>
          <a:xfrm>
            <a:off x="3657600" y="5905500"/>
            <a:ext cx="1143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6"/>
            <a:endCxn id="15" idx="2"/>
          </p:cNvCxnSpPr>
          <p:nvPr/>
        </p:nvCxnSpPr>
        <p:spPr>
          <a:xfrm>
            <a:off x="3657600" y="6438900"/>
            <a:ext cx="1143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6B7BE5D-902A-E748-8C05-A9789A6DB75D}" type="slidenum">
              <a:rPr 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294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2295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2352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 dirty="0"/>
                <a:t>present	        next state        output</a:t>
              </a:r>
              <a:br>
                <a:rPr lang="en-US" dirty="0"/>
              </a:br>
              <a:r>
                <a:rPr lang="en-US" dirty="0"/>
                <a:t>  state	0	1	2	3	</a:t>
              </a:r>
              <a:br>
                <a:rPr lang="en-US" dirty="0"/>
              </a:br>
              <a:r>
                <a:rPr lang="en-US" dirty="0"/>
                <a:t>    S0	S0	S1	S2	S3	1</a:t>
              </a:r>
              <a:br>
                <a:rPr lang="en-US" dirty="0"/>
              </a:br>
              <a:r>
                <a:rPr lang="en-US" dirty="0"/>
                <a:t>    S1	S0	S3	S1	S5	0</a:t>
              </a:r>
              <a:br>
                <a:rPr lang="en-US" dirty="0"/>
              </a:br>
              <a:r>
                <a:rPr lang="en-US" dirty="0"/>
                <a:t>    S2	S1	S3	S2	S4	1</a:t>
              </a:r>
              <a:br>
                <a:rPr lang="en-US" dirty="0"/>
              </a:br>
              <a:r>
                <a:rPr lang="en-US" dirty="0"/>
                <a:t>    S3	S1	S0	S4	S5	0</a:t>
              </a:r>
              <a:br>
                <a:rPr lang="en-US" dirty="0"/>
              </a:br>
              <a:r>
                <a:rPr lang="en-US" dirty="0"/>
                <a:t>    S4	S0	S1	S2	S5	1</a:t>
              </a:r>
              <a:br>
                <a:rPr lang="en-US" dirty="0"/>
              </a:br>
              <a:r>
                <a:rPr lang="en-US" dirty="0"/>
                <a:t>    S5	S1	S4	S0	S5	0</a:t>
              </a:r>
            </a:p>
          </p:txBody>
        </p:sp>
        <p:sp>
          <p:nvSpPr>
            <p:cNvPr id="12353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6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2298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299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2300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01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02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03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2304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05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306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307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2308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09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10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311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12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13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14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15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316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2317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2318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2319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2320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2321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2322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2323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2324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2325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2326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2327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44" name="AutoShape 1082"/>
            <p:cNvCxnSpPr>
              <a:cxnSpLocks noChangeShapeType="1"/>
              <a:stCxn id="12326" idx="5"/>
              <a:endCxn id="12326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5" name="AutoShape 1083"/>
            <p:cNvCxnSpPr>
              <a:cxnSpLocks noChangeShapeType="1"/>
              <a:stCxn id="12324" idx="7"/>
              <a:endCxn id="12324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6" name="AutoShape 1084"/>
            <p:cNvCxnSpPr>
              <a:cxnSpLocks noChangeShapeType="1"/>
              <a:stCxn id="12321" idx="7"/>
              <a:endCxn id="12321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7" name="AutoShape 1085"/>
            <p:cNvCxnSpPr>
              <a:cxnSpLocks noChangeShapeType="1"/>
              <a:stCxn id="12323" idx="2"/>
              <a:endCxn id="12321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8" name="AutoShape 1086"/>
            <p:cNvCxnSpPr>
              <a:cxnSpLocks noChangeShapeType="1"/>
              <a:stCxn id="12322" idx="3"/>
              <a:endCxn id="12322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9" name="AutoShape 1087"/>
            <p:cNvCxnSpPr>
              <a:cxnSpLocks noChangeShapeType="1"/>
              <a:stCxn id="12324" idx="6"/>
              <a:endCxn id="12326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0" name="AutoShape 1088"/>
            <p:cNvCxnSpPr>
              <a:cxnSpLocks noChangeShapeType="1"/>
              <a:stCxn id="12326" idx="6"/>
              <a:endCxn id="12324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1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2297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237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2819400" y="1371600"/>
            <a:ext cx="1752600" cy="449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14400" y="1447800"/>
            <a:ext cx="1752600" cy="449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Minimization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70B5674-A472-9943-B4F1-25EA6BCC685F}" type="slidenum">
              <a:rPr 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3320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3321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3378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3379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2" name="Group 1035"/>
          <p:cNvGrpSpPr>
            <a:grpSpLocks/>
          </p:cNvGrpSpPr>
          <p:nvPr/>
        </p:nvGrpSpPr>
        <p:grpSpPr bwMode="auto">
          <a:xfrm>
            <a:off x="1200150" y="1752600"/>
            <a:ext cx="2901950" cy="3987800"/>
            <a:chOff x="407" y="1528"/>
            <a:chExt cx="1379" cy="1951"/>
          </a:xfrm>
        </p:grpSpPr>
        <p:sp>
          <p:nvSpPr>
            <p:cNvPr id="13324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25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26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27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28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29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30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1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2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3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34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5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36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7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38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9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40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41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42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43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44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45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46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47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48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49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50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1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2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3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370" name="AutoShape 1082"/>
            <p:cNvCxnSpPr>
              <a:cxnSpLocks noChangeShapeType="1"/>
              <a:stCxn id="13352" idx="5"/>
              <a:endCxn id="13352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1" name="AutoShape 1083"/>
            <p:cNvCxnSpPr>
              <a:cxnSpLocks noChangeShapeType="1"/>
              <a:stCxn id="13350" idx="7"/>
              <a:endCxn id="13350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2" name="AutoShape 1084"/>
            <p:cNvCxnSpPr>
              <a:cxnSpLocks noChangeShapeType="1"/>
              <a:stCxn id="13347" idx="7"/>
              <a:endCxn id="13347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3" name="AutoShape 1085"/>
            <p:cNvCxnSpPr>
              <a:cxnSpLocks noChangeShapeType="1"/>
              <a:stCxn id="13349" idx="2"/>
              <a:endCxn id="13347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4" name="AutoShape 1086"/>
            <p:cNvCxnSpPr>
              <a:cxnSpLocks noChangeShapeType="1"/>
              <a:stCxn id="13348" idx="3"/>
              <a:endCxn id="13348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5" name="AutoShape 1087"/>
            <p:cNvCxnSpPr>
              <a:cxnSpLocks noChangeShapeType="1"/>
              <a:stCxn id="13350" idx="6"/>
              <a:endCxn id="13352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6" name="AutoShape 1088"/>
            <p:cNvCxnSpPr>
              <a:cxnSpLocks noChangeShapeType="1"/>
              <a:stCxn id="13352" idx="6"/>
              <a:endCxn id="13350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77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3323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1844</Words>
  <Application>Microsoft Office PowerPoint</Application>
  <PresentationFormat>On-screen Show (4:3)</PresentationFormat>
  <Paragraphs>783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Symbol</vt:lpstr>
      <vt:lpstr>MS PGothic</vt:lpstr>
      <vt:lpstr>Calibri</vt:lpstr>
      <vt:lpstr>Cambria Math</vt:lpstr>
      <vt:lpstr>Times New Roman</vt:lpstr>
      <vt:lpstr>Office Theme</vt:lpstr>
      <vt:lpstr>CSE 311  Foundations of Computing I</vt:lpstr>
      <vt:lpstr>Announcements</vt:lpstr>
      <vt:lpstr>State Machines with Output    Vending Machine</vt:lpstr>
      <vt:lpstr>Vending Machine, Final Version</vt:lpstr>
      <vt:lpstr>State Minimization</vt:lpstr>
      <vt:lpstr>State minimization</vt:lpstr>
      <vt:lpstr>State minimization algorithm</vt:lpstr>
      <vt:lpstr>State Minimization Example</vt:lpstr>
      <vt:lpstr>State Minimization Example</vt:lpstr>
      <vt:lpstr>State Minimization Example</vt:lpstr>
      <vt:lpstr>State Minimization Example</vt:lpstr>
      <vt:lpstr>State Minimization Example</vt:lpstr>
      <vt:lpstr>State Minimization Example</vt:lpstr>
      <vt:lpstr>State Minimization Example</vt:lpstr>
      <vt:lpstr>State Minimization Example</vt:lpstr>
      <vt:lpstr>Minimized Machine</vt:lpstr>
      <vt:lpstr>Another way to look at DFAs</vt:lpstr>
      <vt:lpstr>Nondeterministic Finite Automaton (NFA)</vt:lpstr>
      <vt:lpstr>Design an NFA to recognize the set of binary strings that contain 111 or have an even # of 1’s</vt:lpstr>
      <vt:lpstr>Finite state machines and regular expressions</vt:lpstr>
      <vt:lpstr>NFAs and DFAs</vt:lpstr>
      <vt:lpstr>Conversion of NFAs to a DFAs</vt:lpstr>
      <vt:lpstr>Conversion of NFAs to a DFAs</vt:lpstr>
      <vt:lpstr>Conversion of NFAs to a DFAs</vt:lpstr>
      <vt:lpstr>Conversion of NFAs to a DFAs</vt:lpstr>
      <vt:lpstr>Example: NFA to DFA</vt:lpstr>
      <vt:lpstr>Example: NFA to DFA</vt:lpstr>
      <vt:lpstr>Example: NFA to DFA</vt:lpstr>
      <vt:lpstr>Example: NFA to DFA</vt:lpstr>
      <vt:lpstr>Example: NFA to DFA</vt:lpstr>
      <vt:lpstr>Example: NFA to DFA</vt:lpstr>
      <vt:lpstr>Example: NFA to DFA</vt:lpstr>
      <vt:lpstr>Example: NFA to DFA</vt:lpstr>
      <vt:lpstr>Exponential blow-up in simulating nondeterminism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311: Foundations of Computing</dc:title>
  <dc:creator/>
  <cp:lastModifiedBy/>
  <cp:revision>5</cp:revision>
  <cp:lastPrinted>1901-01-01T07:00:00Z</cp:lastPrinted>
  <dcterms:created xsi:type="dcterms:W3CDTF">2010-01-04T17:42:51Z</dcterms:created>
  <dcterms:modified xsi:type="dcterms:W3CDTF">2012-11-26T17:14:57Z</dcterms:modified>
</cp:coreProperties>
</file>