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706" r:id="rId1"/>
  </p:sldMasterIdLst>
  <p:notesMasterIdLst>
    <p:notesMasterId r:id="rId18"/>
  </p:notesMasterIdLst>
  <p:handoutMasterIdLst>
    <p:handoutMasterId r:id="rId19"/>
  </p:handoutMasterIdLst>
  <p:sldIdLst>
    <p:sldId id="413" r:id="rId2"/>
    <p:sldId id="415" r:id="rId3"/>
    <p:sldId id="465" r:id="rId4"/>
    <p:sldId id="466" r:id="rId5"/>
    <p:sldId id="452" r:id="rId6"/>
    <p:sldId id="453" r:id="rId7"/>
    <p:sldId id="454" r:id="rId8"/>
    <p:sldId id="455" r:id="rId9"/>
    <p:sldId id="462" r:id="rId10"/>
    <p:sldId id="463" r:id="rId11"/>
    <p:sldId id="464" r:id="rId12"/>
    <p:sldId id="467" r:id="rId13"/>
    <p:sldId id="468" r:id="rId14"/>
    <p:sldId id="469" r:id="rId15"/>
    <p:sldId id="470" r:id="rId16"/>
    <p:sldId id="471" r:id="rId17"/>
  </p:sldIdLst>
  <p:sldSz cx="9144000" cy="6858000" type="screen4x3"/>
  <p:notesSz cx="7315200" cy="9601200"/>
  <p:embeddedFontLst>
    <p:embeddedFont>
      <p:font typeface="Tahoma" pitchFamily="34" charset="0"/>
      <p:regular r:id="rId20"/>
      <p:bold r:id="rId21"/>
    </p:embeddedFont>
    <p:embeddedFont>
      <p:font typeface="Calibri" pitchFamily="34" charset="0"/>
      <p:regular r:id="rId22"/>
      <p:bold r:id="rId23"/>
      <p:italic r:id="rId24"/>
      <p:boldItalic r:id="rId25"/>
    </p:embeddedFont>
    <p:embeddedFont>
      <p:font typeface="ＭＳ Ｐゴシック" pitchFamily="34" charset="-128"/>
      <p:regular r:id="rId26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CC99"/>
    <a:srgbClr val="FFFF00"/>
    <a:srgbClr val="CC99FF"/>
    <a:srgbClr val="00CCFF"/>
    <a:srgbClr val="9999FF"/>
    <a:srgbClr val="6699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9" autoAdjust="0"/>
    <p:restoredTop sz="95272" autoAdjust="0"/>
  </p:normalViewPr>
  <p:slideViewPr>
    <p:cSldViewPr>
      <p:cViewPr>
        <p:scale>
          <a:sx n="113" d="100"/>
          <a:sy n="113" d="100"/>
        </p:scale>
        <p:origin x="-1350" y="-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14275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80" tIns="47199" rIns="96080" bIns="471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7758635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74587-BE0D-4390-B534-F0D1BCCDD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2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3A00C-58EC-462A-AD66-82AF2B521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7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A3054-A922-4FCA-A769-E0C774572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7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F7961-3856-4237-81E1-4289A06FF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36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6D637-6B83-4AEF-8F06-61EA654E6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3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F0D09-48D4-44C9-BA93-7E845C30A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9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E87CD-2B75-436A-8E62-E003F1C02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09E68-C56D-4815-A4FB-CE3C6D1DB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5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5E65E-3DC7-4D0F-BB9B-1BE22BE7C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7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DB7F3-D6E7-4F95-8C2D-30EEF4FC7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9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C2DAA-67E6-465A-AE9B-5E6C1B918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B0764F24-C1FE-4832-B1B6-C06FEB323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Lecture 24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Finite State Machines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Autumn 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5E715-27F0-4962-B2F7-4B13AF6A0E10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Vending Machine, Version 2</a:t>
            </a:r>
          </a:p>
        </p:txBody>
      </p:sp>
      <p:sp>
        <p:nvSpPr>
          <p:cNvPr id="6" name="Oval 5"/>
          <p:cNvSpPr/>
          <p:nvPr/>
        </p:nvSpPr>
        <p:spPr>
          <a:xfrm>
            <a:off x="6858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0’  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2362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1417638" y="3489325"/>
            <a:ext cx="10207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8" idx="2"/>
          </p:cNvCxnSpPr>
          <p:nvPr/>
        </p:nvCxnSpPr>
        <p:spPr>
          <a:xfrm>
            <a:off x="3170238" y="3489325"/>
            <a:ext cx="1096962" cy="17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 flipV="1">
            <a:off x="4999038" y="2728913"/>
            <a:ext cx="1020762" cy="779462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5" name="TextBox 23"/>
          <p:cNvSpPr txBox="1">
            <a:spLocks noChangeArrowheads="1"/>
          </p:cNvSpPr>
          <p:nvPr/>
        </p:nvSpPr>
        <p:spPr bwMode="auto">
          <a:xfrm>
            <a:off x="381000" y="6324600"/>
            <a:ext cx="6942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Adding output to states:  N – Nickel,  S – Snickers, B – Butterfinger</a:t>
            </a:r>
          </a:p>
        </p:txBody>
      </p:sp>
      <p:sp>
        <p:nvSpPr>
          <p:cNvPr id="27" name="Oval 26"/>
          <p:cNvSpPr/>
          <p:nvPr/>
        </p:nvSpPr>
        <p:spPr>
          <a:xfrm>
            <a:off x="6096000" y="36576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15’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stCxn id="8" idx="6"/>
            <a:endCxn id="27" idx="2"/>
          </p:cNvCxnSpPr>
          <p:nvPr/>
        </p:nvCxnSpPr>
        <p:spPr>
          <a:xfrm>
            <a:off x="4999038" y="3508375"/>
            <a:ext cx="1096962" cy="515938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62000" y="16764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762000" y="49530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0”    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>
            <a:endCxn id="34" idx="2"/>
          </p:cNvCxnSpPr>
          <p:nvPr/>
        </p:nvCxnSpPr>
        <p:spPr>
          <a:xfrm flipV="1">
            <a:off x="381000" y="2043113"/>
            <a:ext cx="381000" cy="142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5" idx="7"/>
            <a:endCxn id="7" idx="3"/>
          </p:cNvCxnSpPr>
          <p:nvPr/>
        </p:nvCxnSpPr>
        <p:spPr>
          <a:xfrm flipV="1">
            <a:off x="1385888" y="3748088"/>
            <a:ext cx="1160462" cy="13128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8" idx="1"/>
          </p:cNvCxnSpPr>
          <p:nvPr/>
        </p:nvCxnSpPr>
        <p:spPr>
          <a:xfrm>
            <a:off x="1524000" y="2057400"/>
            <a:ext cx="2851150" cy="11922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8" idx="3"/>
          </p:cNvCxnSpPr>
          <p:nvPr/>
        </p:nvCxnSpPr>
        <p:spPr>
          <a:xfrm flipV="1">
            <a:off x="1447800" y="3765550"/>
            <a:ext cx="2927350" cy="13557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371600" y="2286000"/>
            <a:ext cx="1143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1492250" y="4292600"/>
            <a:ext cx="4735513" cy="1466850"/>
          </a:xfrm>
          <a:custGeom>
            <a:avLst/>
            <a:gdLst>
              <a:gd name="connsiteX0" fmla="*/ 4735629 w 4735629"/>
              <a:gd name="connsiteY0" fmla="*/ 0 h 1466249"/>
              <a:gd name="connsiteX1" fmla="*/ 2194560 w 4735629"/>
              <a:gd name="connsiteY1" fmla="*/ 1299411 h 1466249"/>
              <a:gd name="connsiteX2" fmla="*/ 0 w 4735629"/>
              <a:gd name="connsiteY2" fmla="*/ 1001028 h 146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5629" h="1466249">
                <a:moveTo>
                  <a:pt x="4735629" y="0"/>
                </a:moveTo>
                <a:cubicBezTo>
                  <a:pt x="3859730" y="566286"/>
                  <a:pt x="2983832" y="1132573"/>
                  <a:pt x="2194560" y="1299411"/>
                </a:cubicBezTo>
                <a:cubicBezTo>
                  <a:pt x="1405288" y="1466249"/>
                  <a:pt x="702644" y="1233638"/>
                  <a:pt x="0" y="1001028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7" name="Freeform 66"/>
          <p:cNvSpPr/>
          <p:nvPr/>
        </p:nvSpPr>
        <p:spPr>
          <a:xfrm>
            <a:off x="1463675" y="2971800"/>
            <a:ext cx="4632325" cy="2768600"/>
          </a:xfrm>
          <a:custGeom>
            <a:avLst/>
            <a:gdLst>
              <a:gd name="connsiteX0" fmla="*/ 4783756 w 4783756"/>
              <a:gd name="connsiteY0" fmla="*/ 0 h 2669406"/>
              <a:gd name="connsiteX1" fmla="*/ 2348564 w 4783756"/>
              <a:gd name="connsiteY1" fmla="*/ 2319688 h 2669406"/>
              <a:gd name="connsiteX2" fmla="*/ 0 w 4783756"/>
              <a:gd name="connsiteY2" fmla="*/ 2098307 h 266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3756" h="2669406">
                <a:moveTo>
                  <a:pt x="4783756" y="0"/>
                </a:moveTo>
                <a:cubicBezTo>
                  <a:pt x="3964806" y="984985"/>
                  <a:pt x="3145857" y="1969970"/>
                  <a:pt x="2348564" y="2319688"/>
                </a:cubicBezTo>
                <a:cubicBezTo>
                  <a:pt x="1551271" y="2669406"/>
                  <a:pt x="775635" y="2383856"/>
                  <a:pt x="0" y="2098307"/>
                </a:cubicBezTo>
              </a:path>
            </a:pathLst>
          </a:cu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8" name="Freeform 67"/>
          <p:cNvSpPr/>
          <p:nvPr/>
        </p:nvSpPr>
        <p:spPr>
          <a:xfrm>
            <a:off x="1203325" y="2935288"/>
            <a:ext cx="4860925" cy="2016125"/>
          </a:xfrm>
          <a:custGeom>
            <a:avLst/>
            <a:gdLst>
              <a:gd name="connsiteX0" fmla="*/ 4860758 w 4860758"/>
              <a:gd name="connsiteY0" fmla="*/ 0 h 2016493"/>
              <a:gd name="connsiteX1" fmla="*/ 2387065 w 4860758"/>
              <a:gd name="connsiteY1" fmla="*/ 1867301 h 2016493"/>
              <a:gd name="connsiteX2" fmla="*/ 0 w 4860758"/>
              <a:gd name="connsiteY2" fmla="*/ 895150 h 2016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0758" h="2016493">
                <a:moveTo>
                  <a:pt x="4860758" y="0"/>
                </a:moveTo>
                <a:cubicBezTo>
                  <a:pt x="4028974" y="859054"/>
                  <a:pt x="3197191" y="1718109"/>
                  <a:pt x="2387065" y="1867301"/>
                </a:cubicBezTo>
                <a:cubicBezTo>
                  <a:pt x="1576939" y="2016493"/>
                  <a:pt x="788469" y="1455821"/>
                  <a:pt x="0" y="89515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8458" name="TextBox 68"/>
          <p:cNvSpPr txBox="1">
            <a:spLocks noChangeArrowheads="1"/>
          </p:cNvSpPr>
          <p:nvPr/>
        </p:nvSpPr>
        <p:spPr bwMode="auto">
          <a:xfrm>
            <a:off x="3124200" y="3276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59" name="TextBox 69"/>
          <p:cNvSpPr txBox="1">
            <a:spLocks noChangeArrowheads="1"/>
          </p:cNvSpPr>
          <p:nvPr/>
        </p:nvSpPr>
        <p:spPr bwMode="auto">
          <a:xfrm>
            <a:off x="1295400" y="2286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60" name="TextBox 70"/>
          <p:cNvSpPr txBox="1">
            <a:spLocks noChangeArrowheads="1"/>
          </p:cNvSpPr>
          <p:nvPr/>
        </p:nvSpPr>
        <p:spPr bwMode="auto">
          <a:xfrm>
            <a:off x="13716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61" name="TextBox 71"/>
          <p:cNvSpPr txBox="1">
            <a:spLocks noChangeArrowheads="1"/>
          </p:cNvSpPr>
          <p:nvPr/>
        </p:nvSpPr>
        <p:spPr bwMode="auto">
          <a:xfrm>
            <a:off x="1219200" y="4724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62" name="TextBox 72"/>
          <p:cNvSpPr txBox="1">
            <a:spLocks noChangeArrowheads="1"/>
          </p:cNvSpPr>
          <p:nvPr/>
        </p:nvSpPr>
        <p:spPr bwMode="auto">
          <a:xfrm>
            <a:off x="49530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 dirty="0"/>
              <a:t>N</a:t>
            </a:r>
          </a:p>
        </p:txBody>
      </p:sp>
      <p:sp>
        <p:nvSpPr>
          <p:cNvPr id="18463" name="TextBox 73"/>
          <p:cNvSpPr txBox="1">
            <a:spLocks noChangeArrowheads="1"/>
          </p:cNvSpPr>
          <p:nvPr/>
        </p:nvSpPr>
        <p:spPr bwMode="auto">
          <a:xfrm>
            <a:off x="5791200" y="3962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8464" name="TextBox 74"/>
          <p:cNvSpPr txBox="1">
            <a:spLocks noChangeArrowheads="1"/>
          </p:cNvSpPr>
          <p:nvPr/>
        </p:nvSpPr>
        <p:spPr bwMode="auto">
          <a:xfrm>
            <a:off x="5029200" y="35052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5" name="TextBox 75"/>
          <p:cNvSpPr txBox="1">
            <a:spLocks noChangeArrowheads="1"/>
          </p:cNvSpPr>
          <p:nvPr/>
        </p:nvSpPr>
        <p:spPr bwMode="auto">
          <a:xfrm>
            <a:off x="1447800" y="4800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6" name="TextBox 76"/>
          <p:cNvSpPr txBox="1">
            <a:spLocks noChangeArrowheads="1"/>
          </p:cNvSpPr>
          <p:nvPr/>
        </p:nvSpPr>
        <p:spPr bwMode="auto">
          <a:xfrm>
            <a:off x="11430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7" name="TextBox 77"/>
          <p:cNvSpPr txBox="1">
            <a:spLocks noChangeArrowheads="1"/>
          </p:cNvSpPr>
          <p:nvPr/>
        </p:nvSpPr>
        <p:spPr bwMode="auto">
          <a:xfrm>
            <a:off x="1524000" y="1905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 dirty="0"/>
              <a:t>D</a:t>
            </a:r>
          </a:p>
        </p:txBody>
      </p:sp>
      <p:sp>
        <p:nvSpPr>
          <p:cNvPr id="18468" name="TextBox 78"/>
          <p:cNvSpPr txBox="1">
            <a:spLocks noChangeArrowheads="1"/>
          </p:cNvSpPr>
          <p:nvPr/>
        </p:nvSpPr>
        <p:spPr bwMode="auto">
          <a:xfrm>
            <a:off x="2667000" y="2819400"/>
            <a:ext cx="2952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 dirty="0"/>
              <a:t>D</a:t>
            </a:r>
          </a:p>
        </p:txBody>
      </p:sp>
      <p:sp>
        <p:nvSpPr>
          <p:cNvPr id="18469" name="TextBox 80"/>
          <p:cNvSpPr txBox="1">
            <a:spLocks noChangeArrowheads="1"/>
          </p:cNvSpPr>
          <p:nvPr/>
        </p:nvSpPr>
        <p:spPr bwMode="auto">
          <a:xfrm>
            <a:off x="57912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8470" name="TextBox 81"/>
          <p:cNvSpPr txBox="1">
            <a:spLocks noChangeArrowheads="1"/>
          </p:cNvSpPr>
          <p:nvPr/>
        </p:nvSpPr>
        <p:spPr bwMode="auto">
          <a:xfrm>
            <a:off x="6019800" y="43434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18471" name="TextBox 82"/>
          <p:cNvSpPr txBox="1">
            <a:spLocks noChangeArrowheads="1"/>
          </p:cNvSpPr>
          <p:nvPr/>
        </p:nvSpPr>
        <p:spPr bwMode="auto">
          <a:xfrm>
            <a:off x="5943600" y="30480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84" name="Freeform 83"/>
          <p:cNvSpPr/>
          <p:nvPr/>
        </p:nvSpPr>
        <p:spPr>
          <a:xfrm>
            <a:off x="1376363" y="3667125"/>
            <a:ext cx="4716462" cy="773113"/>
          </a:xfrm>
          <a:custGeom>
            <a:avLst/>
            <a:gdLst>
              <a:gd name="connsiteX0" fmla="*/ 4716379 w 4716379"/>
              <a:gd name="connsiteY0" fmla="*/ 481263 h 773229"/>
              <a:gd name="connsiteX1" fmla="*/ 2088682 w 4716379"/>
              <a:gd name="connsiteY1" fmla="*/ 693019 h 773229"/>
              <a:gd name="connsiteX2" fmla="*/ 0 w 4716379"/>
              <a:gd name="connsiteY2" fmla="*/ 0 h 77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16379" h="773229">
                <a:moveTo>
                  <a:pt x="4716379" y="481263"/>
                </a:moveTo>
                <a:cubicBezTo>
                  <a:pt x="3795562" y="627246"/>
                  <a:pt x="2874745" y="773229"/>
                  <a:pt x="2088682" y="693019"/>
                </a:cubicBezTo>
                <a:cubicBezTo>
                  <a:pt x="1302619" y="612809"/>
                  <a:pt x="651309" y="306404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5" name="Freeform 84"/>
          <p:cNvSpPr/>
          <p:nvPr/>
        </p:nvSpPr>
        <p:spPr>
          <a:xfrm>
            <a:off x="1212850" y="2336800"/>
            <a:ext cx="3224213" cy="839788"/>
          </a:xfrm>
          <a:custGeom>
            <a:avLst/>
            <a:gdLst>
              <a:gd name="connsiteX0" fmla="*/ 0 w 3224463"/>
              <a:gd name="connsiteY0" fmla="*/ 829377 h 839002"/>
              <a:gd name="connsiteX1" fmla="*/ 1732548 w 3224463"/>
              <a:gd name="connsiteY1" fmla="*/ 1604 h 839002"/>
              <a:gd name="connsiteX2" fmla="*/ 3224463 w 3224463"/>
              <a:gd name="connsiteY2" fmla="*/ 839002 h 83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4463" h="839002">
                <a:moveTo>
                  <a:pt x="0" y="829377"/>
                </a:moveTo>
                <a:cubicBezTo>
                  <a:pt x="597569" y="414688"/>
                  <a:pt x="1195138" y="0"/>
                  <a:pt x="1732548" y="1604"/>
                </a:cubicBezTo>
                <a:cubicBezTo>
                  <a:pt x="2269958" y="3208"/>
                  <a:pt x="2747210" y="421105"/>
                  <a:pt x="3224463" y="839002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6" name="Freeform 85"/>
          <p:cNvSpPr/>
          <p:nvPr/>
        </p:nvSpPr>
        <p:spPr>
          <a:xfrm>
            <a:off x="3013075" y="2441575"/>
            <a:ext cx="3032125" cy="725488"/>
          </a:xfrm>
          <a:custGeom>
            <a:avLst/>
            <a:gdLst>
              <a:gd name="connsiteX0" fmla="*/ 0 w 3031958"/>
              <a:gd name="connsiteY0" fmla="*/ 725104 h 725104"/>
              <a:gd name="connsiteX1" fmla="*/ 1607419 w 3031958"/>
              <a:gd name="connsiteY1" fmla="*/ 89836 h 725104"/>
              <a:gd name="connsiteX2" fmla="*/ 3031958 w 3031958"/>
              <a:gd name="connsiteY2" fmla="*/ 186089 h 72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31958" h="725104">
                <a:moveTo>
                  <a:pt x="0" y="725104"/>
                </a:moveTo>
                <a:cubicBezTo>
                  <a:pt x="551046" y="452388"/>
                  <a:pt x="1102093" y="179672"/>
                  <a:pt x="1607419" y="89836"/>
                </a:cubicBezTo>
                <a:cubicBezTo>
                  <a:pt x="2112745" y="0"/>
                  <a:pt x="2572351" y="93044"/>
                  <a:pt x="3031958" y="186089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Vending Machine, Final Version</a:t>
            </a:r>
          </a:p>
        </p:txBody>
      </p:sp>
      <p:sp>
        <p:nvSpPr>
          <p:cNvPr id="6" name="Oval 5"/>
          <p:cNvSpPr/>
          <p:nvPr/>
        </p:nvSpPr>
        <p:spPr>
          <a:xfrm>
            <a:off x="6858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0’  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2362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1417638" y="3489325"/>
            <a:ext cx="10207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8" idx="2"/>
          </p:cNvCxnSpPr>
          <p:nvPr/>
        </p:nvCxnSpPr>
        <p:spPr>
          <a:xfrm>
            <a:off x="3170238" y="3489325"/>
            <a:ext cx="1096962" cy="17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 flipV="1">
            <a:off x="4999038" y="2728913"/>
            <a:ext cx="1020762" cy="779462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9" name="TextBox 23"/>
          <p:cNvSpPr txBox="1">
            <a:spLocks noChangeArrowheads="1"/>
          </p:cNvSpPr>
          <p:nvPr/>
        </p:nvSpPr>
        <p:spPr bwMode="auto">
          <a:xfrm>
            <a:off x="381000" y="6324600"/>
            <a:ext cx="4486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Adding additional “unexpected” transitions</a:t>
            </a:r>
          </a:p>
        </p:txBody>
      </p:sp>
      <p:sp>
        <p:nvSpPr>
          <p:cNvPr id="27" name="Oval 26"/>
          <p:cNvSpPr/>
          <p:nvPr/>
        </p:nvSpPr>
        <p:spPr>
          <a:xfrm>
            <a:off x="6096000" y="36576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15’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stCxn id="8" idx="6"/>
            <a:endCxn id="27" idx="2"/>
          </p:cNvCxnSpPr>
          <p:nvPr/>
        </p:nvCxnSpPr>
        <p:spPr>
          <a:xfrm>
            <a:off x="4999038" y="3508375"/>
            <a:ext cx="1096962" cy="515938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62000" y="16764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762000" y="49530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0”    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>
            <a:endCxn id="34" idx="2"/>
          </p:cNvCxnSpPr>
          <p:nvPr/>
        </p:nvCxnSpPr>
        <p:spPr>
          <a:xfrm flipV="1">
            <a:off x="381000" y="2043113"/>
            <a:ext cx="381000" cy="142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5" idx="7"/>
            <a:endCxn id="7" idx="3"/>
          </p:cNvCxnSpPr>
          <p:nvPr/>
        </p:nvCxnSpPr>
        <p:spPr>
          <a:xfrm flipV="1">
            <a:off x="1385888" y="3748088"/>
            <a:ext cx="1160462" cy="13128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8" idx="1"/>
          </p:cNvCxnSpPr>
          <p:nvPr/>
        </p:nvCxnSpPr>
        <p:spPr>
          <a:xfrm>
            <a:off x="1524000" y="2057400"/>
            <a:ext cx="2851150" cy="11922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8" idx="3"/>
          </p:cNvCxnSpPr>
          <p:nvPr/>
        </p:nvCxnSpPr>
        <p:spPr>
          <a:xfrm flipV="1">
            <a:off x="1447800" y="3765550"/>
            <a:ext cx="2927350" cy="13557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371600" y="2286000"/>
            <a:ext cx="1143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1492250" y="4292600"/>
            <a:ext cx="4735513" cy="1466850"/>
          </a:xfrm>
          <a:custGeom>
            <a:avLst/>
            <a:gdLst>
              <a:gd name="connsiteX0" fmla="*/ 4735629 w 4735629"/>
              <a:gd name="connsiteY0" fmla="*/ 0 h 1466249"/>
              <a:gd name="connsiteX1" fmla="*/ 2194560 w 4735629"/>
              <a:gd name="connsiteY1" fmla="*/ 1299411 h 1466249"/>
              <a:gd name="connsiteX2" fmla="*/ 0 w 4735629"/>
              <a:gd name="connsiteY2" fmla="*/ 1001028 h 146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5629" h="1466249">
                <a:moveTo>
                  <a:pt x="4735629" y="0"/>
                </a:moveTo>
                <a:cubicBezTo>
                  <a:pt x="3859730" y="566286"/>
                  <a:pt x="2983832" y="1132573"/>
                  <a:pt x="2194560" y="1299411"/>
                </a:cubicBezTo>
                <a:cubicBezTo>
                  <a:pt x="1405288" y="1466249"/>
                  <a:pt x="702644" y="1233638"/>
                  <a:pt x="0" y="1001028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7" name="Freeform 66"/>
          <p:cNvSpPr/>
          <p:nvPr/>
        </p:nvSpPr>
        <p:spPr>
          <a:xfrm>
            <a:off x="1463675" y="2971800"/>
            <a:ext cx="4632325" cy="2768600"/>
          </a:xfrm>
          <a:custGeom>
            <a:avLst/>
            <a:gdLst>
              <a:gd name="connsiteX0" fmla="*/ 4783756 w 4783756"/>
              <a:gd name="connsiteY0" fmla="*/ 0 h 2669406"/>
              <a:gd name="connsiteX1" fmla="*/ 2348564 w 4783756"/>
              <a:gd name="connsiteY1" fmla="*/ 2319688 h 2669406"/>
              <a:gd name="connsiteX2" fmla="*/ 0 w 4783756"/>
              <a:gd name="connsiteY2" fmla="*/ 2098307 h 266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3756" h="2669406">
                <a:moveTo>
                  <a:pt x="4783756" y="0"/>
                </a:moveTo>
                <a:cubicBezTo>
                  <a:pt x="3964806" y="984985"/>
                  <a:pt x="3145857" y="1969970"/>
                  <a:pt x="2348564" y="2319688"/>
                </a:cubicBezTo>
                <a:cubicBezTo>
                  <a:pt x="1551271" y="2669406"/>
                  <a:pt x="775635" y="2383856"/>
                  <a:pt x="0" y="2098307"/>
                </a:cubicBezTo>
              </a:path>
            </a:pathLst>
          </a:cu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481" name="TextBox 68"/>
          <p:cNvSpPr txBox="1">
            <a:spLocks noChangeArrowheads="1"/>
          </p:cNvSpPr>
          <p:nvPr/>
        </p:nvSpPr>
        <p:spPr bwMode="auto">
          <a:xfrm>
            <a:off x="3124200" y="3276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2" name="TextBox 69"/>
          <p:cNvSpPr txBox="1">
            <a:spLocks noChangeArrowheads="1"/>
          </p:cNvSpPr>
          <p:nvPr/>
        </p:nvSpPr>
        <p:spPr bwMode="auto">
          <a:xfrm>
            <a:off x="1295400" y="2286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3" name="TextBox 70"/>
          <p:cNvSpPr txBox="1">
            <a:spLocks noChangeArrowheads="1"/>
          </p:cNvSpPr>
          <p:nvPr/>
        </p:nvSpPr>
        <p:spPr bwMode="auto">
          <a:xfrm>
            <a:off x="13716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4" name="TextBox 71"/>
          <p:cNvSpPr txBox="1">
            <a:spLocks noChangeArrowheads="1"/>
          </p:cNvSpPr>
          <p:nvPr/>
        </p:nvSpPr>
        <p:spPr bwMode="auto">
          <a:xfrm>
            <a:off x="1219200" y="4724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5" name="TextBox 72"/>
          <p:cNvSpPr txBox="1">
            <a:spLocks noChangeArrowheads="1"/>
          </p:cNvSpPr>
          <p:nvPr/>
        </p:nvSpPr>
        <p:spPr bwMode="auto">
          <a:xfrm>
            <a:off x="49530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6" name="TextBox 73"/>
          <p:cNvSpPr txBox="1">
            <a:spLocks noChangeArrowheads="1"/>
          </p:cNvSpPr>
          <p:nvPr/>
        </p:nvSpPr>
        <p:spPr bwMode="auto">
          <a:xfrm>
            <a:off x="5638800" y="3929062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 dirty="0"/>
              <a:t>B</a:t>
            </a:r>
          </a:p>
        </p:txBody>
      </p:sp>
      <p:sp>
        <p:nvSpPr>
          <p:cNvPr id="19487" name="TextBox 74"/>
          <p:cNvSpPr txBox="1">
            <a:spLocks noChangeArrowheads="1"/>
          </p:cNvSpPr>
          <p:nvPr/>
        </p:nvSpPr>
        <p:spPr bwMode="auto">
          <a:xfrm>
            <a:off x="5029200" y="35052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88" name="TextBox 75"/>
          <p:cNvSpPr txBox="1">
            <a:spLocks noChangeArrowheads="1"/>
          </p:cNvSpPr>
          <p:nvPr/>
        </p:nvSpPr>
        <p:spPr bwMode="auto">
          <a:xfrm>
            <a:off x="1447800" y="4800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89" name="TextBox 76"/>
          <p:cNvSpPr txBox="1">
            <a:spLocks noChangeArrowheads="1"/>
          </p:cNvSpPr>
          <p:nvPr/>
        </p:nvSpPr>
        <p:spPr bwMode="auto">
          <a:xfrm>
            <a:off x="11430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90" name="TextBox 77"/>
          <p:cNvSpPr txBox="1">
            <a:spLocks noChangeArrowheads="1"/>
          </p:cNvSpPr>
          <p:nvPr/>
        </p:nvSpPr>
        <p:spPr bwMode="auto">
          <a:xfrm>
            <a:off x="1524000" y="1905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91" name="TextBox 78"/>
          <p:cNvSpPr txBox="1">
            <a:spLocks noChangeArrowheads="1"/>
          </p:cNvSpPr>
          <p:nvPr/>
        </p:nvSpPr>
        <p:spPr bwMode="auto">
          <a:xfrm>
            <a:off x="3048000" y="2895600"/>
            <a:ext cx="2952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92" name="TextBox 80"/>
          <p:cNvSpPr txBox="1">
            <a:spLocks noChangeArrowheads="1"/>
          </p:cNvSpPr>
          <p:nvPr/>
        </p:nvSpPr>
        <p:spPr bwMode="auto">
          <a:xfrm>
            <a:off x="57912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9493" name="TextBox 81"/>
          <p:cNvSpPr txBox="1">
            <a:spLocks noChangeArrowheads="1"/>
          </p:cNvSpPr>
          <p:nvPr/>
        </p:nvSpPr>
        <p:spPr bwMode="auto">
          <a:xfrm>
            <a:off x="5943600" y="43434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 dirty="0"/>
              <a:t>S</a:t>
            </a:r>
          </a:p>
        </p:txBody>
      </p:sp>
      <p:sp>
        <p:nvSpPr>
          <p:cNvPr id="19494" name="TextBox 82"/>
          <p:cNvSpPr txBox="1">
            <a:spLocks noChangeArrowheads="1"/>
          </p:cNvSpPr>
          <p:nvPr/>
        </p:nvSpPr>
        <p:spPr bwMode="auto">
          <a:xfrm>
            <a:off x="5943600" y="30480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84" name="Freeform 83"/>
          <p:cNvSpPr/>
          <p:nvPr/>
        </p:nvSpPr>
        <p:spPr>
          <a:xfrm>
            <a:off x="1376363" y="3667125"/>
            <a:ext cx="4716462" cy="773113"/>
          </a:xfrm>
          <a:custGeom>
            <a:avLst/>
            <a:gdLst>
              <a:gd name="connsiteX0" fmla="*/ 4716379 w 4716379"/>
              <a:gd name="connsiteY0" fmla="*/ 481263 h 773229"/>
              <a:gd name="connsiteX1" fmla="*/ 2088682 w 4716379"/>
              <a:gd name="connsiteY1" fmla="*/ 693019 h 773229"/>
              <a:gd name="connsiteX2" fmla="*/ 0 w 4716379"/>
              <a:gd name="connsiteY2" fmla="*/ 0 h 77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16379" h="773229">
                <a:moveTo>
                  <a:pt x="4716379" y="481263"/>
                </a:moveTo>
                <a:cubicBezTo>
                  <a:pt x="3795562" y="627246"/>
                  <a:pt x="2874745" y="773229"/>
                  <a:pt x="2088682" y="693019"/>
                </a:cubicBezTo>
                <a:cubicBezTo>
                  <a:pt x="1302619" y="612809"/>
                  <a:pt x="651309" y="306404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5" name="Freeform 84"/>
          <p:cNvSpPr/>
          <p:nvPr/>
        </p:nvSpPr>
        <p:spPr>
          <a:xfrm>
            <a:off x="1212850" y="2336800"/>
            <a:ext cx="3224213" cy="839788"/>
          </a:xfrm>
          <a:custGeom>
            <a:avLst/>
            <a:gdLst>
              <a:gd name="connsiteX0" fmla="*/ 0 w 3224463"/>
              <a:gd name="connsiteY0" fmla="*/ 829377 h 839002"/>
              <a:gd name="connsiteX1" fmla="*/ 1732548 w 3224463"/>
              <a:gd name="connsiteY1" fmla="*/ 1604 h 839002"/>
              <a:gd name="connsiteX2" fmla="*/ 3224463 w 3224463"/>
              <a:gd name="connsiteY2" fmla="*/ 839002 h 83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4463" h="839002">
                <a:moveTo>
                  <a:pt x="0" y="829377"/>
                </a:moveTo>
                <a:cubicBezTo>
                  <a:pt x="597569" y="414688"/>
                  <a:pt x="1195138" y="0"/>
                  <a:pt x="1732548" y="1604"/>
                </a:cubicBezTo>
                <a:cubicBezTo>
                  <a:pt x="2269958" y="3208"/>
                  <a:pt x="2747210" y="421105"/>
                  <a:pt x="3224463" y="839002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6" name="Freeform 85"/>
          <p:cNvSpPr/>
          <p:nvPr/>
        </p:nvSpPr>
        <p:spPr>
          <a:xfrm>
            <a:off x="3013075" y="2441575"/>
            <a:ext cx="3032125" cy="725488"/>
          </a:xfrm>
          <a:custGeom>
            <a:avLst/>
            <a:gdLst>
              <a:gd name="connsiteX0" fmla="*/ 0 w 3031958"/>
              <a:gd name="connsiteY0" fmla="*/ 725104 h 725104"/>
              <a:gd name="connsiteX1" fmla="*/ 1607419 w 3031958"/>
              <a:gd name="connsiteY1" fmla="*/ 89836 h 725104"/>
              <a:gd name="connsiteX2" fmla="*/ 3031958 w 3031958"/>
              <a:gd name="connsiteY2" fmla="*/ 186089 h 72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31958" h="725104">
                <a:moveTo>
                  <a:pt x="0" y="725104"/>
                </a:moveTo>
                <a:cubicBezTo>
                  <a:pt x="551046" y="452388"/>
                  <a:pt x="1102093" y="179672"/>
                  <a:pt x="1607419" y="89836"/>
                </a:cubicBezTo>
                <a:cubicBezTo>
                  <a:pt x="2112745" y="0"/>
                  <a:pt x="2572351" y="93044"/>
                  <a:pt x="3031958" y="186089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3" name="Arc 42"/>
          <p:cNvSpPr/>
          <p:nvPr/>
        </p:nvSpPr>
        <p:spPr>
          <a:xfrm>
            <a:off x="762000" y="12954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6" name="Oval 45"/>
          <p:cNvSpPr/>
          <p:nvPr/>
        </p:nvSpPr>
        <p:spPr>
          <a:xfrm>
            <a:off x="6172200" y="51054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15” </a:t>
            </a:r>
            <a:r>
              <a:rPr lang="en-US" sz="2400" dirty="0">
                <a:solidFill>
                  <a:srgbClr val="FF0000"/>
                </a:solidFill>
              </a:rPr>
              <a:t>D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1454150" y="2935288"/>
            <a:ext cx="4591050" cy="1331912"/>
          </a:xfrm>
          <a:custGeom>
            <a:avLst/>
            <a:gdLst>
              <a:gd name="connsiteX0" fmla="*/ 4591250 w 4591250"/>
              <a:gd name="connsiteY0" fmla="*/ 0 h 1426143"/>
              <a:gd name="connsiteX1" fmla="*/ 3118585 w 4591250"/>
              <a:gd name="connsiteY1" fmla="*/ 1232034 h 1426143"/>
              <a:gd name="connsiteX2" fmla="*/ 1405288 w 4591250"/>
              <a:gd name="connsiteY2" fmla="*/ 1164657 h 1426143"/>
              <a:gd name="connsiteX3" fmla="*/ 0 w 4591250"/>
              <a:gd name="connsiteY3" fmla="*/ 654518 h 142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1250" h="1426143">
                <a:moveTo>
                  <a:pt x="4591250" y="0"/>
                </a:moveTo>
                <a:cubicBezTo>
                  <a:pt x="4120414" y="518962"/>
                  <a:pt x="3649579" y="1037925"/>
                  <a:pt x="3118585" y="1232034"/>
                </a:cubicBezTo>
                <a:cubicBezTo>
                  <a:pt x="2587591" y="1426143"/>
                  <a:pt x="1925052" y="1260910"/>
                  <a:pt x="1405288" y="1164657"/>
                </a:cubicBezTo>
                <a:cubicBezTo>
                  <a:pt x="885524" y="1068404"/>
                  <a:pt x="442762" y="861461"/>
                  <a:pt x="0" y="654518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8" name="Freeform 47"/>
          <p:cNvSpPr/>
          <p:nvPr/>
        </p:nvSpPr>
        <p:spPr>
          <a:xfrm>
            <a:off x="1289050" y="3773488"/>
            <a:ext cx="4879975" cy="1597025"/>
          </a:xfrm>
          <a:custGeom>
            <a:avLst/>
            <a:gdLst>
              <a:gd name="connsiteX0" fmla="*/ 4880009 w 4880009"/>
              <a:gd name="connsiteY0" fmla="*/ 1597794 h 1597794"/>
              <a:gd name="connsiteX1" fmla="*/ 1549668 w 4880009"/>
              <a:gd name="connsiteY1" fmla="*/ 837398 h 1597794"/>
              <a:gd name="connsiteX2" fmla="*/ 0 w 4880009"/>
              <a:gd name="connsiteY2" fmla="*/ 0 h 159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0009" h="1597794">
                <a:moveTo>
                  <a:pt x="4880009" y="1597794"/>
                </a:moveTo>
                <a:cubicBezTo>
                  <a:pt x="3621506" y="1350745"/>
                  <a:pt x="2363003" y="1103697"/>
                  <a:pt x="1549668" y="837398"/>
                </a:cubicBezTo>
                <a:cubicBezTo>
                  <a:pt x="736333" y="571099"/>
                  <a:pt x="368166" y="285549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9" name="Freeform 48"/>
          <p:cNvSpPr/>
          <p:nvPr/>
        </p:nvSpPr>
        <p:spPr>
          <a:xfrm>
            <a:off x="1463675" y="5476875"/>
            <a:ext cx="4705350" cy="388938"/>
          </a:xfrm>
          <a:custGeom>
            <a:avLst/>
            <a:gdLst>
              <a:gd name="connsiteX0" fmla="*/ 4706754 w 4706754"/>
              <a:gd name="connsiteY0" fmla="*/ 28876 h 389823"/>
              <a:gd name="connsiteX1" fmla="*/ 1540042 w 4706754"/>
              <a:gd name="connsiteY1" fmla="*/ 385010 h 389823"/>
              <a:gd name="connsiteX2" fmla="*/ 0 w 4706754"/>
              <a:gd name="connsiteY2" fmla="*/ 0 h 38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6754" h="389823">
                <a:moveTo>
                  <a:pt x="4706754" y="28876"/>
                </a:moveTo>
                <a:cubicBezTo>
                  <a:pt x="3515627" y="209349"/>
                  <a:pt x="2324501" y="389823"/>
                  <a:pt x="1540042" y="385010"/>
                </a:cubicBezTo>
                <a:cubicBezTo>
                  <a:pt x="755583" y="380197"/>
                  <a:pt x="377791" y="190098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503" name="TextBox 50"/>
          <p:cNvSpPr txBox="1">
            <a:spLocks noChangeArrowheads="1"/>
          </p:cNvSpPr>
          <p:nvPr/>
        </p:nvSpPr>
        <p:spPr bwMode="auto">
          <a:xfrm>
            <a:off x="5791200" y="54864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 dirty="0"/>
              <a:t>S</a:t>
            </a:r>
          </a:p>
        </p:txBody>
      </p:sp>
      <p:sp>
        <p:nvSpPr>
          <p:cNvPr id="19504" name="TextBox 52"/>
          <p:cNvSpPr txBox="1">
            <a:spLocks noChangeArrowheads="1"/>
          </p:cNvSpPr>
          <p:nvPr/>
        </p:nvSpPr>
        <p:spPr bwMode="auto">
          <a:xfrm>
            <a:off x="5715000" y="50292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 dirty="0"/>
              <a:t>B</a:t>
            </a:r>
          </a:p>
        </p:txBody>
      </p:sp>
      <p:sp>
        <p:nvSpPr>
          <p:cNvPr id="19505" name="TextBox 53"/>
          <p:cNvSpPr txBox="1">
            <a:spLocks noChangeArrowheads="1"/>
          </p:cNvSpPr>
          <p:nvPr/>
        </p:nvSpPr>
        <p:spPr bwMode="auto">
          <a:xfrm>
            <a:off x="609600" y="2633662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 dirty="0"/>
              <a:t>B,S</a:t>
            </a:r>
          </a:p>
        </p:txBody>
      </p:sp>
      <p:sp>
        <p:nvSpPr>
          <p:cNvPr id="19506" name="TextBox 54"/>
          <p:cNvSpPr txBox="1">
            <a:spLocks noChangeArrowheads="1"/>
          </p:cNvSpPr>
          <p:nvPr/>
        </p:nvSpPr>
        <p:spPr bwMode="auto">
          <a:xfrm>
            <a:off x="609600" y="106680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 dirty="0"/>
              <a:t>B,S</a:t>
            </a:r>
          </a:p>
        </p:txBody>
      </p:sp>
      <p:sp>
        <p:nvSpPr>
          <p:cNvPr id="19507" name="TextBox 56"/>
          <p:cNvSpPr txBox="1">
            <a:spLocks noChangeArrowheads="1"/>
          </p:cNvSpPr>
          <p:nvPr/>
        </p:nvSpPr>
        <p:spPr bwMode="auto">
          <a:xfrm>
            <a:off x="268288" y="4405313"/>
            <a:ext cx="7842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59" name="Arc 58"/>
          <p:cNvSpPr/>
          <p:nvPr/>
        </p:nvSpPr>
        <p:spPr>
          <a:xfrm rot="589181">
            <a:off x="2555875" y="2701925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0" name="Arc 59"/>
          <p:cNvSpPr/>
          <p:nvPr/>
        </p:nvSpPr>
        <p:spPr>
          <a:xfrm rot="1751183">
            <a:off x="4613275" y="281305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510" name="TextBox 60"/>
          <p:cNvSpPr txBox="1">
            <a:spLocks noChangeArrowheads="1"/>
          </p:cNvSpPr>
          <p:nvPr/>
        </p:nvSpPr>
        <p:spPr bwMode="auto">
          <a:xfrm>
            <a:off x="2454275" y="251460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 dirty="0"/>
              <a:t>B,S</a:t>
            </a:r>
          </a:p>
        </p:txBody>
      </p:sp>
      <p:sp>
        <p:nvSpPr>
          <p:cNvPr id="19511" name="TextBox 61"/>
          <p:cNvSpPr txBox="1">
            <a:spLocks noChangeArrowheads="1"/>
          </p:cNvSpPr>
          <p:nvPr/>
        </p:nvSpPr>
        <p:spPr bwMode="auto">
          <a:xfrm>
            <a:off x="4648200" y="259080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 dirty="0"/>
              <a:t>B,S</a:t>
            </a:r>
          </a:p>
        </p:txBody>
      </p:sp>
      <p:cxnSp>
        <p:nvCxnSpPr>
          <p:cNvPr id="64" name="Straight Arrow Connector 63"/>
          <p:cNvCxnSpPr>
            <a:stCxn id="9" idx="4"/>
            <a:endCxn id="27" idx="0"/>
          </p:cNvCxnSpPr>
          <p:nvPr/>
        </p:nvCxnSpPr>
        <p:spPr>
          <a:xfrm>
            <a:off x="6386513" y="3094038"/>
            <a:ext cx="76200" cy="5635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7" idx="4"/>
            <a:endCxn id="46" idx="0"/>
          </p:cNvCxnSpPr>
          <p:nvPr/>
        </p:nvCxnSpPr>
        <p:spPr>
          <a:xfrm>
            <a:off x="6462713" y="4389438"/>
            <a:ext cx="76200" cy="7159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Arc 88"/>
          <p:cNvSpPr/>
          <p:nvPr/>
        </p:nvSpPr>
        <p:spPr>
          <a:xfrm rot="5400000">
            <a:off x="6781800" y="36576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0" name="Arc 89"/>
          <p:cNvSpPr/>
          <p:nvPr/>
        </p:nvSpPr>
        <p:spPr>
          <a:xfrm rot="5400000">
            <a:off x="6858000" y="51816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2" name="Freeform 91"/>
          <p:cNvSpPr/>
          <p:nvPr/>
        </p:nvSpPr>
        <p:spPr>
          <a:xfrm>
            <a:off x="6564313" y="4379913"/>
            <a:ext cx="193675" cy="750887"/>
          </a:xfrm>
          <a:custGeom>
            <a:avLst/>
            <a:gdLst>
              <a:gd name="connsiteX0" fmla="*/ 125129 w 194110"/>
              <a:gd name="connsiteY0" fmla="*/ 750770 h 750770"/>
              <a:gd name="connsiteX1" fmla="*/ 173255 w 194110"/>
              <a:gd name="connsiteY1" fmla="*/ 327259 h 750770"/>
              <a:gd name="connsiteX2" fmla="*/ 0 w 194110"/>
              <a:gd name="connsiteY2" fmla="*/ 0 h 75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110" h="750770">
                <a:moveTo>
                  <a:pt x="125129" y="750770"/>
                </a:moveTo>
                <a:cubicBezTo>
                  <a:pt x="159619" y="601578"/>
                  <a:pt x="194110" y="452387"/>
                  <a:pt x="173255" y="327259"/>
                </a:cubicBezTo>
                <a:cubicBezTo>
                  <a:pt x="152400" y="202131"/>
                  <a:pt x="76200" y="101065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3" name="Freeform 92"/>
          <p:cNvSpPr/>
          <p:nvPr/>
        </p:nvSpPr>
        <p:spPr>
          <a:xfrm>
            <a:off x="6765925" y="2859088"/>
            <a:ext cx="714375" cy="2328862"/>
          </a:xfrm>
          <a:custGeom>
            <a:avLst/>
            <a:gdLst>
              <a:gd name="connsiteX0" fmla="*/ 0 w 713873"/>
              <a:gd name="connsiteY0" fmla="*/ 0 h 2329314"/>
              <a:gd name="connsiteX1" fmla="*/ 712269 w 713873"/>
              <a:gd name="connsiteY1" fmla="*/ 1039529 h 2329314"/>
              <a:gd name="connsiteX2" fmla="*/ 9625 w 713873"/>
              <a:gd name="connsiteY2" fmla="*/ 2329314 h 232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3873" h="2329314">
                <a:moveTo>
                  <a:pt x="0" y="0"/>
                </a:moveTo>
                <a:cubicBezTo>
                  <a:pt x="355332" y="325655"/>
                  <a:pt x="710665" y="651310"/>
                  <a:pt x="712269" y="1039529"/>
                </a:cubicBezTo>
                <a:cubicBezTo>
                  <a:pt x="713873" y="1427748"/>
                  <a:pt x="361749" y="1878531"/>
                  <a:pt x="9625" y="2329314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518" name="TextBox 93"/>
          <p:cNvSpPr txBox="1">
            <a:spLocks noChangeArrowheads="1"/>
          </p:cNvSpPr>
          <p:nvPr/>
        </p:nvSpPr>
        <p:spPr bwMode="auto">
          <a:xfrm>
            <a:off x="6562725" y="48768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519" name="TextBox 94"/>
          <p:cNvSpPr txBox="1">
            <a:spLocks noChangeArrowheads="1"/>
          </p:cNvSpPr>
          <p:nvPr/>
        </p:nvSpPr>
        <p:spPr bwMode="auto">
          <a:xfrm>
            <a:off x="6867525" y="4038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520" name="TextBox 95"/>
          <p:cNvSpPr txBox="1">
            <a:spLocks noChangeArrowheads="1"/>
          </p:cNvSpPr>
          <p:nvPr/>
        </p:nvSpPr>
        <p:spPr bwMode="auto">
          <a:xfrm>
            <a:off x="6324600" y="30765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521" name="TextBox 96"/>
          <p:cNvSpPr txBox="1">
            <a:spLocks noChangeArrowheads="1"/>
          </p:cNvSpPr>
          <p:nvPr/>
        </p:nvSpPr>
        <p:spPr bwMode="auto">
          <a:xfrm>
            <a:off x="6858000" y="5562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522" name="TextBox 97"/>
          <p:cNvSpPr txBox="1">
            <a:spLocks noChangeArrowheads="1"/>
          </p:cNvSpPr>
          <p:nvPr/>
        </p:nvSpPr>
        <p:spPr bwMode="auto">
          <a:xfrm>
            <a:off x="6754812" y="27432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 dirty="0"/>
              <a:t>D</a:t>
            </a:r>
          </a:p>
        </p:txBody>
      </p:sp>
      <p:sp>
        <p:nvSpPr>
          <p:cNvPr id="19523" name="TextBox 98"/>
          <p:cNvSpPr txBox="1">
            <a:spLocks noChangeArrowheads="1"/>
          </p:cNvSpPr>
          <p:nvPr/>
        </p:nvSpPr>
        <p:spPr bwMode="auto">
          <a:xfrm>
            <a:off x="6410325" y="43719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cxnSp>
        <p:nvCxnSpPr>
          <p:cNvPr id="71" name="Straight Arrow Connector 70"/>
          <p:cNvCxnSpPr>
            <a:stCxn id="6" idx="0"/>
            <a:endCxn id="34" idx="4"/>
          </p:cNvCxnSpPr>
          <p:nvPr/>
        </p:nvCxnSpPr>
        <p:spPr>
          <a:xfrm flipV="1">
            <a:off x="1052513" y="2408238"/>
            <a:ext cx="76200" cy="7159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87"/>
          <p:cNvSpPr/>
          <p:nvPr/>
        </p:nvSpPr>
        <p:spPr>
          <a:xfrm rot="16200000" flipH="1" flipV="1">
            <a:off x="-719138" y="3455988"/>
            <a:ext cx="2709863" cy="471488"/>
          </a:xfrm>
          <a:custGeom>
            <a:avLst/>
            <a:gdLst>
              <a:gd name="connsiteX0" fmla="*/ 4706754 w 4706754"/>
              <a:gd name="connsiteY0" fmla="*/ 28876 h 389823"/>
              <a:gd name="connsiteX1" fmla="*/ 1540042 w 4706754"/>
              <a:gd name="connsiteY1" fmla="*/ 385010 h 389823"/>
              <a:gd name="connsiteX2" fmla="*/ 0 w 4706754"/>
              <a:gd name="connsiteY2" fmla="*/ 0 h 38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6754" h="389823">
                <a:moveTo>
                  <a:pt x="4706754" y="28876"/>
                </a:moveTo>
                <a:cubicBezTo>
                  <a:pt x="3515627" y="209349"/>
                  <a:pt x="2324501" y="389823"/>
                  <a:pt x="1540042" y="385010"/>
                </a:cubicBezTo>
                <a:cubicBezTo>
                  <a:pt x="755583" y="380197"/>
                  <a:pt x="377791" y="190098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Vending Machine, Final Version</a:t>
            </a:r>
          </a:p>
        </p:txBody>
      </p:sp>
      <p:sp>
        <p:nvSpPr>
          <p:cNvPr id="6" name="Oval 5"/>
          <p:cNvSpPr/>
          <p:nvPr/>
        </p:nvSpPr>
        <p:spPr>
          <a:xfrm>
            <a:off x="6858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0’  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2362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1417638" y="3489325"/>
            <a:ext cx="10207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8" idx="2"/>
          </p:cNvCxnSpPr>
          <p:nvPr/>
        </p:nvCxnSpPr>
        <p:spPr>
          <a:xfrm>
            <a:off x="3170238" y="3489325"/>
            <a:ext cx="1096962" cy="17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 flipV="1">
            <a:off x="4999038" y="2728913"/>
            <a:ext cx="1020762" cy="779462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9" name="TextBox 23"/>
          <p:cNvSpPr txBox="1">
            <a:spLocks noChangeArrowheads="1"/>
          </p:cNvSpPr>
          <p:nvPr/>
        </p:nvSpPr>
        <p:spPr bwMode="auto">
          <a:xfrm>
            <a:off x="4599252" y="76200"/>
            <a:ext cx="311251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dirty="0" smtClean="0"/>
              <a:t>Slide from Nov 21, 2011 Lecture</a:t>
            </a:r>
            <a:endParaRPr lang="en-US" sz="1600" dirty="0"/>
          </a:p>
        </p:txBody>
      </p:sp>
      <p:sp>
        <p:nvSpPr>
          <p:cNvPr id="27" name="Oval 26"/>
          <p:cNvSpPr/>
          <p:nvPr/>
        </p:nvSpPr>
        <p:spPr>
          <a:xfrm>
            <a:off x="6096000" y="36576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15’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stCxn id="8" idx="6"/>
            <a:endCxn id="27" idx="2"/>
          </p:cNvCxnSpPr>
          <p:nvPr/>
        </p:nvCxnSpPr>
        <p:spPr>
          <a:xfrm>
            <a:off x="4999038" y="3508375"/>
            <a:ext cx="1096962" cy="515938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62000" y="16764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762000" y="49530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0”    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>
            <a:endCxn id="34" idx="2"/>
          </p:cNvCxnSpPr>
          <p:nvPr/>
        </p:nvCxnSpPr>
        <p:spPr>
          <a:xfrm flipV="1">
            <a:off x="381000" y="2043113"/>
            <a:ext cx="381000" cy="142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5" idx="7"/>
            <a:endCxn id="7" idx="3"/>
          </p:cNvCxnSpPr>
          <p:nvPr/>
        </p:nvCxnSpPr>
        <p:spPr>
          <a:xfrm flipV="1">
            <a:off x="1385888" y="3748088"/>
            <a:ext cx="1160462" cy="13128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8" idx="1"/>
          </p:cNvCxnSpPr>
          <p:nvPr/>
        </p:nvCxnSpPr>
        <p:spPr>
          <a:xfrm>
            <a:off x="1524000" y="2057400"/>
            <a:ext cx="2851150" cy="11922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8" idx="3"/>
          </p:cNvCxnSpPr>
          <p:nvPr/>
        </p:nvCxnSpPr>
        <p:spPr>
          <a:xfrm flipV="1">
            <a:off x="1447800" y="3765550"/>
            <a:ext cx="2927350" cy="13557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371600" y="2286000"/>
            <a:ext cx="1143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1492250" y="4292600"/>
            <a:ext cx="4735513" cy="1466850"/>
          </a:xfrm>
          <a:custGeom>
            <a:avLst/>
            <a:gdLst>
              <a:gd name="connsiteX0" fmla="*/ 4735629 w 4735629"/>
              <a:gd name="connsiteY0" fmla="*/ 0 h 1466249"/>
              <a:gd name="connsiteX1" fmla="*/ 2194560 w 4735629"/>
              <a:gd name="connsiteY1" fmla="*/ 1299411 h 1466249"/>
              <a:gd name="connsiteX2" fmla="*/ 0 w 4735629"/>
              <a:gd name="connsiteY2" fmla="*/ 1001028 h 146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5629" h="1466249">
                <a:moveTo>
                  <a:pt x="4735629" y="0"/>
                </a:moveTo>
                <a:cubicBezTo>
                  <a:pt x="3859730" y="566286"/>
                  <a:pt x="2983832" y="1132573"/>
                  <a:pt x="2194560" y="1299411"/>
                </a:cubicBezTo>
                <a:cubicBezTo>
                  <a:pt x="1405288" y="1466249"/>
                  <a:pt x="702644" y="1233638"/>
                  <a:pt x="0" y="1001028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7" name="Freeform 66"/>
          <p:cNvSpPr/>
          <p:nvPr/>
        </p:nvSpPr>
        <p:spPr>
          <a:xfrm>
            <a:off x="1463675" y="2971800"/>
            <a:ext cx="4632325" cy="2768600"/>
          </a:xfrm>
          <a:custGeom>
            <a:avLst/>
            <a:gdLst>
              <a:gd name="connsiteX0" fmla="*/ 4783756 w 4783756"/>
              <a:gd name="connsiteY0" fmla="*/ 0 h 2669406"/>
              <a:gd name="connsiteX1" fmla="*/ 2348564 w 4783756"/>
              <a:gd name="connsiteY1" fmla="*/ 2319688 h 2669406"/>
              <a:gd name="connsiteX2" fmla="*/ 0 w 4783756"/>
              <a:gd name="connsiteY2" fmla="*/ 2098307 h 266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3756" h="2669406">
                <a:moveTo>
                  <a:pt x="4783756" y="0"/>
                </a:moveTo>
                <a:cubicBezTo>
                  <a:pt x="3964806" y="984985"/>
                  <a:pt x="3145857" y="1969970"/>
                  <a:pt x="2348564" y="2319688"/>
                </a:cubicBezTo>
                <a:cubicBezTo>
                  <a:pt x="1551271" y="2669406"/>
                  <a:pt x="775635" y="2383856"/>
                  <a:pt x="0" y="2098307"/>
                </a:cubicBezTo>
              </a:path>
            </a:pathLst>
          </a:cu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241" name="TextBox 68"/>
          <p:cNvSpPr txBox="1">
            <a:spLocks noChangeArrowheads="1"/>
          </p:cNvSpPr>
          <p:nvPr/>
        </p:nvSpPr>
        <p:spPr bwMode="auto">
          <a:xfrm>
            <a:off x="3124200" y="3276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9242" name="TextBox 69"/>
          <p:cNvSpPr txBox="1">
            <a:spLocks noChangeArrowheads="1"/>
          </p:cNvSpPr>
          <p:nvPr/>
        </p:nvSpPr>
        <p:spPr bwMode="auto">
          <a:xfrm>
            <a:off x="1295400" y="2286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9243" name="TextBox 70"/>
          <p:cNvSpPr txBox="1">
            <a:spLocks noChangeArrowheads="1"/>
          </p:cNvSpPr>
          <p:nvPr/>
        </p:nvSpPr>
        <p:spPr bwMode="auto">
          <a:xfrm>
            <a:off x="13716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9244" name="TextBox 71"/>
          <p:cNvSpPr txBox="1">
            <a:spLocks noChangeArrowheads="1"/>
          </p:cNvSpPr>
          <p:nvPr/>
        </p:nvSpPr>
        <p:spPr bwMode="auto">
          <a:xfrm>
            <a:off x="1219200" y="4724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9245" name="TextBox 72"/>
          <p:cNvSpPr txBox="1">
            <a:spLocks noChangeArrowheads="1"/>
          </p:cNvSpPr>
          <p:nvPr/>
        </p:nvSpPr>
        <p:spPr bwMode="auto">
          <a:xfrm>
            <a:off x="49530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9246" name="TextBox 73"/>
          <p:cNvSpPr txBox="1">
            <a:spLocks noChangeArrowheads="1"/>
          </p:cNvSpPr>
          <p:nvPr/>
        </p:nvSpPr>
        <p:spPr bwMode="auto">
          <a:xfrm>
            <a:off x="5791200" y="3962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9247" name="TextBox 74"/>
          <p:cNvSpPr txBox="1">
            <a:spLocks noChangeArrowheads="1"/>
          </p:cNvSpPr>
          <p:nvPr/>
        </p:nvSpPr>
        <p:spPr bwMode="auto">
          <a:xfrm>
            <a:off x="5029200" y="35052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9248" name="TextBox 75"/>
          <p:cNvSpPr txBox="1">
            <a:spLocks noChangeArrowheads="1"/>
          </p:cNvSpPr>
          <p:nvPr/>
        </p:nvSpPr>
        <p:spPr bwMode="auto">
          <a:xfrm>
            <a:off x="1447800" y="4800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9249" name="TextBox 76"/>
          <p:cNvSpPr txBox="1">
            <a:spLocks noChangeArrowheads="1"/>
          </p:cNvSpPr>
          <p:nvPr/>
        </p:nvSpPr>
        <p:spPr bwMode="auto">
          <a:xfrm>
            <a:off x="11430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9250" name="TextBox 77"/>
          <p:cNvSpPr txBox="1">
            <a:spLocks noChangeArrowheads="1"/>
          </p:cNvSpPr>
          <p:nvPr/>
        </p:nvSpPr>
        <p:spPr bwMode="auto">
          <a:xfrm>
            <a:off x="1524000" y="1905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9251" name="TextBox 78"/>
          <p:cNvSpPr txBox="1">
            <a:spLocks noChangeArrowheads="1"/>
          </p:cNvSpPr>
          <p:nvPr/>
        </p:nvSpPr>
        <p:spPr bwMode="auto">
          <a:xfrm>
            <a:off x="3048000" y="2895600"/>
            <a:ext cx="2952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9252" name="TextBox 80"/>
          <p:cNvSpPr txBox="1">
            <a:spLocks noChangeArrowheads="1"/>
          </p:cNvSpPr>
          <p:nvPr/>
        </p:nvSpPr>
        <p:spPr bwMode="auto">
          <a:xfrm>
            <a:off x="57912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9253" name="TextBox 81"/>
          <p:cNvSpPr txBox="1">
            <a:spLocks noChangeArrowheads="1"/>
          </p:cNvSpPr>
          <p:nvPr/>
        </p:nvSpPr>
        <p:spPr bwMode="auto">
          <a:xfrm>
            <a:off x="6019800" y="43434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9254" name="TextBox 82"/>
          <p:cNvSpPr txBox="1">
            <a:spLocks noChangeArrowheads="1"/>
          </p:cNvSpPr>
          <p:nvPr/>
        </p:nvSpPr>
        <p:spPr bwMode="auto">
          <a:xfrm>
            <a:off x="5943600" y="30480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84" name="Freeform 83"/>
          <p:cNvSpPr/>
          <p:nvPr/>
        </p:nvSpPr>
        <p:spPr>
          <a:xfrm>
            <a:off x="1376363" y="3667125"/>
            <a:ext cx="4716462" cy="773113"/>
          </a:xfrm>
          <a:custGeom>
            <a:avLst/>
            <a:gdLst>
              <a:gd name="connsiteX0" fmla="*/ 4716379 w 4716379"/>
              <a:gd name="connsiteY0" fmla="*/ 481263 h 773229"/>
              <a:gd name="connsiteX1" fmla="*/ 2088682 w 4716379"/>
              <a:gd name="connsiteY1" fmla="*/ 693019 h 773229"/>
              <a:gd name="connsiteX2" fmla="*/ 0 w 4716379"/>
              <a:gd name="connsiteY2" fmla="*/ 0 h 77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16379" h="773229">
                <a:moveTo>
                  <a:pt x="4716379" y="481263"/>
                </a:moveTo>
                <a:cubicBezTo>
                  <a:pt x="3795562" y="627246"/>
                  <a:pt x="2874745" y="773229"/>
                  <a:pt x="2088682" y="693019"/>
                </a:cubicBezTo>
                <a:cubicBezTo>
                  <a:pt x="1302619" y="612809"/>
                  <a:pt x="651309" y="306404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5" name="Freeform 84"/>
          <p:cNvSpPr/>
          <p:nvPr/>
        </p:nvSpPr>
        <p:spPr>
          <a:xfrm>
            <a:off x="1212850" y="2336800"/>
            <a:ext cx="3224213" cy="839788"/>
          </a:xfrm>
          <a:custGeom>
            <a:avLst/>
            <a:gdLst>
              <a:gd name="connsiteX0" fmla="*/ 0 w 3224463"/>
              <a:gd name="connsiteY0" fmla="*/ 829377 h 839002"/>
              <a:gd name="connsiteX1" fmla="*/ 1732548 w 3224463"/>
              <a:gd name="connsiteY1" fmla="*/ 1604 h 839002"/>
              <a:gd name="connsiteX2" fmla="*/ 3224463 w 3224463"/>
              <a:gd name="connsiteY2" fmla="*/ 839002 h 83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4463" h="839002">
                <a:moveTo>
                  <a:pt x="0" y="829377"/>
                </a:moveTo>
                <a:cubicBezTo>
                  <a:pt x="597569" y="414688"/>
                  <a:pt x="1195138" y="0"/>
                  <a:pt x="1732548" y="1604"/>
                </a:cubicBezTo>
                <a:cubicBezTo>
                  <a:pt x="2269958" y="3208"/>
                  <a:pt x="2747210" y="421105"/>
                  <a:pt x="3224463" y="839002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6" name="Freeform 85"/>
          <p:cNvSpPr/>
          <p:nvPr/>
        </p:nvSpPr>
        <p:spPr>
          <a:xfrm>
            <a:off x="3013075" y="2441575"/>
            <a:ext cx="3032125" cy="725488"/>
          </a:xfrm>
          <a:custGeom>
            <a:avLst/>
            <a:gdLst>
              <a:gd name="connsiteX0" fmla="*/ 0 w 3031958"/>
              <a:gd name="connsiteY0" fmla="*/ 725104 h 725104"/>
              <a:gd name="connsiteX1" fmla="*/ 1607419 w 3031958"/>
              <a:gd name="connsiteY1" fmla="*/ 89836 h 725104"/>
              <a:gd name="connsiteX2" fmla="*/ 3031958 w 3031958"/>
              <a:gd name="connsiteY2" fmla="*/ 186089 h 72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31958" h="725104">
                <a:moveTo>
                  <a:pt x="0" y="725104"/>
                </a:moveTo>
                <a:cubicBezTo>
                  <a:pt x="551046" y="452388"/>
                  <a:pt x="1102093" y="179672"/>
                  <a:pt x="1607419" y="89836"/>
                </a:cubicBezTo>
                <a:cubicBezTo>
                  <a:pt x="2112745" y="0"/>
                  <a:pt x="2572351" y="93044"/>
                  <a:pt x="3031958" y="186089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3" name="Arc 42"/>
          <p:cNvSpPr/>
          <p:nvPr/>
        </p:nvSpPr>
        <p:spPr>
          <a:xfrm>
            <a:off x="762000" y="12954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4" name="Arc 43"/>
          <p:cNvSpPr/>
          <p:nvPr/>
        </p:nvSpPr>
        <p:spPr>
          <a:xfrm rot="19370935">
            <a:off x="517525" y="4784725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5" name="Arc 44"/>
          <p:cNvSpPr/>
          <p:nvPr/>
        </p:nvSpPr>
        <p:spPr>
          <a:xfrm rot="19480889">
            <a:off x="442913" y="2957513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6" name="Oval 45"/>
          <p:cNvSpPr/>
          <p:nvPr/>
        </p:nvSpPr>
        <p:spPr>
          <a:xfrm>
            <a:off x="6172200" y="51054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15” </a:t>
            </a:r>
            <a:r>
              <a:rPr lang="en-US" sz="2400" dirty="0">
                <a:solidFill>
                  <a:srgbClr val="FF0000"/>
                </a:solidFill>
              </a:rPr>
              <a:t>D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1454150" y="2935288"/>
            <a:ext cx="4591050" cy="1331912"/>
          </a:xfrm>
          <a:custGeom>
            <a:avLst/>
            <a:gdLst>
              <a:gd name="connsiteX0" fmla="*/ 4591250 w 4591250"/>
              <a:gd name="connsiteY0" fmla="*/ 0 h 1426143"/>
              <a:gd name="connsiteX1" fmla="*/ 3118585 w 4591250"/>
              <a:gd name="connsiteY1" fmla="*/ 1232034 h 1426143"/>
              <a:gd name="connsiteX2" fmla="*/ 1405288 w 4591250"/>
              <a:gd name="connsiteY2" fmla="*/ 1164657 h 1426143"/>
              <a:gd name="connsiteX3" fmla="*/ 0 w 4591250"/>
              <a:gd name="connsiteY3" fmla="*/ 654518 h 142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1250" h="1426143">
                <a:moveTo>
                  <a:pt x="4591250" y="0"/>
                </a:moveTo>
                <a:cubicBezTo>
                  <a:pt x="4120414" y="518962"/>
                  <a:pt x="3649579" y="1037925"/>
                  <a:pt x="3118585" y="1232034"/>
                </a:cubicBezTo>
                <a:cubicBezTo>
                  <a:pt x="2587591" y="1426143"/>
                  <a:pt x="1925052" y="1260910"/>
                  <a:pt x="1405288" y="1164657"/>
                </a:cubicBezTo>
                <a:cubicBezTo>
                  <a:pt x="885524" y="1068404"/>
                  <a:pt x="442762" y="861461"/>
                  <a:pt x="0" y="654518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8" name="Freeform 47"/>
          <p:cNvSpPr/>
          <p:nvPr/>
        </p:nvSpPr>
        <p:spPr>
          <a:xfrm>
            <a:off x="1289050" y="3773488"/>
            <a:ext cx="4879975" cy="1597025"/>
          </a:xfrm>
          <a:custGeom>
            <a:avLst/>
            <a:gdLst>
              <a:gd name="connsiteX0" fmla="*/ 4880009 w 4880009"/>
              <a:gd name="connsiteY0" fmla="*/ 1597794 h 1597794"/>
              <a:gd name="connsiteX1" fmla="*/ 1549668 w 4880009"/>
              <a:gd name="connsiteY1" fmla="*/ 837398 h 1597794"/>
              <a:gd name="connsiteX2" fmla="*/ 0 w 4880009"/>
              <a:gd name="connsiteY2" fmla="*/ 0 h 159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0009" h="1597794">
                <a:moveTo>
                  <a:pt x="4880009" y="1597794"/>
                </a:moveTo>
                <a:cubicBezTo>
                  <a:pt x="3621506" y="1350745"/>
                  <a:pt x="2363003" y="1103697"/>
                  <a:pt x="1549668" y="837398"/>
                </a:cubicBezTo>
                <a:cubicBezTo>
                  <a:pt x="736333" y="571099"/>
                  <a:pt x="368166" y="285549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9" name="Freeform 48"/>
          <p:cNvSpPr/>
          <p:nvPr/>
        </p:nvSpPr>
        <p:spPr>
          <a:xfrm>
            <a:off x="1463675" y="5476875"/>
            <a:ext cx="4705350" cy="388938"/>
          </a:xfrm>
          <a:custGeom>
            <a:avLst/>
            <a:gdLst>
              <a:gd name="connsiteX0" fmla="*/ 4706754 w 4706754"/>
              <a:gd name="connsiteY0" fmla="*/ 28876 h 389823"/>
              <a:gd name="connsiteX1" fmla="*/ 1540042 w 4706754"/>
              <a:gd name="connsiteY1" fmla="*/ 385010 h 389823"/>
              <a:gd name="connsiteX2" fmla="*/ 0 w 4706754"/>
              <a:gd name="connsiteY2" fmla="*/ 0 h 38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6754" h="389823">
                <a:moveTo>
                  <a:pt x="4706754" y="28876"/>
                </a:moveTo>
                <a:cubicBezTo>
                  <a:pt x="3515627" y="209349"/>
                  <a:pt x="2324501" y="389823"/>
                  <a:pt x="1540042" y="385010"/>
                </a:cubicBezTo>
                <a:cubicBezTo>
                  <a:pt x="755583" y="380197"/>
                  <a:pt x="377791" y="190098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265" name="TextBox 50"/>
          <p:cNvSpPr txBox="1">
            <a:spLocks noChangeArrowheads="1"/>
          </p:cNvSpPr>
          <p:nvPr/>
        </p:nvSpPr>
        <p:spPr bwMode="auto">
          <a:xfrm>
            <a:off x="5867400" y="54864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9266" name="TextBox 52"/>
          <p:cNvSpPr txBox="1">
            <a:spLocks noChangeArrowheads="1"/>
          </p:cNvSpPr>
          <p:nvPr/>
        </p:nvSpPr>
        <p:spPr bwMode="auto">
          <a:xfrm>
            <a:off x="5791200" y="5105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9267" name="TextBox 53"/>
          <p:cNvSpPr txBox="1">
            <a:spLocks noChangeArrowheads="1"/>
          </p:cNvSpPr>
          <p:nvPr/>
        </p:nvSpPr>
        <p:spPr bwMode="auto">
          <a:xfrm>
            <a:off x="304800" y="266700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 dirty="0"/>
              <a:t>B,S</a:t>
            </a:r>
          </a:p>
        </p:txBody>
      </p:sp>
      <p:sp>
        <p:nvSpPr>
          <p:cNvPr id="9268" name="TextBox 54"/>
          <p:cNvSpPr txBox="1">
            <a:spLocks noChangeArrowheads="1"/>
          </p:cNvSpPr>
          <p:nvPr/>
        </p:nvSpPr>
        <p:spPr bwMode="auto">
          <a:xfrm>
            <a:off x="609600" y="106680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 dirty="0"/>
              <a:t>B,S</a:t>
            </a:r>
          </a:p>
        </p:txBody>
      </p:sp>
      <p:sp>
        <p:nvSpPr>
          <p:cNvPr id="9269" name="TextBox 56"/>
          <p:cNvSpPr txBox="1">
            <a:spLocks noChangeArrowheads="1"/>
          </p:cNvSpPr>
          <p:nvPr/>
        </p:nvSpPr>
        <p:spPr bwMode="auto">
          <a:xfrm>
            <a:off x="396875" y="449580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 dirty="0"/>
              <a:t>B,S</a:t>
            </a:r>
          </a:p>
        </p:txBody>
      </p:sp>
      <p:sp>
        <p:nvSpPr>
          <p:cNvPr id="59" name="Arc 58"/>
          <p:cNvSpPr/>
          <p:nvPr/>
        </p:nvSpPr>
        <p:spPr>
          <a:xfrm rot="589181">
            <a:off x="2555875" y="2701925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0" name="Arc 59"/>
          <p:cNvSpPr/>
          <p:nvPr/>
        </p:nvSpPr>
        <p:spPr>
          <a:xfrm rot="1751183">
            <a:off x="4613275" y="281305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272" name="TextBox 60"/>
          <p:cNvSpPr txBox="1">
            <a:spLocks noChangeArrowheads="1"/>
          </p:cNvSpPr>
          <p:nvPr/>
        </p:nvSpPr>
        <p:spPr bwMode="auto">
          <a:xfrm>
            <a:off x="2454275" y="2543175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9273" name="TextBox 61"/>
          <p:cNvSpPr txBox="1">
            <a:spLocks noChangeArrowheads="1"/>
          </p:cNvSpPr>
          <p:nvPr/>
        </p:nvSpPr>
        <p:spPr bwMode="auto">
          <a:xfrm>
            <a:off x="4648200" y="2557462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 dirty="0"/>
              <a:t>B,S</a:t>
            </a:r>
          </a:p>
        </p:txBody>
      </p:sp>
      <p:cxnSp>
        <p:nvCxnSpPr>
          <p:cNvPr id="64" name="Straight Arrow Connector 63"/>
          <p:cNvCxnSpPr>
            <a:stCxn id="9" idx="4"/>
            <a:endCxn id="27" idx="0"/>
          </p:cNvCxnSpPr>
          <p:nvPr/>
        </p:nvCxnSpPr>
        <p:spPr>
          <a:xfrm>
            <a:off x="6386513" y="3094038"/>
            <a:ext cx="76200" cy="5635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7" idx="4"/>
            <a:endCxn id="46" idx="0"/>
          </p:cNvCxnSpPr>
          <p:nvPr/>
        </p:nvCxnSpPr>
        <p:spPr>
          <a:xfrm>
            <a:off x="6462713" y="4389438"/>
            <a:ext cx="76200" cy="7159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Arc 88"/>
          <p:cNvSpPr/>
          <p:nvPr/>
        </p:nvSpPr>
        <p:spPr>
          <a:xfrm rot="5400000">
            <a:off x="6781800" y="36576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0" name="Arc 89"/>
          <p:cNvSpPr/>
          <p:nvPr/>
        </p:nvSpPr>
        <p:spPr>
          <a:xfrm rot="5400000">
            <a:off x="6858000" y="51816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2" name="Freeform 91"/>
          <p:cNvSpPr/>
          <p:nvPr/>
        </p:nvSpPr>
        <p:spPr>
          <a:xfrm>
            <a:off x="6564313" y="4379913"/>
            <a:ext cx="193675" cy="750887"/>
          </a:xfrm>
          <a:custGeom>
            <a:avLst/>
            <a:gdLst>
              <a:gd name="connsiteX0" fmla="*/ 125129 w 194110"/>
              <a:gd name="connsiteY0" fmla="*/ 750770 h 750770"/>
              <a:gd name="connsiteX1" fmla="*/ 173255 w 194110"/>
              <a:gd name="connsiteY1" fmla="*/ 327259 h 750770"/>
              <a:gd name="connsiteX2" fmla="*/ 0 w 194110"/>
              <a:gd name="connsiteY2" fmla="*/ 0 h 75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110" h="750770">
                <a:moveTo>
                  <a:pt x="125129" y="750770"/>
                </a:moveTo>
                <a:cubicBezTo>
                  <a:pt x="159619" y="601578"/>
                  <a:pt x="194110" y="452387"/>
                  <a:pt x="173255" y="327259"/>
                </a:cubicBezTo>
                <a:cubicBezTo>
                  <a:pt x="152400" y="202131"/>
                  <a:pt x="76200" y="101065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3" name="Freeform 92"/>
          <p:cNvSpPr/>
          <p:nvPr/>
        </p:nvSpPr>
        <p:spPr>
          <a:xfrm>
            <a:off x="6765925" y="2859088"/>
            <a:ext cx="714375" cy="2328862"/>
          </a:xfrm>
          <a:custGeom>
            <a:avLst/>
            <a:gdLst>
              <a:gd name="connsiteX0" fmla="*/ 0 w 713873"/>
              <a:gd name="connsiteY0" fmla="*/ 0 h 2329314"/>
              <a:gd name="connsiteX1" fmla="*/ 712269 w 713873"/>
              <a:gd name="connsiteY1" fmla="*/ 1039529 h 2329314"/>
              <a:gd name="connsiteX2" fmla="*/ 9625 w 713873"/>
              <a:gd name="connsiteY2" fmla="*/ 2329314 h 232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3873" h="2329314">
                <a:moveTo>
                  <a:pt x="0" y="0"/>
                </a:moveTo>
                <a:cubicBezTo>
                  <a:pt x="355332" y="325655"/>
                  <a:pt x="710665" y="651310"/>
                  <a:pt x="712269" y="1039529"/>
                </a:cubicBezTo>
                <a:cubicBezTo>
                  <a:pt x="713873" y="1427748"/>
                  <a:pt x="361749" y="1878531"/>
                  <a:pt x="9625" y="2329314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280" name="TextBox 93"/>
          <p:cNvSpPr txBox="1">
            <a:spLocks noChangeArrowheads="1"/>
          </p:cNvSpPr>
          <p:nvPr/>
        </p:nvSpPr>
        <p:spPr bwMode="auto">
          <a:xfrm>
            <a:off x="6562725" y="48768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9281" name="TextBox 94"/>
          <p:cNvSpPr txBox="1">
            <a:spLocks noChangeArrowheads="1"/>
          </p:cNvSpPr>
          <p:nvPr/>
        </p:nvSpPr>
        <p:spPr bwMode="auto">
          <a:xfrm>
            <a:off x="6867525" y="4038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9282" name="TextBox 95"/>
          <p:cNvSpPr txBox="1">
            <a:spLocks noChangeArrowheads="1"/>
          </p:cNvSpPr>
          <p:nvPr/>
        </p:nvSpPr>
        <p:spPr bwMode="auto">
          <a:xfrm>
            <a:off x="6324600" y="30765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9283" name="TextBox 96"/>
          <p:cNvSpPr txBox="1">
            <a:spLocks noChangeArrowheads="1"/>
          </p:cNvSpPr>
          <p:nvPr/>
        </p:nvSpPr>
        <p:spPr bwMode="auto">
          <a:xfrm>
            <a:off x="6858000" y="5562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9284" name="TextBox 97"/>
          <p:cNvSpPr txBox="1">
            <a:spLocks noChangeArrowheads="1"/>
          </p:cNvSpPr>
          <p:nvPr/>
        </p:nvSpPr>
        <p:spPr bwMode="auto">
          <a:xfrm>
            <a:off x="6705600" y="27717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9285" name="TextBox 98"/>
          <p:cNvSpPr txBox="1">
            <a:spLocks noChangeArrowheads="1"/>
          </p:cNvSpPr>
          <p:nvPr/>
        </p:nvSpPr>
        <p:spPr bwMode="auto">
          <a:xfrm>
            <a:off x="6410325" y="43719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57600" y="6172200"/>
            <a:ext cx="19812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the bug!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99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way to look at DFAs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A75E7-2ADA-4E80-868D-7C427D28F46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2286000" y="3886200"/>
            <a:ext cx="4572000" cy="2003425"/>
            <a:chOff x="4267200" y="4495800"/>
            <a:chExt cx="4495800" cy="1919359"/>
          </a:xfrm>
        </p:grpSpPr>
        <p:sp>
          <p:nvSpPr>
            <p:cNvPr id="8" name="Oval 7"/>
            <p:cNvSpPr/>
            <p:nvPr/>
          </p:nvSpPr>
          <p:spPr>
            <a:xfrm>
              <a:off x="4571604" y="5257765"/>
              <a:ext cx="533876" cy="53383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7009951" y="5257765"/>
              <a:ext cx="533876" cy="53383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8229124" y="5257765"/>
              <a:ext cx="533876" cy="533831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s</a:t>
              </a:r>
              <a:r>
                <a:rPr lang="en-US" b="1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5790777" y="5257765"/>
              <a:ext cx="533876" cy="53383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1517" name="TextBox 14"/>
            <p:cNvSpPr txBox="1">
              <a:spLocks noChangeArrowheads="1"/>
            </p:cNvSpPr>
            <p:nvPr/>
          </p:nvSpPr>
          <p:spPr bwMode="auto">
            <a:xfrm>
              <a:off x="7543800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21518" name="TextBox 15"/>
            <p:cNvSpPr txBox="1">
              <a:spLocks noChangeArrowheads="1"/>
            </p:cNvSpPr>
            <p:nvPr/>
          </p:nvSpPr>
          <p:spPr bwMode="auto">
            <a:xfrm>
              <a:off x="6400799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cxnSp>
          <p:nvCxnSpPr>
            <p:cNvPr id="14" name="Straight Arrow Connector 13"/>
            <p:cNvCxnSpPr>
              <a:stCxn id="8" idx="6"/>
              <a:endCxn id="11" idx="2"/>
            </p:cNvCxnSpPr>
            <p:nvPr/>
          </p:nvCxnSpPr>
          <p:spPr>
            <a:xfrm>
              <a:off x="5105480" y="5523919"/>
              <a:ext cx="68529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20" name="TextBox 18"/>
            <p:cNvSpPr txBox="1">
              <a:spLocks noChangeArrowheads="1"/>
            </p:cNvSpPr>
            <p:nvPr/>
          </p:nvSpPr>
          <p:spPr bwMode="auto">
            <a:xfrm>
              <a:off x="5105400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21521" name="TextBox 23"/>
            <p:cNvSpPr txBox="1">
              <a:spLocks noChangeArrowheads="1"/>
            </p:cNvSpPr>
            <p:nvPr/>
          </p:nvSpPr>
          <p:spPr bwMode="auto">
            <a:xfrm>
              <a:off x="8229600" y="6096000"/>
              <a:ext cx="5334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sp>
          <p:nvSpPr>
            <p:cNvPr id="21522" name="TextBox 24"/>
            <p:cNvSpPr txBox="1">
              <a:spLocks noChangeArrowheads="1"/>
            </p:cNvSpPr>
            <p:nvPr/>
          </p:nvSpPr>
          <p:spPr bwMode="auto">
            <a:xfrm>
              <a:off x="7086600" y="45720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21523" name="TextBox 27"/>
            <p:cNvSpPr txBox="1">
              <a:spLocks noChangeArrowheads="1"/>
            </p:cNvSpPr>
            <p:nvPr/>
          </p:nvSpPr>
          <p:spPr bwMode="auto">
            <a:xfrm>
              <a:off x="4724400" y="60960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21524" name="TextBox 28"/>
            <p:cNvSpPr txBox="1">
              <a:spLocks noChangeArrowheads="1"/>
            </p:cNvSpPr>
            <p:nvPr/>
          </p:nvSpPr>
          <p:spPr bwMode="auto">
            <a:xfrm>
              <a:off x="5791199" y="47244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20" name="Arc 19"/>
            <p:cNvSpPr/>
            <p:nvPr/>
          </p:nvSpPr>
          <p:spPr>
            <a:xfrm>
              <a:off x="4952498" y="4909481"/>
              <a:ext cx="1067753" cy="652461"/>
            </a:xfrm>
            <a:prstGeom prst="arc">
              <a:avLst>
                <a:gd name="adj1" fmla="val 10855616"/>
                <a:gd name="adj2" fmla="val 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21" name="Arc 20"/>
            <p:cNvSpPr/>
            <p:nvPr/>
          </p:nvSpPr>
          <p:spPr>
            <a:xfrm>
              <a:off x="4724586" y="4495800"/>
              <a:ext cx="2591329" cy="1447884"/>
            </a:xfrm>
            <a:prstGeom prst="arc">
              <a:avLst>
                <a:gd name="adj1" fmla="val 10677123"/>
                <a:gd name="adj2" fmla="val 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6324653" y="5485898"/>
              <a:ext cx="68529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7543827" y="5485898"/>
              <a:ext cx="68529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 23"/>
            <p:cNvSpPr/>
            <p:nvPr/>
          </p:nvSpPr>
          <p:spPr>
            <a:xfrm rot="14988361">
              <a:off x="4669524" y="5813313"/>
              <a:ext cx="381743" cy="380894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25" name="Arc 24"/>
            <p:cNvSpPr/>
            <p:nvPr/>
          </p:nvSpPr>
          <p:spPr>
            <a:xfrm rot="14988361">
              <a:off x="8283337" y="5769207"/>
              <a:ext cx="381742" cy="380894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4267200" y="5485898"/>
              <a:ext cx="304404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838200" y="2590800"/>
            <a:ext cx="7451725" cy="830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Lemma:  x is in the language recognized by a DFA </a:t>
            </a:r>
            <a:r>
              <a:rPr lang="en-US" sz="2400" dirty="0" err="1"/>
              <a:t>iff</a:t>
            </a:r>
            <a:r>
              <a:rPr lang="en-US" sz="2400" dirty="0"/>
              <a:t> </a:t>
            </a:r>
          </a:p>
          <a:p>
            <a:pPr>
              <a:defRPr/>
            </a:pPr>
            <a:r>
              <a:rPr lang="en-US" sz="2400" dirty="0"/>
              <a:t>x labels a path from the start state to some final state</a:t>
            </a:r>
          </a:p>
        </p:txBody>
      </p:sp>
      <p:sp>
        <p:nvSpPr>
          <p:cNvPr id="21512" name="TextBox 28"/>
          <p:cNvSpPr txBox="1">
            <a:spLocks noChangeArrowheads="1"/>
          </p:cNvSpPr>
          <p:nvPr/>
        </p:nvSpPr>
        <p:spPr bwMode="auto">
          <a:xfrm>
            <a:off x="838200" y="1524000"/>
            <a:ext cx="7119938" cy="8302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400"/>
              <a:t>Definition: The label of a path in a DFA is the </a:t>
            </a:r>
          </a:p>
          <a:p>
            <a:pPr eaLnBrk="1" hangingPunct="1"/>
            <a:r>
              <a:rPr lang="en-US" sz="2400"/>
              <a:t>concatenation of all the labels on its edges in order</a:t>
            </a:r>
          </a:p>
        </p:txBody>
      </p:sp>
    </p:spTree>
    <p:extLst>
      <p:ext uri="{BB962C8B-B14F-4D97-AF65-F5344CB8AC3E}">
        <p14:creationId xmlns:p14="http://schemas.microsoft.com/office/powerpoint/2010/main" val="102997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Nondeterministic Finite Automaton (NFA)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800" smtClean="0"/>
              <a:t>Graph with start state, final states, edges labeled by symbols (like DFA) but</a:t>
            </a:r>
          </a:p>
          <a:p>
            <a:pPr lvl="1"/>
            <a:r>
              <a:rPr lang="en-US" sz="2400" smtClean="0"/>
              <a:t>Not required to have exactly 1 edge out of each state labeled by each symbol  - can have 0 or &gt;1</a:t>
            </a:r>
          </a:p>
          <a:p>
            <a:pPr lvl="1"/>
            <a:r>
              <a:rPr lang="en-US" sz="2400" smtClean="0"/>
              <a:t>Also can have edges labeled by empty string </a:t>
            </a:r>
            <a:r>
              <a:rPr lang="en-US" sz="2400" b="1" smtClean="0">
                <a:sym typeface="Symbol" pitchFamily="18" charset="2"/>
              </a:rPr>
              <a:t></a:t>
            </a:r>
          </a:p>
          <a:p>
            <a:r>
              <a:rPr lang="en-US" sz="2800" smtClean="0"/>
              <a:t>Definition: x is in the language recognized by an NFA iff x labels a path from the start state to some final state</a:t>
            </a:r>
          </a:p>
          <a:p>
            <a:endParaRPr lang="en-US" b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A9C76-B988-4124-AE62-5CE2A46344B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22535" name="Group 26"/>
          <p:cNvGrpSpPr>
            <a:grpSpLocks/>
          </p:cNvGrpSpPr>
          <p:nvPr/>
        </p:nvGrpSpPr>
        <p:grpSpPr bwMode="auto">
          <a:xfrm>
            <a:off x="2362200" y="4953000"/>
            <a:ext cx="4572000" cy="1344613"/>
            <a:chOff x="2362200" y="5059196"/>
            <a:chExt cx="4572000" cy="1344581"/>
          </a:xfrm>
        </p:grpSpPr>
        <p:sp>
          <p:nvSpPr>
            <p:cNvPr id="8" name="Oval 7"/>
            <p:cNvSpPr/>
            <p:nvPr/>
          </p:nvSpPr>
          <p:spPr>
            <a:xfrm>
              <a:off x="2671763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151438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391275" y="5138569"/>
              <a:ext cx="542925" cy="557200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s</a:t>
              </a:r>
              <a:r>
                <a:rPr lang="en-US" b="1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911600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2540" name="TextBox 14"/>
            <p:cNvSpPr txBox="1">
              <a:spLocks noChangeArrowheads="1"/>
            </p:cNvSpPr>
            <p:nvPr/>
          </p:nvSpPr>
          <p:spPr bwMode="auto">
            <a:xfrm>
              <a:off x="5694336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22541" name="TextBox 15"/>
            <p:cNvSpPr txBox="1">
              <a:spLocks noChangeArrowheads="1"/>
            </p:cNvSpPr>
            <p:nvPr/>
          </p:nvSpPr>
          <p:spPr bwMode="auto">
            <a:xfrm>
              <a:off x="4531962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cxnSp>
          <p:nvCxnSpPr>
            <p:cNvPr id="14" name="Straight Arrow Connector 13"/>
            <p:cNvCxnSpPr>
              <a:stCxn id="8" idx="6"/>
              <a:endCxn id="11" idx="2"/>
            </p:cNvCxnSpPr>
            <p:nvPr/>
          </p:nvCxnSpPr>
          <p:spPr>
            <a:xfrm>
              <a:off x="3214688" y="5416375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3" name="TextBox 18"/>
            <p:cNvSpPr txBox="1">
              <a:spLocks noChangeArrowheads="1"/>
            </p:cNvSpPr>
            <p:nvPr/>
          </p:nvSpPr>
          <p:spPr bwMode="auto">
            <a:xfrm>
              <a:off x="3214607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22544" name="TextBox 23"/>
            <p:cNvSpPr txBox="1">
              <a:spLocks noChangeArrowheads="1"/>
            </p:cNvSpPr>
            <p:nvPr/>
          </p:nvSpPr>
          <p:spPr bwMode="auto">
            <a:xfrm>
              <a:off x="6391759" y="6013590"/>
              <a:ext cx="542441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sp>
          <p:nvSpPr>
            <p:cNvPr id="22545" name="TextBox 27"/>
            <p:cNvSpPr txBox="1">
              <a:spLocks noChangeArrowheads="1"/>
            </p:cNvSpPr>
            <p:nvPr/>
          </p:nvSpPr>
          <p:spPr bwMode="auto">
            <a:xfrm>
              <a:off x="2819400" y="6096000"/>
              <a:ext cx="457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4454525" y="5376688"/>
              <a:ext cx="69691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694363" y="5376688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 23"/>
            <p:cNvSpPr/>
            <p:nvPr/>
          </p:nvSpPr>
          <p:spPr>
            <a:xfrm rot="14988361">
              <a:off x="2766224" y="5723545"/>
              <a:ext cx="398453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25" name="Arc 24"/>
            <p:cNvSpPr/>
            <p:nvPr/>
          </p:nvSpPr>
          <p:spPr>
            <a:xfrm rot="14988361">
              <a:off x="6441286" y="5677509"/>
              <a:ext cx="398454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2362200" y="5376688"/>
              <a:ext cx="309563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556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600" smtClean="0"/>
              <a:t>Design an NFA to recognize the set of binary strings that contain 111 or have an even # of 1’s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58625-0D82-4E5C-9EFC-7DF769A3ED7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2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ways of thinking about NFAs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Outside observer:  Is there a path labeled by x from the start state to some final state?  </a:t>
            </a:r>
          </a:p>
          <a:p>
            <a:pPr lvl="3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Perfect guesser: The NFA has input x and whenever there is a choice of what to do it </a:t>
            </a:r>
            <a:r>
              <a:rPr lang="en-US" smtClean="0"/>
              <a:t>magically guesses </a:t>
            </a:r>
            <a:r>
              <a:rPr lang="en-US" dirty="0" smtClean="0"/>
              <a:t>a good one (if one exists)</a:t>
            </a:r>
          </a:p>
          <a:p>
            <a:pPr lvl="3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Parallel exploration:  The NFA computation runs all possible computations on x step-by-step at the same time in parallel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6C4D8-AD76-4F4A-A8BC-A21D22A5157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Reading assignments</a:t>
            </a:r>
          </a:p>
          <a:p>
            <a:pPr lvl="1" eaLnBrk="1" hangingPunct="1">
              <a:defRPr/>
            </a:pP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Edition,  </a:t>
            </a:r>
            <a:r>
              <a:rPr lang="en-US" dirty="0" smtClean="0"/>
              <a:t>Sections 13.3 and 13.4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Edition,  </a:t>
            </a:r>
            <a:r>
              <a:rPr lang="en-US" dirty="0" smtClean="0"/>
              <a:t>Section 12.3 and 12.4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Edition,  </a:t>
            </a:r>
            <a:r>
              <a:rPr lang="en-US" dirty="0" smtClean="0"/>
              <a:t>Section 11.3 and </a:t>
            </a:r>
            <a:r>
              <a:rPr lang="en-US" dirty="0" smtClean="0"/>
              <a:t>11.4</a:t>
            </a:r>
          </a:p>
          <a:p>
            <a:pPr eaLnBrk="1" hangingPunct="1">
              <a:defRPr/>
            </a:pPr>
            <a:r>
              <a:rPr lang="en-US" dirty="0" smtClean="0"/>
              <a:t>Homework 9 will be posted today</a:t>
            </a:r>
          </a:p>
          <a:p>
            <a:pPr lvl="1" eaLnBrk="1" hangingPunct="1">
              <a:defRPr/>
            </a:pPr>
            <a:r>
              <a:rPr lang="en-US" dirty="0" smtClean="0"/>
              <a:t>Due date,  Friday November 30</a:t>
            </a:r>
            <a:endParaRPr lang="en-US" dirty="0" smtClean="0"/>
          </a:p>
          <a:p>
            <a:pPr eaLnBrk="1" hangingPunct="1">
              <a:buFont typeface="Arial" charset="0"/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01F328-2C06-47E6-A216-6E4DBBEEBD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lecture highlights</a:t>
            </a: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>
          <a:xfrm>
            <a:off x="609600" y="1295401"/>
            <a:ext cx="8001000" cy="1295400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Finite state machines</a:t>
            </a:r>
          </a:p>
          <a:p>
            <a:pPr lvl="1">
              <a:defRPr/>
            </a:pPr>
            <a:r>
              <a:rPr lang="en-US" dirty="0" smtClean="0"/>
              <a:t>States, transitions, start state, final states</a:t>
            </a:r>
          </a:p>
          <a:p>
            <a:pPr lvl="1">
              <a:defRPr/>
            </a:pPr>
            <a:r>
              <a:rPr lang="en-US" dirty="0" smtClean="0"/>
              <a:t>Languages recognized by FSMs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marL="457200" lvl="1" indent="0">
              <a:buFont typeface="Arial" charset="0"/>
              <a:buNone/>
              <a:defRPr/>
            </a:pPr>
            <a:endParaRPr lang="en-US" sz="16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Autumn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59117-FAFD-4564-94E2-BCCBB08FA80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4" name="Oval 83"/>
          <p:cNvSpPr/>
          <p:nvPr/>
        </p:nvSpPr>
        <p:spPr bwMode="auto">
          <a:xfrm>
            <a:off x="319088" y="4360863"/>
            <a:ext cx="425450" cy="38576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s</a:t>
            </a:r>
            <a:r>
              <a:rPr lang="en-US" sz="1200" b="1" baseline="-25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85" name="Oval 84"/>
          <p:cNvSpPr/>
          <p:nvPr/>
        </p:nvSpPr>
        <p:spPr bwMode="auto">
          <a:xfrm>
            <a:off x="2262188" y="4360863"/>
            <a:ext cx="423862" cy="38576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s</a:t>
            </a:r>
            <a:r>
              <a:rPr lang="en-US" sz="1200" b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6" name="Oval 85"/>
          <p:cNvSpPr/>
          <p:nvPr/>
        </p:nvSpPr>
        <p:spPr bwMode="auto">
          <a:xfrm>
            <a:off x="3232150" y="4360863"/>
            <a:ext cx="425450" cy="38576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A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1290638" y="4360863"/>
            <a:ext cx="423862" cy="38576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s</a:t>
            </a:r>
            <a:r>
              <a:rPr lang="en-US" sz="1200" b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109" name="TextBox 14"/>
          <p:cNvSpPr txBox="1">
            <a:spLocks noChangeArrowheads="1"/>
          </p:cNvSpPr>
          <p:nvPr/>
        </p:nvSpPr>
        <p:spPr bwMode="auto">
          <a:xfrm>
            <a:off x="2686373" y="4306080"/>
            <a:ext cx="182105" cy="214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100" b="1" dirty="0"/>
              <a:t>1</a:t>
            </a:r>
          </a:p>
        </p:txBody>
      </p:sp>
      <p:sp>
        <p:nvSpPr>
          <p:cNvPr id="4110" name="TextBox 15"/>
          <p:cNvSpPr txBox="1">
            <a:spLocks noChangeArrowheads="1"/>
          </p:cNvSpPr>
          <p:nvPr/>
        </p:nvSpPr>
        <p:spPr bwMode="auto">
          <a:xfrm>
            <a:off x="1775847" y="4306080"/>
            <a:ext cx="4163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100" b="1" dirty="0" smtClean="0"/>
              <a:t>0,1</a:t>
            </a:r>
            <a:endParaRPr lang="en-US" sz="1100" b="1" dirty="0"/>
          </a:p>
        </p:txBody>
      </p:sp>
      <p:cxnSp>
        <p:nvCxnSpPr>
          <p:cNvPr id="90" name="Straight Arrow Connector 89"/>
          <p:cNvCxnSpPr>
            <a:stCxn id="84" idx="6"/>
            <a:endCxn id="87" idx="2"/>
          </p:cNvCxnSpPr>
          <p:nvPr/>
        </p:nvCxnSpPr>
        <p:spPr bwMode="auto">
          <a:xfrm>
            <a:off x="744538" y="4554538"/>
            <a:ext cx="5461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2" name="TextBox 18"/>
          <p:cNvSpPr txBox="1">
            <a:spLocks noChangeArrowheads="1"/>
          </p:cNvSpPr>
          <p:nvPr/>
        </p:nvSpPr>
        <p:spPr bwMode="auto">
          <a:xfrm>
            <a:off x="743919" y="4306080"/>
            <a:ext cx="42566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100" b="1" dirty="0" smtClean="0"/>
              <a:t>0,1</a:t>
            </a:r>
            <a:endParaRPr lang="en-US" sz="1100" b="1" dirty="0"/>
          </a:p>
        </p:txBody>
      </p:sp>
      <p:sp>
        <p:nvSpPr>
          <p:cNvPr id="4113" name="TextBox 23"/>
          <p:cNvSpPr txBox="1">
            <a:spLocks noChangeArrowheads="1"/>
          </p:cNvSpPr>
          <p:nvPr/>
        </p:nvSpPr>
        <p:spPr bwMode="auto">
          <a:xfrm>
            <a:off x="3232688" y="4967521"/>
            <a:ext cx="424912" cy="214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100" b="1" dirty="0"/>
              <a:t>0,1</a:t>
            </a:r>
          </a:p>
        </p:txBody>
      </p:sp>
      <p:cxnSp>
        <p:nvCxnSpPr>
          <p:cNvPr id="98" name="Straight Arrow Connector 97"/>
          <p:cNvCxnSpPr/>
          <p:nvPr/>
        </p:nvCxnSpPr>
        <p:spPr bwMode="auto">
          <a:xfrm>
            <a:off x="1714500" y="4525963"/>
            <a:ext cx="5476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 bwMode="auto">
          <a:xfrm>
            <a:off x="2686050" y="4525963"/>
            <a:ext cx="5461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Arc 100"/>
          <p:cNvSpPr/>
          <p:nvPr/>
        </p:nvSpPr>
        <p:spPr bwMode="auto">
          <a:xfrm rot="14988361">
            <a:off x="3289300" y="4716463"/>
            <a:ext cx="276225" cy="30480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100" b="1"/>
          </a:p>
        </p:txBody>
      </p:sp>
      <p:cxnSp>
        <p:nvCxnSpPr>
          <p:cNvPr id="102" name="Straight Arrow Connector 101"/>
          <p:cNvCxnSpPr/>
          <p:nvPr/>
        </p:nvCxnSpPr>
        <p:spPr bwMode="auto">
          <a:xfrm>
            <a:off x="76200" y="4525963"/>
            <a:ext cx="242888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 bwMode="auto">
          <a:xfrm>
            <a:off x="3233738" y="3424238"/>
            <a:ext cx="423862" cy="38576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R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cxnSp>
        <p:nvCxnSpPr>
          <p:cNvPr id="104" name="Straight Arrow Connector 103"/>
          <p:cNvCxnSpPr>
            <a:endCxn id="103" idx="3"/>
          </p:cNvCxnSpPr>
          <p:nvPr/>
        </p:nvCxnSpPr>
        <p:spPr bwMode="auto">
          <a:xfrm flipV="1">
            <a:off x="2565400" y="3753506"/>
            <a:ext cx="730411" cy="61212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4"/>
          <p:cNvSpPr txBox="1">
            <a:spLocks noChangeArrowheads="1"/>
          </p:cNvSpPr>
          <p:nvPr/>
        </p:nvSpPr>
        <p:spPr bwMode="auto">
          <a:xfrm>
            <a:off x="2644365" y="3952526"/>
            <a:ext cx="18210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100" b="1" dirty="0" smtClean="0"/>
              <a:t>0</a:t>
            </a:r>
            <a:endParaRPr lang="en-US" sz="1100" b="1" dirty="0"/>
          </a:p>
        </p:txBody>
      </p:sp>
      <p:sp>
        <p:nvSpPr>
          <p:cNvPr id="107" name="TextBox 23"/>
          <p:cNvSpPr txBox="1">
            <a:spLocks noChangeArrowheads="1"/>
          </p:cNvSpPr>
          <p:nvPr/>
        </p:nvSpPr>
        <p:spPr bwMode="auto">
          <a:xfrm>
            <a:off x="3276600" y="4014690"/>
            <a:ext cx="424912" cy="214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100" b="1" dirty="0"/>
              <a:t>0,1</a:t>
            </a:r>
          </a:p>
        </p:txBody>
      </p:sp>
      <p:sp>
        <p:nvSpPr>
          <p:cNvPr id="108" name="Arc 107"/>
          <p:cNvSpPr/>
          <p:nvPr/>
        </p:nvSpPr>
        <p:spPr bwMode="auto">
          <a:xfrm rot="14988361">
            <a:off x="3333212" y="3763632"/>
            <a:ext cx="276225" cy="30480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100" b="1"/>
          </a:p>
        </p:txBody>
      </p:sp>
      <p:grpSp>
        <p:nvGrpSpPr>
          <p:cNvPr id="110" name="Group 5"/>
          <p:cNvGrpSpPr>
            <a:grpSpLocks/>
          </p:cNvGrpSpPr>
          <p:nvPr/>
        </p:nvGrpSpPr>
        <p:grpSpPr bwMode="auto">
          <a:xfrm>
            <a:off x="5435164" y="4843871"/>
            <a:ext cx="458332" cy="383243"/>
            <a:chOff x="1725" y="2333"/>
            <a:chExt cx="466" cy="384"/>
          </a:xfrm>
        </p:grpSpPr>
        <p:sp>
          <p:nvSpPr>
            <p:cNvPr id="229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230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42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>
                  <a:latin typeface="Tahoma" pitchFamily="34" charset="0"/>
                </a:rPr>
                <a:t>001</a:t>
              </a:r>
            </a:p>
          </p:txBody>
        </p:sp>
      </p:grpSp>
      <p:grpSp>
        <p:nvGrpSpPr>
          <p:cNvPr id="111" name="Group 8"/>
          <p:cNvGrpSpPr>
            <a:grpSpLocks/>
          </p:cNvGrpSpPr>
          <p:nvPr/>
        </p:nvGrpSpPr>
        <p:grpSpPr bwMode="auto">
          <a:xfrm>
            <a:off x="7512409" y="4843871"/>
            <a:ext cx="450463" cy="383243"/>
            <a:chOff x="3837" y="2333"/>
            <a:chExt cx="458" cy="384"/>
          </a:xfrm>
        </p:grpSpPr>
        <p:sp>
          <p:nvSpPr>
            <p:cNvPr id="227" name="Oval 9"/>
            <p:cNvSpPr>
              <a:spLocks noChangeArrowheads="1"/>
            </p:cNvSpPr>
            <p:nvPr/>
          </p:nvSpPr>
          <p:spPr bwMode="auto">
            <a:xfrm>
              <a:off x="3837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228" name="Text Box 10"/>
            <p:cNvSpPr txBox="1">
              <a:spLocks noChangeArrowheads="1"/>
            </p:cNvSpPr>
            <p:nvPr/>
          </p:nvSpPr>
          <p:spPr bwMode="auto">
            <a:xfrm>
              <a:off x="3867" y="2409"/>
              <a:ext cx="42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 dirty="0">
                  <a:latin typeface="Tahoma" pitchFamily="34" charset="0"/>
                </a:rPr>
                <a:t>011</a:t>
              </a:r>
            </a:p>
          </p:txBody>
        </p:sp>
      </p:grpSp>
      <p:grpSp>
        <p:nvGrpSpPr>
          <p:cNvPr id="112" name="Group 11"/>
          <p:cNvGrpSpPr>
            <a:grpSpLocks/>
          </p:cNvGrpSpPr>
          <p:nvPr/>
        </p:nvGrpSpPr>
        <p:grpSpPr bwMode="auto">
          <a:xfrm>
            <a:off x="8078930" y="5418735"/>
            <a:ext cx="458332" cy="383243"/>
            <a:chOff x="4413" y="2909"/>
            <a:chExt cx="466" cy="384"/>
          </a:xfrm>
        </p:grpSpPr>
        <p:sp>
          <p:nvSpPr>
            <p:cNvPr id="225" name="Oval 12"/>
            <p:cNvSpPr>
              <a:spLocks noChangeArrowheads="1"/>
            </p:cNvSpPr>
            <p:nvPr/>
          </p:nvSpPr>
          <p:spPr bwMode="auto">
            <a:xfrm>
              <a:off x="4413" y="2909"/>
              <a:ext cx="384" cy="384"/>
            </a:xfrm>
            <a:prstGeom prst="ellipse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226" name="Text Box 13"/>
            <p:cNvSpPr txBox="1">
              <a:spLocks noChangeArrowheads="1"/>
            </p:cNvSpPr>
            <p:nvPr/>
          </p:nvSpPr>
          <p:spPr bwMode="auto">
            <a:xfrm>
              <a:off x="4451" y="2987"/>
              <a:ext cx="42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>
                  <a:latin typeface="Tahoma" pitchFamily="34" charset="0"/>
                </a:rPr>
                <a:t>111</a:t>
              </a:r>
            </a:p>
          </p:txBody>
        </p:sp>
      </p:grpSp>
      <p:grpSp>
        <p:nvGrpSpPr>
          <p:cNvPr id="113" name="Group 14"/>
          <p:cNvGrpSpPr>
            <a:grpSpLocks/>
          </p:cNvGrpSpPr>
          <p:nvPr/>
        </p:nvGrpSpPr>
        <p:grpSpPr bwMode="auto">
          <a:xfrm>
            <a:off x="7512409" y="5993599"/>
            <a:ext cx="458332" cy="383243"/>
            <a:chOff x="3837" y="3485"/>
            <a:chExt cx="466" cy="384"/>
          </a:xfrm>
        </p:grpSpPr>
        <p:sp>
          <p:nvSpPr>
            <p:cNvPr id="223" name="Oval 15"/>
            <p:cNvSpPr>
              <a:spLocks noChangeArrowheads="1"/>
            </p:cNvSpPr>
            <p:nvPr/>
          </p:nvSpPr>
          <p:spPr bwMode="auto">
            <a:xfrm>
              <a:off x="3837" y="3485"/>
              <a:ext cx="384" cy="384"/>
            </a:xfrm>
            <a:prstGeom prst="ellipse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224" name="Text Box 16"/>
            <p:cNvSpPr txBox="1">
              <a:spLocks noChangeArrowheads="1"/>
            </p:cNvSpPr>
            <p:nvPr/>
          </p:nvSpPr>
          <p:spPr bwMode="auto">
            <a:xfrm>
              <a:off x="3875" y="3563"/>
              <a:ext cx="42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>
                  <a:latin typeface="Tahoma" pitchFamily="34" charset="0"/>
                </a:rPr>
                <a:t>110</a:t>
              </a:r>
            </a:p>
          </p:txBody>
        </p:sp>
      </p:grpSp>
      <p:grpSp>
        <p:nvGrpSpPr>
          <p:cNvPr id="114" name="Group 17"/>
          <p:cNvGrpSpPr>
            <a:grpSpLocks/>
          </p:cNvGrpSpPr>
          <p:nvPr/>
        </p:nvGrpSpPr>
        <p:grpSpPr bwMode="auto">
          <a:xfrm>
            <a:off x="6945888" y="5418735"/>
            <a:ext cx="448496" cy="383243"/>
            <a:chOff x="3261" y="2909"/>
            <a:chExt cx="456" cy="384"/>
          </a:xfrm>
        </p:grpSpPr>
        <p:sp>
          <p:nvSpPr>
            <p:cNvPr id="221" name="Oval 18"/>
            <p:cNvSpPr>
              <a:spLocks noChangeArrowheads="1"/>
            </p:cNvSpPr>
            <p:nvPr/>
          </p:nvSpPr>
          <p:spPr bwMode="auto">
            <a:xfrm>
              <a:off x="3261" y="2909"/>
              <a:ext cx="384" cy="384"/>
            </a:xfrm>
            <a:prstGeom prst="ellipse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222" name="Text Box 19"/>
            <p:cNvSpPr txBox="1">
              <a:spLocks noChangeArrowheads="1"/>
            </p:cNvSpPr>
            <p:nvPr/>
          </p:nvSpPr>
          <p:spPr bwMode="auto">
            <a:xfrm>
              <a:off x="3289" y="2985"/>
              <a:ext cx="42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>
                  <a:latin typeface="Tahoma" pitchFamily="34" charset="0"/>
                </a:rPr>
                <a:t>101</a:t>
              </a:r>
            </a:p>
          </p:txBody>
        </p:sp>
      </p:grpSp>
      <p:grpSp>
        <p:nvGrpSpPr>
          <p:cNvPr id="115" name="Group 20"/>
          <p:cNvGrpSpPr>
            <a:grpSpLocks/>
          </p:cNvGrpSpPr>
          <p:nvPr/>
        </p:nvGrpSpPr>
        <p:grpSpPr bwMode="auto">
          <a:xfrm>
            <a:off x="6001685" y="5418735"/>
            <a:ext cx="448496" cy="383243"/>
            <a:chOff x="2301" y="2909"/>
            <a:chExt cx="456" cy="384"/>
          </a:xfrm>
        </p:grpSpPr>
        <p:sp>
          <p:nvSpPr>
            <p:cNvPr id="219" name="Oval 21"/>
            <p:cNvSpPr>
              <a:spLocks noChangeArrowheads="1"/>
            </p:cNvSpPr>
            <p:nvPr/>
          </p:nvSpPr>
          <p:spPr bwMode="auto">
            <a:xfrm>
              <a:off x="2301" y="2909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220" name="Text Box 22"/>
            <p:cNvSpPr txBox="1">
              <a:spLocks noChangeArrowheads="1"/>
            </p:cNvSpPr>
            <p:nvPr/>
          </p:nvSpPr>
          <p:spPr bwMode="auto">
            <a:xfrm>
              <a:off x="2329" y="2985"/>
              <a:ext cx="42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>
                  <a:latin typeface="Tahoma" pitchFamily="34" charset="0"/>
                </a:rPr>
                <a:t>010</a:t>
              </a:r>
            </a:p>
          </p:txBody>
        </p:sp>
      </p:grpSp>
      <p:grpSp>
        <p:nvGrpSpPr>
          <p:cNvPr id="116" name="Group 23"/>
          <p:cNvGrpSpPr>
            <a:grpSpLocks/>
          </p:cNvGrpSpPr>
          <p:nvPr/>
        </p:nvGrpSpPr>
        <p:grpSpPr bwMode="auto">
          <a:xfrm>
            <a:off x="4868642" y="5418735"/>
            <a:ext cx="450463" cy="383243"/>
            <a:chOff x="1149" y="2909"/>
            <a:chExt cx="458" cy="384"/>
          </a:xfrm>
        </p:grpSpPr>
        <p:sp>
          <p:nvSpPr>
            <p:cNvPr id="217" name="Oval 24"/>
            <p:cNvSpPr>
              <a:spLocks noChangeArrowheads="1"/>
            </p:cNvSpPr>
            <p:nvPr/>
          </p:nvSpPr>
          <p:spPr bwMode="auto">
            <a:xfrm>
              <a:off x="1149" y="2909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218" name="Text Box 25"/>
            <p:cNvSpPr txBox="1">
              <a:spLocks noChangeArrowheads="1"/>
            </p:cNvSpPr>
            <p:nvPr/>
          </p:nvSpPr>
          <p:spPr bwMode="auto">
            <a:xfrm>
              <a:off x="1179" y="2997"/>
              <a:ext cx="42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>
                  <a:latin typeface="Tahoma" pitchFamily="34" charset="0"/>
                </a:rPr>
                <a:t>000</a:t>
              </a:r>
            </a:p>
          </p:txBody>
        </p:sp>
      </p:grpSp>
      <p:grpSp>
        <p:nvGrpSpPr>
          <p:cNvPr id="117" name="Group 26"/>
          <p:cNvGrpSpPr>
            <a:grpSpLocks/>
          </p:cNvGrpSpPr>
          <p:nvPr/>
        </p:nvGrpSpPr>
        <p:grpSpPr bwMode="auto">
          <a:xfrm>
            <a:off x="5435164" y="5993599"/>
            <a:ext cx="458332" cy="383243"/>
            <a:chOff x="1725" y="3485"/>
            <a:chExt cx="466" cy="384"/>
          </a:xfrm>
        </p:grpSpPr>
        <p:sp>
          <p:nvSpPr>
            <p:cNvPr id="215" name="Oval 27"/>
            <p:cNvSpPr>
              <a:spLocks noChangeArrowheads="1"/>
            </p:cNvSpPr>
            <p:nvPr/>
          </p:nvSpPr>
          <p:spPr bwMode="auto">
            <a:xfrm>
              <a:off x="1725" y="3485"/>
              <a:ext cx="384" cy="384"/>
            </a:xfrm>
            <a:prstGeom prst="ellipse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216" name="Text Box 28"/>
            <p:cNvSpPr txBox="1">
              <a:spLocks noChangeArrowheads="1"/>
            </p:cNvSpPr>
            <p:nvPr/>
          </p:nvSpPr>
          <p:spPr bwMode="auto">
            <a:xfrm>
              <a:off x="1763" y="3561"/>
              <a:ext cx="42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>
                  <a:latin typeface="Tahoma" pitchFamily="34" charset="0"/>
                </a:rPr>
                <a:t>100</a:t>
              </a:r>
            </a:p>
          </p:txBody>
        </p:sp>
      </p:grpSp>
      <p:grpSp>
        <p:nvGrpSpPr>
          <p:cNvPr id="118" name="Group 29"/>
          <p:cNvGrpSpPr>
            <a:grpSpLocks/>
          </p:cNvGrpSpPr>
          <p:nvPr/>
        </p:nvGrpSpPr>
        <p:grpSpPr bwMode="auto">
          <a:xfrm>
            <a:off x="5812842" y="4854852"/>
            <a:ext cx="1699562" cy="246513"/>
            <a:chOff x="2016" y="2603"/>
            <a:chExt cx="1728" cy="247"/>
          </a:xfrm>
        </p:grpSpPr>
        <p:cxnSp>
          <p:nvCxnSpPr>
            <p:cNvPr id="213" name="AutoShape 30"/>
            <p:cNvCxnSpPr>
              <a:cxnSpLocks noChangeShapeType="1"/>
              <a:stCxn id="229" idx="6"/>
              <a:endCxn id="227" idx="2"/>
            </p:cNvCxnSpPr>
            <p:nvPr/>
          </p:nvCxnSpPr>
          <p:spPr bwMode="auto">
            <a:xfrm>
              <a:off x="2016" y="2784"/>
              <a:ext cx="172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4" name="Text Box 31"/>
            <p:cNvSpPr txBox="1">
              <a:spLocks noChangeArrowheads="1"/>
            </p:cNvSpPr>
            <p:nvPr/>
          </p:nvSpPr>
          <p:spPr bwMode="auto">
            <a:xfrm>
              <a:off x="2804" y="2603"/>
              <a:ext cx="27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119" name="Group 32"/>
          <p:cNvGrpSpPr>
            <a:grpSpLocks/>
          </p:cNvGrpSpPr>
          <p:nvPr/>
        </p:nvGrpSpPr>
        <p:grpSpPr bwMode="auto">
          <a:xfrm>
            <a:off x="6324284" y="5250072"/>
            <a:ext cx="676677" cy="246513"/>
            <a:chOff x="2536" y="2999"/>
            <a:chExt cx="688" cy="247"/>
          </a:xfrm>
        </p:grpSpPr>
        <p:cxnSp>
          <p:nvCxnSpPr>
            <p:cNvPr id="211" name="AutoShape 33"/>
            <p:cNvCxnSpPr>
              <a:cxnSpLocks noChangeShapeType="1"/>
              <a:stCxn id="219" idx="7"/>
              <a:endCxn id="221" idx="1"/>
            </p:cNvCxnSpPr>
            <p:nvPr/>
          </p:nvCxnSpPr>
          <p:spPr bwMode="auto">
            <a:xfrm rot="5400000" flipV="1">
              <a:off x="2879" y="2881"/>
              <a:ext cx="1" cy="688"/>
            </a:xfrm>
            <a:prstGeom prst="curvedConnector3">
              <a:avLst>
                <a:gd name="adj1" fmla="val -200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2" name="Text Box 34"/>
            <p:cNvSpPr txBox="1">
              <a:spLocks noChangeArrowheads="1"/>
            </p:cNvSpPr>
            <p:nvPr/>
          </p:nvSpPr>
          <p:spPr bwMode="auto">
            <a:xfrm>
              <a:off x="2810" y="2999"/>
              <a:ext cx="27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120" name="Group 38"/>
          <p:cNvGrpSpPr>
            <a:grpSpLocks/>
          </p:cNvGrpSpPr>
          <p:nvPr/>
        </p:nvGrpSpPr>
        <p:grpSpPr bwMode="auto">
          <a:xfrm>
            <a:off x="5140098" y="5111356"/>
            <a:ext cx="350141" cy="381247"/>
            <a:chOff x="1332" y="2842"/>
            <a:chExt cx="356" cy="382"/>
          </a:xfrm>
        </p:grpSpPr>
        <p:cxnSp>
          <p:nvCxnSpPr>
            <p:cNvPr id="209" name="AutoShape 39"/>
            <p:cNvCxnSpPr>
              <a:cxnSpLocks noChangeShapeType="1"/>
              <a:stCxn id="217" idx="7"/>
              <a:endCxn id="229" idx="3"/>
            </p:cNvCxnSpPr>
            <p:nvPr/>
          </p:nvCxnSpPr>
          <p:spPr bwMode="auto">
            <a:xfrm flipV="1">
              <a:off x="1384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0" name="Text Box 40"/>
            <p:cNvSpPr txBox="1">
              <a:spLocks noChangeArrowheads="1"/>
            </p:cNvSpPr>
            <p:nvPr/>
          </p:nvSpPr>
          <p:spPr bwMode="auto">
            <a:xfrm>
              <a:off x="1332" y="2842"/>
              <a:ext cx="27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 dirty="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121" name="Group 44"/>
          <p:cNvGrpSpPr>
            <a:grpSpLocks/>
          </p:cNvGrpSpPr>
          <p:nvPr/>
        </p:nvGrpSpPr>
        <p:grpSpPr bwMode="auto">
          <a:xfrm>
            <a:off x="5757767" y="5147272"/>
            <a:ext cx="371780" cy="327353"/>
            <a:chOff x="1960" y="2896"/>
            <a:chExt cx="378" cy="328"/>
          </a:xfrm>
        </p:grpSpPr>
        <p:cxnSp>
          <p:nvCxnSpPr>
            <p:cNvPr id="207" name="AutoShape 45"/>
            <p:cNvCxnSpPr>
              <a:cxnSpLocks noChangeShapeType="1"/>
              <a:stCxn id="229" idx="5"/>
              <a:endCxn id="219" idx="1"/>
            </p:cNvCxnSpPr>
            <p:nvPr/>
          </p:nvCxnSpPr>
          <p:spPr bwMode="auto">
            <a:xfrm>
              <a:off x="1960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8" name="Text Box 46"/>
            <p:cNvSpPr txBox="1">
              <a:spLocks noChangeArrowheads="1"/>
            </p:cNvSpPr>
            <p:nvPr/>
          </p:nvSpPr>
          <p:spPr bwMode="auto">
            <a:xfrm>
              <a:off x="2063" y="2896"/>
              <a:ext cx="27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122" name="Group 54"/>
          <p:cNvGrpSpPr>
            <a:grpSpLocks/>
          </p:cNvGrpSpPr>
          <p:nvPr/>
        </p:nvGrpSpPr>
        <p:grpSpPr bwMode="auto">
          <a:xfrm>
            <a:off x="7197673" y="5111344"/>
            <a:ext cx="369813" cy="363283"/>
            <a:chOff x="3424" y="2860"/>
            <a:chExt cx="376" cy="364"/>
          </a:xfrm>
        </p:grpSpPr>
        <p:cxnSp>
          <p:nvCxnSpPr>
            <p:cNvPr id="205" name="AutoShape 55"/>
            <p:cNvCxnSpPr>
              <a:cxnSpLocks noChangeShapeType="1"/>
              <a:stCxn id="221" idx="7"/>
              <a:endCxn id="227" idx="3"/>
            </p:cNvCxnSpPr>
            <p:nvPr/>
          </p:nvCxnSpPr>
          <p:spPr bwMode="auto">
            <a:xfrm flipV="1">
              <a:off x="3496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6" name="Text Box 56"/>
            <p:cNvSpPr txBox="1">
              <a:spLocks noChangeArrowheads="1"/>
            </p:cNvSpPr>
            <p:nvPr/>
          </p:nvSpPr>
          <p:spPr bwMode="auto">
            <a:xfrm>
              <a:off x="3424" y="2860"/>
              <a:ext cx="27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 dirty="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123" name="Group 57"/>
          <p:cNvGrpSpPr>
            <a:grpSpLocks/>
          </p:cNvGrpSpPr>
          <p:nvPr/>
        </p:nvGrpSpPr>
        <p:grpSpPr bwMode="auto">
          <a:xfrm>
            <a:off x="8401524" y="5474625"/>
            <a:ext cx="437676" cy="271464"/>
            <a:chOff x="4648" y="3224"/>
            <a:chExt cx="445" cy="272"/>
          </a:xfrm>
        </p:grpSpPr>
        <p:cxnSp>
          <p:nvCxnSpPr>
            <p:cNvPr id="203" name="AutoShape 58"/>
            <p:cNvCxnSpPr>
              <a:cxnSpLocks noChangeShapeType="1"/>
              <a:stCxn id="225" idx="5"/>
              <a:endCxn id="225" idx="7"/>
            </p:cNvCxnSpPr>
            <p:nvPr/>
          </p:nvCxnSpPr>
          <p:spPr bwMode="auto">
            <a:xfrm rot="5400000" flipH="1" flipV="1">
              <a:off x="4513" y="3359"/>
              <a:ext cx="272" cy="1"/>
            </a:xfrm>
            <a:prstGeom prst="curvedConnector5">
              <a:avLst>
                <a:gd name="adj1" fmla="val -73528"/>
                <a:gd name="adj2" fmla="val 36399986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" name="Text Box 59"/>
            <p:cNvSpPr txBox="1">
              <a:spLocks noChangeArrowheads="1"/>
            </p:cNvSpPr>
            <p:nvPr/>
          </p:nvSpPr>
          <p:spPr bwMode="auto">
            <a:xfrm>
              <a:off x="4818" y="3232"/>
              <a:ext cx="27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 dirty="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124" name="Group 69"/>
          <p:cNvGrpSpPr>
            <a:grpSpLocks/>
          </p:cNvGrpSpPr>
          <p:nvPr/>
        </p:nvGrpSpPr>
        <p:grpSpPr bwMode="auto">
          <a:xfrm>
            <a:off x="7835003" y="5147272"/>
            <a:ext cx="397351" cy="327353"/>
            <a:chOff x="4072" y="2896"/>
            <a:chExt cx="404" cy="328"/>
          </a:xfrm>
        </p:grpSpPr>
        <p:cxnSp>
          <p:nvCxnSpPr>
            <p:cNvPr id="201" name="AutoShape 70"/>
            <p:cNvCxnSpPr>
              <a:cxnSpLocks noChangeShapeType="1"/>
              <a:stCxn id="227" idx="5"/>
              <a:endCxn id="225" idx="1"/>
            </p:cNvCxnSpPr>
            <p:nvPr/>
          </p:nvCxnSpPr>
          <p:spPr bwMode="auto">
            <a:xfrm>
              <a:off x="4072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2" name="Text Box 71"/>
            <p:cNvSpPr txBox="1">
              <a:spLocks noChangeArrowheads="1"/>
            </p:cNvSpPr>
            <p:nvPr/>
          </p:nvSpPr>
          <p:spPr bwMode="auto">
            <a:xfrm>
              <a:off x="4201" y="2896"/>
              <a:ext cx="27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125" name="Group 126"/>
          <p:cNvGrpSpPr>
            <a:grpSpLocks/>
          </p:cNvGrpSpPr>
          <p:nvPr/>
        </p:nvGrpSpPr>
        <p:grpSpPr bwMode="auto">
          <a:xfrm>
            <a:off x="5191243" y="5227114"/>
            <a:ext cx="3069641" cy="1173686"/>
            <a:chOff x="2344738" y="4313238"/>
            <a:chExt cx="4954593" cy="1866908"/>
          </a:xfrm>
        </p:grpSpPr>
        <p:grpSp>
          <p:nvGrpSpPr>
            <p:cNvPr id="177" name="Group 35"/>
            <p:cNvGrpSpPr>
              <a:grpSpLocks/>
            </p:cNvGrpSpPr>
            <p:nvPr/>
          </p:nvGrpSpPr>
          <p:grpSpPr bwMode="auto">
            <a:xfrm>
              <a:off x="2754315" y="4313238"/>
              <a:ext cx="436563" cy="1219200"/>
              <a:chOff x="1642" y="2976"/>
              <a:chExt cx="275" cy="768"/>
            </a:xfrm>
          </p:grpSpPr>
          <p:cxnSp>
            <p:nvCxnSpPr>
              <p:cNvPr id="199" name="AutoShape 36"/>
              <p:cNvCxnSpPr>
                <a:cxnSpLocks noChangeShapeType="1"/>
                <a:stCxn id="215" idx="0"/>
                <a:endCxn id="229" idx="4"/>
              </p:cNvCxnSpPr>
              <p:nvPr/>
            </p:nvCxnSpPr>
            <p:spPr bwMode="auto">
              <a:xfrm flipV="1">
                <a:off x="1824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0" name="Text Box 37"/>
              <p:cNvSpPr txBox="1">
                <a:spLocks noChangeArrowheads="1"/>
              </p:cNvSpPr>
              <p:nvPr/>
            </p:nvSpPr>
            <p:spPr bwMode="auto">
              <a:xfrm>
                <a:off x="1642" y="3255"/>
                <a:ext cx="275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dirty="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78" name="Group 41"/>
            <p:cNvGrpSpPr>
              <a:grpSpLocks/>
            </p:cNvGrpSpPr>
            <p:nvPr/>
          </p:nvGrpSpPr>
          <p:grpSpPr bwMode="auto">
            <a:xfrm>
              <a:off x="3259143" y="5138734"/>
              <a:ext cx="612776" cy="568324"/>
              <a:chOff x="1960" y="3496"/>
              <a:chExt cx="386" cy="358"/>
            </a:xfrm>
          </p:grpSpPr>
          <p:cxnSp>
            <p:nvCxnSpPr>
              <p:cNvPr id="197" name="AutoShape 42"/>
              <p:cNvCxnSpPr>
                <a:cxnSpLocks noChangeShapeType="1"/>
                <a:stCxn id="219" idx="3"/>
                <a:endCxn id="215" idx="7"/>
              </p:cNvCxnSpPr>
              <p:nvPr/>
            </p:nvCxnSpPr>
            <p:spPr bwMode="auto">
              <a:xfrm flipH="1">
                <a:off x="1960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8" name="Text Box 43"/>
              <p:cNvSpPr txBox="1">
                <a:spLocks noChangeArrowheads="1"/>
              </p:cNvSpPr>
              <p:nvPr/>
            </p:nvSpPr>
            <p:spPr bwMode="auto">
              <a:xfrm>
                <a:off x="2071" y="3607"/>
                <a:ext cx="275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179" name="Group 47"/>
            <p:cNvGrpSpPr>
              <a:grpSpLocks/>
            </p:cNvGrpSpPr>
            <p:nvPr/>
          </p:nvGrpSpPr>
          <p:grpSpPr bwMode="auto">
            <a:xfrm>
              <a:off x="2344738" y="5138733"/>
              <a:ext cx="482600" cy="546099"/>
              <a:chOff x="1384" y="3496"/>
              <a:chExt cx="304" cy="344"/>
            </a:xfrm>
          </p:grpSpPr>
          <p:cxnSp>
            <p:nvCxnSpPr>
              <p:cNvPr id="195" name="AutoShape 48"/>
              <p:cNvCxnSpPr>
                <a:cxnSpLocks noChangeShapeType="1"/>
                <a:stCxn id="215" idx="1"/>
                <a:endCxn id="217" idx="5"/>
              </p:cNvCxnSpPr>
              <p:nvPr/>
            </p:nvCxnSpPr>
            <p:spPr bwMode="auto">
              <a:xfrm flipH="1" flipV="1">
                <a:off x="1384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6" name="Text Box 49"/>
              <p:cNvSpPr txBox="1">
                <a:spLocks noChangeArrowheads="1"/>
              </p:cNvSpPr>
              <p:nvPr/>
            </p:nvSpPr>
            <p:spPr bwMode="auto">
              <a:xfrm>
                <a:off x="1393" y="3593"/>
                <a:ext cx="275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180" name="Group 51"/>
            <p:cNvGrpSpPr>
              <a:grpSpLocks/>
            </p:cNvGrpSpPr>
            <p:nvPr/>
          </p:nvGrpSpPr>
          <p:grpSpPr bwMode="auto">
            <a:xfrm>
              <a:off x="4173538" y="5138745"/>
              <a:ext cx="1092200" cy="411163"/>
              <a:chOff x="2536" y="3496"/>
              <a:chExt cx="688" cy="259"/>
            </a:xfrm>
          </p:grpSpPr>
          <p:cxnSp>
            <p:nvCxnSpPr>
              <p:cNvPr id="193" name="AutoShape 52"/>
              <p:cNvCxnSpPr>
                <a:cxnSpLocks noChangeShapeType="1"/>
                <a:stCxn id="221" idx="3"/>
                <a:endCxn id="219" idx="5"/>
              </p:cNvCxnSpPr>
              <p:nvPr/>
            </p:nvCxnSpPr>
            <p:spPr bwMode="auto">
              <a:xfrm rot="5400000">
                <a:off x="2879" y="3153"/>
                <a:ext cx="1" cy="688"/>
              </a:xfrm>
              <a:prstGeom prst="curvedConnector3">
                <a:avLst>
                  <a:gd name="adj1" fmla="val 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4" name="Text Box 53"/>
              <p:cNvSpPr txBox="1">
                <a:spLocks noChangeArrowheads="1"/>
              </p:cNvSpPr>
              <p:nvPr/>
            </p:nvSpPr>
            <p:spPr bwMode="auto">
              <a:xfrm>
                <a:off x="2810" y="3508"/>
                <a:ext cx="275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181" name="Group 60"/>
            <p:cNvGrpSpPr>
              <a:grpSpLocks/>
            </p:cNvGrpSpPr>
            <p:nvPr/>
          </p:nvGrpSpPr>
          <p:grpSpPr bwMode="auto">
            <a:xfrm>
              <a:off x="5697538" y="5138743"/>
              <a:ext cx="482600" cy="528638"/>
              <a:chOff x="3496" y="3496"/>
              <a:chExt cx="304" cy="333"/>
            </a:xfrm>
          </p:grpSpPr>
          <p:cxnSp>
            <p:nvCxnSpPr>
              <p:cNvPr id="191" name="AutoShape 61"/>
              <p:cNvCxnSpPr>
                <a:cxnSpLocks noChangeShapeType="1"/>
                <a:stCxn id="223" idx="1"/>
                <a:endCxn id="221" idx="5"/>
              </p:cNvCxnSpPr>
              <p:nvPr/>
            </p:nvCxnSpPr>
            <p:spPr bwMode="auto">
              <a:xfrm flipH="1" flipV="1">
                <a:off x="3496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2" name="Text Box 62"/>
              <p:cNvSpPr txBox="1">
                <a:spLocks noChangeArrowheads="1"/>
              </p:cNvSpPr>
              <p:nvPr/>
            </p:nvSpPr>
            <p:spPr bwMode="auto">
              <a:xfrm>
                <a:off x="3515" y="3582"/>
                <a:ext cx="275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82" name="Group 63"/>
            <p:cNvGrpSpPr>
              <a:grpSpLocks/>
            </p:cNvGrpSpPr>
            <p:nvPr/>
          </p:nvGrpSpPr>
          <p:grpSpPr bwMode="auto">
            <a:xfrm>
              <a:off x="3348038" y="5788033"/>
              <a:ext cx="2743200" cy="392113"/>
              <a:chOff x="2016" y="3905"/>
              <a:chExt cx="1728" cy="247"/>
            </a:xfrm>
          </p:grpSpPr>
          <p:cxnSp>
            <p:nvCxnSpPr>
              <p:cNvPr id="189" name="AutoShape 64"/>
              <p:cNvCxnSpPr>
                <a:cxnSpLocks noChangeShapeType="1"/>
                <a:stCxn id="223" idx="2"/>
                <a:endCxn id="215" idx="6"/>
              </p:cNvCxnSpPr>
              <p:nvPr/>
            </p:nvCxnSpPr>
            <p:spPr bwMode="auto">
              <a:xfrm flipH="1">
                <a:off x="2016" y="3936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0" name="Text Box 65"/>
              <p:cNvSpPr txBox="1">
                <a:spLocks noChangeArrowheads="1"/>
              </p:cNvSpPr>
              <p:nvPr/>
            </p:nvSpPr>
            <p:spPr bwMode="auto">
              <a:xfrm>
                <a:off x="2823" y="3905"/>
                <a:ext cx="275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183" name="Group 66"/>
            <p:cNvGrpSpPr>
              <a:grpSpLocks/>
            </p:cNvGrpSpPr>
            <p:nvPr/>
          </p:nvGrpSpPr>
          <p:grpSpPr bwMode="auto">
            <a:xfrm>
              <a:off x="6611943" y="5138743"/>
              <a:ext cx="687388" cy="534988"/>
              <a:chOff x="4072" y="3496"/>
              <a:chExt cx="433" cy="337"/>
            </a:xfrm>
          </p:grpSpPr>
          <p:cxnSp>
            <p:nvCxnSpPr>
              <p:cNvPr id="187" name="AutoShape 67"/>
              <p:cNvCxnSpPr>
                <a:cxnSpLocks noChangeShapeType="1"/>
                <a:stCxn id="225" idx="3"/>
                <a:endCxn id="223" idx="7"/>
              </p:cNvCxnSpPr>
              <p:nvPr/>
            </p:nvCxnSpPr>
            <p:spPr bwMode="auto">
              <a:xfrm flipH="1">
                <a:off x="4072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8" name="Text Box 68"/>
              <p:cNvSpPr txBox="1">
                <a:spLocks noChangeArrowheads="1"/>
              </p:cNvSpPr>
              <p:nvPr/>
            </p:nvSpPr>
            <p:spPr bwMode="auto">
              <a:xfrm>
                <a:off x="4230" y="3586"/>
                <a:ext cx="275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184" name="Group 72"/>
            <p:cNvGrpSpPr>
              <a:grpSpLocks/>
            </p:cNvGrpSpPr>
            <p:nvPr/>
          </p:nvGrpSpPr>
          <p:grpSpPr bwMode="auto">
            <a:xfrm>
              <a:off x="6075370" y="4313238"/>
              <a:ext cx="436563" cy="1219200"/>
              <a:chOff x="3734" y="2976"/>
              <a:chExt cx="275" cy="768"/>
            </a:xfrm>
          </p:grpSpPr>
          <p:cxnSp>
            <p:nvCxnSpPr>
              <p:cNvPr id="185" name="AutoShape 73"/>
              <p:cNvCxnSpPr>
                <a:cxnSpLocks noChangeShapeType="1"/>
                <a:stCxn id="227" idx="4"/>
                <a:endCxn id="223" idx="0"/>
              </p:cNvCxnSpPr>
              <p:nvPr/>
            </p:nvCxnSpPr>
            <p:spPr bwMode="auto">
              <a:xfrm>
                <a:off x="3936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6" name="Text Box 74"/>
              <p:cNvSpPr txBox="1">
                <a:spLocks noChangeArrowheads="1"/>
              </p:cNvSpPr>
              <p:nvPr/>
            </p:nvSpPr>
            <p:spPr bwMode="auto">
              <a:xfrm>
                <a:off x="3734" y="3139"/>
                <a:ext cx="275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dirty="0">
                    <a:latin typeface="Tahoma" pitchFamily="34" charset="0"/>
                  </a:rPr>
                  <a:t>0</a:t>
                </a:r>
              </a:p>
            </p:txBody>
          </p:sp>
        </p:grpSp>
      </p:grpSp>
      <p:grpSp>
        <p:nvGrpSpPr>
          <p:cNvPr id="126" name="Group 75"/>
          <p:cNvGrpSpPr>
            <a:grpSpLocks/>
          </p:cNvGrpSpPr>
          <p:nvPr/>
        </p:nvGrpSpPr>
        <p:grpSpPr bwMode="auto">
          <a:xfrm>
            <a:off x="4530302" y="5474625"/>
            <a:ext cx="394400" cy="287432"/>
            <a:chOff x="712" y="3224"/>
            <a:chExt cx="401" cy="288"/>
          </a:xfrm>
        </p:grpSpPr>
        <p:cxnSp>
          <p:nvCxnSpPr>
            <p:cNvPr id="175" name="AutoShape 76"/>
            <p:cNvCxnSpPr>
              <a:cxnSpLocks noChangeShapeType="1"/>
              <a:stCxn id="217" idx="3"/>
              <a:endCxn id="217" idx="1"/>
            </p:cNvCxnSpPr>
            <p:nvPr/>
          </p:nvCxnSpPr>
          <p:spPr bwMode="auto">
            <a:xfrm rot="5400000" flipH="1" flipV="1">
              <a:off x="977" y="3359"/>
              <a:ext cx="272" cy="1"/>
            </a:xfrm>
            <a:prstGeom prst="curvedConnector5">
              <a:avLst>
                <a:gd name="adj1" fmla="val -73528"/>
                <a:gd name="adj2" fmla="val -38800014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6" name="Text Box 77"/>
            <p:cNvSpPr txBox="1">
              <a:spLocks noChangeArrowheads="1"/>
            </p:cNvSpPr>
            <p:nvPr/>
          </p:nvSpPr>
          <p:spPr bwMode="auto">
            <a:xfrm>
              <a:off x="712" y="3265"/>
              <a:ext cx="27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127" name="Oval 6"/>
          <p:cNvSpPr>
            <a:spLocks noChangeArrowheads="1"/>
          </p:cNvSpPr>
          <p:nvPr/>
        </p:nvSpPr>
        <p:spPr bwMode="auto">
          <a:xfrm>
            <a:off x="6456079" y="2659187"/>
            <a:ext cx="377680" cy="383243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1000">
              <a:ea typeface="ＭＳ Ｐゴシック" pitchFamily="-111" charset="-128"/>
            </a:endParaRPr>
          </a:p>
        </p:txBody>
      </p:sp>
      <p:grpSp>
        <p:nvGrpSpPr>
          <p:cNvPr id="128" name="Group 5"/>
          <p:cNvGrpSpPr>
            <a:grpSpLocks/>
          </p:cNvGrpSpPr>
          <p:nvPr/>
        </p:nvGrpSpPr>
        <p:grpSpPr bwMode="auto">
          <a:xfrm>
            <a:off x="7323565" y="3196126"/>
            <a:ext cx="380631" cy="383243"/>
            <a:chOff x="1725" y="2333"/>
            <a:chExt cx="387" cy="384"/>
          </a:xfrm>
        </p:grpSpPr>
        <p:sp>
          <p:nvSpPr>
            <p:cNvPr id="173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174" name="Text Box 7"/>
            <p:cNvSpPr txBox="1">
              <a:spLocks noChangeArrowheads="1"/>
            </p:cNvSpPr>
            <p:nvPr/>
          </p:nvSpPr>
          <p:spPr bwMode="auto">
            <a:xfrm>
              <a:off x="1837" y="2419"/>
              <a:ext cx="27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129" name="Group 5"/>
          <p:cNvGrpSpPr>
            <a:grpSpLocks/>
          </p:cNvGrpSpPr>
          <p:nvPr/>
        </p:nvGrpSpPr>
        <p:grpSpPr bwMode="auto">
          <a:xfrm>
            <a:off x="5531550" y="3196126"/>
            <a:ext cx="384566" cy="383243"/>
            <a:chOff x="1725" y="2333"/>
            <a:chExt cx="391" cy="384"/>
          </a:xfrm>
        </p:grpSpPr>
        <p:sp>
          <p:nvSpPr>
            <p:cNvPr id="171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172" name="Text Box 7"/>
            <p:cNvSpPr txBox="1">
              <a:spLocks noChangeArrowheads="1"/>
            </p:cNvSpPr>
            <p:nvPr/>
          </p:nvSpPr>
          <p:spPr bwMode="auto">
            <a:xfrm>
              <a:off x="1841" y="2419"/>
              <a:ext cx="27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130" name="Group 5"/>
          <p:cNvGrpSpPr>
            <a:grpSpLocks/>
          </p:cNvGrpSpPr>
          <p:nvPr/>
        </p:nvGrpSpPr>
        <p:grpSpPr bwMode="auto">
          <a:xfrm>
            <a:off x="5071252" y="3859815"/>
            <a:ext cx="382598" cy="383243"/>
            <a:chOff x="1725" y="2333"/>
            <a:chExt cx="389" cy="384"/>
          </a:xfrm>
        </p:grpSpPr>
        <p:sp>
          <p:nvSpPr>
            <p:cNvPr id="169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170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351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>
                  <a:latin typeface="Tahoma" pitchFamily="34" charset="0"/>
                </a:rPr>
                <a:t>00</a:t>
              </a:r>
            </a:p>
          </p:txBody>
        </p:sp>
      </p:grpSp>
      <p:grpSp>
        <p:nvGrpSpPr>
          <p:cNvPr id="131" name="Group 5"/>
          <p:cNvGrpSpPr>
            <a:grpSpLocks/>
          </p:cNvGrpSpPr>
          <p:nvPr/>
        </p:nvGrpSpPr>
        <p:grpSpPr bwMode="auto">
          <a:xfrm>
            <a:off x="5958407" y="3869795"/>
            <a:ext cx="382598" cy="383243"/>
            <a:chOff x="1725" y="2333"/>
            <a:chExt cx="389" cy="384"/>
          </a:xfrm>
        </p:grpSpPr>
        <p:sp>
          <p:nvSpPr>
            <p:cNvPr id="167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168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351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>
                  <a:latin typeface="Tahoma" pitchFamily="34" charset="0"/>
                </a:rPr>
                <a:t>01</a:t>
              </a:r>
            </a:p>
          </p:txBody>
        </p:sp>
      </p:grpSp>
      <p:grpSp>
        <p:nvGrpSpPr>
          <p:cNvPr id="132" name="Group 5"/>
          <p:cNvGrpSpPr>
            <a:grpSpLocks/>
          </p:cNvGrpSpPr>
          <p:nvPr/>
        </p:nvGrpSpPr>
        <p:grpSpPr bwMode="auto">
          <a:xfrm>
            <a:off x="6916378" y="3844844"/>
            <a:ext cx="382598" cy="383243"/>
            <a:chOff x="1725" y="2333"/>
            <a:chExt cx="389" cy="384"/>
          </a:xfrm>
        </p:grpSpPr>
        <p:sp>
          <p:nvSpPr>
            <p:cNvPr id="165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166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351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>
                  <a:latin typeface="Tahoma" pitchFamily="34" charset="0"/>
                </a:rPr>
                <a:t>10</a:t>
              </a:r>
            </a:p>
          </p:txBody>
        </p:sp>
      </p:grpSp>
      <p:grpSp>
        <p:nvGrpSpPr>
          <p:cNvPr id="133" name="Group 5"/>
          <p:cNvGrpSpPr>
            <a:grpSpLocks/>
          </p:cNvGrpSpPr>
          <p:nvPr/>
        </p:nvGrpSpPr>
        <p:grpSpPr bwMode="auto">
          <a:xfrm>
            <a:off x="8034666" y="3834864"/>
            <a:ext cx="382598" cy="383243"/>
            <a:chOff x="1725" y="2333"/>
            <a:chExt cx="389" cy="384"/>
          </a:xfrm>
        </p:grpSpPr>
        <p:sp>
          <p:nvSpPr>
            <p:cNvPr id="163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164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351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>
                  <a:latin typeface="Tahoma" pitchFamily="34" charset="0"/>
                </a:rPr>
                <a:t>11</a:t>
              </a:r>
            </a:p>
          </p:txBody>
        </p:sp>
      </p:grpSp>
      <p:cxnSp>
        <p:nvCxnSpPr>
          <p:cNvPr id="134" name="AutoShape 70"/>
          <p:cNvCxnSpPr>
            <a:cxnSpLocks noChangeShapeType="1"/>
            <a:endCxn id="173" idx="1"/>
          </p:cNvCxnSpPr>
          <p:nvPr/>
        </p:nvCxnSpPr>
        <p:spPr bwMode="auto">
          <a:xfrm>
            <a:off x="6796385" y="2962588"/>
            <a:ext cx="582257" cy="28942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5" name="AutoShape 70"/>
          <p:cNvCxnSpPr>
            <a:cxnSpLocks noChangeShapeType="1"/>
            <a:stCxn id="173" idx="5"/>
            <a:endCxn id="163" idx="1"/>
          </p:cNvCxnSpPr>
          <p:nvPr/>
        </p:nvCxnSpPr>
        <p:spPr bwMode="auto">
          <a:xfrm>
            <a:off x="7645934" y="3523244"/>
            <a:ext cx="444041" cy="36774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" name="AutoShape 70"/>
          <p:cNvCxnSpPr>
            <a:cxnSpLocks noChangeShapeType="1"/>
            <a:endCxn id="165" idx="7"/>
          </p:cNvCxnSpPr>
          <p:nvPr/>
        </p:nvCxnSpPr>
        <p:spPr bwMode="auto">
          <a:xfrm flipH="1">
            <a:off x="7238979" y="3548430"/>
            <a:ext cx="164251" cy="35230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7" name="AutoShape 70"/>
          <p:cNvCxnSpPr>
            <a:cxnSpLocks noChangeShapeType="1"/>
            <a:endCxn id="171" idx="7"/>
          </p:cNvCxnSpPr>
          <p:nvPr/>
        </p:nvCxnSpPr>
        <p:spPr bwMode="auto">
          <a:xfrm flipH="1">
            <a:off x="5854151" y="2936639"/>
            <a:ext cx="634385" cy="31537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8" name="AutoShape 70"/>
          <p:cNvCxnSpPr>
            <a:cxnSpLocks noChangeShapeType="1"/>
            <a:endCxn id="169" idx="0"/>
          </p:cNvCxnSpPr>
          <p:nvPr/>
        </p:nvCxnSpPr>
        <p:spPr bwMode="auto">
          <a:xfrm flipH="1">
            <a:off x="5260091" y="3514497"/>
            <a:ext cx="322602" cy="34531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9" name="AutoShape 70"/>
          <p:cNvCxnSpPr>
            <a:cxnSpLocks noChangeShapeType="1"/>
            <a:endCxn id="167" idx="1"/>
          </p:cNvCxnSpPr>
          <p:nvPr/>
        </p:nvCxnSpPr>
        <p:spPr bwMode="auto">
          <a:xfrm>
            <a:off x="5818743" y="3548430"/>
            <a:ext cx="194741" cy="37725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0" name="Text Box 59"/>
          <p:cNvSpPr txBox="1">
            <a:spLocks noChangeArrowheads="1"/>
          </p:cNvSpPr>
          <p:nvPr/>
        </p:nvSpPr>
        <p:spPr bwMode="auto">
          <a:xfrm>
            <a:off x="7845825" y="3549428"/>
            <a:ext cx="270818" cy="24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dirty="0">
                <a:latin typeface="Tahoma" pitchFamily="34" charset="0"/>
              </a:rPr>
              <a:t>1</a:t>
            </a:r>
          </a:p>
        </p:txBody>
      </p:sp>
      <p:sp>
        <p:nvSpPr>
          <p:cNvPr id="141" name="Text Box 59"/>
          <p:cNvSpPr txBox="1">
            <a:spLocks noChangeArrowheads="1"/>
          </p:cNvSpPr>
          <p:nvPr/>
        </p:nvSpPr>
        <p:spPr bwMode="auto">
          <a:xfrm>
            <a:off x="5859069" y="3511405"/>
            <a:ext cx="270818" cy="24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>
                <a:latin typeface="Tahoma" pitchFamily="34" charset="0"/>
              </a:rPr>
              <a:t>1</a:t>
            </a:r>
          </a:p>
        </p:txBody>
      </p:sp>
      <p:sp>
        <p:nvSpPr>
          <p:cNvPr id="142" name="Text Box 59"/>
          <p:cNvSpPr txBox="1">
            <a:spLocks noChangeArrowheads="1"/>
          </p:cNvSpPr>
          <p:nvPr/>
        </p:nvSpPr>
        <p:spPr bwMode="auto">
          <a:xfrm>
            <a:off x="6553450" y="4184174"/>
            <a:ext cx="270818" cy="24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>
                <a:latin typeface="Tahoma" pitchFamily="34" charset="0"/>
              </a:rPr>
              <a:t>1</a:t>
            </a:r>
          </a:p>
        </p:txBody>
      </p:sp>
      <p:sp>
        <p:nvSpPr>
          <p:cNvPr id="143" name="Text Box 68"/>
          <p:cNvSpPr txBox="1">
            <a:spLocks noChangeArrowheads="1"/>
          </p:cNvSpPr>
          <p:nvPr/>
        </p:nvSpPr>
        <p:spPr bwMode="auto">
          <a:xfrm>
            <a:off x="6022337" y="2901805"/>
            <a:ext cx="270818" cy="24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>
                <a:latin typeface="Tahoma" pitchFamily="34" charset="0"/>
              </a:rPr>
              <a:t>0</a:t>
            </a:r>
          </a:p>
        </p:txBody>
      </p:sp>
      <p:sp>
        <p:nvSpPr>
          <p:cNvPr id="144" name="Text Box 68"/>
          <p:cNvSpPr txBox="1">
            <a:spLocks noChangeArrowheads="1"/>
          </p:cNvSpPr>
          <p:nvPr/>
        </p:nvSpPr>
        <p:spPr bwMode="auto">
          <a:xfrm>
            <a:off x="5216102" y="3504517"/>
            <a:ext cx="270818" cy="24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dirty="0">
                <a:latin typeface="Tahoma" pitchFamily="34" charset="0"/>
              </a:rPr>
              <a:t>0</a:t>
            </a:r>
          </a:p>
        </p:txBody>
      </p:sp>
      <p:sp>
        <p:nvSpPr>
          <p:cNvPr id="145" name="Text Box 68"/>
          <p:cNvSpPr txBox="1">
            <a:spLocks noChangeArrowheads="1"/>
          </p:cNvSpPr>
          <p:nvPr/>
        </p:nvSpPr>
        <p:spPr bwMode="auto">
          <a:xfrm>
            <a:off x="7121102" y="3542442"/>
            <a:ext cx="270818" cy="24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>
                <a:latin typeface="Tahoma" pitchFamily="34" charset="0"/>
              </a:rPr>
              <a:t>0</a:t>
            </a:r>
          </a:p>
        </p:txBody>
      </p:sp>
      <p:cxnSp>
        <p:nvCxnSpPr>
          <p:cNvPr id="146" name="AutoShape 70"/>
          <p:cNvCxnSpPr>
            <a:cxnSpLocks noChangeShapeType="1"/>
            <a:endCxn id="217" idx="0"/>
          </p:cNvCxnSpPr>
          <p:nvPr/>
        </p:nvCxnSpPr>
        <p:spPr bwMode="auto">
          <a:xfrm flipH="1">
            <a:off x="5057481" y="4233078"/>
            <a:ext cx="128844" cy="118565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" name="AutoShape 70"/>
          <p:cNvCxnSpPr>
            <a:cxnSpLocks noChangeShapeType="1"/>
            <a:endCxn id="229" idx="0"/>
          </p:cNvCxnSpPr>
          <p:nvPr/>
        </p:nvCxnSpPr>
        <p:spPr bwMode="auto">
          <a:xfrm>
            <a:off x="5340741" y="4218107"/>
            <a:ext cx="283260" cy="62576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8" name="Text Box 68"/>
          <p:cNvSpPr txBox="1">
            <a:spLocks noChangeArrowheads="1"/>
          </p:cNvSpPr>
          <p:nvPr/>
        </p:nvSpPr>
        <p:spPr bwMode="auto">
          <a:xfrm>
            <a:off x="4966995" y="4534482"/>
            <a:ext cx="270818" cy="24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>
                <a:latin typeface="Tahoma" pitchFamily="34" charset="0"/>
              </a:rPr>
              <a:t>0</a:t>
            </a:r>
          </a:p>
        </p:txBody>
      </p:sp>
      <p:cxnSp>
        <p:nvCxnSpPr>
          <p:cNvPr id="149" name="AutoShape 70"/>
          <p:cNvCxnSpPr>
            <a:cxnSpLocks noChangeShapeType="1"/>
            <a:endCxn id="219" idx="0"/>
          </p:cNvCxnSpPr>
          <p:nvPr/>
        </p:nvCxnSpPr>
        <p:spPr bwMode="auto">
          <a:xfrm>
            <a:off x="6098069" y="4243058"/>
            <a:ext cx="92453" cy="117567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0" name="AutoShape 70"/>
          <p:cNvCxnSpPr>
            <a:cxnSpLocks noChangeShapeType="1"/>
            <a:endCxn id="227" idx="0"/>
          </p:cNvCxnSpPr>
          <p:nvPr/>
        </p:nvCxnSpPr>
        <p:spPr bwMode="auto">
          <a:xfrm>
            <a:off x="6256419" y="4206131"/>
            <a:ext cx="1444825" cy="63774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" name="AutoShape 70"/>
          <p:cNvCxnSpPr>
            <a:cxnSpLocks noChangeShapeType="1"/>
          </p:cNvCxnSpPr>
          <p:nvPr/>
        </p:nvCxnSpPr>
        <p:spPr bwMode="auto">
          <a:xfrm flipH="1">
            <a:off x="5683017" y="4198146"/>
            <a:ext cx="1309093" cy="175703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2" name="AutoShape 70"/>
          <p:cNvCxnSpPr>
            <a:cxnSpLocks noChangeShapeType="1"/>
            <a:endCxn id="221" idx="0"/>
          </p:cNvCxnSpPr>
          <p:nvPr/>
        </p:nvCxnSpPr>
        <p:spPr bwMode="auto">
          <a:xfrm flipH="1">
            <a:off x="7134723" y="4233078"/>
            <a:ext cx="22621" cy="118565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" name="AutoShape 70"/>
          <p:cNvCxnSpPr>
            <a:cxnSpLocks noChangeShapeType="1"/>
            <a:stCxn id="163" idx="3"/>
            <a:endCxn id="223" idx="0"/>
          </p:cNvCxnSpPr>
          <p:nvPr/>
        </p:nvCxnSpPr>
        <p:spPr bwMode="auto">
          <a:xfrm flipH="1">
            <a:off x="7701244" y="4161982"/>
            <a:ext cx="388731" cy="183161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" name="AutoShape 70"/>
          <p:cNvCxnSpPr>
            <a:cxnSpLocks noChangeShapeType="1"/>
            <a:stCxn id="163" idx="4"/>
          </p:cNvCxnSpPr>
          <p:nvPr/>
        </p:nvCxnSpPr>
        <p:spPr bwMode="auto">
          <a:xfrm>
            <a:off x="8223505" y="4218107"/>
            <a:ext cx="42620" cy="12195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5" name="Text Box 68"/>
          <p:cNvSpPr txBox="1">
            <a:spLocks noChangeArrowheads="1"/>
          </p:cNvSpPr>
          <p:nvPr/>
        </p:nvSpPr>
        <p:spPr bwMode="auto">
          <a:xfrm>
            <a:off x="5983979" y="4534482"/>
            <a:ext cx="270818" cy="24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>
                <a:latin typeface="Tahoma" pitchFamily="34" charset="0"/>
              </a:rPr>
              <a:t>0</a:t>
            </a:r>
          </a:p>
        </p:txBody>
      </p:sp>
      <p:sp>
        <p:nvSpPr>
          <p:cNvPr id="156" name="Text Box 68"/>
          <p:cNvSpPr txBox="1">
            <a:spLocks noChangeArrowheads="1"/>
          </p:cNvSpPr>
          <p:nvPr/>
        </p:nvSpPr>
        <p:spPr bwMode="auto">
          <a:xfrm>
            <a:off x="6435302" y="4534482"/>
            <a:ext cx="270818" cy="24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dirty="0">
                <a:latin typeface="Tahoma" pitchFamily="34" charset="0"/>
              </a:rPr>
              <a:t>0</a:t>
            </a:r>
          </a:p>
        </p:txBody>
      </p:sp>
      <p:sp>
        <p:nvSpPr>
          <p:cNvPr id="157" name="Text Box 68"/>
          <p:cNvSpPr txBox="1">
            <a:spLocks noChangeArrowheads="1"/>
          </p:cNvSpPr>
          <p:nvPr/>
        </p:nvSpPr>
        <p:spPr bwMode="auto">
          <a:xfrm>
            <a:off x="7840884" y="4425805"/>
            <a:ext cx="270818" cy="24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dirty="0">
                <a:latin typeface="Tahoma" pitchFamily="34" charset="0"/>
              </a:rPr>
              <a:t>0</a:t>
            </a:r>
          </a:p>
        </p:txBody>
      </p:sp>
      <p:sp>
        <p:nvSpPr>
          <p:cNvPr id="158" name="Text Box 59"/>
          <p:cNvSpPr txBox="1">
            <a:spLocks noChangeArrowheads="1"/>
          </p:cNvSpPr>
          <p:nvPr/>
        </p:nvSpPr>
        <p:spPr bwMode="auto">
          <a:xfrm>
            <a:off x="5482371" y="4431685"/>
            <a:ext cx="270818" cy="24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>
                <a:latin typeface="Tahoma" pitchFamily="34" charset="0"/>
              </a:rPr>
              <a:t>1</a:t>
            </a:r>
          </a:p>
        </p:txBody>
      </p:sp>
      <p:sp>
        <p:nvSpPr>
          <p:cNvPr id="159" name="Text Box 59"/>
          <p:cNvSpPr txBox="1">
            <a:spLocks noChangeArrowheads="1"/>
          </p:cNvSpPr>
          <p:nvPr/>
        </p:nvSpPr>
        <p:spPr bwMode="auto">
          <a:xfrm>
            <a:off x="7044902" y="2901805"/>
            <a:ext cx="270818" cy="24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dirty="0">
                <a:latin typeface="Tahoma" pitchFamily="34" charset="0"/>
              </a:rPr>
              <a:t>1</a:t>
            </a:r>
          </a:p>
        </p:txBody>
      </p:sp>
      <p:sp>
        <p:nvSpPr>
          <p:cNvPr id="160" name="Text Box 59"/>
          <p:cNvSpPr txBox="1">
            <a:spLocks noChangeArrowheads="1"/>
          </p:cNvSpPr>
          <p:nvPr/>
        </p:nvSpPr>
        <p:spPr bwMode="auto">
          <a:xfrm>
            <a:off x="7130789" y="4322900"/>
            <a:ext cx="270818" cy="24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>
                <a:latin typeface="Tahoma" pitchFamily="34" charset="0"/>
              </a:rPr>
              <a:t>1</a:t>
            </a:r>
          </a:p>
        </p:txBody>
      </p:sp>
      <p:sp>
        <p:nvSpPr>
          <p:cNvPr id="161" name="Text Box 59"/>
          <p:cNvSpPr txBox="1">
            <a:spLocks noChangeArrowheads="1"/>
          </p:cNvSpPr>
          <p:nvPr/>
        </p:nvSpPr>
        <p:spPr bwMode="auto">
          <a:xfrm>
            <a:off x="8276617" y="4524502"/>
            <a:ext cx="270818" cy="24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>
                <a:latin typeface="Tahoma" pitchFamily="34" charset="0"/>
              </a:rPr>
              <a:t>1</a:t>
            </a:r>
          </a:p>
        </p:txBody>
      </p:sp>
      <p:cxnSp>
        <p:nvCxnSpPr>
          <p:cNvPr id="231" name="Straight Arrow Connector 230"/>
          <p:cNvCxnSpPr/>
          <p:nvPr/>
        </p:nvCxnSpPr>
        <p:spPr bwMode="auto">
          <a:xfrm>
            <a:off x="6234112" y="2819400"/>
            <a:ext cx="242888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11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Non-determinism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non-deterministic finite automaton (NFA) allows multiple outputs to have the same label</a:t>
            </a:r>
          </a:p>
          <a:p>
            <a:r>
              <a:rPr lang="en-US" dirty="0" smtClean="0"/>
              <a:t>A string s is accepted by a NFA if there is some path  through the NFA with labels s that reaches an accepting state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AF7961-3856-4237-81E1-4289A06FF53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2833688" y="4702983"/>
            <a:ext cx="425450" cy="38576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s</a:t>
            </a:r>
            <a:r>
              <a:rPr lang="en-US" sz="1200" b="1" baseline="-25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4776788" y="4702983"/>
            <a:ext cx="423862" cy="38576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s</a:t>
            </a:r>
            <a:r>
              <a:rPr lang="en-US" sz="1200" b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746750" y="4702983"/>
            <a:ext cx="425450" cy="38576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A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805238" y="4702983"/>
            <a:ext cx="423862" cy="38576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s</a:t>
            </a:r>
            <a:r>
              <a:rPr lang="en-US" sz="1200" b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200973" y="4648200"/>
            <a:ext cx="54577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100" b="1" dirty="0" smtClean="0"/>
              <a:t>0,1</a:t>
            </a:r>
            <a:endParaRPr lang="en-US" sz="1100" b="1" dirty="0"/>
          </a:p>
        </p:txBody>
      </p: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4290447" y="4648200"/>
            <a:ext cx="4163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100" b="1" dirty="0" smtClean="0"/>
              <a:t>0,1</a:t>
            </a:r>
            <a:endParaRPr lang="en-US" sz="1100" b="1" dirty="0"/>
          </a:p>
        </p:txBody>
      </p:sp>
      <p:cxnSp>
        <p:nvCxnSpPr>
          <p:cNvPr id="13" name="Straight Arrow Connector 12"/>
          <p:cNvCxnSpPr>
            <a:stCxn id="7" idx="6"/>
            <a:endCxn id="10" idx="2"/>
          </p:cNvCxnSpPr>
          <p:nvPr/>
        </p:nvCxnSpPr>
        <p:spPr bwMode="auto">
          <a:xfrm>
            <a:off x="3259138" y="4896658"/>
            <a:ext cx="5461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3258519" y="4648200"/>
            <a:ext cx="42566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100" b="1" dirty="0" smtClean="0"/>
              <a:t>1</a:t>
            </a:r>
            <a:endParaRPr lang="en-US" sz="1100" b="1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4229100" y="4868083"/>
            <a:ext cx="5476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 bwMode="auto">
          <a:xfrm>
            <a:off x="5200650" y="4868083"/>
            <a:ext cx="5461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 bwMode="auto">
          <a:xfrm>
            <a:off x="2590800" y="4868083"/>
            <a:ext cx="242888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3"/>
          <p:cNvSpPr txBox="1">
            <a:spLocks noChangeArrowheads="1"/>
          </p:cNvSpPr>
          <p:nvPr/>
        </p:nvSpPr>
        <p:spPr bwMode="auto">
          <a:xfrm>
            <a:off x="2895600" y="5309641"/>
            <a:ext cx="424912" cy="214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100" b="1" dirty="0"/>
              <a:t>0,1</a:t>
            </a:r>
          </a:p>
        </p:txBody>
      </p:sp>
      <p:sp>
        <p:nvSpPr>
          <p:cNvPr id="24" name="Arc 23"/>
          <p:cNvSpPr/>
          <p:nvPr/>
        </p:nvSpPr>
        <p:spPr bwMode="auto">
          <a:xfrm rot="14988361">
            <a:off x="2952212" y="5058583"/>
            <a:ext cx="276225" cy="30480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100" b="1"/>
          </a:p>
        </p:txBody>
      </p:sp>
    </p:spTree>
    <p:extLst>
      <p:ext uri="{BB962C8B-B14F-4D97-AF65-F5344CB8AC3E}">
        <p14:creationId xmlns:p14="http://schemas.microsoft.com/office/powerpoint/2010/main" val="362071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Strings over {0, 1, 2}*</a:t>
            </a:r>
          </a:p>
        </p:txBody>
      </p:sp>
      <p:sp>
        <p:nvSpPr>
          <p:cNvPr id="1331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: Strings with an even number of 2’s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: Strings where the sum of digits mod 3 is 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862F4-217D-4D04-AFF6-8B68ED4881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43200" y="243840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2446338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62200" y="2762250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751138" y="579120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Oval 13"/>
          <p:cNvSpPr/>
          <p:nvPr/>
        </p:nvSpPr>
        <p:spPr>
          <a:xfrm>
            <a:off x="4884738" y="5799138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70138" y="6115050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733800" y="464820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r>
              <a:rPr lang="en-US" smtClean="0"/>
              <a:t>Recognize strings with an even number of 2’s and a mod 3 sum of 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76C7B-0EF0-43F4-840C-F761FB5B67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24000" y="3886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2819400" y="22860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9" name="Oval 8"/>
          <p:cNvSpPr/>
          <p:nvPr/>
        </p:nvSpPr>
        <p:spPr>
          <a:xfrm>
            <a:off x="2819400" y="55626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5105400" y="2298700"/>
            <a:ext cx="731838" cy="7302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5105400" y="5575300"/>
            <a:ext cx="731838" cy="7302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6664325" y="3886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143000" y="4267200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machines with output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F05E8-8648-4738-8E7F-68A03F5A0E7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1828800"/>
          <a:ext cx="3581400" cy="22256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5350"/>
                <a:gridCol w="895350"/>
                <a:gridCol w="895350"/>
                <a:gridCol w="895350"/>
              </a:tblGrid>
              <a:tr h="370946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33" marB="4573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Input</a:t>
                      </a:r>
                      <a:endParaRPr lang="en-US" sz="1800" dirty="0"/>
                    </a:p>
                  </a:txBody>
                  <a:tcPr marT="45733" marB="4573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Output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State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 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Beep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3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3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3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Beep</a:t>
                      </a:r>
                      <a:endParaRPr lang="en-US" sz="1800" dirty="0"/>
                    </a:p>
                  </a:txBody>
                  <a:tcPr marT="45733" marB="45733"/>
                </a:tc>
              </a:tr>
            </a:tbl>
          </a:graphicData>
        </a:graphic>
      </p:graphicFrame>
      <p:sp>
        <p:nvSpPr>
          <p:cNvPr id="15402" name="Oval 5"/>
          <p:cNvSpPr>
            <a:spLocks noChangeArrowheads="1"/>
          </p:cNvSpPr>
          <p:nvPr/>
        </p:nvSpPr>
        <p:spPr bwMode="auto">
          <a:xfrm>
            <a:off x="6559550" y="4970463"/>
            <a:ext cx="542925" cy="541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S</a:t>
            </a:r>
            <a:r>
              <a:rPr lang="en-US" sz="1400" baseline="-25000">
                <a:latin typeface="Tahoma" pitchFamily="34" charset="0"/>
              </a:rPr>
              <a:t>3</a:t>
            </a:r>
          </a:p>
        </p:txBody>
      </p:sp>
      <p:sp>
        <p:nvSpPr>
          <p:cNvPr id="15403" name="Oval 6"/>
          <p:cNvSpPr>
            <a:spLocks noChangeArrowheads="1"/>
          </p:cNvSpPr>
          <p:nvPr/>
        </p:nvSpPr>
        <p:spPr bwMode="auto">
          <a:xfrm>
            <a:off x="7491413" y="4970463"/>
            <a:ext cx="541337" cy="541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S</a:t>
            </a:r>
            <a:r>
              <a:rPr lang="en-US" sz="1400" baseline="-25000">
                <a:latin typeface="Tahoma" pitchFamily="34" charset="0"/>
              </a:rPr>
              <a:t>4</a:t>
            </a:r>
          </a:p>
        </p:txBody>
      </p:sp>
      <p:cxnSp>
        <p:nvCxnSpPr>
          <p:cNvPr id="15404" name="AutoShape 7"/>
          <p:cNvCxnSpPr>
            <a:cxnSpLocks noChangeShapeType="1"/>
            <a:stCxn id="15402" idx="7"/>
            <a:endCxn id="15403" idx="1"/>
          </p:cNvCxnSpPr>
          <p:nvPr/>
        </p:nvCxnSpPr>
        <p:spPr bwMode="auto">
          <a:xfrm>
            <a:off x="7024688" y="5049838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5" name="AutoShape 8"/>
          <p:cNvCxnSpPr>
            <a:cxnSpLocks noChangeShapeType="1"/>
            <a:stCxn id="15403" idx="3"/>
            <a:endCxn id="15402" idx="5"/>
          </p:cNvCxnSpPr>
          <p:nvPr/>
        </p:nvCxnSpPr>
        <p:spPr bwMode="auto">
          <a:xfrm flipH="1">
            <a:off x="7024688" y="5432425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06" name="Oval 16"/>
          <p:cNvSpPr>
            <a:spLocks noChangeArrowheads="1"/>
          </p:cNvSpPr>
          <p:nvPr/>
        </p:nvSpPr>
        <p:spPr bwMode="auto">
          <a:xfrm>
            <a:off x="4699000" y="4972050"/>
            <a:ext cx="542925" cy="5413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S</a:t>
            </a:r>
            <a:r>
              <a:rPr lang="en-US" sz="1400" baseline="-25000">
                <a:latin typeface="Tahoma" pitchFamily="34" charset="0"/>
              </a:rPr>
              <a:t>1</a:t>
            </a:r>
          </a:p>
        </p:txBody>
      </p:sp>
      <p:sp>
        <p:nvSpPr>
          <p:cNvPr id="15407" name="Oval 18"/>
          <p:cNvSpPr>
            <a:spLocks noChangeArrowheads="1"/>
          </p:cNvSpPr>
          <p:nvPr/>
        </p:nvSpPr>
        <p:spPr bwMode="auto">
          <a:xfrm>
            <a:off x="5632450" y="4972050"/>
            <a:ext cx="542925" cy="5413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S</a:t>
            </a:r>
            <a:r>
              <a:rPr lang="en-US" sz="1400" baseline="-25000">
                <a:latin typeface="Tahoma" pitchFamily="34" charset="0"/>
              </a:rPr>
              <a:t>2</a:t>
            </a:r>
          </a:p>
        </p:txBody>
      </p:sp>
      <p:cxnSp>
        <p:nvCxnSpPr>
          <p:cNvPr id="15408" name="AutoShape 19"/>
          <p:cNvCxnSpPr>
            <a:cxnSpLocks noChangeShapeType="1"/>
            <a:endCxn id="15407" idx="1"/>
          </p:cNvCxnSpPr>
          <p:nvPr/>
        </p:nvCxnSpPr>
        <p:spPr bwMode="auto">
          <a:xfrm>
            <a:off x="5165725" y="5051425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9" name="AutoShape 20"/>
          <p:cNvCxnSpPr>
            <a:cxnSpLocks noChangeShapeType="1"/>
            <a:stCxn id="15407" idx="3"/>
          </p:cNvCxnSpPr>
          <p:nvPr/>
        </p:nvCxnSpPr>
        <p:spPr bwMode="auto">
          <a:xfrm flipH="1">
            <a:off x="5165725" y="5434013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0" name="AutoShape 21"/>
          <p:cNvCxnSpPr>
            <a:cxnSpLocks noChangeShapeType="1"/>
          </p:cNvCxnSpPr>
          <p:nvPr/>
        </p:nvCxnSpPr>
        <p:spPr bwMode="auto">
          <a:xfrm>
            <a:off x="6092825" y="5049838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1" name="AutoShape 22"/>
          <p:cNvCxnSpPr>
            <a:cxnSpLocks noChangeShapeType="1"/>
          </p:cNvCxnSpPr>
          <p:nvPr/>
        </p:nvCxnSpPr>
        <p:spPr bwMode="auto">
          <a:xfrm flipH="1">
            <a:off x="6092825" y="5434013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2" name="AutoShape 23"/>
          <p:cNvCxnSpPr>
            <a:cxnSpLocks noChangeShapeType="1"/>
          </p:cNvCxnSpPr>
          <p:nvPr/>
        </p:nvCxnSpPr>
        <p:spPr bwMode="auto">
          <a:xfrm rot="5400000" flipH="1" flipV="1">
            <a:off x="4588669" y="5209382"/>
            <a:ext cx="384175" cy="1587"/>
          </a:xfrm>
          <a:prstGeom prst="curvedConnector5">
            <a:avLst>
              <a:gd name="adj1" fmla="val -17463"/>
              <a:gd name="adj2" fmla="val -33200009"/>
              <a:gd name="adj3" fmla="val 14102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3" name="AutoShape 24"/>
          <p:cNvCxnSpPr>
            <a:cxnSpLocks noChangeShapeType="1"/>
          </p:cNvCxnSpPr>
          <p:nvPr/>
        </p:nvCxnSpPr>
        <p:spPr bwMode="auto">
          <a:xfrm rot="5400000" flipH="1" flipV="1">
            <a:off x="7789863" y="5270500"/>
            <a:ext cx="382588" cy="1587"/>
          </a:xfrm>
          <a:prstGeom prst="curvedConnector5">
            <a:avLst>
              <a:gd name="adj1" fmla="val -26667"/>
              <a:gd name="adj2" fmla="val 28819574"/>
              <a:gd name="adj3" fmla="val 13376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14" name="Text Box 29"/>
          <p:cNvSpPr txBox="1">
            <a:spLocks noChangeArrowheads="1"/>
          </p:cNvSpPr>
          <p:nvPr/>
        </p:nvSpPr>
        <p:spPr bwMode="auto">
          <a:xfrm>
            <a:off x="7024688" y="47609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15" name="Text Box 30"/>
          <p:cNvSpPr txBox="1">
            <a:spLocks noChangeArrowheads="1"/>
          </p:cNvSpPr>
          <p:nvPr/>
        </p:nvSpPr>
        <p:spPr bwMode="auto">
          <a:xfrm>
            <a:off x="7283450" y="5402263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16" name="Text Box 31"/>
          <p:cNvSpPr txBox="1">
            <a:spLocks noChangeArrowheads="1"/>
          </p:cNvSpPr>
          <p:nvPr/>
        </p:nvSpPr>
        <p:spPr bwMode="auto">
          <a:xfrm>
            <a:off x="6092825" y="47609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17" name="Text Box 32"/>
          <p:cNvSpPr txBox="1">
            <a:spLocks noChangeArrowheads="1"/>
          </p:cNvSpPr>
          <p:nvPr/>
        </p:nvSpPr>
        <p:spPr bwMode="auto">
          <a:xfrm>
            <a:off x="6353175" y="5402263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18" name="Text Box 33"/>
          <p:cNvSpPr txBox="1">
            <a:spLocks noChangeArrowheads="1"/>
          </p:cNvSpPr>
          <p:nvPr/>
        </p:nvSpPr>
        <p:spPr bwMode="auto">
          <a:xfrm>
            <a:off x="5164138" y="47609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19" name="Text Box 34"/>
          <p:cNvSpPr txBox="1">
            <a:spLocks noChangeArrowheads="1"/>
          </p:cNvSpPr>
          <p:nvPr/>
        </p:nvSpPr>
        <p:spPr bwMode="auto">
          <a:xfrm>
            <a:off x="3941763" y="5049838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20" name="Text Box 34"/>
          <p:cNvSpPr txBox="1">
            <a:spLocks noChangeArrowheads="1"/>
          </p:cNvSpPr>
          <p:nvPr/>
        </p:nvSpPr>
        <p:spPr bwMode="auto">
          <a:xfrm>
            <a:off x="5322888" y="5395913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21" name="Text Box 29"/>
          <p:cNvSpPr txBox="1">
            <a:spLocks noChangeArrowheads="1"/>
          </p:cNvSpPr>
          <p:nvPr/>
        </p:nvSpPr>
        <p:spPr bwMode="auto">
          <a:xfrm>
            <a:off x="8437563" y="50657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22" name="TextBox 1"/>
          <p:cNvSpPr txBox="1">
            <a:spLocks noChangeArrowheads="1"/>
          </p:cNvSpPr>
          <p:nvPr/>
        </p:nvSpPr>
        <p:spPr bwMode="auto">
          <a:xfrm>
            <a:off x="5562600" y="1676400"/>
            <a:ext cx="158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“Tug-of-war”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Vending Machine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9808A1-CFFF-4D8B-8517-A4E003AECA1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6390" name="Picture 2" descr="http://www.glamour.com/images/health-fitness/2008/10/1029-snickers_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2085975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4" descr="http://1.bp.blogspot.com/_kezuLFIViYo/S7S46lCEjkI/AAAAAAAAAz8/THNy4eGHrtc/s1600/free+Butterfing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5563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Box 5"/>
          <p:cNvSpPr txBox="1">
            <a:spLocks noChangeArrowheads="1"/>
          </p:cNvSpPr>
          <p:nvPr/>
        </p:nvSpPr>
        <p:spPr bwMode="auto">
          <a:xfrm>
            <a:off x="533400" y="1676400"/>
            <a:ext cx="36337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Enter 15 cents in dimes or nickels</a:t>
            </a:r>
          </a:p>
          <a:p>
            <a:pPr eaLnBrk="1" hangingPunct="1"/>
            <a:r>
              <a:rPr lang="en-US"/>
              <a:t>Press S or B for a candy bar</a:t>
            </a:r>
          </a:p>
        </p:txBody>
      </p:sp>
      <p:pic>
        <p:nvPicPr>
          <p:cNvPr id="16393" name="Picture 8" descr="http://sockhop.files.wordpress.com/2010/10/candy_machine_921kb_cp4d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2895600"/>
            <a:ext cx="2743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Vending Machine, Version 1</a:t>
            </a:r>
          </a:p>
        </p:txBody>
      </p:sp>
      <p:sp>
        <p:nvSpPr>
          <p:cNvPr id="6" name="Oval 5"/>
          <p:cNvSpPr/>
          <p:nvPr/>
        </p:nvSpPr>
        <p:spPr>
          <a:xfrm>
            <a:off x="6858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1417638" y="3489325"/>
            <a:ext cx="10207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8" idx="2"/>
          </p:cNvCxnSpPr>
          <p:nvPr/>
        </p:nvCxnSpPr>
        <p:spPr>
          <a:xfrm>
            <a:off x="3170238" y="3489325"/>
            <a:ext cx="1096962" cy="17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>
            <a:off x="4999038" y="3506788"/>
            <a:ext cx="1020762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>
            <a:off x="2801938" y="2316163"/>
            <a:ext cx="3581400" cy="1616075"/>
          </a:xfrm>
          <a:prstGeom prst="arc">
            <a:avLst>
              <a:gd name="adj1" fmla="val 10851369"/>
              <a:gd name="adj2" fmla="val 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Arc 22"/>
          <p:cNvSpPr/>
          <p:nvPr/>
        </p:nvSpPr>
        <p:spPr>
          <a:xfrm rot="10800000">
            <a:off x="1050925" y="2814638"/>
            <a:ext cx="5334000" cy="2071687"/>
          </a:xfrm>
          <a:prstGeom prst="arc">
            <a:avLst>
              <a:gd name="adj1" fmla="val 10816517"/>
              <a:gd name="adj2" fmla="val 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Arc 24"/>
          <p:cNvSpPr/>
          <p:nvPr/>
        </p:nvSpPr>
        <p:spPr>
          <a:xfrm>
            <a:off x="1050925" y="2316163"/>
            <a:ext cx="3581400" cy="1616075"/>
          </a:xfrm>
          <a:prstGeom prst="arc">
            <a:avLst>
              <a:gd name="adj1" fmla="val 10851369"/>
              <a:gd name="adj2" fmla="val 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4" name="TextBox 25"/>
          <p:cNvSpPr txBox="1">
            <a:spLocks noChangeArrowheads="1"/>
          </p:cNvSpPr>
          <p:nvPr/>
        </p:nvSpPr>
        <p:spPr bwMode="auto">
          <a:xfrm>
            <a:off x="2517775" y="19478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17425" name="TextBox 26"/>
          <p:cNvSpPr txBox="1">
            <a:spLocks noChangeArrowheads="1"/>
          </p:cNvSpPr>
          <p:nvPr/>
        </p:nvSpPr>
        <p:spPr bwMode="auto">
          <a:xfrm>
            <a:off x="4556125" y="19478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17426" name="TextBox 27"/>
          <p:cNvSpPr txBox="1">
            <a:spLocks noChangeArrowheads="1"/>
          </p:cNvSpPr>
          <p:nvPr/>
        </p:nvSpPr>
        <p:spPr bwMode="auto">
          <a:xfrm>
            <a:off x="1706563" y="3124200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dirty="0"/>
              <a:t>N</a:t>
            </a:r>
          </a:p>
        </p:txBody>
      </p:sp>
      <p:sp>
        <p:nvSpPr>
          <p:cNvPr id="17427" name="TextBox 28"/>
          <p:cNvSpPr txBox="1">
            <a:spLocks noChangeArrowheads="1"/>
          </p:cNvSpPr>
          <p:nvPr/>
        </p:nvSpPr>
        <p:spPr bwMode="auto">
          <a:xfrm>
            <a:off x="3562350" y="3159125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N</a:t>
            </a:r>
          </a:p>
        </p:txBody>
      </p:sp>
      <p:sp>
        <p:nvSpPr>
          <p:cNvPr id="17428" name="TextBox 29"/>
          <p:cNvSpPr txBox="1">
            <a:spLocks noChangeArrowheads="1"/>
          </p:cNvSpPr>
          <p:nvPr/>
        </p:nvSpPr>
        <p:spPr bwMode="auto">
          <a:xfrm>
            <a:off x="5257800" y="31464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N, D</a:t>
            </a:r>
          </a:p>
        </p:txBody>
      </p:sp>
      <p:sp>
        <p:nvSpPr>
          <p:cNvPr id="17429" name="TextBox 30"/>
          <p:cNvSpPr txBox="1">
            <a:spLocks noChangeArrowheads="1"/>
          </p:cNvSpPr>
          <p:nvPr/>
        </p:nvSpPr>
        <p:spPr bwMode="auto">
          <a:xfrm>
            <a:off x="3336925" y="5083175"/>
            <a:ext cx="62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B, S</a:t>
            </a:r>
          </a:p>
        </p:txBody>
      </p:sp>
      <p:sp>
        <p:nvSpPr>
          <p:cNvPr id="17430" name="TextBox 23"/>
          <p:cNvSpPr txBox="1">
            <a:spLocks noChangeArrowheads="1"/>
          </p:cNvSpPr>
          <p:nvPr/>
        </p:nvSpPr>
        <p:spPr bwMode="auto">
          <a:xfrm>
            <a:off x="381000" y="6324600"/>
            <a:ext cx="7378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Basic transitions on N (nickel),  D (dime),  B (butterfinger), S (snickers)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304800" y="3505200"/>
            <a:ext cx="381000" cy="142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782</Words>
  <Application>Microsoft Office PowerPoint</Application>
  <PresentationFormat>On-screen Show (4:3)</PresentationFormat>
  <Paragraphs>319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Tahoma</vt:lpstr>
      <vt:lpstr>Symbol</vt:lpstr>
      <vt:lpstr>Calibri</vt:lpstr>
      <vt:lpstr>ＭＳ Ｐゴシック</vt:lpstr>
      <vt:lpstr>Times New Roman</vt:lpstr>
      <vt:lpstr>Office Theme</vt:lpstr>
      <vt:lpstr>CSE 311  Foundations of Computing I</vt:lpstr>
      <vt:lpstr>Announcements</vt:lpstr>
      <vt:lpstr>Last lecture highlights</vt:lpstr>
      <vt:lpstr>Non-determinism</vt:lpstr>
      <vt:lpstr>Strings over {0, 1, 2}*</vt:lpstr>
      <vt:lpstr>Recognize strings with an even number of 2’s and a mod 3 sum of 0</vt:lpstr>
      <vt:lpstr>State machines with output</vt:lpstr>
      <vt:lpstr>Vending Machine</vt:lpstr>
      <vt:lpstr>Vending Machine, Version 1</vt:lpstr>
      <vt:lpstr>Vending Machine, Version 2</vt:lpstr>
      <vt:lpstr>Vending Machine, Final Version</vt:lpstr>
      <vt:lpstr>Vending Machine, Final Version</vt:lpstr>
      <vt:lpstr>Another way to look at DFAs</vt:lpstr>
      <vt:lpstr>Nondeterministic Finite Automaton (NFA)</vt:lpstr>
      <vt:lpstr>Design an NFA to recognize the set of binary strings that contain 111 or have an even # of 1’s</vt:lpstr>
      <vt:lpstr>Three ways of thinking about NFAs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311: Foundations of Computing</dc:title>
  <dc:creator/>
  <cp:lastModifiedBy/>
  <cp:revision>5</cp:revision>
  <cp:lastPrinted>1901-01-01T07:00:00Z</cp:lastPrinted>
  <dcterms:created xsi:type="dcterms:W3CDTF">2010-01-04T17:42:51Z</dcterms:created>
  <dcterms:modified xsi:type="dcterms:W3CDTF">2012-11-21T16:47:06Z</dcterms:modified>
</cp:coreProperties>
</file>