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.xml" ContentType="application/vnd.openxmlformats-officedocument.presentationml.notesSlide+xml"/>
  <Override PartName="/ppt/tags/tag63.xml" ContentType="application/vnd.openxmlformats-officedocument.presentationml.tags+xml"/>
  <Override PartName="/ppt/notesSlides/notesSlide4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706" r:id="rId1"/>
  </p:sldMasterIdLst>
  <p:notesMasterIdLst>
    <p:notesMasterId r:id="rId27"/>
  </p:notesMasterIdLst>
  <p:handoutMasterIdLst>
    <p:handoutMasterId r:id="rId28"/>
  </p:handoutMasterIdLst>
  <p:sldIdLst>
    <p:sldId id="413" r:id="rId2"/>
    <p:sldId id="415" r:id="rId3"/>
    <p:sldId id="438" r:id="rId4"/>
    <p:sldId id="465" r:id="rId5"/>
    <p:sldId id="466" r:id="rId6"/>
    <p:sldId id="467" r:id="rId7"/>
    <p:sldId id="459" r:id="rId8"/>
    <p:sldId id="460" r:id="rId9"/>
    <p:sldId id="461" r:id="rId10"/>
    <p:sldId id="462" r:id="rId11"/>
    <p:sldId id="463" r:id="rId12"/>
    <p:sldId id="464" r:id="rId13"/>
    <p:sldId id="427" r:id="rId14"/>
    <p:sldId id="428" r:id="rId15"/>
    <p:sldId id="449" r:id="rId16"/>
    <p:sldId id="450" r:id="rId17"/>
    <p:sldId id="430" r:id="rId18"/>
    <p:sldId id="452" r:id="rId19"/>
    <p:sldId id="451" r:id="rId20"/>
    <p:sldId id="458" r:id="rId21"/>
    <p:sldId id="453" r:id="rId22"/>
    <p:sldId id="454" r:id="rId23"/>
    <p:sldId id="455" r:id="rId24"/>
    <p:sldId id="457" r:id="rId25"/>
    <p:sldId id="456" r:id="rId26"/>
  </p:sldIdLst>
  <p:sldSz cx="9144000" cy="6858000" type="screen4x3"/>
  <p:notesSz cx="7315200" cy="9601200"/>
  <p:embeddedFontLst>
    <p:embeddedFont>
      <p:font typeface="CMSY7" pitchFamily="34" charset="0"/>
      <p:regular r:id="rId29"/>
    </p:embeddedFont>
    <p:embeddedFont>
      <p:font typeface="MS PGothic" pitchFamily="34" charset="-128"/>
      <p:regular r:id="rId30"/>
    </p:embeddedFont>
    <p:embeddedFont>
      <p:font typeface="CMMI10" pitchFamily="34" charset="0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CMMI7" pitchFamily="34" charset="0"/>
      <p:regular r:id="rId36"/>
    </p:embeddedFont>
    <p:embeddedFont>
      <p:font typeface="CMR7" pitchFamily="34" charset="0"/>
      <p:regular r:id="rId37"/>
    </p:embeddedFont>
    <p:embeddedFont>
      <p:font typeface="CMR10" pitchFamily="34" charset="0"/>
      <p:regular r:id="rId38"/>
    </p:embeddedFont>
    <p:embeddedFont>
      <p:font typeface="CMEX10" pitchFamily="34" charset="0"/>
      <p:regular r:id="rId39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CC99"/>
    <a:srgbClr val="FFFF00"/>
    <a:srgbClr val="CC99FF"/>
    <a:srgbClr val="00CCFF"/>
    <a:srgbClr val="9999FF"/>
    <a:srgbClr val="6699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07" autoAdjust="0"/>
  </p:normalViewPr>
  <p:slideViewPr>
    <p:cSldViewPr>
      <p:cViewPr varScale="1">
        <p:scale>
          <a:sx n="92" d="100"/>
          <a:sy n="92" d="100"/>
        </p:scale>
        <p:origin x="-7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0349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93" tIns="47205" rIns="96093" bIns="47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5075" y="727075"/>
            <a:ext cx="4845050" cy="3633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7166298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4D1BDCC-43E2-4361-B68E-E3D94E73F43F}" type="slidenum">
              <a:rPr lang="en-US" sz="1800"/>
              <a:pPr eaLnBrk="1" hangingPunct="1"/>
              <a:t>10</a:t>
            </a:fld>
            <a:endParaRPr lang="en-US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wrong: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Redundant</a:t>
            </a:r>
            <a:r>
              <a:rPr lang="en-US" baseline="0" dirty="0" smtClean="0"/>
              <a:t> data: we repeat all the GPAs and all the Office numbers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Missing data: we lost Einstein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6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+mn-lt"/>
              </a:rPr>
              <a:t>Π</a:t>
            </a:r>
            <a:r>
              <a:rPr lang="en-US" sz="2000" baseline="-25000" dirty="0" err="1" smtClean="0">
                <a:latin typeface="+mn-lt"/>
              </a:rPr>
              <a:t>Student_Name,GPA</a:t>
            </a:r>
            <a:r>
              <a:rPr lang="en-US" sz="2000" dirty="0" smtClean="0">
                <a:latin typeface="+mn-lt"/>
              </a:rPr>
              <a:t>(STUDENT ⋈</a:t>
            </a:r>
            <a:r>
              <a:rPr lang="en-US" sz="2000" baseline="-25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dirty="0" err="1" smtClean="0">
                <a:latin typeface="+mn-lt"/>
              </a:rPr>
              <a:t>σ</a:t>
            </a:r>
            <a:r>
              <a:rPr lang="en-US" sz="2000" baseline="-25000" dirty="0" err="1" smtClean="0">
                <a:latin typeface="+mn-lt"/>
              </a:rPr>
              <a:t>Course</a:t>
            </a:r>
            <a:r>
              <a:rPr lang="en-US" sz="2000" baseline="-25000" dirty="0" smtClean="0">
                <a:latin typeface="+mn-lt"/>
              </a:rPr>
              <a:t>=‘311’</a:t>
            </a:r>
            <a:r>
              <a:rPr lang="en-US" sz="2000" dirty="0" smtClean="0">
                <a:latin typeface="+mn-lt"/>
              </a:rPr>
              <a:t>(TAKES)))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/>
              <a:t>Π</a:t>
            </a:r>
            <a:r>
              <a:rPr lang="en-US" sz="2000" baseline="-25000" dirty="0" err="1" smtClean="0"/>
              <a:t>Student_Name</a:t>
            </a:r>
            <a:r>
              <a:rPr lang="en-US" sz="2000" dirty="0" smtClean="0"/>
              <a:t>(σ</a:t>
            </a:r>
            <a:r>
              <a:rPr lang="en-US" sz="2000" baseline="-25000" dirty="0" smtClean="0"/>
              <a:t>TAKES1.course ≠ TAKES2.course</a:t>
            </a:r>
            <a:r>
              <a:rPr lang="en-US" sz="2000" dirty="0" smtClean="0"/>
              <a:t>(STUDENT ⋈</a:t>
            </a:r>
            <a:r>
              <a:rPr lang="en-US" sz="2000" baseline="-25000" dirty="0" err="1" smtClean="0"/>
              <a:t>STUDENT.ID_Number</a:t>
            </a:r>
            <a:r>
              <a:rPr lang="en-US" sz="2000" baseline="-25000" dirty="0" smtClean="0"/>
              <a:t> = TAKES1.ID_Number</a:t>
            </a:r>
            <a:r>
              <a:rPr lang="en-US" sz="2000" dirty="0" smtClean="0"/>
              <a:t> (TAKES) ⋈</a:t>
            </a:r>
            <a:r>
              <a:rPr lang="en-US" sz="2000" baseline="-25000" dirty="0" err="1" smtClean="0"/>
              <a:t>STUDENT.ID_Number</a:t>
            </a:r>
            <a:r>
              <a:rPr lang="en-US" sz="2000" baseline="-25000" dirty="0" smtClean="0"/>
              <a:t> = TAKES2.ID_Number</a:t>
            </a:r>
            <a:r>
              <a:rPr lang="en-US" sz="2000" dirty="0" smtClean="0"/>
              <a:t> (TAKES)</a:t>
            </a:r>
            <a:r>
              <a:rPr lang="en-US" sz="2000" dirty="0" smtClean="0">
                <a:latin typeface="+mn-lt"/>
              </a:rPr>
              <a:t>))</a:t>
            </a:r>
            <a:endParaRPr kumimoji="1" lang="en-US" sz="2000" kern="1200" dirty="0" smtClean="0">
              <a:solidFill>
                <a:schemeClr val="tx1"/>
              </a:solidFill>
              <a:latin typeface="Times New Roman" pitchFamily="-111" charset="0"/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Cut and paste intosqlite3: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create table STUDENT (</a:t>
            </a:r>
            <a:r>
              <a:rPr lang="en-US" dirty="0" err="1" smtClean="0"/>
              <a:t>Student_Name</a:t>
            </a:r>
            <a:r>
              <a:rPr lang="en-US" dirty="0" smtClean="0"/>
              <a:t> text, </a:t>
            </a:r>
            <a:r>
              <a:rPr lang="en-US" dirty="0" err="1" smtClean="0"/>
              <a:t>ID_Number</a:t>
            </a:r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, Office text, GPA float);</a:t>
            </a:r>
          </a:p>
          <a:p>
            <a:r>
              <a:rPr lang="en-US" dirty="0" smtClean="0"/>
              <a:t>create table TAKES(</a:t>
            </a:r>
            <a:r>
              <a:rPr lang="en-US" dirty="0" err="1" smtClean="0"/>
              <a:t>ID_Number</a:t>
            </a:r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, course text);</a:t>
            </a:r>
          </a:p>
          <a:p>
            <a:endParaRPr lang="en-US" dirty="0" smtClean="0"/>
          </a:p>
          <a:p>
            <a:r>
              <a:rPr lang="en-US" dirty="0" smtClean="0"/>
              <a:t>insert into STUDENT values('Knuth',  328012098, 22, 4);</a:t>
            </a:r>
          </a:p>
          <a:p>
            <a:r>
              <a:rPr lang="en-US" dirty="0" smtClean="0"/>
              <a:t>insert into STUDENT values('Von </a:t>
            </a:r>
            <a:r>
              <a:rPr lang="en-US" dirty="0" err="1" smtClean="0"/>
              <a:t>Neuman</a:t>
            </a:r>
            <a:r>
              <a:rPr lang="en-US" dirty="0" smtClean="0"/>
              <a:t>', 481080220, 555 , 3.78);</a:t>
            </a:r>
          </a:p>
          <a:p>
            <a:r>
              <a:rPr lang="en-US" dirty="0" smtClean="0"/>
              <a:t>insert into STUDENT values('Russell',  238082388, 22, 3.85);</a:t>
            </a:r>
          </a:p>
          <a:p>
            <a:r>
              <a:rPr lang="en-US" dirty="0" smtClean="0"/>
              <a:t>insert into STUDENT values('Einstein', 238001920, 22, 2.11);</a:t>
            </a:r>
          </a:p>
          <a:p>
            <a:r>
              <a:rPr lang="en-US" dirty="0" smtClean="0"/>
              <a:t>insert into STUDENT values('Newton',  1727017, 333 , 3.61);</a:t>
            </a:r>
          </a:p>
          <a:p>
            <a:r>
              <a:rPr lang="en-US" dirty="0" smtClean="0"/>
              <a:t>insert into STUDENT values('Karp', 348882811, 22, 3.98);</a:t>
            </a:r>
          </a:p>
          <a:p>
            <a:r>
              <a:rPr lang="en-US" dirty="0" smtClean="0"/>
              <a:t>insert into STUDENT values('Bernoulli', 2921938, 22, 3.21);</a:t>
            </a:r>
          </a:p>
          <a:p>
            <a:endParaRPr lang="en-US" dirty="0" smtClean="0"/>
          </a:p>
          <a:p>
            <a:r>
              <a:rPr lang="en-US" dirty="0" smtClean="0"/>
              <a:t>insert into TAKES values(328012098, 'CSE311');</a:t>
            </a:r>
          </a:p>
          <a:p>
            <a:r>
              <a:rPr lang="en-US" dirty="0" smtClean="0"/>
              <a:t>insert into TAKES values(328012098, 'CSE351');</a:t>
            </a:r>
          </a:p>
          <a:p>
            <a:r>
              <a:rPr lang="en-US" dirty="0" smtClean="0"/>
              <a:t>insert into TAKES values(481080220, 'CSE311');</a:t>
            </a:r>
          </a:p>
          <a:p>
            <a:r>
              <a:rPr lang="en-US" dirty="0" smtClean="0"/>
              <a:t>insert into TAKES values(238082388, 'CSE312');</a:t>
            </a:r>
          </a:p>
          <a:p>
            <a:r>
              <a:rPr lang="en-US" dirty="0" smtClean="0"/>
              <a:t>insert into TAKES values(238082388, 'CSE344');</a:t>
            </a:r>
          </a:p>
          <a:p>
            <a:r>
              <a:rPr lang="en-US" dirty="0" smtClean="0"/>
              <a:t>insert into TAKES values(238082388, 'CSE351');</a:t>
            </a:r>
          </a:p>
          <a:p>
            <a:r>
              <a:rPr lang="en-US" dirty="0" smtClean="0"/>
              <a:t>insert into TAKES values(1727017,   'CSE312');</a:t>
            </a:r>
          </a:p>
          <a:p>
            <a:r>
              <a:rPr lang="en-US" dirty="0" smtClean="0"/>
              <a:t>insert into TAKES values(348882811, 'CSE311');</a:t>
            </a:r>
          </a:p>
          <a:p>
            <a:r>
              <a:rPr lang="en-US" dirty="0" smtClean="0"/>
              <a:t>insert into TAKES values(348882811, 'CSE312');</a:t>
            </a:r>
          </a:p>
          <a:p>
            <a:r>
              <a:rPr lang="en-US" dirty="0" smtClean="0"/>
              <a:t>insert into TAKES values(348882811, 'CSE344');</a:t>
            </a:r>
          </a:p>
          <a:p>
            <a:r>
              <a:rPr lang="en-US" dirty="0" smtClean="0"/>
              <a:t>insert into TAKES values(348882811, 'CSE351');</a:t>
            </a:r>
          </a:p>
          <a:p>
            <a:r>
              <a:rPr lang="en-US" dirty="0" smtClean="0"/>
              <a:t>insert into TAKES values(2921938,   'CSE351');</a:t>
            </a:r>
          </a:p>
          <a:p>
            <a:endParaRPr lang="en-US" dirty="0" smtClean="0"/>
          </a:p>
          <a:p>
            <a:r>
              <a:rPr lang="en-US" dirty="0" smtClean="0"/>
              <a:t>SELECT DISTINCT </a:t>
            </a:r>
            <a:r>
              <a:rPr lang="en-US" dirty="0" err="1" smtClean="0"/>
              <a:t>Student_name</a:t>
            </a:r>
            <a:r>
              <a:rPr lang="en-US" dirty="0" smtClean="0"/>
              <a:t>, GPA</a:t>
            </a:r>
          </a:p>
          <a:p>
            <a:r>
              <a:rPr lang="en-US" dirty="0" smtClean="0"/>
              <a:t>FROM STUDENT Natural Join TAKES</a:t>
            </a:r>
          </a:p>
          <a:p>
            <a:r>
              <a:rPr lang="en-US" dirty="0" smtClean="0"/>
              <a:t>WHERE Course = 'CSE311';</a:t>
            </a:r>
          </a:p>
          <a:p>
            <a:endParaRPr lang="en-US" dirty="0" smtClean="0"/>
          </a:p>
          <a:p>
            <a:r>
              <a:rPr lang="en-US" dirty="0" smtClean="0"/>
              <a:t>SELECT DISTINCT </a:t>
            </a:r>
            <a:r>
              <a:rPr lang="en-US" dirty="0" err="1" smtClean="0"/>
              <a:t>Student_name</a:t>
            </a:r>
            <a:r>
              <a:rPr lang="en-US" dirty="0" smtClean="0"/>
              <a:t>, GPA</a:t>
            </a:r>
          </a:p>
          <a:p>
            <a:r>
              <a:rPr lang="en-US" dirty="0" smtClean="0"/>
              <a:t>FROM STUDENT s, TAKES t1, TAKES t2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s.ID_number</a:t>
            </a:r>
            <a:r>
              <a:rPr lang="en-US" dirty="0" smtClean="0"/>
              <a:t> = t1.ID_number</a:t>
            </a:r>
          </a:p>
          <a:p>
            <a:r>
              <a:rPr lang="en-US" dirty="0" smtClean="0"/>
              <a:t>  and </a:t>
            </a:r>
            <a:r>
              <a:rPr lang="en-US" dirty="0" err="1" smtClean="0"/>
              <a:t>s.ID_number</a:t>
            </a:r>
            <a:r>
              <a:rPr lang="en-US" dirty="0" smtClean="0"/>
              <a:t> = t2.ID_number</a:t>
            </a:r>
          </a:p>
          <a:p>
            <a:r>
              <a:rPr lang="en-US" dirty="0" smtClean="0"/>
              <a:t>  and t1.course != t2.course;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27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271" y="9119463"/>
            <a:ext cx="3170255" cy="480060"/>
          </a:xfrm>
          <a:prstGeom prst="rect">
            <a:avLst/>
          </a:prstGeom>
          <a:noFill/>
        </p:spPr>
        <p:txBody>
          <a:bodyPr lIns="96588" tIns="48294" rIns="96588" bIns="48294"/>
          <a:lstStyle/>
          <a:p>
            <a:fld id="{25D5CF66-5FFE-EA4F-9B29-62CCB6EEE175}" type="slidenum">
              <a:rPr lang="en-US"/>
              <a:pPr/>
              <a:t>25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8458D-7594-464E-9F03-6EC8D267D3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3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7AF67-90D1-9B4E-8554-C95C7138F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1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4753B-B2A9-4A4C-B49D-BA91432E94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55BF5-92DF-DA44-814E-162DA16ECB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9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0E4BF-EE1E-7F41-951C-F11648CCE2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8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8B82B-482A-AD4A-A7AA-C1388C3AD2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5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30FD1-3A96-8247-86A1-2BA64440A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4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86467-CDC2-F942-A4DF-4C3B0A731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9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B7AD3-A4E2-194B-B032-9DE7FBAF62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662A-6A26-0347-A80A-2E383D8B43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1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5289E-4ACB-AB45-BD67-0040B0E2FB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2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17E8292-771B-CF45-BDE4-A5EB785A59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hyperlink" Target="http://en.wikipedia.org/wiki/Image:Gottfried_Wilhelm_von_Leibniz.jpg" TargetMode="External"/><Relationship Id="rId18" Type="http://schemas.openxmlformats.org/officeDocument/2006/relationships/image" Target="../media/image11.jpeg"/><Relationship Id="rId26" Type="http://schemas.openxmlformats.org/officeDocument/2006/relationships/hyperlink" Target="http://en.wikipedia.org/wiki/File:Langrange_portrait.jpg" TargetMode="External"/><Relationship Id="rId3" Type="http://schemas.openxmlformats.org/officeDocument/2006/relationships/tags" Target="../tags/tag35.xml"/><Relationship Id="rId21" Type="http://schemas.openxmlformats.org/officeDocument/2006/relationships/image" Target="../media/image13.png"/><Relationship Id="rId34" Type="http://schemas.openxmlformats.org/officeDocument/2006/relationships/hyperlink" Target="http://en.wikipedia.org/wiki/File:Nikolaus_Kopernikus.jpg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.jpeg"/><Relationship Id="rId17" Type="http://schemas.openxmlformats.org/officeDocument/2006/relationships/hyperlink" Target="http://en.wikipedia.org/wiki/Image:FriedrichLudwigBauer.jpg" TargetMode="External"/><Relationship Id="rId25" Type="http://schemas.openxmlformats.org/officeDocument/2006/relationships/image" Target="../media/image15.jpeg"/><Relationship Id="rId33" Type="http://schemas.openxmlformats.org/officeDocument/2006/relationships/image" Target="../media/image18.jpeg"/><Relationship Id="rId2" Type="http://schemas.openxmlformats.org/officeDocument/2006/relationships/tags" Target="../tags/tag34.xml"/><Relationship Id="rId16" Type="http://schemas.openxmlformats.org/officeDocument/2006/relationships/image" Target="../media/image10.jpeg"/><Relationship Id="rId20" Type="http://schemas.openxmlformats.org/officeDocument/2006/relationships/image" Target="../media/image12.png"/><Relationship Id="rId29" Type="http://schemas.openxmlformats.org/officeDocument/2006/relationships/image" Target="../media/image16.jpe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hyperlink" Target="http://upload.wikimedia.org/wikipedia/commons/6/60/Leonhard_Euler_2.jpg" TargetMode="External"/><Relationship Id="rId24" Type="http://schemas.openxmlformats.org/officeDocument/2006/relationships/hyperlink" Target="http://en.wikipedia.org/wiki/File:Peter_Gustav_Lejeune_Dirichlet.jpg" TargetMode="External"/><Relationship Id="rId32" Type="http://schemas.openxmlformats.org/officeDocument/2006/relationships/hyperlink" Target="http://en.wikipedia.org/wiki/File:Rheticus_George_von.jpg" TargetMode="External"/><Relationship Id="rId37" Type="http://schemas.openxmlformats.org/officeDocument/2006/relationships/image" Target="../media/image20.png"/><Relationship Id="rId5" Type="http://schemas.openxmlformats.org/officeDocument/2006/relationships/tags" Target="../tags/tag37.xml"/><Relationship Id="rId15" Type="http://schemas.openxmlformats.org/officeDocument/2006/relationships/hyperlink" Target="http://upload.wikimedia.org/wikipedia/commons/e/e2/Felix_Klein.jpeg" TargetMode="External"/><Relationship Id="rId23" Type="http://schemas.openxmlformats.org/officeDocument/2006/relationships/image" Target="../media/image14.jpeg"/><Relationship Id="rId28" Type="http://schemas.openxmlformats.org/officeDocument/2006/relationships/hyperlink" Target="http://en.wikipedia.org/wiki/File:Johann_Bernoulli2.jpg" TargetMode="External"/><Relationship Id="rId36" Type="http://schemas.openxmlformats.org/officeDocument/2006/relationships/image" Target="../media/image19.jpeg"/><Relationship Id="rId10" Type="http://schemas.openxmlformats.org/officeDocument/2006/relationships/image" Target="../media/image7.jpeg"/><Relationship Id="rId19" Type="http://schemas.openxmlformats.org/officeDocument/2006/relationships/image" Target="../media/image3.jpeg"/><Relationship Id="rId31" Type="http://schemas.openxmlformats.org/officeDocument/2006/relationships/image" Target="../media/image17.jpeg"/><Relationship Id="rId4" Type="http://schemas.openxmlformats.org/officeDocument/2006/relationships/tags" Target="../tags/tag36.xml"/><Relationship Id="rId9" Type="http://schemas.openxmlformats.org/officeDocument/2006/relationships/hyperlink" Target="http://en.wikipedia.org/wiki/Image:Fourier2.jpg" TargetMode="External"/><Relationship Id="rId14" Type="http://schemas.openxmlformats.org/officeDocument/2006/relationships/image" Target="../media/image9.jpeg"/><Relationship Id="rId22" Type="http://schemas.openxmlformats.org/officeDocument/2006/relationships/hyperlink" Target="http://en.wikipedia.org/wiki/File:RLipschitz.jpeg" TargetMode="External"/><Relationship Id="rId27" Type="http://schemas.openxmlformats.org/officeDocument/2006/relationships/image" Target="../media/image1.jpeg"/><Relationship Id="rId30" Type="http://schemas.openxmlformats.org/officeDocument/2006/relationships/hyperlink" Target="http://en.wikipedia.org/wiki/File:Jakob_Bernoulli.jpg" TargetMode="External"/><Relationship Id="rId35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hyperlink" Target="http://en.wikipedia.org/wiki/File:Johann_Bernoulli2.jpg" TargetMode="External"/><Relationship Id="rId3" Type="http://schemas.openxmlformats.org/officeDocument/2006/relationships/image" Target="../media/image5.jpeg"/><Relationship Id="rId21" Type="http://schemas.openxmlformats.org/officeDocument/2006/relationships/image" Target="../media/image17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upload.wikimedia.org/wikipedia/commons/6/60/Leonhard_Euler_2.jpg" TargetMode="External"/><Relationship Id="rId20" Type="http://schemas.openxmlformats.org/officeDocument/2006/relationships/hyperlink" Target="http://en.wikipedia.org/wiki/File:Jakob_Bernoulli.jpg" TargetMode="External"/><Relationship Id="rId1" Type="http://schemas.openxmlformats.org/officeDocument/2006/relationships/tags" Target="../tags/tag39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1.jpeg"/><Relationship Id="rId10" Type="http://schemas.openxmlformats.org/officeDocument/2006/relationships/image" Target="../media/image27.jpeg"/><Relationship Id="rId19" Type="http://schemas.openxmlformats.org/officeDocument/2006/relationships/image" Target="../media/image16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hyperlink" Target="http://en.wikipedia.org/wiki/File:Langrange_portrait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hyperlink" Target="http://en.wikipedia.org/wiki/File:Langrange_portrait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.jpeg"/><Relationship Id="rId5" Type="http://schemas.openxmlformats.org/officeDocument/2006/relationships/hyperlink" Target="http://en.wikipedia.org/wiki/File:Nikolaus_Kopernikus.jpg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Nikolaus_Kopernikus.jpg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CSE 311  Foundations of Computing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Lecture 22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Relations, </a:t>
            </a:r>
            <a:r>
              <a:rPr lang="en-US" dirty="0" smtClean="0">
                <a:ea typeface="+mn-ea"/>
              </a:rPr>
              <a:t> Database</a:t>
            </a: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Autumn 2012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AB8215D-8969-A74C-A16F-5314E791732D}" type="slidenum">
              <a:rPr lang="en-US">
                <a:solidFill>
                  <a:srgbClr val="898989"/>
                </a:solidFill>
              </a:rPr>
              <a:pPr eaLnBrk="1" hangingPunct="1"/>
              <a:t>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2055" name="Text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TexPoint fonts used in EMF. </a:t>
            </a:r>
          </a:p>
          <a:p>
            <a:pPr eaLnBrk="1" hangingPunct="1"/>
            <a:r>
              <a:rPr lang="en-US"/>
              <a:t>Read the TexPoint manual before you delete this box.: </a:t>
            </a:r>
            <a:r>
              <a:rPr lang="en-US">
                <a:latin typeface="CMMI10" charset="0"/>
              </a:rPr>
              <a:t>A</a:t>
            </a:r>
            <a:r>
              <a:rPr lang="en-US">
                <a:latin typeface="CMSY7" charset="0"/>
              </a:rPr>
              <a:t>A</a:t>
            </a:r>
            <a:r>
              <a:rPr lang="en-US">
                <a:latin typeface="CMR10" charset="0"/>
              </a:rPr>
              <a:t>A</a:t>
            </a:r>
            <a:r>
              <a:rPr lang="en-US">
                <a:latin typeface="CMEX10" charset="0"/>
              </a:rPr>
              <a:t>A</a:t>
            </a:r>
            <a:r>
              <a:rPr lang="en-US">
                <a:latin typeface="CMMI7" charset="0"/>
              </a:rPr>
              <a:t>A</a:t>
            </a:r>
            <a:r>
              <a:rPr lang="en-US">
                <a:latin typeface="CMR7" charset="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http://upload.wikimedia.org/wikipedia/en/thumb/a/aa/Fourier2.jpg/250px-Fourier2.jpg">
            <a:hlinkClick r:id="rId9" tooltip="Fourier2.jpg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12652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7" descr="Image:Leonhard Euler 2.jpg">
            <a:hlinkClick r:id="rId11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62200"/>
            <a:ext cx="12954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 descr="http://upload.wikimedia.org/wikipedia/commons/thumb/6/6a/Gottfried_Wilhelm_von_Leibniz.jpg/200px-Gottfried_Wilhelm_von_Leibniz.jpg">
            <a:hlinkClick r:id="rId13" tooltip="Gottfried Wilhelm von Leibniz.jpg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10842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1" descr="Image:Felix Klein.jpeg">
            <a:hlinkClick r:id="rId15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292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http://upload.wikimedia.org/wikipedia/commons/thumb/c/c7/FriedrichLudwigBauer.jpg/180px-FriedrichLudwigBauer.jpg">
            <a:hlinkClick r:id="rId17" tooltip="FriedrichLudwigBauer.jpg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1085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5" descr="http://www.cs.washington.edu/homes/anderson/pics/dinner2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r="20139"/>
          <a:stretch>
            <a:fillRect/>
          </a:stretch>
        </p:blipFill>
        <p:spPr bwMode="auto">
          <a:xfrm>
            <a:off x="381000" y="152400"/>
            <a:ext cx="1098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2895600" y="1676400"/>
            <a:ext cx="73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Bauer</a:t>
            </a: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/>
          <a:stretch>
            <a:fillRect/>
          </a:stretch>
        </p:blipFill>
        <p:spPr bwMode="auto">
          <a:xfrm>
            <a:off x="4191000" y="152400"/>
            <a:ext cx="11430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4038600" y="1676400"/>
            <a:ext cx="1468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Caratheodory</a:t>
            </a:r>
          </a:p>
        </p:txBody>
      </p:sp>
      <p:pic>
        <p:nvPicPr>
          <p:cNvPr id="14346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1174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Box 12"/>
          <p:cNvSpPr txBox="1">
            <a:spLocks noChangeArrowheads="1"/>
          </p:cNvSpPr>
          <p:nvPr/>
        </p:nvSpPr>
        <p:spPr bwMode="auto">
          <a:xfrm>
            <a:off x="5791200" y="1676400"/>
            <a:ext cx="118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Minkowski</a:t>
            </a:r>
          </a:p>
        </p:txBody>
      </p:sp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7543800" y="1752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Klein</a:t>
            </a:r>
          </a:p>
        </p:txBody>
      </p:sp>
      <p:pic>
        <p:nvPicPr>
          <p:cNvPr id="14349" name="Picture 5" descr="http://upload.wikimedia.org/wikipedia/commons/thumb/a/a6/RLipschitz.jpeg/150px-RLipschitz.jpeg">
            <a:hlinkClick r:id="rId22" tooltip="Rudolf Lipschitz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14287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Rectangle 15"/>
          <p:cNvSpPr>
            <a:spLocks noChangeArrowheads="1"/>
          </p:cNvSpPr>
          <p:nvPr/>
        </p:nvSpPr>
        <p:spPr bwMode="auto">
          <a:xfrm>
            <a:off x="609600" y="4267200"/>
            <a:ext cx="985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Lipschitz</a:t>
            </a:r>
          </a:p>
        </p:txBody>
      </p:sp>
      <p:pic>
        <p:nvPicPr>
          <p:cNvPr id="14351" name="Picture 7" descr="http://upload.wikimedia.org/wikipedia/commons/thumb/3/32/Peter_Gustav_Lejeune_Dirichlet.jpg/250px-Peter_Gustav_Lejeune_Dirichlet.jpg">
            <a:hlinkClick r:id="rId24" tooltip="Johann Peter Gustav Lejeune Dirichlet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14493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Box 17"/>
          <p:cNvSpPr txBox="1">
            <a:spLocks noChangeArrowheads="1"/>
          </p:cNvSpPr>
          <p:nvPr/>
        </p:nvSpPr>
        <p:spPr bwMode="auto">
          <a:xfrm>
            <a:off x="2362200" y="4267200"/>
            <a:ext cx="976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Dirichlet</a:t>
            </a:r>
          </a:p>
        </p:txBody>
      </p:sp>
      <p:sp>
        <p:nvSpPr>
          <p:cNvPr id="14353" name="TextBox 18"/>
          <p:cNvSpPr txBox="1">
            <a:spLocks noChangeArrowheads="1"/>
          </p:cNvSpPr>
          <p:nvPr/>
        </p:nvSpPr>
        <p:spPr bwMode="auto">
          <a:xfrm>
            <a:off x="4114800" y="4267200"/>
            <a:ext cx="858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Fourier</a:t>
            </a:r>
          </a:p>
        </p:txBody>
      </p:sp>
      <p:pic>
        <p:nvPicPr>
          <p:cNvPr id="14354" name="Picture 9" descr="http://upload.wikimedia.org/wikipedia/commons/thumb/d/d8/Langrange_portrait.jpg/200px-Langrange_portrait.jpg">
            <a:hlinkClick r:id="rId26" tooltip="Joseph-Louis (Giuseppe Lodovico), comte de Lagrange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1371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TextBox 20"/>
          <p:cNvSpPr txBox="1">
            <a:spLocks noChangeArrowheads="1"/>
          </p:cNvSpPr>
          <p:nvPr/>
        </p:nvSpPr>
        <p:spPr bwMode="auto">
          <a:xfrm>
            <a:off x="5638800" y="4191000"/>
            <a:ext cx="103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Lagrange</a:t>
            </a:r>
          </a:p>
        </p:txBody>
      </p:sp>
      <p:sp>
        <p:nvSpPr>
          <p:cNvPr id="14356" name="TextBox 21"/>
          <p:cNvSpPr txBox="1">
            <a:spLocks noChangeArrowheads="1"/>
          </p:cNvSpPr>
          <p:nvPr/>
        </p:nvSpPr>
        <p:spPr bwMode="auto">
          <a:xfrm>
            <a:off x="7467600" y="4191000"/>
            <a:ext cx="66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Euler</a:t>
            </a:r>
          </a:p>
        </p:txBody>
      </p:sp>
      <p:pic>
        <p:nvPicPr>
          <p:cNvPr id="14357" name="Picture 11" descr="http://upload.wikimedia.org/wikipedia/commons/thumb/6/6a/Johann_Bernoulli2.jpg/220px-Johann_Bernoulli2.jpg">
            <a:hlinkClick r:id="rId28" tooltip="Johann Bernoulli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11283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8" name="TextBox 23"/>
          <p:cNvSpPr txBox="1">
            <a:spLocks noChangeArrowheads="1"/>
          </p:cNvSpPr>
          <p:nvPr/>
        </p:nvSpPr>
        <p:spPr bwMode="auto">
          <a:xfrm>
            <a:off x="0" y="6248400"/>
            <a:ext cx="175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Johann Bernoulli</a:t>
            </a:r>
          </a:p>
        </p:txBody>
      </p:sp>
      <p:pic>
        <p:nvPicPr>
          <p:cNvPr id="14359" name="Picture 13" descr="http://upload.wikimedia.org/wikipedia/commons/thumb/1/19/Jakob_Bernoulli.jpg/200px-Jakob_Bernoulli.jpg">
            <a:hlinkClick r:id="rId30" tooltip="Jacob Bernoulli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00600"/>
            <a:ext cx="12239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TextBox 25"/>
          <p:cNvSpPr txBox="1">
            <a:spLocks noChangeArrowheads="1"/>
          </p:cNvSpPr>
          <p:nvPr/>
        </p:nvSpPr>
        <p:spPr bwMode="auto">
          <a:xfrm>
            <a:off x="1752600" y="6248400"/>
            <a:ext cx="160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Jacob Bernoulli</a:t>
            </a:r>
          </a:p>
        </p:txBody>
      </p:sp>
      <p:sp>
        <p:nvSpPr>
          <p:cNvPr id="14361" name="TextBox 26"/>
          <p:cNvSpPr txBox="1">
            <a:spLocks noChangeArrowheads="1"/>
          </p:cNvSpPr>
          <p:nvPr/>
        </p:nvSpPr>
        <p:spPr bwMode="auto">
          <a:xfrm>
            <a:off x="3581400" y="62484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Leibniz</a:t>
            </a:r>
          </a:p>
        </p:txBody>
      </p:sp>
      <p:pic>
        <p:nvPicPr>
          <p:cNvPr id="14362" name="Picture 15" descr="http://upload.wikimedia.org/wikipedia/en/thumb/4/44/Rheticus_George_von.jpg/200px-Rheticus_George_von.jpg">
            <a:hlinkClick r:id="rId32" tooltip="Georg Joachim Rheticus (1514-1574)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97"/>
          <a:stretch>
            <a:fillRect/>
          </a:stretch>
        </p:blipFill>
        <p:spPr bwMode="auto">
          <a:xfrm>
            <a:off x="6223000" y="4953000"/>
            <a:ext cx="104298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3" name="TextBox 28"/>
          <p:cNvSpPr txBox="1">
            <a:spLocks noChangeArrowheads="1"/>
          </p:cNvSpPr>
          <p:nvPr/>
        </p:nvSpPr>
        <p:spPr bwMode="auto">
          <a:xfrm>
            <a:off x="6172200" y="6324600"/>
            <a:ext cx="98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Rheticus</a:t>
            </a:r>
          </a:p>
        </p:txBody>
      </p:sp>
      <p:pic>
        <p:nvPicPr>
          <p:cNvPr id="14364" name="Picture 17" descr="http://upload.wikimedia.org/wikipedia/commons/thumb/f/f2/Nikolaus_Kopernikus.jpg/225px-Nikolaus_Kopernikus.jpg">
            <a:hlinkClick r:id="rId34" tooltip="Portrait, 1580, Toruń Old Town City Hall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953000"/>
            <a:ext cx="11303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5" name="TextBox 30"/>
          <p:cNvSpPr txBox="1">
            <a:spLocks noChangeArrowheads="1"/>
          </p:cNvSpPr>
          <p:nvPr/>
        </p:nvSpPr>
        <p:spPr bwMode="auto">
          <a:xfrm>
            <a:off x="7467600" y="6324600"/>
            <a:ext cx="123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Copernicus</a:t>
            </a:r>
          </a:p>
        </p:txBody>
      </p:sp>
      <p:sp>
        <p:nvSpPr>
          <p:cNvPr id="14366" name="TextBox 31"/>
          <p:cNvSpPr txBox="1">
            <a:spLocks noChangeArrowheads="1"/>
          </p:cNvSpPr>
          <p:nvPr/>
        </p:nvSpPr>
        <p:spPr bwMode="auto">
          <a:xfrm>
            <a:off x="304800" y="1676400"/>
            <a:ext cx="108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Anderson</a:t>
            </a:r>
          </a:p>
        </p:txBody>
      </p:sp>
      <p:pic>
        <p:nvPicPr>
          <p:cNvPr id="14367" name="Picture 19" descr="File:Erhardweigel.jpg">
            <a:hlinkClick r:id="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1028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8" name="TextBox 33"/>
          <p:cNvSpPr txBox="1">
            <a:spLocks noChangeArrowheads="1"/>
          </p:cNvSpPr>
          <p:nvPr/>
        </p:nvSpPr>
        <p:spPr bwMode="auto">
          <a:xfrm>
            <a:off x="4953000" y="63246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Weigel</a:t>
            </a:r>
          </a:p>
        </p:txBody>
      </p:sp>
      <p:pic>
        <p:nvPicPr>
          <p:cNvPr id="14369" name="Picture 2" descr="http://www14.informatik.tu-muenchen.de/personen/mayr/mayr_1.gif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8" r="12228"/>
          <a:stretch>
            <a:fillRect/>
          </a:stretch>
        </p:blipFill>
        <p:spPr bwMode="auto">
          <a:xfrm>
            <a:off x="1676400" y="152400"/>
            <a:ext cx="941388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0" name="TextBox 31"/>
          <p:cNvSpPr txBox="1">
            <a:spLocks noChangeArrowheads="1"/>
          </p:cNvSpPr>
          <p:nvPr/>
        </p:nvSpPr>
        <p:spPr bwMode="auto">
          <a:xfrm>
            <a:off x="1676400" y="1676400"/>
            <a:ext cx="67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Mayr</a:t>
            </a:r>
          </a:p>
        </p:txBody>
      </p:sp>
    </p:spTree>
    <p:extLst>
      <p:ext uri="{BB962C8B-B14F-4D97-AF65-F5344CB8AC3E}">
        <p14:creationId xmlns:p14="http://schemas.microsoft.com/office/powerpoint/2010/main" val="241891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1"/>
          <p:cNvSpPr txBox="1">
            <a:spLocks noChangeArrowheads="1"/>
          </p:cNvSpPr>
          <p:nvPr/>
        </p:nvSpPr>
        <p:spPr bwMode="auto">
          <a:xfrm>
            <a:off x="534988" y="1752600"/>
            <a:ext cx="68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Suciu</a:t>
            </a:r>
          </a:p>
        </p:txBody>
      </p:sp>
      <p:pic>
        <p:nvPicPr>
          <p:cNvPr id="15362" name="Picture 7" descr="me-7-2006-mexic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825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0" descr="tanne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50825"/>
            <a:ext cx="1296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1"/>
          <p:cNvSpPr txBox="1">
            <a:spLocks noChangeArrowheads="1"/>
          </p:cNvSpPr>
          <p:nvPr/>
        </p:nvSpPr>
        <p:spPr bwMode="auto">
          <a:xfrm>
            <a:off x="2185988" y="1752600"/>
            <a:ext cx="887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Tannen</a:t>
            </a:r>
          </a:p>
        </p:txBody>
      </p:sp>
      <p:pic>
        <p:nvPicPr>
          <p:cNvPr id="15365" name="Picture 14" descr="meyer4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250825"/>
            <a:ext cx="1365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1"/>
          <p:cNvSpPr txBox="1">
            <a:spLocks noChangeArrowheads="1"/>
          </p:cNvSpPr>
          <p:nvPr/>
        </p:nvSpPr>
        <p:spPr bwMode="auto">
          <a:xfrm>
            <a:off x="4040188" y="1752600"/>
            <a:ext cx="796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Meyer</a:t>
            </a:r>
          </a:p>
        </p:txBody>
      </p:sp>
      <p:pic>
        <p:nvPicPr>
          <p:cNvPr id="15367" name="Picture 18" descr="FISCHER-obit-articleInline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250825"/>
            <a:ext cx="9477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31"/>
          <p:cNvSpPr txBox="1">
            <a:spLocks noChangeArrowheads="1"/>
          </p:cNvSpPr>
          <p:nvPr/>
        </p:nvSpPr>
        <p:spPr bwMode="auto">
          <a:xfrm>
            <a:off x="5803900" y="1752600"/>
            <a:ext cx="849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Fischer</a:t>
            </a:r>
          </a:p>
        </p:txBody>
      </p:sp>
      <p:sp>
        <p:nvSpPr>
          <p:cNvPr id="15369" name="TextBox 31"/>
          <p:cNvSpPr txBox="1">
            <a:spLocks noChangeArrowheads="1"/>
          </p:cNvSpPr>
          <p:nvPr/>
        </p:nvSpPr>
        <p:spPr bwMode="auto">
          <a:xfrm>
            <a:off x="7620000" y="17526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Rogers</a:t>
            </a:r>
          </a:p>
        </p:txBody>
      </p:sp>
      <p:pic>
        <p:nvPicPr>
          <p:cNvPr id="15370" name="Picture 23" descr="photo-rogers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0825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6" descr="Alonzo_Church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10271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Box 31"/>
          <p:cNvSpPr txBox="1">
            <a:spLocks noChangeArrowheads="1"/>
          </p:cNvSpPr>
          <p:nvPr/>
        </p:nvSpPr>
        <p:spPr bwMode="auto">
          <a:xfrm>
            <a:off x="457200" y="4343400"/>
            <a:ext cx="849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Church</a:t>
            </a:r>
          </a:p>
        </p:txBody>
      </p:sp>
      <p:pic>
        <p:nvPicPr>
          <p:cNvPr id="15373" name="Picture 30" descr="Veblen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819400"/>
            <a:ext cx="11287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Box 31"/>
          <p:cNvSpPr txBox="1">
            <a:spLocks noChangeArrowheads="1"/>
          </p:cNvSpPr>
          <p:nvPr/>
        </p:nvSpPr>
        <p:spPr bwMode="auto">
          <a:xfrm>
            <a:off x="2157413" y="4343400"/>
            <a:ext cx="839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Veblen</a:t>
            </a:r>
          </a:p>
        </p:txBody>
      </p:sp>
      <p:pic>
        <p:nvPicPr>
          <p:cNvPr id="15375" name="Picture 34" descr="Moore_Eliakim_2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819400"/>
            <a:ext cx="10810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6"/>
          <p:cNvSpPr txBox="1">
            <a:spLocks noChangeArrowheads="1"/>
          </p:cNvSpPr>
          <p:nvPr/>
        </p:nvSpPr>
        <p:spPr bwMode="auto">
          <a:xfrm>
            <a:off x="3848100" y="4343400"/>
            <a:ext cx="820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Moore</a:t>
            </a:r>
          </a:p>
        </p:txBody>
      </p:sp>
      <p:sp>
        <p:nvSpPr>
          <p:cNvPr id="15377" name="TextBox 37"/>
          <p:cNvSpPr txBox="1">
            <a:spLocks noChangeArrowheads="1"/>
          </p:cNvSpPr>
          <p:nvPr/>
        </p:nvSpPr>
        <p:spPr bwMode="auto">
          <a:xfrm>
            <a:off x="5518150" y="4343400"/>
            <a:ext cx="1328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H.A.Newton</a:t>
            </a:r>
          </a:p>
        </p:txBody>
      </p:sp>
      <p:pic>
        <p:nvPicPr>
          <p:cNvPr id="15378" name="Picture 40" descr="Hubert_Anson_Newton_%281830-1896%29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819400"/>
            <a:ext cx="1060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43" descr="Michel_Chasles.jpe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2819400"/>
            <a:ext cx="9826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TextBox 44"/>
          <p:cNvSpPr txBox="1">
            <a:spLocks noChangeArrowheads="1"/>
          </p:cNvSpPr>
          <p:nvPr/>
        </p:nvSpPr>
        <p:spPr bwMode="auto">
          <a:xfrm>
            <a:off x="7696200" y="43434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Chasles</a:t>
            </a:r>
          </a:p>
        </p:txBody>
      </p:sp>
      <p:pic>
        <p:nvPicPr>
          <p:cNvPr id="15381" name="Picture 47" descr="Simeon_Poisson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1169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2" name="TextBox 31"/>
          <p:cNvSpPr txBox="1">
            <a:spLocks noChangeArrowheads="1"/>
          </p:cNvSpPr>
          <p:nvPr/>
        </p:nvSpPr>
        <p:spPr bwMode="auto">
          <a:xfrm>
            <a:off x="381000" y="63960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Poisson</a:t>
            </a:r>
          </a:p>
        </p:txBody>
      </p:sp>
      <p:pic>
        <p:nvPicPr>
          <p:cNvPr id="15383" name="Picture 9" descr="http://upload.wikimedia.org/wikipedia/commons/thumb/d/d8/Langrange_portrait.jpg/200px-Langrange_portrait.jpg">
            <a:hlinkClick r:id="rId14" tooltip="Joseph-Louis (Giuseppe Lodovico), comte de Lagrange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50292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4" name="TextBox 20"/>
          <p:cNvSpPr txBox="1">
            <a:spLocks noChangeArrowheads="1"/>
          </p:cNvSpPr>
          <p:nvPr/>
        </p:nvSpPr>
        <p:spPr bwMode="auto">
          <a:xfrm>
            <a:off x="1889125" y="6396038"/>
            <a:ext cx="1031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Lagrange</a:t>
            </a:r>
          </a:p>
        </p:txBody>
      </p:sp>
      <p:pic>
        <p:nvPicPr>
          <p:cNvPr id="15385" name="Picture 7" descr="Image:Leonhard Euler 2.jpg">
            <a:hlinkClick r:id="rId16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5029200"/>
            <a:ext cx="1098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6" name="TextBox 21"/>
          <p:cNvSpPr txBox="1">
            <a:spLocks noChangeArrowheads="1"/>
          </p:cNvSpPr>
          <p:nvPr/>
        </p:nvSpPr>
        <p:spPr bwMode="auto">
          <a:xfrm>
            <a:off x="4114800" y="6396038"/>
            <a:ext cx="666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Euler</a:t>
            </a:r>
          </a:p>
        </p:txBody>
      </p:sp>
      <p:pic>
        <p:nvPicPr>
          <p:cNvPr id="15387" name="Picture 11" descr="http://upload.wikimedia.org/wikipedia/commons/thumb/6/6a/Johann_Bernoulli2.jpg/220px-Johann_Bernoulli2.jpg">
            <a:hlinkClick r:id="rId18" tooltip="Johann Bernoulli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5029200"/>
            <a:ext cx="1104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8" name="TextBox 23"/>
          <p:cNvSpPr txBox="1">
            <a:spLocks noChangeArrowheads="1"/>
          </p:cNvSpPr>
          <p:nvPr/>
        </p:nvSpPr>
        <p:spPr bwMode="auto">
          <a:xfrm>
            <a:off x="5410200" y="6396038"/>
            <a:ext cx="175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Johann Bernoulli</a:t>
            </a:r>
          </a:p>
        </p:txBody>
      </p:sp>
      <p:pic>
        <p:nvPicPr>
          <p:cNvPr id="15389" name="Picture 13" descr="http://upload.wikimedia.org/wikipedia/commons/thumb/1/19/Jakob_Bernoulli.jpg/200px-Jakob_Bernoulli.jpg">
            <a:hlinkClick r:id="rId20" tooltip="Jacob Bernoulli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5029200"/>
            <a:ext cx="1223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0" name="TextBox 25"/>
          <p:cNvSpPr txBox="1">
            <a:spLocks noChangeArrowheads="1"/>
          </p:cNvSpPr>
          <p:nvPr/>
        </p:nvSpPr>
        <p:spPr bwMode="auto">
          <a:xfrm>
            <a:off x="7162800" y="6396038"/>
            <a:ext cx="160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Jacob Bernoulli</a:t>
            </a:r>
          </a:p>
        </p:txBody>
      </p:sp>
    </p:spTree>
    <p:extLst>
      <p:ext uri="{BB962C8B-B14F-4D97-AF65-F5344CB8AC3E}">
        <p14:creationId xmlns:p14="http://schemas.microsoft.com/office/powerpoint/2010/main" val="2420337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381000"/>
            <a:ext cx="266858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cs typeface="Arial" pitchFamily="34" charset="0"/>
              </a:rPr>
              <a:t>Nicolaus Copernicus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Georg Rheticus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Moritz Steinmetz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Christoph Meurer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Philipp Muller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Erhard Weigel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Gottfried Leibniz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Noclas Malebranache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Jacob Bernoulli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Johann Bernoulli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Leonhard Euler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Joseph Lagrange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Jean-Baptiste Fourier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Gustav Dirichlet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Rudolf Lipschitz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Felix Klein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C. L. Ferdinand Lindemann</a:t>
            </a:r>
            <a:br>
              <a:rPr lang="en-US" sz="1600">
                <a:cs typeface="Arial" pitchFamily="34" charset="0"/>
              </a:rPr>
            </a:br>
            <a:r>
              <a:rPr lang="en-US" sz="1600">
                <a:cs typeface="Arial" pitchFamily="34" charset="0"/>
              </a:rPr>
              <a:t>Herman Minkowski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Constantin Caratheodory</a:t>
            </a:r>
            <a:br>
              <a:rPr lang="en-US" sz="1600">
                <a:cs typeface="Arial" pitchFamily="34" charset="0"/>
              </a:rPr>
            </a:br>
            <a:r>
              <a:rPr lang="en-US" sz="1600">
                <a:cs typeface="Arial" pitchFamily="34" charset="0"/>
              </a:rPr>
              <a:t>Georg Aumann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Friedrich Bauer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Manfred Paul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Ernst Mayr</a:t>
            </a:r>
            <a:br>
              <a:rPr lang="en-US" sz="1600">
                <a:cs typeface="Arial" pitchFamily="34" charset="0"/>
              </a:rPr>
            </a:br>
            <a:r>
              <a:rPr lang="en-US" sz="1600">
                <a:cs typeface="Arial" pitchFamily="34" charset="0"/>
              </a:rPr>
              <a:t>Richard Anderson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E7690A0-A479-4FCA-ADD1-C83C05CF328F}" type="slidenum">
              <a:rPr 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16389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76800" y="457200"/>
            <a:ext cx="298926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cs typeface="Arial" pitchFamily="34" charset="0"/>
              </a:rPr>
              <a:t>Nicolaus Copernicus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Georg Rheticus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Moritz Steinmetz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Christoph Meurer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Philipp Muller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Erhard Weigel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Gottfried Leibniz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Noclas Malebranache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Jacob Bernoulli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Johann Bernoulli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Leonhard Euler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Joseph Lagrange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Michel Chasles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H. A. (Hubert Anson) Newton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E. H. (Eliakim Hastings) Moore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Oswald Veblen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Alonzo Church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Hartley Rogers, Jr.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Patrick Carl Fischer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Albert Ronald da Silva Meyer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Val Tannen</a:t>
            </a:r>
          </a:p>
          <a:p>
            <a:pPr eaLnBrk="1" hangingPunct="1"/>
            <a:r>
              <a:rPr lang="en-US" sz="1600">
                <a:cs typeface="Arial" pitchFamily="34" charset="0"/>
              </a:rPr>
              <a:t>Dan Suciu</a:t>
            </a:r>
          </a:p>
        </p:txBody>
      </p:sp>
    </p:spTree>
    <p:extLst>
      <p:ext uri="{BB962C8B-B14F-4D97-AF65-F5344CB8AC3E}">
        <p14:creationId xmlns:p14="http://schemas.microsoft.com/office/powerpoint/2010/main" val="395902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n-ary relations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219200" y="1752600"/>
            <a:ext cx="6697663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>
                <a:cs typeface="Arial" charset="0"/>
              </a:rPr>
              <a:t>Let A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cs typeface="Arial" charset="0"/>
              </a:rPr>
              <a:t>, A</a:t>
            </a:r>
            <a:r>
              <a:rPr lang="en-US" sz="2400" baseline="-25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, …, A</a:t>
            </a:r>
            <a:r>
              <a:rPr lang="en-US" sz="2400" baseline="-25000">
                <a:cs typeface="Arial" charset="0"/>
              </a:rPr>
              <a:t>n</a:t>
            </a:r>
            <a:r>
              <a:rPr lang="en-US" sz="2400">
                <a:cs typeface="Arial" charset="0"/>
              </a:rPr>
              <a:t> be sets.  An n-ary relation on </a:t>
            </a:r>
          </a:p>
          <a:p>
            <a:pPr eaLnBrk="1" hangingPunct="1"/>
            <a:r>
              <a:rPr lang="en-US" sz="2400">
                <a:cs typeface="Arial" charset="0"/>
              </a:rPr>
              <a:t>these sets is a subset of A</a:t>
            </a:r>
            <a:r>
              <a:rPr lang="en-US" sz="2400" baseline="-25000">
                <a:cs typeface="Arial" charset="0"/>
              </a:rPr>
              <a:t>1</a:t>
            </a:r>
            <a:r>
              <a:rPr lang="en-US" sz="2400">
                <a:latin typeface="Symbol" charset="0"/>
                <a:cs typeface="Arial" charset="0"/>
                <a:sym typeface="Symbol" charset="0"/>
              </a:rPr>
              <a:t></a:t>
            </a:r>
            <a:r>
              <a:rPr lang="en-US" sz="2400">
                <a:cs typeface="Arial" charset="0"/>
              </a:rPr>
              <a:t> A</a:t>
            </a:r>
            <a:r>
              <a:rPr lang="en-US" sz="2400" baseline="-25000">
                <a:cs typeface="Arial" charset="0"/>
              </a:rPr>
              <a:t>2</a:t>
            </a:r>
            <a:r>
              <a:rPr lang="en-US" sz="2400">
                <a:latin typeface="Symbol" charset="0"/>
                <a:cs typeface="Arial" charset="0"/>
                <a:sym typeface="Symbol" charset="0"/>
              </a:rPr>
              <a:t></a:t>
            </a:r>
            <a:r>
              <a:rPr lang="en-US" sz="2400">
                <a:cs typeface="Arial" charset="0"/>
              </a:rPr>
              <a:t> . . . </a:t>
            </a:r>
            <a:r>
              <a:rPr lang="en-US" sz="2400">
                <a:latin typeface="Symbol" charset="0"/>
                <a:cs typeface="Arial" charset="0"/>
                <a:sym typeface="Symbol" charset="0"/>
              </a:rPr>
              <a:t></a:t>
            </a:r>
            <a:r>
              <a:rPr lang="en-US" sz="2400">
                <a:cs typeface="Arial" charset="0"/>
              </a:rPr>
              <a:t> A</a:t>
            </a:r>
            <a:r>
              <a:rPr lang="en-US" sz="2400" baseline="-25000">
                <a:cs typeface="Arial" charset="0"/>
              </a:rPr>
              <a:t>n</a:t>
            </a:r>
            <a:r>
              <a:rPr lang="en-US" sz="2400">
                <a:cs typeface="Arial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467-CDC2-F942-A4DF-4C3B0A731E5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Relational databases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5746912"/>
              </p:ext>
            </p:extLst>
          </p:nvPr>
        </p:nvGraphicFramePr>
        <p:xfrm>
          <a:off x="1562100" y="1995918"/>
          <a:ext cx="6019800" cy="296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257300"/>
                <a:gridCol w="1143000"/>
              </a:tblGrid>
              <a:tr h="37089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Einstein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238001920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467-CDC2-F942-A4DF-4C3B0A731E5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82240" y="158213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Relational databases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2591769"/>
              </p:ext>
            </p:extLst>
          </p:nvPr>
        </p:nvGraphicFramePr>
        <p:xfrm>
          <a:off x="685800" y="1371600"/>
          <a:ext cx="7315200" cy="4821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245"/>
                <a:gridCol w="1771245"/>
                <a:gridCol w="1230549"/>
                <a:gridCol w="1118681"/>
                <a:gridCol w="1423480"/>
              </a:tblGrid>
              <a:tr h="37089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Course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0" y="6324600"/>
            <a:ext cx="159668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What wrong?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9906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Relational databases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1145097"/>
              </p:ext>
            </p:extLst>
          </p:nvPr>
        </p:nvGraphicFramePr>
        <p:xfrm>
          <a:off x="6248400" y="1828800"/>
          <a:ext cx="2362200" cy="4821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245"/>
                <a:gridCol w="971955"/>
              </a:tblGrid>
              <a:tr h="37089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Course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019800"/>
            <a:ext cx="83150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Better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78931325"/>
              </p:ext>
            </p:extLst>
          </p:nvPr>
        </p:nvGraphicFramePr>
        <p:xfrm>
          <a:off x="304800" y="1981200"/>
          <a:ext cx="4724400" cy="296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447800"/>
                <a:gridCol w="762000"/>
                <a:gridCol w="838200"/>
              </a:tblGrid>
              <a:tr h="37089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Einstein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238001920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4940" y="156742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1371600"/>
            <a:ext cx="92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Database </a:t>
            </a:r>
            <a:r>
              <a:rPr lang="en-US" dirty="0" smtClean="0">
                <a:latin typeface="Calibri" charset="0"/>
              </a:rPr>
              <a:t>Operations: Projection</a:t>
            </a:r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467-CDC2-F942-A4DF-4C3B0A731E5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4005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Find all offices:  </a:t>
            </a:r>
            <a:r>
              <a:rPr lang="en-US" sz="2000" dirty="0" err="1" smtClean="0"/>
              <a:t>Π</a:t>
            </a:r>
            <a:r>
              <a:rPr lang="en-US" sz="2000" baseline="-25000" dirty="0" err="1" smtClean="0"/>
              <a:t>Office</a:t>
            </a:r>
            <a:r>
              <a:rPr lang="en-US" sz="2000" dirty="0" smtClean="0"/>
              <a:t>(STUDENT)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5682768"/>
              </p:ext>
            </p:extLst>
          </p:nvPr>
        </p:nvGraphicFramePr>
        <p:xfrm>
          <a:off x="6248400" y="1752600"/>
          <a:ext cx="762000" cy="1483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</a:tblGrid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3810000"/>
            <a:ext cx="5295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Find offices and GPAs:  </a:t>
            </a:r>
            <a:r>
              <a:rPr lang="en-US" sz="2000" dirty="0" err="1" smtClean="0"/>
              <a:t>Π</a:t>
            </a:r>
            <a:r>
              <a:rPr lang="en-US" sz="2000" baseline="-25000" dirty="0" err="1" smtClean="0"/>
              <a:t>Office,GPA</a:t>
            </a:r>
            <a:r>
              <a:rPr lang="en-US" sz="2000" dirty="0" smtClean="0"/>
              <a:t>(STUDENT)</a:t>
            </a:r>
            <a:endParaRPr lang="en-US" sz="2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12013121"/>
              </p:ext>
            </p:extLst>
          </p:nvPr>
        </p:nvGraphicFramePr>
        <p:xfrm>
          <a:off x="6629400" y="3581400"/>
          <a:ext cx="1790700" cy="296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952500"/>
              </a:tblGrid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7" marB="4572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Database </a:t>
            </a:r>
            <a:r>
              <a:rPr lang="en-US" dirty="0" smtClean="0">
                <a:latin typeface="Calibri" charset="0"/>
              </a:rPr>
              <a:t>Operations: Selection</a:t>
            </a:r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467-CDC2-F942-A4DF-4C3B0A731E5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1905000"/>
            <a:ext cx="5920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Find students with GPA &gt; 3.9 : </a:t>
            </a:r>
            <a:r>
              <a:rPr lang="en-US" sz="2000" dirty="0" err="1" smtClean="0"/>
              <a:t>σ</a:t>
            </a:r>
            <a:r>
              <a:rPr lang="en-US" sz="2000" baseline="-25000" dirty="0" err="1" smtClean="0"/>
              <a:t>GPA</a:t>
            </a:r>
            <a:r>
              <a:rPr lang="en-US" sz="2000" baseline="-25000" dirty="0" smtClean="0"/>
              <a:t>&gt;3.9</a:t>
            </a:r>
            <a:r>
              <a:rPr lang="en-US" sz="2000" dirty="0" smtClean="0"/>
              <a:t>(STUDENT)</a:t>
            </a:r>
            <a:endParaRPr lang="en-US" sz="2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1634069"/>
              </p:ext>
            </p:extLst>
          </p:nvPr>
        </p:nvGraphicFramePr>
        <p:xfrm>
          <a:off x="1600200" y="2438400"/>
          <a:ext cx="6019800" cy="1112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257300"/>
                <a:gridCol w="1143000"/>
              </a:tblGrid>
              <a:tr h="37089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4038600"/>
            <a:ext cx="6669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Retrieve the name and GPA for students with GPA &gt; 3.9 :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err="1" smtClean="0"/>
              <a:t>Π</a:t>
            </a:r>
            <a:r>
              <a:rPr lang="en-US" sz="2000" baseline="-25000" dirty="0" err="1" smtClean="0"/>
              <a:t>Student_Name,GPA</a:t>
            </a:r>
            <a:r>
              <a:rPr lang="en-US" sz="2000" dirty="0" smtClean="0"/>
              <a:t>(</a:t>
            </a:r>
            <a:r>
              <a:rPr lang="en-US" sz="2000" dirty="0" err="1" smtClean="0"/>
              <a:t>σ</a:t>
            </a:r>
            <a:r>
              <a:rPr lang="en-US" sz="2000" baseline="-25000" dirty="0" err="1" smtClean="0"/>
              <a:t>GPA</a:t>
            </a:r>
            <a:r>
              <a:rPr lang="en-US" sz="2000" baseline="-25000" dirty="0" smtClean="0"/>
              <a:t>&gt;3.9</a:t>
            </a:r>
            <a:r>
              <a:rPr lang="en-US" sz="2000" dirty="0" smtClean="0"/>
              <a:t>(STUDENT))</a:t>
            </a:r>
            <a:endParaRPr lang="en-US" sz="20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66338103"/>
              </p:ext>
            </p:extLst>
          </p:nvPr>
        </p:nvGraphicFramePr>
        <p:xfrm>
          <a:off x="3276600" y="4876800"/>
          <a:ext cx="2952750" cy="1112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143000"/>
              </a:tblGrid>
              <a:tr h="37089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7" marB="457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1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Database </a:t>
            </a:r>
            <a:r>
              <a:rPr lang="en-US" dirty="0" smtClean="0">
                <a:latin typeface="Calibri" charset="0"/>
              </a:rPr>
              <a:t>Operations: Natural Join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0984192"/>
              </p:ext>
            </p:extLst>
          </p:nvPr>
        </p:nvGraphicFramePr>
        <p:xfrm>
          <a:off x="457200" y="1905000"/>
          <a:ext cx="7315200" cy="4821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245"/>
                <a:gridCol w="1771245"/>
                <a:gridCol w="1230549"/>
                <a:gridCol w="1118681"/>
                <a:gridCol w="1423480"/>
              </a:tblGrid>
              <a:tr h="37089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Course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371600"/>
            <a:ext cx="182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 ⋈ Takes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Announcements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Reading assignments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7</a:t>
            </a:r>
            <a:r>
              <a:rPr lang="en-US" baseline="30000" dirty="0" smtClean="0">
                <a:ea typeface="+mn-ea"/>
              </a:rPr>
              <a:t>th</a:t>
            </a:r>
            <a:r>
              <a:rPr lang="en-US" dirty="0" smtClean="0">
                <a:ea typeface="+mn-ea"/>
              </a:rPr>
              <a:t> </a:t>
            </a:r>
            <a:r>
              <a:rPr lang="en-US" dirty="0">
                <a:ea typeface="+mn-ea"/>
              </a:rPr>
              <a:t>Edition,  </a:t>
            </a:r>
            <a:r>
              <a:rPr lang="en-US" dirty="0" smtClean="0">
                <a:ea typeface="+mn-ea"/>
              </a:rPr>
              <a:t>Sections 9.3 and 13.3</a:t>
            </a:r>
            <a:endParaRPr lang="en-US" dirty="0">
              <a:ea typeface="+mn-ea"/>
            </a:endParaRP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6</a:t>
            </a:r>
            <a:r>
              <a:rPr lang="en-US" baseline="30000" dirty="0">
                <a:ea typeface="+mn-ea"/>
              </a:rPr>
              <a:t>th</a:t>
            </a:r>
            <a:r>
              <a:rPr lang="en-US" dirty="0">
                <a:ea typeface="+mn-ea"/>
              </a:rPr>
              <a:t> Edition,  </a:t>
            </a:r>
            <a:r>
              <a:rPr lang="en-US" dirty="0" smtClean="0">
                <a:ea typeface="+mn-ea"/>
              </a:rPr>
              <a:t>Section 8.3 and 12.3</a:t>
            </a:r>
            <a:endParaRPr lang="en-US" dirty="0">
              <a:ea typeface="+mn-ea"/>
            </a:endParaRP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5</a:t>
            </a:r>
            <a:r>
              <a:rPr lang="en-US" baseline="30000" dirty="0">
                <a:ea typeface="+mn-ea"/>
              </a:rPr>
              <a:t>th</a:t>
            </a:r>
            <a:r>
              <a:rPr lang="en-US" dirty="0">
                <a:ea typeface="+mn-ea"/>
              </a:rPr>
              <a:t> Edition,  </a:t>
            </a:r>
            <a:r>
              <a:rPr lang="en-US" dirty="0" smtClean="0">
                <a:ea typeface="+mn-ea"/>
              </a:rPr>
              <a:t>Section 7.3 and 11.3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>
              <a:ea typeface="+mn-ea"/>
            </a:endParaRPr>
          </a:p>
          <a:p>
            <a:pPr lvl="1" eaLnBrk="1" hangingPunct="1">
              <a:defRPr/>
            </a:pPr>
            <a:endParaRPr lang="en-US" dirty="0" smtClean="0">
              <a:ea typeface="+mn-ea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31D83AD-452E-F149-8D24-D94B92F738E0}" type="slidenum">
              <a:rPr lang="en-US">
                <a:solidFill>
                  <a:srgbClr val="898989"/>
                </a:solidFill>
              </a:rPr>
              <a:pPr eaLnBrk="1" hangingPunct="1"/>
              <a:t>2</a:t>
            </a:fld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Disambiguating Attribute Names</a:t>
            </a:r>
            <a:endParaRPr lang="en-US" dirty="0"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70" y="1295400"/>
            <a:ext cx="9017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Names of students who share an office with Einstein: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       Π</a:t>
            </a:r>
            <a:r>
              <a:rPr lang="en-US" sz="1600" baseline="-25000" dirty="0" smtClean="0"/>
              <a:t>STUDENT1.Student_Name</a:t>
            </a:r>
            <a:r>
              <a:rPr lang="en-US" sz="1600" dirty="0" smtClean="0"/>
              <a:t>(STUDENT ⋈</a:t>
            </a:r>
            <a:r>
              <a:rPr lang="en-US" sz="1600" baseline="-25000" dirty="0" smtClean="0"/>
              <a:t>STUDENT1.Office = STUDENT2.Office</a:t>
            </a:r>
            <a:r>
              <a:rPr lang="en-US" sz="1600" dirty="0" smtClean="0"/>
              <a:t> (</a:t>
            </a:r>
            <a:r>
              <a:rPr lang="en-US" sz="1600" dirty="0" err="1" smtClean="0"/>
              <a:t>σ</a:t>
            </a:r>
            <a:r>
              <a:rPr lang="en-US" sz="1600" baseline="-25000" dirty="0" err="1" smtClean="0"/>
              <a:t>Student_Name</a:t>
            </a:r>
            <a:r>
              <a:rPr lang="en-US" sz="1600" baseline="-25000" dirty="0"/>
              <a:t>=‘Einstein</a:t>
            </a:r>
            <a:r>
              <a:rPr lang="en-US" sz="1600" baseline="-25000" dirty="0" smtClean="0"/>
              <a:t>’</a:t>
            </a:r>
            <a:r>
              <a:rPr lang="en-US" sz="1600" dirty="0" smtClean="0"/>
              <a:t>(STUDENT)))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5949976"/>
              </p:ext>
            </p:extLst>
          </p:nvPr>
        </p:nvGraphicFramePr>
        <p:xfrm>
          <a:off x="89681" y="2514489"/>
          <a:ext cx="3733800" cy="243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897"/>
                <a:gridCol w="1144229"/>
                <a:gridCol w="655074"/>
                <a:gridCol w="609600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Student_Name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ID_Number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Office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GPA</a:t>
                      </a:r>
                      <a:endParaRPr lang="en-US" sz="1400" dirty="0"/>
                    </a:p>
                  </a:txBody>
                  <a:tcPr marT="45727" marB="45727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Knuth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328012098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022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4.00</a:t>
                      </a:r>
                      <a:endParaRPr lang="en-US" sz="1400" dirty="0"/>
                    </a:p>
                  </a:txBody>
                  <a:tcPr marT="45727" marB="45727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Von </a:t>
                      </a:r>
                      <a:r>
                        <a:rPr lang="en-US" sz="1400" dirty="0" err="1" smtClean="0"/>
                        <a:t>Neuman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481080220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555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3.78</a:t>
                      </a:r>
                      <a:endParaRPr lang="en-US" sz="1400" dirty="0"/>
                    </a:p>
                  </a:txBody>
                  <a:tcPr marT="45727" marB="45727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Russell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238082388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022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3.85</a:t>
                      </a:r>
                      <a:endParaRPr lang="en-US" sz="1400" dirty="0"/>
                    </a:p>
                  </a:txBody>
                  <a:tcPr marT="45727" marB="45727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Einstein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238001920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022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2.11</a:t>
                      </a:r>
                      <a:endParaRPr lang="en-US" sz="1400" dirty="0"/>
                    </a:p>
                  </a:txBody>
                  <a:tcPr marT="45727" marB="45727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Newton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1727017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333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3.61</a:t>
                      </a:r>
                      <a:endParaRPr lang="en-US" sz="1400" dirty="0"/>
                    </a:p>
                  </a:txBody>
                  <a:tcPr marT="45727" marB="45727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Karp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348882811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022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3.98</a:t>
                      </a:r>
                      <a:endParaRPr lang="en-US" sz="1400" dirty="0"/>
                    </a:p>
                  </a:txBody>
                  <a:tcPr marT="45727" marB="45727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Bernoulli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2921938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022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3.21</a:t>
                      </a:r>
                      <a:endParaRPr lang="en-US" sz="14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220968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STUDENT</a:t>
            </a:r>
            <a:endParaRPr lang="en-US" sz="1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297772"/>
              </p:ext>
            </p:extLst>
          </p:nvPr>
        </p:nvGraphicFramePr>
        <p:xfrm>
          <a:off x="3810000" y="5105316"/>
          <a:ext cx="1219200" cy="167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279414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Student_Name</a:t>
                      </a:r>
                      <a:endParaRPr lang="en-US" sz="1200" dirty="0"/>
                    </a:p>
                  </a:txBody>
                  <a:tcPr marT="45727" marB="45727"/>
                </a:tc>
              </a:tr>
              <a:tr h="2794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Knuth</a:t>
                      </a:r>
                      <a:endParaRPr lang="en-US" sz="1200" dirty="0"/>
                    </a:p>
                  </a:txBody>
                  <a:tcPr marT="45727" marB="45727"/>
                </a:tc>
              </a:tr>
              <a:tr h="2794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Russell</a:t>
                      </a:r>
                      <a:endParaRPr lang="en-US" sz="1200" dirty="0"/>
                    </a:p>
                  </a:txBody>
                  <a:tcPr marT="45727" marB="45727"/>
                </a:tc>
              </a:tr>
              <a:tr h="2794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Einstein</a:t>
                      </a:r>
                      <a:endParaRPr lang="en-US" sz="1200" dirty="0"/>
                    </a:p>
                  </a:txBody>
                  <a:tcPr marT="45727" marB="45727"/>
                </a:tc>
              </a:tr>
              <a:tr h="2794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Karp</a:t>
                      </a:r>
                      <a:endParaRPr lang="en-US" sz="1200" dirty="0"/>
                    </a:p>
                  </a:txBody>
                  <a:tcPr marT="45727" marB="45727"/>
                </a:tc>
              </a:tr>
              <a:tr h="2794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Bernoulli</a:t>
                      </a:r>
                      <a:endParaRPr lang="en-US" sz="1200" dirty="0"/>
                    </a:p>
                  </a:txBody>
                  <a:tcPr marT="45727" marB="45727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94301608"/>
              </p:ext>
            </p:extLst>
          </p:nvPr>
        </p:nvGraphicFramePr>
        <p:xfrm>
          <a:off x="4648200" y="2514489"/>
          <a:ext cx="3733800" cy="243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897"/>
                <a:gridCol w="1144229"/>
                <a:gridCol w="655074"/>
                <a:gridCol w="609600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Student_Name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ID_Number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Office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GPA</a:t>
                      </a:r>
                      <a:endParaRPr lang="en-US" sz="1400" dirty="0"/>
                    </a:p>
                  </a:txBody>
                  <a:tcPr marT="45727" marB="45727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Knuth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328012098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022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4.00</a:t>
                      </a:r>
                      <a:endParaRPr lang="en-US" sz="1400" dirty="0"/>
                    </a:p>
                  </a:txBody>
                  <a:tcPr marT="45727" marB="45727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Von </a:t>
                      </a:r>
                      <a:r>
                        <a:rPr lang="en-US" sz="1400" dirty="0" err="1" smtClean="0"/>
                        <a:t>Neuman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481080220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555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3.78</a:t>
                      </a:r>
                      <a:endParaRPr lang="en-US" sz="1400" dirty="0"/>
                    </a:p>
                  </a:txBody>
                  <a:tcPr marT="45727" marB="45727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Russell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238082388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022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3.85</a:t>
                      </a:r>
                      <a:endParaRPr lang="en-US" sz="1400" dirty="0"/>
                    </a:p>
                  </a:txBody>
                  <a:tcPr marT="45727" marB="45727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Einstein</a:t>
                      </a:r>
                      <a:endParaRPr lang="en-US" sz="1400" dirty="0"/>
                    </a:p>
                  </a:txBody>
                  <a:tcPr marT="45727" marB="45727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238001920</a:t>
                      </a:r>
                      <a:endParaRPr lang="en-US" sz="1400" dirty="0"/>
                    </a:p>
                  </a:txBody>
                  <a:tcPr marT="45727" marB="45727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022</a:t>
                      </a:r>
                      <a:endParaRPr lang="en-US" sz="1400" dirty="0"/>
                    </a:p>
                  </a:txBody>
                  <a:tcPr marT="45727" marB="45727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2.11</a:t>
                      </a:r>
                      <a:endParaRPr lang="en-US" sz="1400" dirty="0"/>
                    </a:p>
                  </a:txBody>
                  <a:tcPr marT="45727" marB="45727">
                    <a:solidFill>
                      <a:srgbClr val="C0504D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Newton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1727017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333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3.61</a:t>
                      </a:r>
                      <a:endParaRPr lang="en-US" sz="1400" dirty="0"/>
                    </a:p>
                  </a:txBody>
                  <a:tcPr marT="45727" marB="45727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Karp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348882811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022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3.98</a:t>
                      </a:r>
                      <a:endParaRPr lang="en-US" sz="1400" dirty="0"/>
                    </a:p>
                  </a:txBody>
                  <a:tcPr marT="45727" marB="45727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Bernoulli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2921938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022</a:t>
                      </a:r>
                      <a:endParaRPr lang="en-US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3.21</a:t>
                      </a:r>
                      <a:endParaRPr lang="en-US" sz="14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34719" y="220968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STUDENT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5638800"/>
            <a:ext cx="103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cxnSp>
        <p:nvCxnSpPr>
          <p:cNvPr id="11" name="Straight Connector 10"/>
          <p:cNvCxnSpPr>
            <a:endCxn id="8" idx="1"/>
          </p:cNvCxnSpPr>
          <p:nvPr/>
        </p:nvCxnSpPr>
        <p:spPr>
          <a:xfrm flipV="1">
            <a:off x="3962400" y="3733745"/>
            <a:ext cx="685800" cy="2285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8" idx="1"/>
          </p:cNvCxnSpPr>
          <p:nvPr/>
        </p:nvCxnSpPr>
        <p:spPr>
          <a:xfrm>
            <a:off x="3962400" y="2971689"/>
            <a:ext cx="685800" cy="762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1"/>
          </p:cNvCxnSpPr>
          <p:nvPr/>
        </p:nvCxnSpPr>
        <p:spPr>
          <a:xfrm flipV="1">
            <a:off x="3962400" y="3733745"/>
            <a:ext cx="685800" cy="7619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8" idx="1"/>
          </p:cNvCxnSpPr>
          <p:nvPr/>
        </p:nvCxnSpPr>
        <p:spPr>
          <a:xfrm>
            <a:off x="3962400" y="3581289"/>
            <a:ext cx="685800" cy="152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8" idx="1"/>
          </p:cNvCxnSpPr>
          <p:nvPr/>
        </p:nvCxnSpPr>
        <p:spPr>
          <a:xfrm flipV="1">
            <a:off x="3962400" y="3733745"/>
            <a:ext cx="685800" cy="1066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1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Database </a:t>
            </a:r>
            <a:r>
              <a:rPr lang="en-US" dirty="0" smtClean="0">
                <a:latin typeface="Calibri" charset="0"/>
              </a:rPr>
              <a:t>Operations: 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Relational Algebra</a:t>
            </a:r>
            <a:endParaRPr lang="en-US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981200"/>
            <a:ext cx="578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the names and GPAs of all students who take 311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962400"/>
            <a:ext cx="635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the names of all students who take at least two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Database </a:t>
            </a:r>
            <a:r>
              <a:rPr lang="en-US" dirty="0" smtClean="0">
                <a:latin typeface="Calibri" charset="0"/>
              </a:rPr>
              <a:t>Operations: 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SQL</a:t>
            </a:r>
            <a:endParaRPr lang="en-US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981200"/>
            <a:ext cx="578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the names and GPAs of all students who take 311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2590800"/>
            <a:ext cx="436529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SELECT DISTINCT </a:t>
            </a:r>
            <a:r>
              <a:rPr lang="en-US" dirty="0" err="1" smtClean="0"/>
              <a:t>Student_name</a:t>
            </a:r>
            <a:r>
              <a:rPr lang="en-US" dirty="0" smtClean="0"/>
              <a:t>, GPA</a:t>
            </a:r>
          </a:p>
          <a:p>
            <a:r>
              <a:rPr lang="en-US" dirty="0" smtClean="0"/>
              <a:t>FROM STUDENT Natural Join TAKES</a:t>
            </a:r>
          </a:p>
          <a:p>
            <a:r>
              <a:rPr lang="en-US" dirty="0" smtClean="0"/>
              <a:t>WHERE Course = ‘CSE311’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810000"/>
            <a:ext cx="635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the names of all students who take at least two courses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4495800"/>
            <a:ext cx="4434665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dirty="0"/>
              <a:t>DISTINCT </a:t>
            </a:r>
            <a:r>
              <a:rPr lang="en-US" dirty="0" err="1"/>
              <a:t>Student_name</a:t>
            </a:r>
            <a:r>
              <a:rPr lang="en-US" dirty="0" smtClean="0"/>
              <a:t>, GPA</a:t>
            </a:r>
          </a:p>
          <a:p>
            <a:r>
              <a:rPr lang="en-US" dirty="0" smtClean="0"/>
              <a:t>FROM STUDENT s, TAKES t1, TAKES t2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s.ID_number</a:t>
            </a:r>
            <a:r>
              <a:rPr lang="en-US" dirty="0" smtClean="0"/>
              <a:t> = t1.ID_number</a:t>
            </a:r>
            <a:br>
              <a:rPr lang="en-US" dirty="0" smtClean="0"/>
            </a:br>
            <a:r>
              <a:rPr lang="en-US" dirty="0" smtClean="0"/>
              <a:t>       and </a:t>
            </a:r>
            <a:r>
              <a:rPr lang="en-US" dirty="0" err="1"/>
              <a:t>s.ID_number</a:t>
            </a:r>
            <a:r>
              <a:rPr lang="en-US" dirty="0"/>
              <a:t> = </a:t>
            </a:r>
            <a:r>
              <a:rPr lang="en-US" dirty="0" smtClean="0"/>
              <a:t>t2.</a:t>
            </a:r>
            <a:r>
              <a:rPr lang="en-US" dirty="0"/>
              <a:t>ID_number</a:t>
            </a:r>
            <a:br>
              <a:rPr lang="en-US" dirty="0"/>
            </a:br>
            <a:r>
              <a:rPr lang="en-US" dirty="0"/>
              <a:t>       and </a:t>
            </a:r>
            <a:r>
              <a:rPr lang="en-US" dirty="0" smtClean="0"/>
              <a:t>t1.course != t2.course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Databases: Keys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1066800"/>
          </a:xfrm>
        </p:spPr>
        <p:txBody>
          <a:bodyPr/>
          <a:lstStyle/>
          <a:p>
            <a:r>
              <a:rPr lang="en-US" dirty="0" smtClean="0"/>
              <a:t>An attribute is a </a:t>
            </a:r>
            <a:r>
              <a:rPr lang="en-US" b="1" u="sng" dirty="0" smtClean="0"/>
              <a:t>key</a:t>
            </a:r>
            <a:r>
              <a:rPr lang="en-US" dirty="0"/>
              <a:t> </a:t>
            </a:r>
            <a:r>
              <a:rPr lang="en-US" dirty="0" smtClean="0"/>
              <a:t>if all its values in the database are always distinct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467-CDC2-F942-A4DF-4C3B0A731E5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5638800"/>
            <a:ext cx="3610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attribute is the key?</a:t>
            </a:r>
          </a:p>
          <a:p>
            <a:r>
              <a:rPr lang="en-US" dirty="0" smtClean="0"/>
              <a:t>Why is </a:t>
            </a:r>
            <a:r>
              <a:rPr lang="en-US" dirty="0" err="1" smtClean="0"/>
              <a:t>Student_Name</a:t>
            </a:r>
            <a:r>
              <a:rPr lang="en-US" dirty="0" smtClean="0"/>
              <a:t> not a key?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3724872"/>
              </p:ext>
            </p:extLst>
          </p:nvPr>
        </p:nvGraphicFramePr>
        <p:xfrm>
          <a:off x="1066800" y="2514600"/>
          <a:ext cx="6019800" cy="296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257300"/>
                <a:gridCol w="1143000"/>
              </a:tblGrid>
              <a:tr h="37089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Einstein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238001920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7" marB="457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2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Databases: Relationships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BF5-92DF-DA44-814E-162DA16ECBE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5105400"/>
            <a:ext cx="3200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WORKS_ON is a relationship </a:t>
            </a:r>
            <a:br>
              <a:rPr lang="en-US" dirty="0" smtClean="0"/>
            </a:br>
            <a:r>
              <a:rPr lang="en-US" dirty="0" smtClean="0"/>
              <a:t>between students and project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0663975"/>
              </p:ext>
            </p:extLst>
          </p:nvPr>
        </p:nvGraphicFramePr>
        <p:xfrm>
          <a:off x="228600" y="1600200"/>
          <a:ext cx="3733800" cy="296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295400"/>
                <a:gridCol w="762000"/>
              </a:tblGrid>
              <a:tr h="37089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Einstein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238001920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7" marB="45727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2972911"/>
              </p:ext>
            </p:extLst>
          </p:nvPr>
        </p:nvGraphicFramePr>
        <p:xfrm>
          <a:off x="4876800" y="2286000"/>
          <a:ext cx="4114799" cy="1483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99"/>
                <a:gridCol w="2057401"/>
                <a:gridCol w="1219199"/>
              </a:tblGrid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PRJ_ID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Project_Name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Due_date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P331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“Flying</a:t>
                      </a:r>
                      <a:r>
                        <a:rPr lang="en-US" sz="1800" baseline="0" dirty="0" smtClean="0"/>
                        <a:t> cyphers”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11/2012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P004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“Virtual induction”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12/2012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P901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“Binary bots”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12/2012</a:t>
                      </a:r>
                      <a:endParaRPr lang="en-US" sz="18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12192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18288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52817072"/>
              </p:ext>
            </p:extLst>
          </p:nvPr>
        </p:nvGraphicFramePr>
        <p:xfrm>
          <a:off x="3733800" y="4724400"/>
          <a:ext cx="2209800" cy="1483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914400"/>
              </a:tblGrid>
              <a:tr h="37089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PRJ_ID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P004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2921938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P901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P901</a:t>
                      </a:r>
                      <a:endParaRPr lang="en-US" sz="18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00800" y="5562600"/>
            <a:ext cx="23271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Who works on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53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</a:t>
            </a:r>
            <a:r>
              <a:rPr lang="en-US" smtClean="0"/>
              <a:t>of Relationships</a:t>
            </a:r>
            <a:br>
              <a:rPr lang="en-US" smtClean="0"/>
            </a:br>
            <a:r>
              <a:rPr lang="en-US" smtClean="0"/>
              <a:t>in </a:t>
            </a:r>
            <a:r>
              <a:rPr lang="en-US" dirty="0" smtClean="0"/>
              <a:t>Relational Databases</a:t>
            </a:r>
            <a:endParaRPr lang="en-US" dirty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dirty="0"/>
              <a:t>one-one: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many-one</a:t>
            </a:r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many-many</a:t>
            </a:r>
            <a:endParaRPr lang="en-US" dirty="0"/>
          </a:p>
        </p:txBody>
      </p:sp>
      <p:grpSp>
        <p:nvGrpSpPr>
          <p:cNvPr id="27662" name="Group 13"/>
          <p:cNvGrpSpPr>
            <a:grpSpLocks/>
          </p:cNvGrpSpPr>
          <p:nvPr/>
        </p:nvGrpSpPr>
        <p:grpSpPr bwMode="auto">
          <a:xfrm>
            <a:off x="2438400" y="2378075"/>
            <a:ext cx="1143000" cy="1008063"/>
            <a:chOff x="1536" y="1498"/>
            <a:chExt cx="720" cy="635"/>
          </a:xfrm>
        </p:grpSpPr>
        <p:sp>
          <p:nvSpPr>
            <p:cNvPr id="27681" name="Oval 14"/>
            <p:cNvSpPr>
              <a:spLocks noChangeAspect="1" noChangeArrowheads="1"/>
            </p:cNvSpPr>
            <p:nvPr/>
          </p:nvSpPr>
          <p:spPr bwMode="auto">
            <a:xfrm>
              <a:off x="1536" y="1498"/>
              <a:ext cx="254" cy="5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/>
                <a:t>1</a:t>
              </a:r>
            </a:p>
            <a:p>
              <a:pPr algn="ctr" eaLnBrk="0" hangingPunct="0"/>
              <a:r>
                <a:rPr lang="en-US" sz="1400"/>
                <a:t>2</a:t>
              </a:r>
            </a:p>
            <a:p>
              <a:pPr algn="ctr" eaLnBrk="0" hangingPunct="0"/>
              <a:r>
                <a:rPr lang="en-US" sz="1400"/>
                <a:t>3</a:t>
              </a:r>
            </a:p>
          </p:txBody>
        </p:sp>
        <p:sp>
          <p:nvSpPr>
            <p:cNvPr id="27682" name="Oval 15"/>
            <p:cNvSpPr>
              <a:spLocks noChangeAspect="1" noChangeArrowheads="1"/>
            </p:cNvSpPr>
            <p:nvPr/>
          </p:nvSpPr>
          <p:spPr bwMode="auto">
            <a:xfrm>
              <a:off x="2002" y="1498"/>
              <a:ext cx="254" cy="63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/>
                <a:t>a</a:t>
              </a:r>
            </a:p>
            <a:p>
              <a:pPr algn="ctr" eaLnBrk="0" hangingPunct="0"/>
              <a:r>
                <a:rPr lang="en-US" sz="1400"/>
                <a:t>b</a:t>
              </a:r>
            </a:p>
            <a:p>
              <a:pPr algn="ctr" eaLnBrk="0" hangingPunct="0"/>
              <a:r>
                <a:rPr lang="en-US" sz="1400"/>
                <a:t>c</a:t>
              </a:r>
            </a:p>
            <a:p>
              <a:pPr algn="ctr" eaLnBrk="0" hangingPunct="0"/>
              <a:r>
                <a:rPr lang="en-US" sz="1400"/>
                <a:t>d</a:t>
              </a:r>
            </a:p>
          </p:txBody>
        </p:sp>
      </p:grp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2743200" y="2590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4" name="Line 17"/>
          <p:cNvSpPr>
            <a:spLocks noChangeShapeType="1"/>
          </p:cNvSpPr>
          <p:nvPr/>
        </p:nvSpPr>
        <p:spPr bwMode="auto">
          <a:xfrm flipV="1">
            <a:off x="2743200" y="25908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5" name="Line 18"/>
          <p:cNvSpPr>
            <a:spLocks noChangeShapeType="1"/>
          </p:cNvSpPr>
          <p:nvPr/>
        </p:nvSpPr>
        <p:spPr bwMode="auto">
          <a:xfrm>
            <a:off x="2743200" y="29718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666" name="Group 19"/>
          <p:cNvGrpSpPr>
            <a:grpSpLocks/>
          </p:cNvGrpSpPr>
          <p:nvPr/>
        </p:nvGrpSpPr>
        <p:grpSpPr bwMode="auto">
          <a:xfrm>
            <a:off x="2514600" y="3581400"/>
            <a:ext cx="1143000" cy="1008063"/>
            <a:chOff x="1536" y="1498"/>
            <a:chExt cx="720" cy="635"/>
          </a:xfrm>
        </p:grpSpPr>
        <p:sp>
          <p:nvSpPr>
            <p:cNvPr id="27679" name="Oval 20"/>
            <p:cNvSpPr>
              <a:spLocks noChangeAspect="1" noChangeArrowheads="1"/>
            </p:cNvSpPr>
            <p:nvPr/>
          </p:nvSpPr>
          <p:spPr bwMode="auto">
            <a:xfrm>
              <a:off x="1536" y="1498"/>
              <a:ext cx="254" cy="5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/>
                <a:t>1</a:t>
              </a:r>
            </a:p>
            <a:p>
              <a:pPr algn="ctr" eaLnBrk="0" hangingPunct="0"/>
              <a:r>
                <a:rPr lang="en-US" sz="1400"/>
                <a:t>2</a:t>
              </a:r>
            </a:p>
            <a:p>
              <a:pPr algn="ctr" eaLnBrk="0" hangingPunct="0"/>
              <a:r>
                <a:rPr lang="en-US" sz="1400"/>
                <a:t>3</a:t>
              </a:r>
            </a:p>
          </p:txBody>
        </p:sp>
        <p:sp>
          <p:nvSpPr>
            <p:cNvPr id="27680" name="Oval 21"/>
            <p:cNvSpPr>
              <a:spLocks noChangeAspect="1" noChangeArrowheads="1"/>
            </p:cNvSpPr>
            <p:nvPr/>
          </p:nvSpPr>
          <p:spPr bwMode="auto">
            <a:xfrm>
              <a:off x="2002" y="1498"/>
              <a:ext cx="254" cy="63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/>
                <a:t>a</a:t>
              </a:r>
            </a:p>
            <a:p>
              <a:pPr algn="ctr" eaLnBrk="0" hangingPunct="0"/>
              <a:r>
                <a:rPr lang="en-US" sz="1400"/>
                <a:t>b</a:t>
              </a:r>
            </a:p>
            <a:p>
              <a:pPr algn="ctr" eaLnBrk="0" hangingPunct="0"/>
              <a:r>
                <a:rPr lang="en-US" sz="1400"/>
                <a:t>c</a:t>
              </a:r>
            </a:p>
            <a:p>
              <a:pPr algn="ctr" eaLnBrk="0" hangingPunct="0"/>
              <a:r>
                <a:rPr lang="en-US" sz="1400"/>
                <a:t>d</a:t>
              </a:r>
            </a:p>
          </p:txBody>
        </p:sp>
      </p:grpSp>
      <p:grpSp>
        <p:nvGrpSpPr>
          <p:cNvPr id="27667" name="Group 22"/>
          <p:cNvGrpSpPr>
            <a:grpSpLocks/>
          </p:cNvGrpSpPr>
          <p:nvPr/>
        </p:nvGrpSpPr>
        <p:grpSpPr bwMode="auto">
          <a:xfrm>
            <a:off x="2590800" y="5105400"/>
            <a:ext cx="1143000" cy="1008063"/>
            <a:chOff x="1536" y="1498"/>
            <a:chExt cx="720" cy="635"/>
          </a:xfrm>
        </p:grpSpPr>
        <p:sp>
          <p:nvSpPr>
            <p:cNvPr id="27677" name="Oval 23"/>
            <p:cNvSpPr>
              <a:spLocks noChangeAspect="1" noChangeArrowheads="1"/>
            </p:cNvSpPr>
            <p:nvPr/>
          </p:nvSpPr>
          <p:spPr bwMode="auto">
            <a:xfrm>
              <a:off x="1536" y="1498"/>
              <a:ext cx="254" cy="5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/>
                <a:t>1</a:t>
              </a:r>
            </a:p>
            <a:p>
              <a:pPr algn="ctr" eaLnBrk="0" hangingPunct="0"/>
              <a:r>
                <a:rPr lang="en-US" sz="1400"/>
                <a:t>2</a:t>
              </a:r>
            </a:p>
            <a:p>
              <a:pPr algn="ctr" eaLnBrk="0" hangingPunct="0"/>
              <a:r>
                <a:rPr lang="en-US" sz="1400"/>
                <a:t>3</a:t>
              </a:r>
            </a:p>
          </p:txBody>
        </p:sp>
        <p:sp>
          <p:nvSpPr>
            <p:cNvPr id="27678" name="Oval 24"/>
            <p:cNvSpPr>
              <a:spLocks noChangeAspect="1" noChangeArrowheads="1"/>
            </p:cNvSpPr>
            <p:nvPr/>
          </p:nvSpPr>
          <p:spPr bwMode="auto">
            <a:xfrm>
              <a:off x="2002" y="1498"/>
              <a:ext cx="254" cy="63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/>
                <a:t>a</a:t>
              </a:r>
            </a:p>
            <a:p>
              <a:pPr algn="ctr" eaLnBrk="0" hangingPunct="0"/>
              <a:r>
                <a:rPr lang="en-US" sz="1400"/>
                <a:t>b</a:t>
              </a:r>
            </a:p>
            <a:p>
              <a:pPr algn="ctr" eaLnBrk="0" hangingPunct="0"/>
              <a:r>
                <a:rPr lang="en-US" sz="1400"/>
                <a:t>c</a:t>
              </a:r>
            </a:p>
            <a:p>
              <a:pPr algn="ctr" eaLnBrk="0" hangingPunct="0"/>
              <a:r>
                <a:rPr lang="en-US" sz="1400"/>
                <a:t>d</a:t>
              </a:r>
            </a:p>
          </p:txBody>
        </p:sp>
      </p:grpSp>
      <p:sp>
        <p:nvSpPr>
          <p:cNvPr id="27668" name="Line 25"/>
          <p:cNvSpPr>
            <a:spLocks noChangeShapeType="1"/>
          </p:cNvSpPr>
          <p:nvPr/>
        </p:nvSpPr>
        <p:spPr bwMode="auto">
          <a:xfrm>
            <a:off x="2819400" y="38100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9" name="Line 26"/>
          <p:cNvSpPr>
            <a:spLocks noChangeShapeType="1"/>
          </p:cNvSpPr>
          <p:nvPr/>
        </p:nvSpPr>
        <p:spPr bwMode="auto">
          <a:xfrm>
            <a:off x="2819400" y="3962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0" name="Line 27"/>
          <p:cNvSpPr>
            <a:spLocks noChangeShapeType="1"/>
          </p:cNvSpPr>
          <p:nvPr/>
        </p:nvSpPr>
        <p:spPr bwMode="auto">
          <a:xfrm>
            <a:off x="2819400" y="41910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1" name="Line 28"/>
          <p:cNvSpPr>
            <a:spLocks noChangeShapeType="1"/>
          </p:cNvSpPr>
          <p:nvPr/>
        </p:nvSpPr>
        <p:spPr bwMode="auto">
          <a:xfrm>
            <a:off x="2895600" y="52578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2" name="Line 29"/>
          <p:cNvSpPr>
            <a:spLocks noChangeShapeType="1"/>
          </p:cNvSpPr>
          <p:nvPr/>
        </p:nvSpPr>
        <p:spPr bwMode="auto">
          <a:xfrm>
            <a:off x="2895600" y="5257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3" name="Line 30"/>
          <p:cNvSpPr>
            <a:spLocks noChangeShapeType="1"/>
          </p:cNvSpPr>
          <p:nvPr/>
        </p:nvSpPr>
        <p:spPr bwMode="auto">
          <a:xfrm flipH="1">
            <a:off x="2895600" y="52578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4" name="Line 31"/>
          <p:cNvSpPr>
            <a:spLocks noChangeShapeType="1"/>
          </p:cNvSpPr>
          <p:nvPr/>
        </p:nvSpPr>
        <p:spPr bwMode="auto">
          <a:xfrm>
            <a:off x="2895600" y="5486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5" name="Line 32"/>
          <p:cNvSpPr>
            <a:spLocks noChangeShapeType="1"/>
          </p:cNvSpPr>
          <p:nvPr/>
        </p:nvSpPr>
        <p:spPr bwMode="auto">
          <a:xfrm flipH="1">
            <a:off x="2895600" y="5486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6" name="Line 33"/>
          <p:cNvSpPr>
            <a:spLocks noChangeShapeType="1"/>
          </p:cNvSpPr>
          <p:nvPr/>
        </p:nvSpPr>
        <p:spPr bwMode="auto">
          <a:xfrm>
            <a:off x="2895600" y="5715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BF5-92DF-DA44-814E-162DA16ECBE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715000" y="2895600"/>
            <a:ext cx="2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type is WORKS_ON?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8931129"/>
              </p:ext>
            </p:extLst>
          </p:nvPr>
        </p:nvGraphicFramePr>
        <p:xfrm>
          <a:off x="5867400" y="3429000"/>
          <a:ext cx="2209800" cy="1483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914400"/>
              </a:tblGrid>
              <a:tr h="37089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PRJ_ID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P004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2921938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P901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P901</a:t>
                      </a:r>
                      <a:endParaRPr lang="en-US" sz="1800" dirty="0"/>
                    </a:p>
                  </a:txBody>
                  <a:tcPr marT="45727" marB="457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9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Lecture highlights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A7571F2-2188-B34C-84FF-E5B277474A4B}" type="slidenum">
              <a:rPr lang="en-US">
                <a:solidFill>
                  <a:srgbClr val="898989"/>
                </a:solidFill>
              </a:rPr>
              <a:pPr eaLnBrk="1" hangingPunct="1"/>
              <a:t>3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228600" y="1600200"/>
            <a:ext cx="7924800" cy="95408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a typeface="MS PGothic" pitchFamily="34" charset="-128"/>
                <a:cs typeface="Arial" charset="0"/>
              </a:rPr>
              <a:t>Let A and B be sets,  </a:t>
            </a:r>
          </a:p>
          <a:p>
            <a:pPr>
              <a:defRPr/>
            </a:pPr>
            <a:r>
              <a:rPr lang="en-US" sz="2800" dirty="0">
                <a:ea typeface="MS PGothic" pitchFamily="34" charset="-128"/>
                <a:cs typeface="Arial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binary relation from A to B</a:t>
            </a:r>
            <a:r>
              <a:rPr lang="en-US" sz="2800" dirty="0">
                <a:ea typeface="MS PGothic" pitchFamily="34" charset="-128"/>
                <a:cs typeface="Arial" charset="0"/>
              </a:rPr>
              <a:t> is a subset of A </a:t>
            </a:r>
            <a:r>
              <a:rPr lang="en-US" sz="2800" dirty="0">
                <a:latin typeface="Symbol"/>
                <a:ea typeface="MS PGothic" pitchFamily="34" charset="-128"/>
                <a:cs typeface="Arial" charset="0"/>
                <a:sym typeface="Symbol"/>
              </a:rPr>
              <a:t></a:t>
            </a:r>
            <a:r>
              <a:rPr lang="en-US" sz="2800" dirty="0">
                <a:ea typeface="MS PGothic" pitchFamily="34" charset="-128"/>
                <a:cs typeface="Arial" charset="0"/>
              </a:rPr>
              <a:t> B</a:t>
            </a: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228600" y="2819400"/>
            <a:ext cx="8534400" cy="5238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a typeface="MS PGothic" pitchFamily="34" charset="-128"/>
                <a:cs typeface="Arial" charset="0"/>
              </a:rPr>
              <a:t>S </a:t>
            </a:r>
            <a:r>
              <a:rPr lang="en-US" sz="2800" dirty="0">
                <a:latin typeface="Symbol" pitchFamily="18" charset="2"/>
                <a:ea typeface="MS PGothic" pitchFamily="34" charset="-128"/>
                <a:cs typeface="Arial" charset="0"/>
                <a:sym typeface="Symbol" pitchFamily="18" charset="2"/>
              </a:rPr>
              <a:t></a:t>
            </a:r>
            <a:r>
              <a:rPr lang="en-US" sz="2800" dirty="0">
                <a:ea typeface="MS PGothic" pitchFamily="34" charset="-128"/>
                <a:cs typeface="Arial" charset="0"/>
              </a:rPr>
              <a:t> R = {(a, c) | </a:t>
            </a:r>
            <a:r>
              <a:rPr lang="en-US" sz="2800" dirty="0">
                <a:latin typeface="Symbol" pitchFamily="18" charset="2"/>
                <a:ea typeface="MS PGothic" pitchFamily="34" charset="-128"/>
                <a:cs typeface="Arial" charset="0"/>
                <a:sym typeface="Symbol" pitchFamily="18" charset="2"/>
              </a:rPr>
              <a:t></a:t>
            </a:r>
            <a:r>
              <a:rPr lang="en-US" sz="2800" dirty="0">
                <a:ea typeface="MS PGothic" pitchFamily="34" charset="-128"/>
                <a:cs typeface="Arial" charset="0"/>
              </a:rPr>
              <a:t> b such that (</a:t>
            </a:r>
            <a:r>
              <a:rPr lang="en-US" sz="2800" dirty="0" err="1">
                <a:ea typeface="MS PGothic" pitchFamily="34" charset="-128"/>
                <a:cs typeface="Arial" charset="0"/>
              </a:rPr>
              <a:t>a,b</a:t>
            </a:r>
            <a:r>
              <a:rPr lang="en-US" sz="2800" dirty="0">
                <a:ea typeface="MS PGothic" pitchFamily="34" charset="-128"/>
                <a:cs typeface="Arial" charset="0"/>
              </a:rPr>
              <a:t>)</a:t>
            </a:r>
            <a:r>
              <a:rPr lang="en-US" sz="2800" dirty="0">
                <a:latin typeface="Symbol" pitchFamily="18" charset="2"/>
                <a:ea typeface="MS PGothic" pitchFamily="34" charset="-128"/>
                <a:cs typeface="Arial" charset="0"/>
                <a:sym typeface="Symbol" pitchFamily="18" charset="2"/>
              </a:rPr>
              <a:t></a:t>
            </a:r>
            <a:r>
              <a:rPr lang="en-US" sz="2800" dirty="0">
                <a:ea typeface="MS PGothic" pitchFamily="34" charset="-128"/>
                <a:cs typeface="Arial" charset="0"/>
              </a:rPr>
              <a:t> R and (</a:t>
            </a:r>
            <a:r>
              <a:rPr lang="en-US" sz="2800" dirty="0" err="1">
                <a:ea typeface="MS PGothic" pitchFamily="34" charset="-128"/>
                <a:cs typeface="Arial" charset="0"/>
              </a:rPr>
              <a:t>b,c</a:t>
            </a:r>
            <a:r>
              <a:rPr lang="en-US" sz="2800" dirty="0">
                <a:ea typeface="MS PGothic" pitchFamily="34" charset="-128"/>
                <a:cs typeface="Arial" charset="0"/>
              </a:rPr>
              <a:t>)</a:t>
            </a:r>
            <a:r>
              <a:rPr lang="en-US" sz="2800" dirty="0">
                <a:latin typeface="Symbol" pitchFamily="18" charset="2"/>
                <a:ea typeface="MS PGothic" pitchFamily="34" charset="-128"/>
                <a:cs typeface="Arial" charset="0"/>
                <a:sym typeface="Symbol" pitchFamily="18" charset="2"/>
              </a:rPr>
              <a:t></a:t>
            </a:r>
            <a:r>
              <a:rPr lang="en-US" sz="2800" dirty="0">
                <a:ea typeface="MS PGothic" pitchFamily="34" charset="-128"/>
                <a:cs typeface="Arial" charset="0"/>
              </a:rPr>
              <a:t> S}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3581400"/>
            <a:ext cx="3886200" cy="5238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a typeface="MS PGothic" pitchFamily="34" charset="-128"/>
                <a:cs typeface="+mn-cs"/>
              </a:rPr>
              <a:t>R</a:t>
            </a:r>
            <a:r>
              <a:rPr lang="en-US" sz="2800" baseline="30000" dirty="0">
                <a:ea typeface="MS PGothic" pitchFamily="34" charset="-128"/>
                <a:cs typeface="+mn-cs"/>
              </a:rPr>
              <a:t>1</a:t>
            </a:r>
            <a:r>
              <a:rPr lang="en-US" sz="2800" dirty="0">
                <a:ea typeface="MS PGothic" pitchFamily="34" charset="-128"/>
                <a:cs typeface="+mn-cs"/>
              </a:rPr>
              <a:t> = R;    R</a:t>
            </a:r>
            <a:r>
              <a:rPr lang="en-US" sz="2800" baseline="30000" dirty="0">
                <a:ea typeface="MS PGothic" pitchFamily="34" charset="-128"/>
                <a:cs typeface="+mn-cs"/>
              </a:rPr>
              <a:t>n+1</a:t>
            </a:r>
            <a:r>
              <a:rPr lang="en-US" sz="2800" dirty="0">
                <a:ea typeface="MS PGothic" pitchFamily="34" charset="-128"/>
                <a:cs typeface="+mn-cs"/>
              </a:rPr>
              <a:t> = </a:t>
            </a:r>
            <a:r>
              <a:rPr lang="en-US" sz="2800" dirty="0" err="1">
                <a:ea typeface="MS PGothic" pitchFamily="34" charset="-128"/>
                <a:cs typeface="+mn-cs"/>
              </a:rPr>
              <a:t>R</a:t>
            </a:r>
            <a:r>
              <a:rPr lang="en-US" sz="2800" baseline="30000" dirty="0" err="1">
                <a:ea typeface="MS PGothic" pitchFamily="34" charset="-128"/>
                <a:cs typeface="+mn-cs"/>
              </a:rPr>
              <a:t>n</a:t>
            </a:r>
            <a:r>
              <a:rPr lang="en-US" sz="2800" dirty="0">
                <a:ea typeface="MS PGothic" pitchFamily="34" charset="-128"/>
                <a:cs typeface="+mn-cs"/>
              </a:rPr>
              <a:t> </a:t>
            </a:r>
            <a:r>
              <a:rPr lang="en-US" sz="2800" dirty="0">
                <a:latin typeface="Symbol" pitchFamily="18" charset="2"/>
                <a:ea typeface="MS PGothic" pitchFamily="34" charset="-128"/>
                <a:cs typeface="+mn-cs"/>
                <a:sym typeface="Symbol" pitchFamily="18" charset="2"/>
              </a:rPr>
              <a:t></a:t>
            </a:r>
            <a:r>
              <a:rPr lang="en-US" sz="2800" dirty="0">
                <a:ea typeface="MS PGothic" pitchFamily="34" charset="-128"/>
                <a:cs typeface="+mn-cs"/>
              </a:rPr>
              <a:t> R</a:t>
            </a:r>
          </a:p>
        </p:txBody>
      </p:sp>
      <p:pic>
        <p:nvPicPr>
          <p:cNvPr id="4106" name="Picture 9" descr="http://upload.wikimedia.org/wikipedia/commons/thumb/d/d8/Langrange_portrait.jpg/200px-Langrange_portrait.jpg">
            <a:hlinkClick r:id="rId4" tooltip="Joseph-Louis (Giuseppe Lodovico), comte de Lagrang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0"/>
            <a:ext cx="10842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343400"/>
            <a:ext cx="71628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Matrix and graph representation of relations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Paths in relations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CB56068-26F0-624B-9A4A-015C21F642BE}" type="slidenum">
              <a:rPr lang="en-US">
                <a:solidFill>
                  <a:srgbClr val="898989"/>
                </a:solidFill>
              </a:rPr>
              <a:pPr eaLnBrk="1" hangingPunct="1"/>
              <a:t>4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524000"/>
            <a:ext cx="7848600" cy="8302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  <a:cs typeface="+mn-cs"/>
              </a:rPr>
              <a:t>Let R be a relation on a set A.  There is a path of length n from a to b if and only if (</a:t>
            </a:r>
            <a:r>
              <a:rPr lang="en-US" sz="2400" dirty="0" err="1">
                <a:ea typeface="MS PGothic" pitchFamily="34" charset="-128"/>
                <a:cs typeface="+mn-cs"/>
              </a:rPr>
              <a:t>a,b</a:t>
            </a:r>
            <a:r>
              <a:rPr lang="en-US" sz="2400" dirty="0">
                <a:ea typeface="MS PGothic" pitchFamily="34" charset="-128"/>
                <a:cs typeface="+mn-cs"/>
              </a:rPr>
              <a:t>) </a:t>
            </a:r>
            <a:r>
              <a:rPr lang="en-US" sz="2400" dirty="0">
                <a:ea typeface="MS PGothic" pitchFamily="34" charset="-128"/>
                <a:cs typeface="+mn-cs"/>
                <a:sym typeface="Symbol"/>
              </a:rPr>
              <a:t></a:t>
            </a:r>
            <a:r>
              <a:rPr lang="en-US" sz="2400" dirty="0" err="1">
                <a:ea typeface="MS PGothic" pitchFamily="34" charset="-128"/>
                <a:cs typeface="+mn-cs"/>
                <a:sym typeface="Symbol"/>
              </a:rPr>
              <a:t>R</a:t>
            </a:r>
            <a:r>
              <a:rPr lang="en-US" sz="2400" baseline="30000" dirty="0" err="1">
                <a:ea typeface="MS PGothic" pitchFamily="34" charset="-128"/>
                <a:cs typeface="+mn-cs"/>
                <a:sym typeface="Symbol"/>
              </a:rPr>
              <a:t>n</a:t>
            </a:r>
            <a:endParaRPr lang="en-US" sz="2400" baseline="30000" dirty="0"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7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Connectivity relation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9692725-5881-8748-860D-C4221648B867}" type="slidenum">
              <a:rPr lang="en-US">
                <a:solidFill>
                  <a:srgbClr val="898989"/>
                </a:solidFill>
              </a:rPr>
              <a:pPr eaLnBrk="1" hangingPunct="1"/>
              <a:t>5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229600" cy="120015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  <a:cs typeface="+mn-cs"/>
              </a:rPr>
              <a:t>Let R be a relation on a set A.  The connectivity relation R* consists of the pairs (</a:t>
            </a:r>
            <a:r>
              <a:rPr lang="en-US" sz="2400" dirty="0" err="1">
                <a:ea typeface="MS PGothic" pitchFamily="34" charset="-128"/>
                <a:cs typeface="+mn-cs"/>
              </a:rPr>
              <a:t>a,b</a:t>
            </a:r>
            <a:r>
              <a:rPr lang="en-US" sz="2400" dirty="0">
                <a:ea typeface="MS PGothic" pitchFamily="34" charset="-128"/>
                <a:cs typeface="+mn-cs"/>
              </a:rPr>
              <a:t>) such that there is a path from a to b in R.</a:t>
            </a:r>
          </a:p>
        </p:txBody>
      </p:sp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10515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5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Transitive-Reflexive Closure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0E1B35A-76BC-D449-A0D2-5ECAAC200BE0}" type="slidenum">
              <a:rPr lang="en-US">
                <a:solidFill>
                  <a:srgbClr val="898989"/>
                </a:solidFill>
              </a:rPr>
              <a:pPr eaLnBrk="1" hangingPunct="1"/>
              <a:t>6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1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90800" y="27432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2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5800" y="32004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3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38100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4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15000" y="24384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5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1400" y="29718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6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24200" y="38100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7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43400" y="40386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8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91000" y="21336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9" name="Oval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53200" y="18288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0" name="Oval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00800" y="32004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1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2800" y="21336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2" name="Oval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39624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3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514600" y="3124200"/>
            <a:ext cx="106680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5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514600" y="39624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6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438400" y="2971800"/>
            <a:ext cx="228600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7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743200" y="2286000"/>
            <a:ext cx="6096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8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19400" y="2895600"/>
            <a:ext cx="7620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9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505200" y="2362200"/>
            <a:ext cx="2286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4" name="Line 2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352800" y="4038600"/>
            <a:ext cx="9906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5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4495800" y="3429000"/>
            <a:ext cx="762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6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4572000" y="4114800"/>
            <a:ext cx="14478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7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172200" y="3429000"/>
            <a:ext cx="3048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0" name="Line 3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419600" y="2286000"/>
            <a:ext cx="12954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1" name="Line 3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5943600" y="2057400"/>
            <a:ext cx="6858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2" name="Line 6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5867400" y="1981200"/>
            <a:ext cx="6858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4" name="Line 6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819400" y="2362200"/>
            <a:ext cx="6096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4400" y="4495800"/>
            <a:ext cx="7467600" cy="646113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MS PGothic" pitchFamily="34" charset="-128"/>
                <a:cs typeface="+mn-cs"/>
              </a:rPr>
              <a:t>Add the minimum possible number of edges to make the relation transitive and reflexive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5800" y="5715000"/>
            <a:ext cx="7924800" cy="369888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MS PGothic" pitchFamily="34" charset="-128"/>
                <a:cs typeface="+mn-cs"/>
              </a:rPr>
              <a:t>The transitive-reflexive closure of a relation R is the connectivity relation R*</a:t>
            </a:r>
          </a:p>
        </p:txBody>
      </p:sp>
    </p:spTree>
    <p:extLst>
      <p:ext uri="{BB962C8B-B14F-4D97-AF65-F5344CB8AC3E}">
        <p14:creationId xmlns:p14="http://schemas.microsoft.com/office/powerpoint/2010/main" val="34601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smtClean="0"/>
              <a:t>How is  </a:t>
            </a:r>
            <a:r>
              <a:rPr lang="en-US" sz="4000" smtClean="0">
                <a:solidFill>
                  <a:schemeClr val="bg1"/>
                </a:solidFill>
              </a:rPr>
              <a:t>Anderson</a:t>
            </a:r>
            <a:r>
              <a:rPr lang="en-US" sz="4000" smtClean="0"/>
              <a:t> related to  </a:t>
            </a:r>
            <a:r>
              <a:rPr lang="en-US" sz="4000" smtClean="0">
                <a:solidFill>
                  <a:schemeClr val="bg1"/>
                </a:solidFill>
              </a:rPr>
              <a:t>Bernoulli</a:t>
            </a:r>
            <a:r>
              <a:rPr lang="en-US" sz="4000" smtClean="0"/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AE48FD2-79D2-49BD-8800-15B7BC8223F0}" type="slidenum">
              <a:rPr 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11269" name="Picture 15" descr="http://www.cs.washington.edu/homes/anderson/pics/dinner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r="20139"/>
          <a:stretch>
            <a:fillRect/>
          </a:stretch>
        </p:blipFill>
        <p:spPr bwMode="auto">
          <a:xfrm>
            <a:off x="2514600" y="304800"/>
            <a:ext cx="1098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7" descr="http://upload.wikimedia.org/wikipedia/commons/thumb/f/f2/Nikolaus_Kopernikus.jpg/225px-Nikolaus_Kopernikus.jpg">
            <a:hlinkClick r:id="rId5" tooltip="Portrait, 1580, Toruń Old Town City Hall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11303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30"/>
          <p:cNvSpPr txBox="1">
            <a:spLocks noChangeArrowheads="1"/>
          </p:cNvSpPr>
          <p:nvPr/>
        </p:nvSpPr>
        <p:spPr bwMode="auto">
          <a:xfrm>
            <a:off x="6781800" y="1676400"/>
            <a:ext cx="123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Copernicus</a:t>
            </a:r>
          </a:p>
        </p:txBody>
      </p:sp>
      <p:sp>
        <p:nvSpPr>
          <p:cNvPr id="11272" name="TextBox 31"/>
          <p:cNvSpPr txBox="1">
            <a:spLocks noChangeArrowheads="1"/>
          </p:cNvSpPr>
          <p:nvPr/>
        </p:nvSpPr>
        <p:spPr bwMode="auto">
          <a:xfrm>
            <a:off x="2438400" y="1828800"/>
            <a:ext cx="108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Anderson</a:t>
            </a:r>
          </a:p>
        </p:txBody>
      </p:sp>
    </p:spTree>
    <p:extLst>
      <p:ext uri="{BB962C8B-B14F-4D97-AF65-F5344CB8AC3E}">
        <p14:creationId xmlns:p14="http://schemas.microsoft.com/office/powerpoint/2010/main" val="29876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smtClean="0"/>
              <a:t>How is  </a:t>
            </a:r>
            <a:r>
              <a:rPr lang="en-US" sz="4000" smtClean="0">
                <a:solidFill>
                  <a:schemeClr val="bg1"/>
                </a:solidFill>
              </a:rPr>
              <a:t>Anderson</a:t>
            </a:r>
            <a:r>
              <a:rPr lang="en-US" sz="4000" smtClean="0"/>
              <a:t> related to  </a:t>
            </a:r>
            <a:r>
              <a:rPr lang="en-US" sz="4000" smtClean="0">
                <a:solidFill>
                  <a:schemeClr val="bg1"/>
                </a:solidFill>
              </a:rPr>
              <a:t>Bernoulli</a:t>
            </a:r>
            <a:r>
              <a:rPr lang="en-US" sz="4000" smtClean="0"/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40C2B0B-98AF-4464-8FF5-7126D2661082}" type="slidenum">
              <a:rPr 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12293" name="Picture 17" descr="http://upload.wikimedia.org/wikipedia/commons/thumb/f/f2/Nikolaus_Kopernikus.jpg/225px-Nikolaus_Kopernikus.jpg">
            <a:hlinkClick r:id="rId3" tooltip="Portrait, 1580, Toruń Old Town City Hall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11303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30"/>
          <p:cNvSpPr txBox="1">
            <a:spLocks noChangeArrowheads="1"/>
          </p:cNvSpPr>
          <p:nvPr/>
        </p:nvSpPr>
        <p:spPr bwMode="auto">
          <a:xfrm>
            <a:off x="6781800" y="1676400"/>
            <a:ext cx="123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Copernicus</a:t>
            </a:r>
          </a:p>
        </p:txBody>
      </p:sp>
      <p:sp>
        <p:nvSpPr>
          <p:cNvPr id="12295" name="TextBox 31"/>
          <p:cNvSpPr txBox="1">
            <a:spLocks noChangeArrowheads="1"/>
          </p:cNvSpPr>
          <p:nvPr/>
        </p:nvSpPr>
        <p:spPr bwMode="auto">
          <a:xfrm>
            <a:off x="2820988" y="1730375"/>
            <a:ext cx="684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Suciu</a:t>
            </a:r>
          </a:p>
        </p:txBody>
      </p:sp>
      <p:pic>
        <p:nvPicPr>
          <p:cNvPr id="12296" name="Picture 12" descr="me-7-2006-mexico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6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2AE52CE-593C-4C19-8196-188E55501196}" type="slidenum">
              <a:rPr 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676400" y="1524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u="sng">
                <a:solidFill>
                  <a:srgbClr val="0000FF"/>
                </a:solidFill>
              </a:rPr>
              <a:t>http://genealogy.math.ndsu.nodak.edu/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533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1699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1471</Words>
  <Application>Microsoft Office PowerPoint</Application>
  <PresentationFormat>On-screen Show (4:3)</PresentationFormat>
  <Paragraphs>689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CMSY7</vt:lpstr>
      <vt:lpstr>MS PGothic</vt:lpstr>
      <vt:lpstr>CMMI10</vt:lpstr>
      <vt:lpstr>Calibri</vt:lpstr>
      <vt:lpstr>Times New Roman</vt:lpstr>
      <vt:lpstr>CMMI7</vt:lpstr>
      <vt:lpstr>Symbol</vt:lpstr>
      <vt:lpstr>CMR7</vt:lpstr>
      <vt:lpstr>CMR10</vt:lpstr>
      <vt:lpstr>CMEX10</vt:lpstr>
      <vt:lpstr>Office Theme</vt:lpstr>
      <vt:lpstr>CSE 311  Foundations of Computing I</vt:lpstr>
      <vt:lpstr>Announcements</vt:lpstr>
      <vt:lpstr>Lecture highlights</vt:lpstr>
      <vt:lpstr>Paths in relations</vt:lpstr>
      <vt:lpstr>Connectivity relation</vt:lpstr>
      <vt:lpstr>Transitive-Reflexive Closure</vt:lpstr>
      <vt:lpstr>How is  Anderson related to  Bernoulli?</vt:lpstr>
      <vt:lpstr>How is  Anderson related to  Bernoulli?</vt:lpstr>
      <vt:lpstr>PowerPoint Presentation</vt:lpstr>
      <vt:lpstr>PowerPoint Presentation</vt:lpstr>
      <vt:lpstr>PowerPoint Presentation</vt:lpstr>
      <vt:lpstr>PowerPoint Presentation</vt:lpstr>
      <vt:lpstr>n-ary relations</vt:lpstr>
      <vt:lpstr>Relational databases</vt:lpstr>
      <vt:lpstr>Relational databases</vt:lpstr>
      <vt:lpstr>Relational databases</vt:lpstr>
      <vt:lpstr>Database Operations: Projection</vt:lpstr>
      <vt:lpstr>Database Operations: Selection</vt:lpstr>
      <vt:lpstr>Database Operations: Natural Join</vt:lpstr>
      <vt:lpstr>Disambiguating Attribute Names</vt:lpstr>
      <vt:lpstr>Database Operations:  Relational Algebra</vt:lpstr>
      <vt:lpstr>Database Operations:  SQL</vt:lpstr>
      <vt:lpstr>Relational Databases: Keys</vt:lpstr>
      <vt:lpstr>Relational Databases: Relationships</vt:lpstr>
      <vt:lpstr>Types of Relationships in Relational Databases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CSE370: Introduction to Digital Design</dc:title>
  <dc:creator/>
  <cp:lastModifiedBy/>
  <cp:revision>5</cp:revision>
  <cp:lastPrinted>1901-01-01T07:00:00Z</cp:lastPrinted>
  <dcterms:created xsi:type="dcterms:W3CDTF">2010-01-04T17:42:51Z</dcterms:created>
  <dcterms:modified xsi:type="dcterms:W3CDTF">2012-11-15T06:16:15Z</dcterms:modified>
</cp:coreProperties>
</file>