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17"/>
  </p:notesMasterIdLst>
  <p:handoutMasterIdLst>
    <p:handoutMasterId r:id="rId18"/>
  </p:handoutMasterIdLst>
  <p:sldIdLst>
    <p:sldId id="413" r:id="rId2"/>
    <p:sldId id="415" r:id="rId3"/>
    <p:sldId id="567" r:id="rId4"/>
    <p:sldId id="543" r:id="rId5"/>
    <p:sldId id="544" r:id="rId6"/>
    <p:sldId id="547" r:id="rId7"/>
    <p:sldId id="548" r:id="rId8"/>
    <p:sldId id="549" r:id="rId9"/>
    <p:sldId id="551" r:id="rId10"/>
    <p:sldId id="555" r:id="rId11"/>
    <p:sldId id="550" r:id="rId12"/>
    <p:sldId id="552" r:id="rId13"/>
    <p:sldId id="553" r:id="rId14"/>
    <p:sldId id="559" r:id="rId15"/>
    <p:sldId id="556" r:id="rId16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90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503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  <p:extLst>
      <p:ext uri="{BB962C8B-B14F-4D97-AF65-F5344CB8AC3E}">
        <p14:creationId xmlns:p14="http://schemas.microsoft.com/office/powerpoint/2010/main" val="1589347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29075-2040-374D-9488-66ABBA5A0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875A8-7698-3F4A-B3D8-C91A16609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1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1CDFB-C2FC-EB48-93FA-AC7DF7D3DB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8827D-0615-F945-8544-D20D629885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50E8F-BF27-5741-94F1-1E85F9421C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4CC29-943B-B54B-A480-648522EE3B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E04AA-793E-BD49-AFBD-4ADCCF8A8D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0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548B4-E670-EC44-997A-8ED0A2F5D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5799B-4478-6E43-A0A8-EA8AB523ED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EBFE6-B7A3-B149-82CF-3AEF96AF21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2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5A047-5D3C-DF42-81D9-BFB1EEF10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2629D0-5C3C-484C-A41C-FA7ABA9223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20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Context-Free Grammars and Languages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Autumn 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486BD2-7A41-E342-89A5-E58DCF375410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Simple Arithmetic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b="1" dirty="0" smtClean="0">
                    <a:ea typeface="+mn-ea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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ea typeface="+mn-ea"/>
                    <a:sym typeface="Symbol"/>
                  </a:rPr>
                  <a:t>+</a:t>
                </a:r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b="1" dirty="0" smtClean="0">
                    <a:ea typeface="+mn-ea"/>
                    <a:sym typeface="Symbol"/>
                  </a:rPr>
                  <a:t>E </a:t>
                </a:r>
                <a:r>
                  <a:rPr lang="en-US" dirty="0" smtClean="0">
                    <a:ea typeface="+mn-ea"/>
                    <a:sym typeface="Symbol"/>
                  </a:rPr>
                  <a:t>| 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(</a:t>
                </a:r>
                <a:r>
                  <a:rPr lang="en-US" b="1" dirty="0" smtClean="0">
                    <a:ea typeface="+mn-ea"/>
                    <a:sym typeface="Symbol"/>
                  </a:rPr>
                  <a:t>E</a:t>
                </a:r>
                <a:r>
                  <a:rPr lang="en-US" dirty="0" smtClean="0">
                    <a:latin typeface="Symbol" pitchFamily="18" charset="2"/>
                    <a:ea typeface="+mn-ea"/>
                    <a:sym typeface="Symbol"/>
                  </a:rPr>
                  <a:t>)</a:t>
                </a:r>
                <a:r>
                  <a:rPr lang="en-US" dirty="0" smtClean="0">
                    <a:ea typeface="+mn-ea"/>
                    <a:sym typeface="Symbol"/>
                  </a:rPr>
                  <a:t> | x | y | z | 0 | 1 | 2 | 3 | 4 | 5 |  					6 | 7 | 8 | 9</a:t>
                </a: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 (2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x) + y 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457200" lvl="1" indent="0">
                  <a:buFont typeface="Arial" charset="0"/>
                  <a:buNone/>
                  <a:defRPr/>
                </a:pPr>
                <a:r>
                  <a:rPr lang="en-US" dirty="0" smtClean="0">
                    <a:ea typeface="+mn-ea"/>
                    <a:sym typeface="Symbol"/>
                  </a:rPr>
                  <a:t>Generate </a:t>
                </a:r>
                <a:r>
                  <a:rPr lang="en-US" dirty="0" err="1" smtClean="0">
                    <a:ea typeface="+mn-ea"/>
                    <a:sym typeface="Symbol"/>
                  </a:rPr>
                  <a:t>x+y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+mn-ea"/>
                        <a:sym typeface="Symbol"/>
                      </a:rPr>
                      <m:t>∗</m:t>
                    </m:r>
                  </m:oMath>
                </a14:m>
                <a:r>
                  <a:rPr lang="en-US" dirty="0" smtClean="0">
                    <a:ea typeface="+mn-ea"/>
                    <a:sym typeface="Symbol"/>
                  </a:rPr>
                  <a:t>z in two fundamentally different ways</a:t>
                </a:r>
              </a:p>
              <a:p>
                <a:pPr marL="457200" lvl="1" indent="0">
                  <a:buFont typeface="Arial" charset="0"/>
                  <a:buNone/>
                  <a:defRPr/>
                </a:pPr>
                <a:endParaRPr lang="en-US" dirty="0">
                  <a:ea typeface="+mn-ea"/>
                  <a:sym typeface="Symbol"/>
                </a:endParaRPr>
              </a:p>
              <a:p>
                <a:pPr marL="0" indent="0">
                  <a:buFont typeface="Arial" charset="0"/>
                  <a:buNone/>
                  <a:defRPr/>
                </a:pPr>
                <a:endParaRPr lang="en-US" dirty="0" smtClean="0">
                  <a:ea typeface="+mn-ea"/>
                </a:endParaRPr>
              </a:p>
              <a:p>
                <a:pPr>
                  <a:defRPr/>
                </a:pPr>
                <a:endParaRPr lang="en-US" dirty="0">
                  <a:ea typeface="+mn-ea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FF58E85-8688-694B-8051-4EF3337FC2A4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Context-Free Grammars and recursively-defined sets of strings</a:t>
            </a:r>
            <a:endParaRPr lang="en-US" dirty="0">
              <a:ea typeface="+mj-ea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the start symbol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as its only variable recursively defines the set of strings of terminals that </a:t>
            </a:r>
            <a:r>
              <a:rPr lang="en-US" b="1">
                <a:latin typeface="Calibri" charset="0"/>
              </a:rPr>
              <a:t>S</a:t>
            </a:r>
            <a:r>
              <a:rPr lang="en-US">
                <a:latin typeface="Calibri" charset="0"/>
              </a:rPr>
              <a:t> can generate</a:t>
            </a:r>
          </a:p>
          <a:p>
            <a:pPr lvl="3"/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CFG with more than one variable is a simultaneous recursive definition of the sets of strings generated by </a:t>
            </a:r>
            <a:r>
              <a:rPr lang="en-US" i="1">
                <a:latin typeface="Calibri" charset="0"/>
              </a:rPr>
              <a:t>each</a:t>
            </a:r>
            <a:r>
              <a:rPr lang="en-US">
                <a:latin typeface="Calibri" charset="0"/>
              </a:rPr>
              <a:t> of its variables</a:t>
            </a:r>
          </a:p>
          <a:p>
            <a:pPr lvl="1"/>
            <a:r>
              <a:rPr lang="en-US">
                <a:latin typeface="Calibri" charset="0"/>
              </a:rPr>
              <a:t>Sometimes necessary to use more than one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8030FF8-EF55-7C44-873F-E7C36016957A}" type="slidenum">
              <a:rPr lang="en-US">
                <a:solidFill>
                  <a:srgbClr val="898989"/>
                </a:solidFill>
              </a:rPr>
              <a:pPr eaLnBrk="1" hangingPunct="1"/>
              <a:t>11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Building in Precedence in Simple Arithmetic Expressions</a:t>
            </a:r>
            <a:endParaRPr lang="en-US" dirty="0">
              <a:ea typeface="+mj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dirty="0">
                    <a:latin typeface="Calibri" charset="0"/>
                  </a:rPr>
                  <a:t>E</a:t>
                </a:r>
                <a:r>
                  <a:rPr lang="en-US" sz="2800" dirty="0">
                    <a:latin typeface="Calibri" charset="0"/>
                  </a:rPr>
                  <a:t> – expression  (start symbol)</a:t>
                </a:r>
              </a:p>
              <a:p>
                <a:r>
                  <a:rPr lang="en-US" sz="2800" b="1" dirty="0">
                    <a:latin typeface="Calibri" charset="0"/>
                  </a:rPr>
                  <a:t>T</a:t>
                </a:r>
                <a:r>
                  <a:rPr lang="en-US" sz="2800" dirty="0">
                    <a:latin typeface="Calibri" charset="0"/>
                  </a:rPr>
                  <a:t> – term   </a:t>
                </a:r>
                <a:r>
                  <a:rPr lang="en-US" sz="2800" b="1" dirty="0">
                    <a:latin typeface="Calibri" charset="0"/>
                  </a:rPr>
                  <a:t>F</a:t>
                </a:r>
                <a:r>
                  <a:rPr lang="en-US" sz="2800" dirty="0">
                    <a:latin typeface="Calibri" charset="0"/>
                  </a:rPr>
                  <a:t> – factor   </a:t>
                </a:r>
                <a:r>
                  <a:rPr lang="en-US" sz="2800" b="1" dirty="0">
                    <a:latin typeface="Calibri" charset="0"/>
                  </a:rPr>
                  <a:t>I</a:t>
                </a:r>
                <a:r>
                  <a:rPr lang="en-US" sz="2800" dirty="0">
                    <a:latin typeface="Calibri" charset="0"/>
                  </a:rPr>
                  <a:t> – identifier  </a:t>
                </a:r>
                <a:r>
                  <a:rPr lang="en-US" sz="2800" b="1" dirty="0">
                    <a:latin typeface="Calibri" charset="0"/>
                  </a:rPr>
                  <a:t>N</a:t>
                </a:r>
                <a:r>
                  <a:rPr lang="en-US" sz="2800" dirty="0">
                    <a:latin typeface="Calibri" charset="0"/>
                  </a:rPr>
                  <a:t> - number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Calibri" charset="0"/>
                    <a:sym typeface="Symbol" charset="0"/>
                  </a:rPr>
                  <a:t>+</a:t>
                </a: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sym typeface="Symbol" charset="0"/>
                      </a:rPr>
                      <m:t>∗</m:t>
                    </m:r>
                  </m:oMath>
                </a14:m>
                <a:r>
                  <a:rPr lang="en-US" b="1" dirty="0">
                    <a:latin typeface="Calibri" charset="0"/>
                    <a:sym typeface="Symbol" charset="0"/>
                  </a:rPr>
                  <a:t>T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F</a:t>
                </a:r>
                <a:r>
                  <a:rPr lang="en-US" dirty="0">
                    <a:latin typeface="Calibri" charset="0"/>
                    <a:sym typeface="Symbol" charset="0"/>
                  </a:rPr>
                  <a:t> </a:t>
                </a:r>
                <a:r>
                  <a:rPr lang="en-US" dirty="0">
                    <a:latin typeface="Symbol" charset="0"/>
                    <a:sym typeface="Symbol" charset="0"/>
                  </a:rPr>
                  <a:t>(</a:t>
                </a:r>
                <a:r>
                  <a:rPr lang="en-US" b="1" dirty="0">
                    <a:latin typeface="Calibri" charset="0"/>
                    <a:sym typeface="Symbol" charset="0"/>
                  </a:rPr>
                  <a:t>E</a:t>
                </a:r>
                <a:r>
                  <a:rPr lang="en-US" dirty="0">
                    <a:latin typeface="Symbol" charset="0"/>
                    <a:sym typeface="Symbol" charset="0"/>
                  </a:rPr>
                  <a:t>)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I</a:t>
                </a:r>
                <a:r>
                  <a:rPr lang="en-US" dirty="0">
                    <a:latin typeface="Calibri" charset="0"/>
                    <a:sym typeface="Symbol" charset="0"/>
                  </a:rPr>
                  <a:t> | </a:t>
                </a: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I </a:t>
                </a:r>
                <a:r>
                  <a:rPr lang="en-US" dirty="0">
                    <a:latin typeface="Calibri" charset="0"/>
                    <a:sym typeface="Symbol" charset="0"/>
                  </a:rPr>
                  <a:t> x | y | z</a:t>
                </a:r>
              </a:p>
              <a:p>
                <a:pPr marL="457200" lvl="1" indent="0">
                  <a:buFont typeface="Arial" charset="0"/>
                  <a:buNone/>
                </a:pPr>
                <a:r>
                  <a:rPr lang="en-US" b="1" dirty="0">
                    <a:latin typeface="Calibri" charset="0"/>
                    <a:sym typeface="Symbol" charset="0"/>
                  </a:rPr>
                  <a:t>N</a:t>
                </a:r>
                <a:r>
                  <a:rPr lang="en-US" dirty="0">
                    <a:latin typeface="Calibri" charset="0"/>
                    <a:sym typeface="Symbol" charset="0"/>
                  </a:rPr>
                  <a:t> 0 | 1 | 2 | 3 | 4 | 5 | 6 | 7 | 8 | 9</a:t>
                </a: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17411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3C1A58-8836-0845-8139-CE65B6622C41}" type="slidenum">
              <a:rPr lang="en-US">
                <a:solidFill>
                  <a:srgbClr val="898989"/>
                </a:solidFill>
              </a:rPr>
              <a:pPr eaLnBrk="1" hangingPunct="1"/>
              <a:t>12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Another name for CFGs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(Backus-Naur Form) grammars</a:t>
            </a:r>
          </a:p>
          <a:p>
            <a:pPr lvl="1"/>
            <a:r>
              <a:rPr lang="en-US">
                <a:latin typeface="Calibri" charset="0"/>
              </a:rPr>
              <a:t>Originally used to define programming languages</a:t>
            </a:r>
          </a:p>
          <a:p>
            <a:pPr lvl="1"/>
            <a:r>
              <a:rPr lang="en-US">
                <a:latin typeface="Calibri" charset="0"/>
              </a:rPr>
              <a:t>Variables denoted by long names in angle brackets, e.g.</a:t>
            </a:r>
          </a:p>
          <a:p>
            <a:pPr lvl="2"/>
            <a:r>
              <a:rPr lang="en-US">
                <a:latin typeface="Calibri" charset="0"/>
              </a:rPr>
              <a:t>&lt;identifier&gt;, &lt;if-then-else-statement&gt;,                &lt;assignment-statement&gt;, &lt;condition&gt;</a:t>
            </a:r>
          </a:p>
          <a:p>
            <a:pPr lvl="2"/>
            <a:r>
              <a:rPr lang="en-US">
                <a:latin typeface="Calibri" charset="0"/>
              </a:rPr>
              <a:t>  ::=  used instead of  </a:t>
            </a:r>
            <a:r>
              <a:rPr lang="en-US">
                <a:latin typeface="Calibri" charset="0"/>
                <a:sym typeface="Symbol" charset="0"/>
              </a:rPr>
              <a:t>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5D4A0C4-7B79-4A46-AEEF-2F5B62D5A572}" type="slidenum">
              <a:rPr lang="en-US">
                <a:solidFill>
                  <a:srgbClr val="898989"/>
                </a:solidFill>
              </a:rPr>
              <a:pPr eaLnBrk="1" hangingPunct="1"/>
              <a:t>13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BNF for C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AFE0B4-E08E-EB4B-B3A7-761491342777}" type="slidenum">
              <a:rPr lang="en-US">
                <a:solidFill>
                  <a:srgbClr val="898989"/>
                </a:solidFill>
              </a:rPr>
              <a:pPr eaLnBrk="1" hangingPunct="1"/>
              <a:t>14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24000"/>
            <a:ext cx="7696200" cy="529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Parse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Back to middle school: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&lt;sentence&gt;::=&lt;noun phrase&gt;&lt;verb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&lt;noun phrase&gt;::=&lt;article&gt;&lt;adjective&gt;&lt;noun&gt;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&lt;verb phrase&gt;::=&lt;verb&gt;&lt;adverb&gt;|&lt;verb&gt;&lt;object&gt;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>
                <a:ea typeface="+mn-ea"/>
              </a:rPr>
              <a:t>&lt;object&gt;::=&lt;noun phrase&gt;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600" dirty="0" smtClean="0">
                <a:ea typeface="+mn-ea"/>
              </a:rPr>
              <a:t>				</a:t>
            </a:r>
            <a:endParaRPr lang="en-US" sz="1600" dirty="0">
              <a:ea typeface="+mn-ea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Parse: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yellow duck squeaked loudly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The red truck hit a parked car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AD6CE7A-091E-A94B-BA97-A361B5F3CE77}" type="slidenum">
              <a:rPr lang="en-US">
                <a:solidFill>
                  <a:srgbClr val="898989"/>
                </a:solidFill>
              </a:rPr>
              <a:pPr eaLnBrk="1" hangingPunct="1"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</a:t>
            </a: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7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9.1 and pp. 594-601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6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8.1 and pp. 541-548</a:t>
            </a:r>
            <a:endParaRPr lang="en-US" dirty="0">
              <a:ea typeface="+mn-ea"/>
            </a:endParaRPr>
          </a:p>
          <a:p>
            <a:pPr lvl="1" eaLnBrk="1" hangingPunct="1">
              <a:defRPr/>
            </a:pPr>
            <a:r>
              <a:rPr lang="en-US" dirty="0">
                <a:ea typeface="+mn-ea"/>
              </a:rPr>
              <a:t>5</a:t>
            </a:r>
            <a:r>
              <a:rPr lang="en-US" baseline="30000" dirty="0">
                <a:ea typeface="+mn-ea"/>
              </a:rPr>
              <a:t>th</a:t>
            </a:r>
            <a:r>
              <a:rPr lang="en-US" dirty="0">
                <a:ea typeface="+mn-ea"/>
              </a:rPr>
              <a:t> Edition,  </a:t>
            </a:r>
            <a:r>
              <a:rPr lang="en-US" dirty="0" smtClean="0">
                <a:ea typeface="+mn-ea"/>
              </a:rPr>
              <a:t>Section 7.1 and pp. 493-500</a:t>
            </a:r>
          </a:p>
          <a:p>
            <a:pPr lvl="1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5B0FE07-50F4-5C46-941F-38EAA4772487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Highlight from last lecture:</a:t>
            </a:r>
            <a:br>
              <a:rPr lang="en-US" dirty="0" smtClean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Regular expressions</a:t>
            </a:r>
            <a:endParaRPr lang="en-US" dirty="0">
              <a:latin typeface="Calibri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Regular expressions over </a:t>
            </a:r>
            <a:r>
              <a:rPr lang="en-US">
                <a:latin typeface="Symbol" charset="0"/>
                <a:sym typeface="Symbol" charset="0"/>
              </a:rPr>
              <a:t></a:t>
            </a: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 Basis: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alibri" charset="0"/>
                <a:sym typeface="Symbol" charset="0"/>
              </a:rPr>
              <a:t></a:t>
            </a:r>
            <a:r>
              <a:rPr lang="en-US">
                <a:latin typeface="Calibri" charset="0"/>
                <a:sym typeface="Symbol" charset="0"/>
              </a:rPr>
              <a:t>, </a:t>
            </a:r>
            <a:r>
              <a:rPr lang="en-US" b="1">
                <a:latin typeface="Calibri" charset="0"/>
                <a:sym typeface="Symbol" charset="0"/>
              </a:rPr>
              <a:t></a:t>
            </a:r>
            <a:r>
              <a:rPr lang="en-US">
                <a:latin typeface="Calibri" charset="0"/>
                <a:sym typeface="Symbol" charset="0"/>
              </a:rPr>
              <a:t> are regular expressions</a:t>
            </a:r>
          </a:p>
          <a:p>
            <a:pPr lvl="1">
              <a:lnSpc>
                <a:spcPct val="90000"/>
              </a:lnSpc>
            </a:pPr>
            <a:r>
              <a:rPr lang="en-US" b="1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is a regular expression </a:t>
            </a:r>
            <a:r>
              <a:rPr lang="en-US">
                <a:latin typeface="Calibri" charset="0"/>
                <a:sym typeface="Symbol" charset="0"/>
              </a:rPr>
              <a:t>for any </a:t>
            </a:r>
            <a:r>
              <a:rPr lang="en-US" i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</a:t>
            </a:r>
            <a:r>
              <a:rPr lang="en-US">
                <a:latin typeface="Calibri" charset="0"/>
              </a:rPr>
              <a:t> </a:t>
            </a:r>
            <a:r>
              <a:rPr lang="en-US">
                <a:latin typeface="Symbol" charset="0"/>
                <a:sym typeface="Symbol" charset="0"/>
              </a:rPr>
              <a:t>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Recursive step: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alibri" charset="0"/>
                <a:sym typeface="Symbol" charset="0"/>
              </a:rPr>
              <a:t>If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and </a:t>
            </a:r>
            <a:r>
              <a:rPr lang="en-US" b="1">
                <a:latin typeface="Calibri" charset="0"/>
                <a:sym typeface="Symbol" charset="0"/>
              </a:rPr>
              <a:t>B</a:t>
            </a:r>
            <a:r>
              <a:rPr lang="en-US">
                <a:latin typeface="Calibri" charset="0"/>
                <a:sym typeface="Symbol" charset="0"/>
              </a:rPr>
              <a:t> are regular expressions then so are: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(</a:t>
            </a:r>
            <a:r>
              <a:rPr lang="en-US" sz="2800" b="1">
                <a:latin typeface="Calibri" charset="0"/>
                <a:sym typeface="Symbol" charset="0"/>
              </a:rPr>
              <a:t>A</a:t>
            </a:r>
            <a:r>
              <a:rPr lang="en-US" sz="2800">
                <a:latin typeface="Calibri" charset="0"/>
                <a:sym typeface="Symbol" charset="0"/>
              </a:rPr>
              <a:t> </a:t>
            </a:r>
            <a:r>
              <a:rPr lang="en-US" sz="2800" b="1">
                <a:latin typeface="Calibri" charset="0"/>
                <a:sym typeface="Symbol" charset="0"/>
              </a:rPr>
              <a:t> 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>
                <a:latin typeface="Calibri" charset="0"/>
                <a:sym typeface="Symbol" charset="0"/>
              </a:rPr>
              <a:t> (</a:t>
            </a:r>
            <a:r>
              <a:rPr lang="en-US" sz="2800" b="1">
                <a:latin typeface="Calibri" charset="0"/>
                <a:sym typeface="Symbol" charset="0"/>
              </a:rPr>
              <a:t>AB</a:t>
            </a:r>
            <a:r>
              <a:rPr lang="en-US" sz="2800">
                <a:latin typeface="Calibri" charset="0"/>
                <a:sym typeface="Symbo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800" b="1">
                <a:latin typeface="Calibri" charset="0"/>
                <a:sym typeface="Symbol" charset="0"/>
              </a:rPr>
              <a:t>A*</a:t>
            </a: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Calibri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827D-0615-F945-8544-D20D629885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>
                <a:latin typeface="Calibri" charset="0"/>
              </a:rPr>
              <a:t>More examples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All </a:t>
            </a:r>
            <a:r>
              <a:rPr lang="en-US" dirty="0">
                <a:latin typeface="Calibri" charset="0"/>
              </a:rPr>
              <a:t>binary strings that </a:t>
            </a:r>
            <a:r>
              <a:rPr lang="en-US" i="1" dirty="0" smtClean="0">
                <a:latin typeface="Calibri" charset="0"/>
              </a:rPr>
              <a:t>don’t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contain 101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3DC57A-E25F-0644-9651-C49D00268020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latin typeface="Calibri" charset="0"/>
              </a:rPr>
              <a:t>Regular expressions </a:t>
            </a:r>
            <a:r>
              <a:rPr lang="en-US" sz="4000" dirty="0" smtClean="0">
                <a:latin typeface="Calibri" charset="0"/>
              </a:rPr>
              <a:t>can’t </a:t>
            </a:r>
            <a:r>
              <a:rPr lang="en-US" sz="4000" dirty="0">
                <a:latin typeface="Calibri" charset="0"/>
              </a:rPr>
              <a:t>specify everything we might want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3600" dirty="0" smtClean="0">
              <a:ea typeface="+mn-ea"/>
            </a:endParaRPr>
          </a:p>
          <a:p>
            <a:pPr>
              <a:defRPr/>
            </a:pPr>
            <a:r>
              <a:rPr lang="en-US" sz="3600" dirty="0" smtClean="0">
                <a:ea typeface="+mn-ea"/>
              </a:rPr>
              <a:t>Even some easy things like palindromes</a:t>
            </a:r>
          </a:p>
          <a:p>
            <a:pPr>
              <a:defRPr/>
            </a:pPr>
            <a:r>
              <a:rPr lang="en-US" sz="3600" dirty="0" smtClean="0">
                <a:ea typeface="+mn-ea"/>
              </a:rPr>
              <a:t>More complicated structures in programming languages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Matched parentheses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Properly formed arithmetic expressions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Etc.</a:t>
            </a:r>
          </a:p>
          <a:p>
            <a:pPr lvl="1"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822A95A-CEB4-EE4D-AADF-37F75A1B3988}" type="slidenum">
              <a:rPr lang="en-US">
                <a:solidFill>
                  <a:srgbClr val="898989"/>
                </a:solidFill>
              </a:rPr>
              <a:pPr eaLnBrk="1" hangingPunct="1"/>
              <a:t>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Context Free Grammars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>
                <a:latin typeface="Calibri" charset="0"/>
              </a:rPr>
              <a:t>A Context-Free Grammar (CFG) is given by a finite set of substitution rules involving</a:t>
            </a:r>
          </a:p>
          <a:p>
            <a:pPr lvl="1"/>
            <a:r>
              <a:rPr lang="en-US">
                <a:latin typeface="Calibri" charset="0"/>
              </a:rPr>
              <a:t>A finite set </a:t>
            </a:r>
            <a:r>
              <a:rPr lang="en-US" b="1">
                <a:latin typeface="Calibri" charset="0"/>
              </a:rPr>
              <a:t>V</a:t>
            </a:r>
            <a:r>
              <a:rPr lang="en-US">
                <a:latin typeface="Calibri" charset="0"/>
              </a:rPr>
              <a:t> of </a:t>
            </a:r>
            <a:r>
              <a:rPr lang="en-US" i="1">
                <a:latin typeface="Calibri" charset="0"/>
              </a:rPr>
              <a:t>variables </a:t>
            </a:r>
            <a:r>
              <a:rPr lang="en-US">
                <a:latin typeface="Calibri" charset="0"/>
              </a:rPr>
              <a:t>that can be replaced</a:t>
            </a:r>
          </a:p>
          <a:p>
            <a:pPr lvl="1"/>
            <a:r>
              <a:rPr lang="en-US">
                <a:latin typeface="Calibri" charset="0"/>
              </a:rPr>
              <a:t>Alphabet </a:t>
            </a:r>
            <a:r>
              <a:rPr lang="en-US" b="1">
                <a:latin typeface="Symbol" charset="0"/>
                <a:sym typeface="Symbol" charset="0"/>
              </a:rPr>
              <a:t></a:t>
            </a:r>
            <a:r>
              <a:rPr lang="en-US">
                <a:latin typeface="Calibri" charset="0"/>
                <a:sym typeface="Symbol" charset="0"/>
              </a:rPr>
              <a:t> of </a:t>
            </a:r>
            <a:r>
              <a:rPr lang="en-US" i="1">
                <a:latin typeface="Calibri" charset="0"/>
              </a:rPr>
              <a:t>terminal symbols</a:t>
            </a:r>
            <a:r>
              <a:rPr lang="en-US">
                <a:latin typeface="Calibri" charset="0"/>
              </a:rPr>
              <a:t> that can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t be replaced</a:t>
            </a:r>
          </a:p>
          <a:p>
            <a:pPr lvl="1"/>
            <a:r>
              <a:rPr lang="en-US">
                <a:latin typeface="Calibri" charset="0"/>
                <a:sym typeface="Symbol" charset="0"/>
              </a:rPr>
              <a:t>One variable, usually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, is called the </a:t>
            </a:r>
            <a:r>
              <a:rPr lang="en-US" i="1">
                <a:latin typeface="Calibri" charset="0"/>
                <a:sym typeface="Symbol" charset="0"/>
              </a:rPr>
              <a:t>start symbol</a:t>
            </a:r>
          </a:p>
          <a:p>
            <a:pPr lvl="4"/>
            <a:endParaRPr lang="en-US" i="1">
              <a:latin typeface="Calibri" charset="0"/>
              <a:sym typeface="Symbol" charset="0"/>
            </a:endParaRPr>
          </a:p>
          <a:p>
            <a:r>
              <a:rPr lang="en-US">
                <a:latin typeface="Calibri" charset="0"/>
                <a:sym typeface="Symbol" charset="0"/>
              </a:rPr>
              <a:t>The rules involving a variable </a:t>
            </a: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are written as</a:t>
            </a:r>
          </a:p>
          <a:p>
            <a:pPr lvl="1">
              <a:buFont typeface="Arial" charset="0"/>
              <a:buNone/>
            </a:pPr>
            <a:r>
              <a:rPr lang="en-US" b="1">
                <a:latin typeface="Calibri" charset="0"/>
                <a:sym typeface="Symbol" charset="0"/>
              </a:rPr>
              <a:t>A</a:t>
            </a:r>
            <a:r>
              <a:rPr lang="en-US">
                <a:latin typeface="Calibri" charset="0"/>
                <a:sym typeface="Symbol" charset="0"/>
              </a:rPr>
              <a:t>  w</a:t>
            </a:r>
            <a:r>
              <a:rPr lang="en-US" baseline="-25000">
                <a:latin typeface="Calibri" charset="0"/>
                <a:sym typeface="Symbol" charset="0"/>
              </a:rPr>
              <a:t>1</a:t>
            </a:r>
            <a:r>
              <a:rPr lang="en-US">
                <a:latin typeface="Calibri" charset="0"/>
                <a:sym typeface="Symbol" charset="0"/>
              </a:rPr>
              <a:t> |  w</a:t>
            </a:r>
            <a:r>
              <a:rPr lang="en-US" baseline="-25000">
                <a:latin typeface="Calibri" charset="0"/>
                <a:sym typeface="Symbol" charset="0"/>
              </a:rPr>
              <a:t>2</a:t>
            </a:r>
            <a:r>
              <a:rPr lang="en-US">
                <a:latin typeface="Calibri" charset="0"/>
                <a:sym typeface="Symbol" charset="0"/>
              </a:rPr>
              <a:t> | ... | w</a:t>
            </a:r>
            <a:r>
              <a:rPr lang="en-US" baseline="-25000">
                <a:latin typeface="Calibri" charset="0"/>
                <a:sym typeface="Symbol" charset="0"/>
              </a:rPr>
              <a:t>k</a:t>
            </a:r>
            <a:r>
              <a:rPr lang="en-US">
                <a:latin typeface="Calibri" charset="0"/>
                <a:sym typeface="Symbol" charset="0"/>
              </a:rPr>
              <a:t> where each w</a:t>
            </a:r>
            <a:r>
              <a:rPr lang="en-US" baseline="-25000">
                <a:latin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sym typeface="Symbol" charset="0"/>
              </a:rPr>
              <a:t> is a string of variables and terminals – that is w</a:t>
            </a:r>
            <a:r>
              <a:rPr lang="en-US" baseline="-25000">
                <a:latin typeface="Calibri" charset="0"/>
                <a:sym typeface="Symbol" charset="0"/>
              </a:rPr>
              <a:t>i</a:t>
            </a:r>
            <a:r>
              <a:rPr lang="en-US">
                <a:latin typeface="Calibri" charset="0"/>
                <a:sym typeface="Symbol" charset="0"/>
              </a:rPr>
              <a:t> </a:t>
            </a:r>
            <a:r>
              <a:rPr lang="en-US">
                <a:latin typeface="Cambria Math" charset="0"/>
                <a:cs typeface="Cambria Math" charset="0"/>
                <a:sym typeface="Symbol" charset="0"/>
              </a:rPr>
              <a:t>∈</a:t>
            </a:r>
            <a:r>
              <a:rPr lang="en-US">
                <a:latin typeface="Calibri" charset="0"/>
                <a:sym typeface="Symbol" charset="0"/>
              </a:rPr>
              <a:t> (</a:t>
            </a:r>
            <a:r>
              <a:rPr lang="en-US" b="1">
                <a:latin typeface="Calibri" charset="0"/>
                <a:sym typeface="Symbol" charset="0"/>
              </a:rPr>
              <a:t>V</a:t>
            </a:r>
            <a:r>
              <a:rPr lang="en-US">
                <a:latin typeface="Cambria Math" charset="0"/>
                <a:cs typeface="Cambria Math" charset="0"/>
                <a:sym typeface="Symbol" charset="0"/>
              </a:rPr>
              <a:t>  </a:t>
            </a:r>
            <a:r>
              <a:rPr lang="en-US" b="1">
                <a:latin typeface="Symbol" charset="0"/>
                <a:sym typeface="Symbol" charset="0"/>
              </a:rPr>
              <a:t></a:t>
            </a:r>
            <a:r>
              <a:rPr lang="en-US">
                <a:latin typeface="Symbol" charset="0"/>
                <a:sym typeface="Symbol" charset="0"/>
              </a:rPr>
              <a:t>)</a:t>
            </a:r>
            <a:r>
              <a:rPr lang="en-US" baseline="30000">
                <a:latin typeface="Symbol" charset="0"/>
                <a:sym typeface="Symbol" charset="0"/>
              </a:rPr>
              <a:t>*</a:t>
            </a:r>
            <a:endParaRPr lang="en-US" baseline="30000">
              <a:latin typeface="Calibri" charset="0"/>
              <a:sym typeface="Symbo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311718B-2130-7B44-AFA0-E10269776FE3}" type="slidenum">
              <a:rPr lang="en-US">
                <a:solidFill>
                  <a:srgbClr val="898989"/>
                </a:solidFill>
              </a:rPr>
              <a:pPr eaLnBrk="1" hangingPunct="1"/>
              <a:t>6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How Context-Free Grammars generate strings</a:t>
            </a:r>
            <a:endParaRPr lang="en-US" dirty="0"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Begin with start symbol </a:t>
            </a:r>
            <a:r>
              <a:rPr lang="en-US" b="1">
                <a:latin typeface="Calibri" charset="0"/>
              </a:rPr>
              <a:t>S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If there is some variable </a:t>
            </a:r>
            <a:r>
              <a:rPr lang="en-US" b="1">
                <a:latin typeface="Calibri" charset="0"/>
              </a:rPr>
              <a:t>A</a:t>
            </a:r>
            <a:r>
              <a:rPr lang="en-US">
                <a:latin typeface="Calibri" charset="0"/>
              </a:rPr>
              <a:t> in the current string you can replace it by one of the w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in the rules for </a:t>
            </a:r>
            <a:r>
              <a:rPr lang="en-US" b="1">
                <a:latin typeface="Calibri" charset="0"/>
              </a:rPr>
              <a:t>A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Calibri" charset="0"/>
              </a:rPr>
              <a:t>Write this as    x</a:t>
            </a:r>
            <a:r>
              <a:rPr lang="en-US" sz="3200" b="1">
                <a:latin typeface="Calibri" charset="0"/>
              </a:rPr>
              <a:t>A</a:t>
            </a:r>
            <a:r>
              <a:rPr lang="en-US" sz="3200">
                <a:latin typeface="Calibri" charset="0"/>
              </a:rPr>
              <a:t>y </a:t>
            </a:r>
            <a:r>
              <a:rPr lang="en-US" sz="3200">
                <a:latin typeface="Cambria Math" charset="0"/>
                <a:cs typeface="Cambria Math" charset="0"/>
              </a:rPr>
              <a:t>⇒</a:t>
            </a:r>
            <a:r>
              <a:rPr lang="en-US" sz="3200">
                <a:latin typeface="Calibri" charset="0"/>
              </a:rPr>
              <a:t> xwy</a:t>
            </a:r>
          </a:p>
          <a:p>
            <a:pPr lvl="1">
              <a:lnSpc>
                <a:spcPct val="90000"/>
              </a:lnSpc>
            </a:pPr>
            <a:r>
              <a:rPr lang="en-US" sz="3200">
                <a:latin typeface="Calibri" charset="0"/>
              </a:rPr>
              <a:t>Repeat until no variables left</a:t>
            </a:r>
          </a:p>
          <a:p>
            <a:pPr>
              <a:lnSpc>
                <a:spcPct val="90000"/>
              </a:lnSpc>
            </a:pPr>
            <a:r>
              <a:rPr lang="en-US">
                <a:latin typeface="Calibri" charset="0"/>
              </a:rPr>
              <a:t>The set of strings the CFG generates are all strings produced in this way that have no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C686FFB-500F-7F47-9379-D66F918E8791}" type="slidenum">
              <a:rPr lang="en-US">
                <a:solidFill>
                  <a:srgbClr val="898989"/>
                </a:solidFill>
              </a:rPr>
              <a:pPr eaLnBrk="1" hangingPunct="1"/>
              <a:t>7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Example: 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0 | 1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0 | 1 | </a:t>
            </a: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  <a:sym typeface="Symbol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Example:      </a:t>
            </a:r>
            <a:r>
              <a:rPr lang="en-US" b="1">
                <a:latin typeface="Calibri" charset="0"/>
              </a:rPr>
              <a:t>S </a:t>
            </a:r>
            <a:r>
              <a:rPr lang="en-US">
                <a:latin typeface="Calibri" charset="0"/>
                <a:sym typeface="Symbol" charset="0"/>
              </a:rPr>
              <a:t> 0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 | </a:t>
            </a:r>
            <a:r>
              <a:rPr lang="en-US" b="1">
                <a:latin typeface="Calibri" charset="0"/>
                <a:sym typeface="Symbol" charset="0"/>
              </a:rPr>
              <a:t>S</a:t>
            </a:r>
            <a:r>
              <a:rPr lang="en-US">
                <a:latin typeface="Calibri" charset="0"/>
                <a:sym typeface="Symbol" charset="0"/>
              </a:rPr>
              <a:t>1 | </a:t>
            </a:r>
            <a:endParaRPr lang="en-US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7C752C2-D2DC-6947-AEE3-5A28B1D451FE}" type="slidenum">
              <a:rPr lang="en-US">
                <a:solidFill>
                  <a:srgbClr val="898989"/>
                </a:solidFill>
              </a:rPr>
              <a:pPr eaLnBrk="1" hangingPunct="1"/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Sample Context-Free Grammars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Grammar for {0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1</a:t>
            </a:r>
            <a:r>
              <a:rPr lang="en-US" baseline="30000" dirty="0">
                <a:latin typeface="Calibri" charset="0"/>
              </a:rPr>
              <a:t>n</a:t>
            </a:r>
            <a:r>
              <a:rPr lang="en-US" dirty="0">
                <a:latin typeface="Calibri" charset="0"/>
              </a:rPr>
              <a:t> : n≥ 0}  all strings with same # of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and </a:t>
            </a:r>
            <a:r>
              <a:rPr lang="en-US" dirty="0" smtClean="0">
                <a:latin typeface="Calibri" charset="0"/>
              </a:rPr>
              <a:t>1’s </a:t>
            </a:r>
            <a:r>
              <a:rPr lang="en-US" dirty="0">
                <a:latin typeface="Calibri" charset="0"/>
              </a:rPr>
              <a:t>with all </a:t>
            </a:r>
            <a:r>
              <a:rPr lang="en-US" dirty="0" smtClean="0">
                <a:latin typeface="Calibri" charset="0"/>
              </a:rPr>
              <a:t>0’s </a:t>
            </a:r>
            <a:r>
              <a:rPr lang="en-US" dirty="0">
                <a:latin typeface="Calibri" charset="0"/>
              </a:rPr>
              <a:t>before </a:t>
            </a:r>
            <a:r>
              <a:rPr lang="en-US" dirty="0" smtClean="0">
                <a:latin typeface="Calibri" charset="0"/>
              </a:rPr>
              <a:t>1’s</a:t>
            </a:r>
            <a:r>
              <a:rPr lang="en-US" dirty="0">
                <a:latin typeface="Calibri" charset="0"/>
              </a:rPr>
              <a:t>.</a:t>
            </a:r>
          </a:p>
          <a:p>
            <a:endParaRPr lang="en-US" dirty="0">
              <a:latin typeface="Calibri" charset="0"/>
            </a:endParaRPr>
          </a:p>
          <a:p>
            <a:pPr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Example:       </a:t>
            </a:r>
            <a:r>
              <a:rPr lang="en-US" b="1" dirty="0">
                <a:latin typeface="Calibri" charset="0"/>
              </a:rPr>
              <a:t>S </a:t>
            </a:r>
            <a:r>
              <a:rPr lang="en-US" dirty="0">
                <a:latin typeface="Calibri" charset="0"/>
                <a:sym typeface="Symbol" charset="0"/>
              </a:rPr>
              <a:t> </a:t>
            </a:r>
            <a:r>
              <a:rPr lang="en-US" b="1" dirty="0">
                <a:latin typeface="Symbol" charset="0"/>
                <a:sym typeface="Symbol" charset="0"/>
              </a:rPr>
              <a:t>(</a:t>
            </a:r>
            <a:r>
              <a:rPr lang="en-US" b="1" dirty="0">
                <a:latin typeface="Calibri" charset="0"/>
                <a:sym typeface="Symbol" charset="0"/>
              </a:rPr>
              <a:t>S</a:t>
            </a:r>
            <a:r>
              <a:rPr lang="en-US" b="1" dirty="0">
                <a:latin typeface="Symbol" charset="0"/>
                <a:sym typeface="Symbol" charset="0"/>
              </a:rPr>
              <a:t>)</a:t>
            </a:r>
            <a:r>
              <a:rPr lang="en-US" dirty="0">
                <a:latin typeface="Symbol" charset="0"/>
                <a:sym typeface="Symbol" charset="0"/>
              </a:rPr>
              <a:t> </a:t>
            </a:r>
            <a:r>
              <a:rPr lang="en-US" dirty="0">
                <a:latin typeface="Calibri" charset="0"/>
                <a:sym typeface="Symbol" charset="0"/>
              </a:rPr>
              <a:t>| </a:t>
            </a:r>
            <a:r>
              <a:rPr lang="en-US" b="1" dirty="0">
                <a:latin typeface="Calibri" charset="0"/>
                <a:sym typeface="Symbol" charset="0"/>
              </a:rPr>
              <a:t>SS</a:t>
            </a:r>
            <a:r>
              <a:rPr lang="en-US" dirty="0">
                <a:latin typeface="Calibri" charset="0"/>
                <a:sym typeface="Symbol" charset="0"/>
              </a:rPr>
              <a:t>  |  </a:t>
            </a: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  <a:sym typeface="Symbol" charset="0"/>
            </a:endParaRPr>
          </a:p>
          <a:p>
            <a:endParaRPr lang="en-US" dirty="0">
              <a:latin typeface="Calibri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2A8353B-E80C-8E47-AE84-168E73F8AE92}" type="slidenum">
              <a:rPr lang="en-US">
                <a:solidFill>
                  <a:srgbClr val="898989"/>
                </a:solidFill>
              </a:rPr>
              <a:pPr eaLnBrk="1" hangingPunct="1"/>
              <a:t>9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686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 311  Foundations of Computing I</vt:lpstr>
      <vt:lpstr>Announcements</vt:lpstr>
      <vt:lpstr>Highlight from last lecture: Regular expressions</vt:lpstr>
      <vt:lpstr>More examples</vt:lpstr>
      <vt:lpstr>Regular expressions can’t specify everything we might want</vt:lpstr>
      <vt:lpstr>Context Free Grammars</vt:lpstr>
      <vt:lpstr>How Context-Free Grammars generate strings</vt:lpstr>
      <vt:lpstr>Sample Context-Free Grammars</vt:lpstr>
      <vt:lpstr>Sample Context-Free Grammars</vt:lpstr>
      <vt:lpstr>Simple Arithmetic Expressions</vt:lpstr>
      <vt:lpstr>Context-Free Grammars and recursively-defined sets of strings</vt:lpstr>
      <vt:lpstr>Building in Precedence in Simple Arithmetic Expressions</vt:lpstr>
      <vt:lpstr>Another name for CFGs</vt:lpstr>
      <vt:lpstr>BNF for C</vt:lpstr>
      <vt:lpstr>Parse Trees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311: Foundations of Computing</dc:title>
  <dc:creator/>
  <cp:lastModifiedBy/>
  <cp:revision>5</cp:revision>
  <cp:lastPrinted>1901-01-01T07:00:00Z</cp:lastPrinted>
  <dcterms:created xsi:type="dcterms:W3CDTF">2010-01-04T17:42:51Z</dcterms:created>
  <dcterms:modified xsi:type="dcterms:W3CDTF">2012-11-12T00:35:16Z</dcterms:modified>
</cp:coreProperties>
</file>