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6"/>
  </p:notesMasterIdLst>
  <p:handoutMasterIdLst>
    <p:handoutMasterId r:id="rId27"/>
  </p:handoutMasterIdLst>
  <p:sldIdLst>
    <p:sldId id="413" r:id="rId2"/>
    <p:sldId id="415" r:id="rId3"/>
    <p:sldId id="565" r:id="rId4"/>
    <p:sldId id="560" r:id="rId5"/>
    <p:sldId id="562" r:id="rId6"/>
    <p:sldId id="563" r:id="rId7"/>
    <p:sldId id="566" r:id="rId8"/>
    <p:sldId id="567" r:id="rId9"/>
    <p:sldId id="542" r:id="rId10"/>
    <p:sldId id="541" r:id="rId11"/>
    <p:sldId id="545" r:id="rId12"/>
    <p:sldId id="546" r:id="rId13"/>
    <p:sldId id="543" r:id="rId14"/>
    <p:sldId id="544" r:id="rId15"/>
    <p:sldId id="547" r:id="rId16"/>
    <p:sldId id="548" r:id="rId17"/>
    <p:sldId id="549" r:id="rId18"/>
    <p:sldId id="551" r:id="rId19"/>
    <p:sldId id="555" r:id="rId20"/>
    <p:sldId id="550" r:id="rId21"/>
    <p:sldId id="552" r:id="rId22"/>
    <p:sldId id="553" r:id="rId23"/>
    <p:sldId id="559" r:id="rId24"/>
    <p:sldId id="556" r:id="rId2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02503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589347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9075-2040-374D-9488-66ABBA5A0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6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875A8-7698-3F4A-B3D8-C91A16609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0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1CDFB-C2FC-EB48-93FA-AC7DF7D3D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827D-0615-F945-8544-D20D62988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2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50E8F-BF27-5741-94F1-1E85F9421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87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4CC29-943B-B54B-A480-648522EE3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2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04AA-793E-BD49-AFBD-4ADCCF8A8D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40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548B4-E670-EC44-997A-8ED0A2F5D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7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799B-4478-6E43-A0A8-EA8AB523E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24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EBFE6-B7A3-B149-82CF-3AEF96AF2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82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A047-5D3C-DF42-81D9-BFB1EEF10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49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2629D0-5C3C-484C-A41C-FA7ABA9223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Recursive Definitions: Context-Free Grammars and Languages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486BD2-7A41-E342-89A5-E58DCF375410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Examples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i="1" dirty="0" smtClean="0">
                <a:ea typeface="+mn-ea"/>
              </a:rPr>
              <a:t>001*   </a:t>
            </a:r>
            <a:endParaRPr lang="en-US" sz="1800" b="1" i="1" dirty="0" smtClean="0">
              <a:ea typeface="+mn-ea"/>
            </a:endParaRPr>
          </a:p>
          <a:p>
            <a:pPr lvl="3"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b="1" i="1" dirty="0" smtClean="0">
                <a:ea typeface="+mn-ea"/>
              </a:rPr>
              <a:t>0*1*</a:t>
            </a:r>
          </a:p>
          <a:p>
            <a:pPr marL="1371600" lvl="3" indent="0">
              <a:buFont typeface="Arial" charset="0"/>
              <a:buNone/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0</a:t>
            </a: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)</a:t>
            </a:r>
            <a:r>
              <a:rPr lang="en-US" sz="2800" b="1" i="1" dirty="0" smtClean="0">
                <a:sym typeface="Symbol" pitchFamily="18" charset="2"/>
              </a:rPr>
              <a:t>0</a:t>
            </a:r>
            <a:endParaRPr lang="en-US" sz="2800" b="1" i="1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i="1" dirty="0" smtClean="0">
                <a:ea typeface="+mn-ea"/>
              </a:rPr>
              <a:t>                    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0*1*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</a:t>
            </a: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>
              <a:ea typeface="+mn-ea"/>
            </a:endParaRP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 0110 </a:t>
            </a: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</a:t>
            </a:r>
          </a:p>
          <a:p>
            <a:pPr lvl="4">
              <a:defRPr/>
            </a:pPr>
            <a:endParaRPr lang="en-US" sz="1800" b="1" i="1" dirty="0" smtClean="0">
              <a:ea typeface="+mn-ea"/>
            </a:endParaRPr>
          </a:p>
          <a:p>
            <a:pPr lvl="4">
              <a:defRPr/>
            </a:pPr>
            <a:endParaRPr lang="en-US" sz="1800" b="1" i="1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 </a:t>
            </a:r>
            <a:r>
              <a:rPr lang="en-US" sz="2800" dirty="0" smtClean="0">
                <a:ea typeface="+mn-ea"/>
              </a:rPr>
              <a:t>(</a:t>
            </a:r>
            <a:r>
              <a:rPr lang="en-US" sz="2800" b="1" i="1" dirty="0" smtClean="0">
                <a:ea typeface="+mn-ea"/>
              </a:rPr>
              <a:t>01010</a:t>
            </a:r>
            <a:r>
              <a:rPr lang="en-US" sz="2800" dirty="0" smtClean="0">
                <a:ea typeface="+mn-ea"/>
                <a:sym typeface="Symbol" pitchFamily="18" charset="2"/>
              </a:rPr>
              <a:t> </a:t>
            </a:r>
            <a:r>
              <a:rPr lang="en-US" sz="2800" dirty="0" smtClean="0">
                <a:ea typeface="+mn-ea"/>
                <a:sym typeface="Symbol" pitchFamily="18" charset="2"/>
              </a:rPr>
              <a:t></a:t>
            </a:r>
            <a:r>
              <a:rPr lang="en-US" sz="2800" b="1" i="1" dirty="0" smtClean="0">
                <a:ea typeface="+mn-ea"/>
              </a:rPr>
              <a:t> </a:t>
            </a:r>
            <a:r>
              <a:rPr lang="en-US" sz="2800" b="1" i="1" dirty="0" smtClean="0">
                <a:ea typeface="+mn-ea"/>
              </a:rPr>
              <a:t>10001</a:t>
            </a:r>
            <a:r>
              <a:rPr lang="en-US" sz="2800" dirty="0" smtClean="0">
                <a:ea typeface="+mn-ea"/>
              </a:rPr>
              <a:t>)(</a:t>
            </a:r>
            <a:r>
              <a:rPr lang="en-US" sz="2800" b="1" i="1" dirty="0" smtClean="0">
                <a:ea typeface="+mn-ea"/>
              </a:rPr>
              <a:t>0 </a:t>
            </a:r>
            <a:r>
              <a:rPr lang="en-US" sz="2800" dirty="0" smtClean="0">
                <a:ea typeface="+mn-ea"/>
                <a:sym typeface="Symbol" pitchFamily="18" charset="2"/>
              </a:rPr>
              <a:t> </a:t>
            </a:r>
            <a:r>
              <a:rPr lang="en-US" sz="2800" b="1" i="1" dirty="0" smtClean="0">
                <a:ea typeface="+mn-ea"/>
              </a:rPr>
              <a:t>1</a:t>
            </a:r>
            <a:r>
              <a:rPr lang="en-US" sz="2800" dirty="0" smtClean="0">
                <a:ea typeface="+mn-ea"/>
              </a:rPr>
              <a:t>)</a:t>
            </a:r>
            <a:r>
              <a:rPr lang="en-US" sz="2800" b="1" i="1" dirty="0" smtClean="0">
                <a:ea typeface="+mn-ea"/>
              </a:rPr>
              <a:t>*</a:t>
            </a:r>
          </a:p>
          <a:p>
            <a:pPr>
              <a:defRPr/>
            </a:pPr>
            <a:endParaRPr lang="en-US" b="1" i="1" dirty="0" smtClean="0">
              <a:ea typeface="+mn-ea"/>
            </a:endParaRPr>
          </a:p>
          <a:p>
            <a:pPr>
              <a:defRPr/>
            </a:pPr>
            <a:endParaRPr lang="en-US" dirty="0" smtClean="0">
              <a:latin typeface="Symbol" pitchFamily="18" charset="2"/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44A17B2-9FAA-DE46-A91F-5F8036ED8F1A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Regular expressions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to define the </a:t>
            </a:r>
            <a:r>
              <a:rPr lang="ja-JP" altLang="en-US" sz="2600">
                <a:latin typeface="Calibri" charset="0"/>
              </a:rPr>
              <a:t>“</a:t>
            </a:r>
            <a:r>
              <a:rPr lang="en-US" sz="2600">
                <a:latin typeface="Calibri" charset="0"/>
              </a:rPr>
              <a:t>tokens</a:t>
            </a:r>
            <a:r>
              <a:rPr lang="ja-JP" altLang="en-US" sz="2600">
                <a:latin typeface="Calibri" charset="0"/>
              </a:rPr>
              <a:t>”</a:t>
            </a:r>
            <a:r>
              <a:rPr lang="en-US" sz="2600">
                <a:latin typeface="Calibri" charset="0"/>
              </a:rPr>
              <a:t>: e.g., legal variable names, keywords in programming languages and compilers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600">
                <a:latin typeface="Calibri" charset="0"/>
              </a:rPr>
              <a:t>Used in </a:t>
            </a:r>
            <a:r>
              <a:rPr lang="en-US" sz="2600" b="1">
                <a:latin typeface="Courier New" charset="0"/>
                <a:cs typeface="Courier New" charset="0"/>
              </a:rPr>
              <a:t>grep</a:t>
            </a:r>
            <a:r>
              <a:rPr lang="en-US" sz="2600">
                <a:latin typeface="Calibri" charset="0"/>
                <a:cs typeface="Courier New" charset="0"/>
              </a:rPr>
              <a:t>,</a:t>
            </a:r>
            <a:r>
              <a:rPr lang="en-US" sz="2600">
                <a:latin typeface="Calibri" charset="0"/>
              </a:rPr>
              <a:t> a program that does pattern matching searches in UNIX/LINUX</a:t>
            </a:r>
          </a:p>
          <a:p>
            <a:pPr marL="342900" lvl="1" indent="-342900">
              <a:buFont typeface="Arial" charset="0"/>
              <a:buChar char="•"/>
            </a:pPr>
            <a:endParaRPr lang="en-US" sz="2600">
              <a:latin typeface="Calibri" charset="0"/>
            </a:endParaRPr>
          </a:p>
          <a:p>
            <a:r>
              <a:rPr lang="en-US" sz="2600">
                <a:latin typeface="Calibri" charset="0"/>
              </a:rPr>
              <a:t>Pattern matching using regular expressions is an essential feature of hypertext scripting language PHP used for web programming </a:t>
            </a:r>
          </a:p>
          <a:p>
            <a:pPr marL="342900" lvl="1" indent="-342900"/>
            <a:r>
              <a:rPr lang="en-US" sz="2600">
                <a:latin typeface="Calibri" charset="0"/>
              </a:rPr>
              <a:t>Also in text processing programming language Perl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01BE378-3BB4-8D46-B0DB-C7A5331EC28A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Regular Expressions in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r>
              <a:rPr lang="en-US" sz="2800">
                <a:latin typeface="Calibri" charset="0"/>
              </a:rPr>
              <a:t>int </a:t>
            </a:r>
            <a:r>
              <a:rPr lang="en-US" sz="2800" b="1">
                <a:latin typeface="Calibri" charset="0"/>
              </a:rPr>
              <a:t>preg_match</a:t>
            </a:r>
            <a:r>
              <a:rPr lang="en-US" sz="2800">
                <a:latin typeface="Calibri" charset="0"/>
              </a:rPr>
              <a:t> ( string $pattern , string $subject,...)</a:t>
            </a:r>
          </a:p>
          <a:p>
            <a:r>
              <a:rPr lang="en-US" sz="2800">
                <a:latin typeface="Calibri" charset="0"/>
                <a:cs typeface="Courier New" charset="0"/>
              </a:rPr>
              <a:t>$pattern syntax: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[01]</a:t>
            </a:r>
            <a:r>
              <a:rPr lang="en-US" sz="2400">
                <a:latin typeface="Calibri" charset="0"/>
              </a:rPr>
              <a:t>     a 0 or a 1     </a:t>
            </a:r>
            <a:r>
              <a:rPr lang="en-US" sz="2400" b="1">
                <a:latin typeface="Courier New" charset="0"/>
                <a:cs typeface="Courier New" charset="0"/>
              </a:rPr>
              <a:t>^</a:t>
            </a:r>
            <a:r>
              <a:rPr lang="en-US" sz="2400">
                <a:latin typeface="Calibri" charset="0"/>
              </a:rPr>
              <a:t> start of string     </a:t>
            </a:r>
            <a:r>
              <a:rPr lang="en-US" sz="2400" b="1">
                <a:latin typeface="Courier New" charset="0"/>
                <a:cs typeface="Courier New" charset="0"/>
              </a:rPr>
              <a:t>$</a:t>
            </a:r>
            <a:r>
              <a:rPr lang="en-US" sz="2400">
                <a:latin typeface="Calibri" charset="0"/>
              </a:rPr>
              <a:t> end of string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[0-9]</a:t>
            </a:r>
            <a:r>
              <a:rPr lang="en-US" sz="2400">
                <a:latin typeface="Calibri" charset="0"/>
              </a:rPr>
              <a:t>   any single digit       </a:t>
            </a:r>
            <a:r>
              <a:rPr lang="en-US" sz="2400" b="1">
                <a:latin typeface="Courier New" charset="0"/>
                <a:cs typeface="Courier New" charset="0"/>
              </a:rPr>
              <a:t>\.</a:t>
            </a:r>
            <a:r>
              <a:rPr lang="en-US" sz="2400">
                <a:latin typeface="Calibri" charset="0"/>
              </a:rPr>
              <a:t>   period    </a:t>
            </a:r>
            <a:r>
              <a:rPr lang="en-US" sz="2400" b="1">
                <a:latin typeface="Courier New" charset="0"/>
                <a:cs typeface="Courier New" charset="0"/>
              </a:rPr>
              <a:t>\,</a:t>
            </a:r>
            <a:r>
              <a:rPr lang="en-US" sz="2400">
                <a:latin typeface="Calibri" charset="0"/>
              </a:rPr>
              <a:t>  comma  </a:t>
            </a:r>
            <a:r>
              <a:rPr lang="en-US" sz="2400" b="1">
                <a:latin typeface="Courier New" charset="0"/>
                <a:cs typeface="Courier New" charset="0"/>
              </a:rPr>
              <a:t>\-</a:t>
            </a:r>
            <a:r>
              <a:rPr lang="en-US" sz="2400">
                <a:latin typeface="Calibri" charset="0"/>
              </a:rPr>
              <a:t> minus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. </a:t>
            </a:r>
            <a:r>
              <a:rPr lang="en-US" sz="2400">
                <a:latin typeface="Calibri" charset="0"/>
              </a:rPr>
              <a:t>          any single character</a:t>
            </a:r>
          </a:p>
          <a:p>
            <a:pPr marL="457200" lvl="1" indent="0">
              <a:buFont typeface="Arial" charset="0"/>
              <a:buNone/>
            </a:pPr>
            <a:r>
              <a:rPr lang="en-US" sz="2400">
                <a:latin typeface="Calibri" charset="0"/>
              </a:rPr>
              <a:t>ab         a followed by b            </a:t>
            </a:r>
            <a:r>
              <a:rPr lang="en-US" sz="2400" b="1">
                <a:latin typeface="Calibri" charset="0"/>
              </a:rPr>
              <a:t>  </a:t>
            </a:r>
            <a:r>
              <a:rPr lang="en-US" sz="2400">
                <a:latin typeface="Calibri" charset="0"/>
              </a:rPr>
              <a:t>(</a:t>
            </a:r>
            <a:r>
              <a:rPr lang="en-US" sz="2400" b="1">
                <a:latin typeface="Calibri" charset="0"/>
              </a:rPr>
              <a:t>AB</a:t>
            </a:r>
            <a:r>
              <a:rPr lang="en-US" sz="2400">
                <a:latin typeface="Calibri" charset="0"/>
              </a:rPr>
              <a:t>)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>
                <a:latin typeface="Courier New" charset="0"/>
                <a:cs typeface="Courier New" charset="0"/>
              </a:rPr>
              <a:t>(</a:t>
            </a: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|</a:t>
            </a:r>
            <a:r>
              <a:rPr lang="en-US" sz="2400">
                <a:latin typeface="Calibri" charset="0"/>
              </a:rPr>
              <a:t>b</a:t>
            </a:r>
            <a:r>
              <a:rPr lang="en-US" sz="2400" b="1">
                <a:latin typeface="Courier New" charset="0"/>
                <a:cs typeface="Courier New" charset="0"/>
              </a:rPr>
              <a:t>)</a:t>
            </a:r>
            <a:r>
              <a:rPr lang="en-US" sz="2400">
                <a:latin typeface="Calibri" charset="0"/>
              </a:rPr>
              <a:t>  a or b                              </a:t>
            </a:r>
            <a:r>
              <a:rPr lang="en-US" sz="2400">
                <a:latin typeface="Calibri" charset="0"/>
                <a:sym typeface="Symbol" charset="0"/>
              </a:rPr>
              <a:t>(</a:t>
            </a:r>
            <a:r>
              <a:rPr lang="en-US" sz="2400" b="1">
                <a:latin typeface="Calibri" charset="0"/>
                <a:sym typeface="Symbol" charset="0"/>
              </a:rPr>
              <a:t>A</a:t>
            </a:r>
            <a:r>
              <a:rPr lang="en-US" sz="2400">
                <a:latin typeface="Calibri" charset="0"/>
                <a:sym typeface="Symbol" charset="0"/>
              </a:rPr>
              <a:t> </a:t>
            </a:r>
            <a:r>
              <a:rPr lang="en-US" sz="2400">
                <a:latin typeface="Cambria Math" charset="0"/>
                <a:cs typeface="Cambria Math" charset="0"/>
                <a:sym typeface="Symbol" charset="0"/>
              </a:rPr>
              <a:t></a:t>
            </a:r>
            <a:r>
              <a:rPr lang="en-US" sz="2400" b="1">
                <a:latin typeface="Calibri" charset="0"/>
                <a:sym typeface="Symbol" charset="0"/>
              </a:rPr>
              <a:t> B</a:t>
            </a:r>
            <a:r>
              <a:rPr lang="en-US" sz="2400">
                <a:latin typeface="Calibri" charset="0"/>
                <a:sym typeface="Symbol" charset="0"/>
              </a:rPr>
              <a:t>)</a:t>
            </a:r>
            <a:r>
              <a:rPr lang="en-US" sz="2400">
                <a:latin typeface="Calibri" charset="0"/>
              </a:rPr>
              <a:t/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?</a:t>
            </a:r>
            <a:r>
              <a:rPr lang="en-US" sz="2400">
                <a:latin typeface="Calibri" charset="0"/>
              </a:rPr>
              <a:t>         zero or one of a             (</a:t>
            </a:r>
            <a:r>
              <a:rPr lang="en-US" sz="2400" b="1">
                <a:latin typeface="Calibri" charset="0"/>
              </a:rPr>
              <a:t>A</a:t>
            </a:r>
            <a:r>
              <a:rPr lang="en-US" sz="2400">
                <a:latin typeface="Calibri" charset="0"/>
                <a:sym typeface="Symbol" charset="0"/>
              </a:rPr>
              <a:t> </a:t>
            </a:r>
            <a:r>
              <a:rPr lang="en-US" sz="2400">
                <a:latin typeface="Cambria Math" charset="0"/>
                <a:cs typeface="Cambria Math" charset="0"/>
                <a:sym typeface="Symbol" charset="0"/>
              </a:rPr>
              <a:t> </a:t>
            </a:r>
            <a:r>
              <a:rPr lang="en-US" sz="2400" b="1">
                <a:latin typeface="Calibri" charset="0"/>
                <a:sym typeface="Symbol" charset="0"/>
              </a:rPr>
              <a:t></a:t>
            </a:r>
            <a:r>
              <a:rPr lang="en-US" sz="2400">
                <a:latin typeface="Calibri" charset="0"/>
                <a:sym typeface="Symbol" charset="0"/>
              </a:rPr>
              <a:t>)</a:t>
            </a:r>
            <a:r>
              <a:rPr lang="en-US" sz="2400">
                <a:latin typeface="Calibri" charset="0"/>
              </a:rPr>
              <a:t/>
            </a:r>
            <a:br>
              <a:rPr lang="en-US" sz="2400">
                <a:latin typeface="Calibri" charset="0"/>
              </a:rPr>
            </a:b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*</a:t>
            </a:r>
            <a:r>
              <a:rPr lang="en-US" sz="2400">
                <a:latin typeface="Calibri" charset="0"/>
              </a:rPr>
              <a:t>         zero or more of a          </a:t>
            </a:r>
            <a:r>
              <a:rPr lang="en-US" sz="2400" b="1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*</a:t>
            </a:r>
          </a:p>
          <a:p>
            <a:pPr marL="457200" lvl="1" indent="0">
              <a:buFont typeface="Arial" charset="0"/>
              <a:buNone/>
            </a:pPr>
            <a:r>
              <a:rPr lang="en-US" sz="2400">
                <a:latin typeface="Calibri" charset="0"/>
              </a:rPr>
              <a:t>a</a:t>
            </a:r>
            <a:r>
              <a:rPr lang="en-US" sz="2400" b="1">
                <a:latin typeface="Courier New" charset="0"/>
                <a:cs typeface="Courier New" charset="0"/>
              </a:rPr>
              <a:t>+</a:t>
            </a:r>
            <a:r>
              <a:rPr lang="en-US" sz="2400">
                <a:latin typeface="Calibri" charset="0"/>
              </a:rPr>
              <a:t>         one or more of a          </a:t>
            </a:r>
            <a:r>
              <a:rPr lang="en-US" sz="2400" b="1">
                <a:latin typeface="Calibri" charset="0"/>
              </a:rPr>
              <a:t>AA</a:t>
            </a:r>
            <a:r>
              <a:rPr lang="en-US" sz="2400">
                <a:latin typeface="Calibri" charset="0"/>
              </a:rPr>
              <a:t>* </a:t>
            </a:r>
          </a:p>
          <a:p>
            <a:r>
              <a:rPr lang="en-US" sz="2400">
                <a:latin typeface="Calibri" charset="0"/>
                <a:cs typeface="Courier New" charset="0"/>
              </a:rPr>
              <a:t>e.g.   </a:t>
            </a:r>
            <a:r>
              <a:rPr lang="en-US" sz="2400" b="1">
                <a:latin typeface="Courier New" charset="0"/>
                <a:cs typeface="Courier New" charset="0"/>
              </a:rPr>
              <a:t>^[\-+]?[0-9]*(\.|\,)?[0-9]+$</a:t>
            </a:r>
            <a:r>
              <a:rPr lang="en-US" sz="2400">
                <a:latin typeface="Calibri" charset="0"/>
              </a:rPr>
              <a:t>      </a:t>
            </a:r>
          </a:p>
          <a:p>
            <a:pPr>
              <a:buFont typeface="Arial" charset="0"/>
              <a:buNone/>
            </a:pPr>
            <a:r>
              <a:rPr lang="en-US" sz="2400">
                <a:latin typeface="Calibri" charset="0"/>
              </a:rPr>
              <a:t>               General form of decimal number  e.g.  9.12  or -9,8 (Europe)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419B784-A6A0-7B44-BA36-FE24FFFD731B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More 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All binary strings that have an even # of </a:t>
            </a:r>
            <a:r>
              <a:rPr lang="en-US" dirty="0" smtClean="0">
                <a:latin typeface="Calibri" charset="0"/>
              </a:rPr>
              <a:t>1’s</a:t>
            </a: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All binary strings that </a:t>
            </a:r>
            <a:r>
              <a:rPr lang="en-US" i="1" dirty="0" smtClean="0">
                <a:latin typeface="Calibri" charset="0"/>
              </a:rPr>
              <a:t>don’t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contain 101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3DC57A-E25F-0644-9651-C49D00268020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charset="0"/>
              </a:rPr>
              <a:t>Regular expressions </a:t>
            </a:r>
            <a:r>
              <a:rPr lang="en-US" sz="4000" dirty="0" smtClean="0">
                <a:latin typeface="Calibri" charset="0"/>
              </a:rPr>
              <a:t>can’t </a:t>
            </a:r>
            <a:r>
              <a:rPr lang="en-US" sz="4000" dirty="0">
                <a:latin typeface="Calibri" charset="0"/>
              </a:rPr>
              <a:t>specify everything we might want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3600" dirty="0" smtClean="0">
              <a:ea typeface="+mn-ea"/>
            </a:endParaRPr>
          </a:p>
          <a:p>
            <a:pPr>
              <a:defRPr/>
            </a:pPr>
            <a:r>
              <a:rPr lang="en-US" sz="3600" dirty="0" smtClean="0">
                <a:ea typeface="+mn-ea"/>
              </a:rPr>
              <a:t>Even some easy things like palindromes</a:t>
            </a:r>
          </a:p>
          <a:p>
            <a:pPr>
              <a:defRPr/>
            </a:pPr>
            <a:r>
              <a:rPr lang="en-US" sz="3600" dirty="0" smtClean="0">
                <a:ea typeface="+mn-ea"/>
              </a:rPr>
              <a:t>More complicated structures in programming languages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Matched parentheses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Properly formed arithmetic expressions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Etc.</a:t>
            </a:r>
          </a:p>
          <a:p>
            <a:pPr lvl="1"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822A95A-CEB4-EE4D-AADF-37F75A1B3988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Context Free Grammars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>
                <a:latin typeface="Calibri" charset="0"/>
              </a:rPr>
              <a:t>A Context-Free Grammar (CFG) is given by a finite set of substitution rules involving</a:t>
            </a:r>
          </a:p>
          <a:p>
            <a:pPr lvl="1"/>
            <a:r>
              <a:rPr lang="en-US">
                <a:latin typeface="Calibri" charset="0"/>
              </a:rPr>
              <a:t>A finite set </a:t>
            </a:r>
            <a:r>
              <a:rPr lang="en-US" b="1">
                <a:latin typeface="Calibri" charset="0"/>
              </a:rPr>
              <a:t>V</a:t>
            </a:r>
            <a:r>
              <a:rPr lang="en-US">
                <a:latin typeface="Calibri" charset="0"/>
              </a:rPr>
              <a:t> of </a:t>
            </a:r>
            <a:r>
              <a:rPr lang="en-US" i="1">
                <a:latin typeface="Calibri" charset="0"/>
              </a:rPr>
              <a:t>variables </a:t>
            </a:r>
            <a:r>
              <a:rPr lang="en-US">
                <a:latin typeface="Calibri" charset="0"/>
              </a:rPr>
              <a:t>that can be replaced</a:t>
            </a:r>
          </a:p>
          <a:p>
            <a:pPr lvl="1"/>
            <a:r>
              <a:rPr lang="en-US">
                <a:latin typeface="Calibri" charset="0"/>
              </a:rPr>
              <a:t>Alphabet </a:t>
            </a:r>
            <a:r>
              <a:rPr lang="en-US" b="1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  <a:sym typeface="Symbol" charset="0"/>
              </a:rPr>
              <a:t> of </a:t>
            </a:r>
            <a:r>
              <a:rPr lang="en-US" i="1">
                <a:latin typeface="Calibri" charset="0"/>
              </a:rPr>
              <a:t>terminal symbols</a:t>
            </a:r>
            <a:r>
              <a:rPr lang="en-US">
                <a:latin typeface="Calibri" charset="0"/>
              </a:rPr>
              <a:t> that can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t be replaced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One variable, usually 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, is called the </a:t>
            </a:r>
            <a:r>
              <a:rPr lang="en-US" i="1">
                <a:latin typeface="Calibri" charset="0"/>
                <a:sym typeface="Symbol" charset="0"/>
              </a:rPr>
              <a:t>start symbol</a:t>
            </a:r>
          </a:p>
          <a:p>
            <a:pPr lvl="4"/>
            <a:endParaRPr lang="en-US" i="1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The rules involving a variable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are written as</a:t>
            </a:r>
          </a:p>
          <a:p>
            <a:pPr lvl="1">
              <a:buFont typeface="Arial" charset="0"/>
              <a:buNone/>
            </a:pP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 w</a:t>
            </a:r>
            <a:r>
              <a:rPr lang="en-US" baseline="-25000">
                <a:latin typeface="Calibri" charset="0"/>
                <a:sym typeface="Symbol" charset="0"/>
              </a:rPr>
              <a:t>1</a:t>
            </a:r>
            <a:r>
              <a:rPr lang="en-US">
                <a:latin typeface="Calibri" charset="0"/>
                <a:sym typeface="Symbol" charset="0"/>
              </a:rPr>
              <a:t> |  w</a:t>
            </a:r>
            <a:r>
              <a:rPr lang="en-US" baseline="-25000">
                <a:latin typeface="Calibri" charset="0"/>
                <a:sym typeface="Symbol" charset="0"/>
              </a:rPr>
              <a:t>2</a:t>
            </a:r>
            <a:r>
              <a:rPr lang="en-US">
                <a:latin typeface="Calibri" charset="0"/>
                <a:sym typeface="Symbol" charset="0"/>
              </a:rPr>
              <a:t> | ... | w</a:t>
            </a:r>
            <a:r>
              <a:rPr lang="en-US" baseline="-25000">
                <a:latin typeface="Calibri" charset="0"/>
                <a:sym typeface="Symbol" charset="0"/>
              </a:rPr>
              <a:t>k</a:t>
            </a:r>
            <a:r>
              <a:rPr lang="en-US">
                <a:latin typeface="Calibri" charset="0"/>
                <a:sym typeface="Symbol" charset="0"/>
              </a:rPr>
              <a:t> where each w</a:t>
            </a:r>
            <a:r>
              <a:rPr lang="en-US" baseline="-25000">
                <a:latin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sym typeface="Symbol" charset="0"/>
              </a:rPr>
              <a:t> is a string of variables and terminals – that is w</a:t>
            </a:r>
            <a:r>
              <a:rPr lang="en-US" baseline="-25000">
                <a:latin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sym typeface="Symbol" charset="0"/>
              </a:rPr>
              <a:t> </a:t>
            </a:r>
            <a:r>
              <a:rPr lang="en-US">
                <a:latin typeface="Cambria Math" charset="0"/>
                <a:cs typeface="Cambria Math" charset="0"/>
                <a:sym typeface="Symbol" charset="0"/>
              </a:rPr>
              <a:t>∈</a:t>
            </a:r>
            <a:r>
              <a:rPr lang="en-US">
                <a:latin typeface="Calibri" charset="0"/>
                <a:sym typeface="Symbol" charset="0"/>
              </a:rPr>
              <a:t> (</a:t>
            </a:r>
            <a:r>
              <a:rPr lang="en-US" b="1">
                <a:latin typeface="Calibri" charset="0"/>
                <a:sym typeface="Symbol" charset="0"/>
              </a:rPr>
              <a:t>V</a:t>
            </a:r>
            <a:r>
              <a:rPr lang="en-US">
                <a:latin typeface="Cambria Math" charset="0"/>
                <a:cs typeface="Cambria Math" charset="0"/>
                <a:sym typeface="Symbol" charset="0"/>
              </a:rPr>
              <a:t>  </a:t>
            </a:r>
            <a:r>
              <a:rPr lang="en-US" b="1">
                <a:latin typeface="Symbol" charset="0"/>
                <a:sym typeface="Symbol" charset="0"/>
              </a:rPr>
              <a:t></a:t>
            </a:r>
            <a:r>
              <a:rPr lang="en-US">
                <a:latin typeface="Symbol" charset="0"/>
                <a:sym typeface="Symbol" charset="0"/>
              </a:rPr>
              <a:t>)</a:t>
            </a:r>
            <a:r>
              <a:rPr lang="en-US" baseline="30000">
                <a:latin typeface="Symbol" charset="0"/>
                <a:sym typeface="Symbol" charset="0"/>
              </a:rPr>
              <a:t>*</a:t>
            </a:r>
            <a:endParaRPr lang="en-US" baseline="30000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311718B-2130-7B44-AFA0-E10269776FE3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How Context-Free Grammars generate strings</a:t>
            </a:r>
            <a:endParaRPr lang="en-US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Begin with start symbol </a:t>
            </a:r>
            <a:r>
              <a:rPr lang="en-US" b="1">
                <a:latin typeface="Calibri" charset="0"/>
              </a:rPr>
              <a:t>S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If there is some variable </a:t>
            </a:r>
            <a:r>
              <a:rPr lang="en-US" b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in the current string you can replace it by one of the w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in the rules for </a:t>
            </a:r>
            <a:r>
              <a:rPr lang="en-US" b="1">
                <a:latin typeface="Calibri" charset="0"/>
              </a:rPr>
              <a:t>A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Calibri" charset="0"/>
              </a:rPr>
              <a:t>Write this as    x</a:t>
            </a:r>
            <a:r>
              <a:rPr lang="en-US" sz="3200" b="1">
                <a:latin typeface="Calibri" charset="0"/>
              </a:rPr>
              <a:t>A</a:t>
            </a:r>
            <a:r>
              <a:rPr lang="en-US" sz="3200">
                <a:latin typeface="Calibri" charset="0"/>
              </a:rPr>
              <a:t>y </a:t>
            </a:r>
            <a:r>
              <a:rPr lang="en-US" sz="3200">
                <a:latin typeface="Cambria Math" charset="0"/>
                <a:cs typeface="Cambria Math" charset="0"/>
              </a:rPr>
              <a:t>⇒</a:t>
            </a:r>
            <a:r>
              <a:rPr lang="en-US" sz="3200">
                <a:latin typeface="Calibri" charset="0"/>
              </a:rPr>
              <a:t> xwy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Calibri" charset="0"/>
              </a:rPr>
              <a:t>Repeat until no variables left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The set of strings the CFG generates are all strings produced in this way that have no 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C686FFB-500F-7F47-9379-D66F918E8791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0 | 1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0 | 1 | 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Example: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 | 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</a:t>
            </a:r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7C752C2-D2DC-6947-AEE3-5A28B1D451FE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Grammar for {0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1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: n≥ 0}  all strings with same # of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1’s </a:t>
            </a:r>
            <a:r>
              <a:rPr lang="en-US" dirty="0">
                <a:latin typeface="Calibri" charset="0"/>
              </a:rPr>
              <a:t>with all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before </a:t>
            </a:r>
            <a:r>
              <a:rPr lang="en-US" dirty="0" smtClean="0">
                <a:latin typeface="Calibri" charset="0"/>
              </a:rPr>
              <a:t>1’s</a:t>
            </a:r>
            <a:r>
              <a:rPr lang="en-US" dirty="0">
                <a:latin typeface="Calibri" charset="0"/>
              </a:rPr>
              <a:t>.</a:t>
            </a: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Example:       </a:t>
            </a:r>
            <a:r>
              <a:rPr lang="en-US" b="1" dirty="0">
                <a:latin typeface="Calibri" charset="0"/>
              </a:rPr>
              <a:t>S </a:t>
            </a:r>
            <a:r>
              <a:rPr lang="en-US" dirty="0">
                <a:latin typeface="Calibri" charset="0"/>
                <a:sym typeface="Symbol" charset="0"/>
              </a:rPr>
              <a:t> </a:t>
            </a:r>
            <a:r>
              <a:rPr lang="en-US" b="1" dirty="0">
                <a:latin typeface="Symbol" charset="0"/>
                <a:sym typeface="Symbol" charset="0"/>
              </a:rPr>
              <a:t>(</a:t>
            </a:r>
            <a:r>
              <a:rPr lang="en-US" b="1" dirty="0">
                <a:latin typeface="Calibri" charset="0"/>
                <a:sym typeface="Symbol" charset="0"/>
              </a:rPr>
              <a:t>S</a:t>
            </a:r>
            <a:r>
              <a:rPr lang="en-US" b="1" dirty="0">
                <a:latin typeface="Symbol" charset="0"/>
                <a:sym typeface="Symbol" charset="0"/>
              </a:rPr>
              <a:t>)</a:t>
            </a:r>
            <a:r>
              <a:rPr lang="en-US" dirty="0">
                <a:latin typeface="Symbol" charset="0"/>
                <a:sym typeface="Symbol" charset="0"/>
              </a:rPr>
              <a:t> </a:t>
            </a:r>
            <a:r>
              <a:rPr lang="en-US" dirty="0">
                <a:latin typeface="Calibri" charset="0"/>
                <a:sym typeface="Symbol" charset="0"/>
              </a:rPr>
              <a:t>| </a:t>
            </a:r>
            <a:r>
              <a:rPr lang="en-US" b="1" dirty="0">
                <a:latin typeface="Calibri" charset="0"/>
                <a:sym typeface="Symbol" charset="0"/>
              </a:rPr>
              <a:t>SS</a:t>
            </a:r>
            <a:r>
              <a:rPr lang="en-US" dirty="0">
                <a:latin typeface="Calibri" charset="0"/>
                <a:sym typeface="Symbol" charset="0"/>
              </a:rPr>
              <a:t>  |  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2A8353B-E80C-8E47-AE84-168E73F8AE92}" type="slidenum">
              <a:rPr 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Arithmetic Expressions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b="1" dirty="0" smtClean="0">
                    <a:ea typeface="+mn-ea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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+</a:t>
                </a:r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(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)</a:t>
                </a:r>
                <a:r>
                  <a:rPr lang="en-US" dirty="0" smtClean="0">
                    <a:ea typeface="+mn-ea"/>
                    <a:sym typeface="Symbol"/>
                  </a:rPr>
                  <a:t> | x | y | z | 0 | 1 | 2 | 3 | 4 | 5 |  					6 | 7 | 8 | 9</a:t>
                </a: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 (2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x) + y 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</a:t>
                </a:r>
                <a:r>
                  <a:rPr lang="en-US" dirty="0" err="1" smtClean="0">
                    <a:ea typeface="+mn-ea"/>
                    <a:sym typeface="Symbol"/>
                  </a:rPr>
                  <a:t>x+y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z in two fundamentally different ways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</a:endParaRPr>
              </a:p>
              <a:p>
                <a:pPr>
                  <a:defRPr/>
                </a:pPr>
                <a:endParaRPr lang="en-US" dirty="0">
                  <a:ea typeface="+mn-ea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FF58E85-8688-694B-8051-4EF3337FC2A4}" type="slidenum">
              <a:rPr 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 pp. 878-880 and pp. 851-855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 pp. 817-819 and pp. 789-793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 pp. 766 and pp. 743-748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For Friday,  November </a:t>
            </a:r>
            <a:r>
              <a:rPr lang="en-US" dirty="0">
                <a:ea typeface="+mn-ea"/>
              </a:rPr>
              <a:t>9</a:t>
            </a:r>
            <a:endParaRPr lang="en-US" dirty="0" smtClean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7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9.1 and pp. 594-601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8.1 and pp. 541-548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5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7.1 and pp. 493-500</a:t>
            </a:r>
          </a:p>
          <a:p>
            <a:pPr lvl="1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5B0FE07-50F4-5C46-941F-38EAA4772487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Context-Free Grammars and recursively-defined sets of strings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the start symbol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as its only variable recursively defines the set of strings of terminals that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can generate</a:t>
            </a:r>
          </a:p>
          <a:p>
            <a:pPr lvl="3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more than one variable is a simultaneous recursive definition of the sets of strings generated by </a:t>
            </a:r>
            <a:r>
              <a:rPr lang="en-US" i="1">
                <a:latin typeface="Calibri" charset="0"/>
              </a:rPr>
              <a:t>each</a:t>
            </a:r>
            <a:r>
              <a:rPr lang="en-US">
                <a:latin typeface="Calibri" charset="0"/>
              </a:rPr>
              <a:t> of its variables</a:t>
            </a:r>
          </a:p>
          <a:p>
            <a:pPr lvl="1"/>
            <a:r>
              <a:rPr lang="en-US">
                <a:latin typeface="Calibri" charset="0"/>
              </a:rPr>
              <a:t>Sometimes necessary to use more than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030FF8-EF55-7C44-873F-E7C36016957A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Building in Precedence in Simple Arithmetic Expressions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41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1" dirty="0">
                    <a:latin typeface="Calibri" charset="0"/>
                  </a:rPr>
                  <a:t>E</a:t>
                </a:r>
                <a:r>
                  <a:rPr lang="en-US" sz="2800" dirty="0">
                    <a:latin typeface="Calibri" charset="0"/>
                  </a:rPr>
                  <a:t> – expression  (start symbol)</a:t>
                </a:r>
              </a:p>
              <a:p>
                <a:r>
                  <a:rPr lang="en-US" sz="2800" b="1" dirty="0">
                    <a:latin typeface="Calibri" charset="0"/>
                  </a:rPr>
                  <a:t>T</a:t>
                </a:r>
                <a:r>
                  <a:rPr lang="en-US" sz="2800" dirty="0">
                    <a:latin typeface="Calibri" charset="0"/>
                  </a:rPr>
                  <a:t> – term   </a:t>
                </a:r>
                <a:r>
                  <a:rPr lang="en-US" sz="2800" b="1" dirty="0">
                    <a:latin typeface="Calibri" charset="0"/>
                  </a:rPr>
                  <a:t>F</a:t>
                </a:r>
                <a:r>
                  <a:rPr lang="en-US" sz="2800" dirty="0">
                    <a:latin typeface="Calibri" charset="0"/>
                  </a:rPr>
                  <a:t> – factor   </a:t>
                </a:r>
                <a:r>
                  <a:rPr lang="en-US" sz="2800" b="1" dirty="0">
                    <a:latin typeface="Calibri" charset="0"/>
                  </a:rPr>
                  <a:t>I</a:t>
                </a:r>
                <a:r>
                  <a:rPr lang="en-US" sz="2800" dirty="0">
                    <a:latin typeface="Calibri" charset="0"/>
                  </a:rPr>
                  <a:t> – identifier  </a:t>
                </a:r>
                <a:r>
                  <a:rPr lang="en-US" sz="2800" b="1" dirty="0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- number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+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∗</m:t>
                    </m:r>
                  </m:oMath>
                </a14:m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dirty="0">
                    <a:latin typeface="Symbol" charset="0"/>
                    <a:sym typeface="Symbol" charset="0"/>
                  </a:rPr>
                  <a:t>(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Symbol" charset="0"/>
                    <a:sym typeface="Symbol" charset="0"/>
                  </a:rPr>
                  <a:t>)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I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I </a:t>
                </a:r>
                <a:r>
                  <a:rPr lang="en-US" dirty="0">
                    <a:latin typeface="Calibri" charset="0"/>
                    <a:sym typeface="Symbol" charset="0"/>
                  </a:rPr>
                  <a:t> x | y | z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  <a:r>
                  <a:rPr lang="en-US" dirty="0">
                    <a:latin typeface="Calibri" charset="0"/>
                    <a:sym typeface="Symbol" charset="0"/>
                  </a:rPr>
                  <a:t> 0 | 1 | 2 | 3 | 4 | 5 | 6 | 7 | 8 | 9</a:t>
                </a:r>
                <a:endParaRPr lang="en-US" dirty="0">
                  <a:latin typeface="Calibri" charset="0"/>
                </a:endParaRPr>
              </a:p>
            </p:txBody>
          </p:sp>
        </mc:Choice>
        <mc:Fallback>
          <p:sp>
            <p:nvSpPr>
              <p:cNvPr id="174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3C1A58-8836-0845-8139-CE65B6622C41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Another name for CFGs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(Backus-Naur Form) grammars</a:t>
            </a:r>
          </a:p>
          <a:p>
            <a:pPr lvl="1"/>
            <a:r>
              <a:rPr lang="en-US">
                <a:latin typeface="Calibri" charset="0"/>
              </a:rPr>
              <a:t>Originally used to define programming languages</a:t>
            </a:r>
          </a:p>
          <a:p>
            <a:pPr lvl="1"/>
            <a:r>
              <a:rPr lang="en-US">
                <a:latin typeface="Calibri" charset="0"/>
              </a:rPr>
              <a:t>Variables denoted by long names in angle brackets, e.g.</a:t>
            </a:r>
          </a:p>
          <a:p>
            <a:pPr lvl="2"/>
            <a:r>
              <a:rPr lang="en-US">
                <a:latin typeface="Calibri" charset="0"/>
              </a:rPr>
              <a:t>&lt;identifier&gt;, &lt;if-then-else-statement&gt;,                &lt;assignment-statement&gt;, &lt;condition&gt;</a:t>
            </a:r>
          </a:p>
          <a:p>
            <a:pPr lvl="2"/>
            <a:r>
              <a:rPr lang="en-US">
                <a:latin typeface="Calibri" charset="0"/>
              </a:rPr>
              <a:t>  ::=  used instead of  </a:t>
            </a:r>
            <a:r>
              <a:rPr lang="en-US">
                <a:latin typeface="Calibri" charset="0"/>
                <a:sym typeface="Symbol" charset="0"/>
              </a:rPr>
              <a:t>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5D4A0C4-7B79-4A46-AEEF-2F5B62D5A572}" type="slidenum">
              <a:rPr lang="en-US">
                <a:solidFill>
                  <a:srgbClr val="898989"/>
                </a:solidFill>
              </a:rPr>
              <a:pPr eaLnBrk="1" hangingPunct="1"/>
              <a:t>22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for 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1AFE0B4-E08E-EB4B-B3A7-761491342777}" type="slidenum">
              <a:rPr 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24000"/>
            <a:ext cx="76962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Parse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Back to middle school: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&lt;sentence&gt;::=&lt;noun phrase&gt;&lt;verb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&lt;noun phrase&gt;::=&lt;article&gt;&lt;adjective&gt;&lt;noun&gt;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&lt;verb phrase&gt;::=&lt;verb&gt;&lt;adverb&gt;|&lt;verb&gt;&lt;object&gt;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&lt;object&gt;::=&lt;noun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ea typeface="+mn-ea"/>
              </a:rPr>
              <a:t>				</a:t>
            </a:r>
            <a:endParaRPr lang="en-US" sz="1600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Parse: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yellow duck squeaked loudly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red truck hit a parked car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AD6CE7A-091E-A94B-BA97-A361B5F3CE77}" type="slidenum">
              <a:rPr lang="en-US">
                <a:solidFill>
                  <a:srgbClr val="898989"/>
                </a:solidFill>
              </a:rPr>
              <a:pPr eaLnBrk="1" hangingPunct="1"/>
              <a:t>24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Highlight from last lecture:</a:t>
            </a:r>
            <a:br>
              <a:rPr lang="en-US" dirty="0" smtClean="0"/>
            </a:br>
            <a:r>
              <a:rPr lang="en-US" dirty="0" smtClean="0"/>
              <a:t>Structural Induction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How to prove</a:t>
            </a:r>
            <a:r>
              <a:rPr lang="en-US" sz="3000" b="1" smtClean="0">
                <a:latin typeface="Symbol" pitchFamily="18" charset="2"/>
                <a:cs typeface="Arial" charset="0"/>
                <a:sym typeface="Symbol" pitchFamily="18" charset="2"/>
              </a:rPr>
              <a:t> </a:t>
            </a:r>
            <a:r>
              <a:rPr lang="en-US" sz="3000" smtClean="0">
                <a:cs typeface="Arial" charset="0"/>
                <a:sym typeface="Symbol" pitchFamily="18" charset="2"/>
              </a:rPr>
              <a:t>x</a:t>
            </a:r>
            <a:r>
              <a:rPr lang="en-US" sz="3000" smtClean="0">
                <a:latin typeface="Cambria Math" pitchFamily="18" charset="0"/>
                <a:ea typeface="Cambria Math" pitchFamily="18" charset="0"/>
                <a:cs typeface="Arial" charset="0"/>
                <a:sym typeface="Symbol" pitchFamily="18" charset="2"/>
              </a:rPr>
              <a:t>∈</a:t>
            </a:r>
            <a:r>
              <a:rPr lang="en-US" sz="3000" smtClean="0">
                <a:ea typeface="Cambria Math" pitchFamily="18" charset="0"/>
                <a:cs typeface="Arial" charset="0"/>
                <a:sym typeface="Symbol" pitchFamily="18" charset="2"/>
              </a:rPr>
              <a:t>S. P(x) is true: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>
                <a:ea typeface="Cambria Math" pitchFamily="18" charset="0"/>
                <a:cs typeface="Arial" charset="0"/>
                <a:sym typeface="Symbol" pitchFamily="18" charset="2"/>
              </a:rPr>
              <a:t>Base Case:</a:t>
            </a:r>
            <a:r>
              <a:rPr lang="en-US" sz="3000" smtClean="0"/>
              <a:t>  Show that P is true for all specific elements of S mentioned in the </a:t>
            </a:r>
            <a:r>
              <a:rPr lang="en-US" sz="3000" i="1" smtClean="0"/>
              <a:t>Basis step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/>
              <a:t>Inductive Hypothesis: </a:t>
            </a:r>
            <a:r>
              <a:rPr lang="en-US" sz="3000" smtClean="0"/>
              <a:t> Assume that P is true for some arbitrary values of each of the existing named elements mentioned in the </a:t>
            </a:r>
            <a:r>
              <a:rPr lang="en-US" sz="3000" i="1" smtClean="0"/>
              <a:t>Recursive step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/>
              <a:t>Inductive Step:</a:t>
            </a:r>
            <a:r>
              <a:rPr lang="en-US" sz="3000" smtClean="0"/>
              <a:t> Prove that P holds for each of the new elements constructed in the </a:t>
            </a:r>
            <a:r>
              <a:rPr lang="en-US" sz="3000" i="1" smtClean="0"/>
              <a:t>Recursive step</a:t>
            </a:r>
            <a:r>
              <a:rPr lang="en-US" sz="3000" smtClean="0"/>
              <a:t> using the named elements mentioned in the Inductive Hypothesis</a:t>
            </a:r>
          </a:p>
          <a:p>
            <a:pPr marL="0" indent="0">
              <a:lnSpc>
                <a:spcPct val="80000"/>
              </a:lnSpc>
            </a:pPr>
            <a:r>
              <a:rPr lang="en-US" sz="3000" smtClean="0"/>
              <a:t>Conclude that </a:t>
            </a:r>
            <a:r>
              <a:rPr lang="en-US" sz="3000" b="1" smtClean="0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3000" smtClean="0">
                <a:cs typeface="Arial" charset="0"/>
                <a:sym typeface="Symbol" pitchFamily="18" charset="2"/>
              </a:rPr>
              <a:t>x</a:t>
            </a:r>
            <a:r>
              <a:rPr lang="en-US" sz="300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z="3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S. P(x)</a:t>
            </a:r>
            <a:endParaRPr lang="en-US" sz="3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26FCB-D841-4B96-A88C-B44657F2C1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5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Basis:   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Recursive Step:   If             and          are rooted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	binary trees                                                            	then so is: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592AD-EAF6-4E5E-87B9-02E86BE717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038600" y="2438400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638800" y="2286000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3505200" y="4800600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4800600" y="4648200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4572000" y="396240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079875" y="4071938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4689475" y="4071938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37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F6875-1B2A-4BF3-B837-AE56A99608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524000" y="2133600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1905000" y="4648200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8073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every rooted binary tree T</a:t>
            </a:r>
            <a:br>
              <a:rPr lang="en-US" dirty="0" smtClean="0"/>
            </a:br>
            <a:r>
              <a:rPr lang="en-US" dirty="0" smtClean="0"/>
              <a:t>size(T) </a:t>
            </a:r>
            <a:r>
              <a:rPr lang="en-US" dirty="0" smtClean="0">
                <a:sym typeface="Symbol" pitchFamily="18" charset="2"/>
              </a:rPr>
              <a:t> 2</a:t>
            </a:r>
            <a:r>
              <a:rPr lang="en-US" sz="4800" baseline="30000" dirty="0" smtClean="0">
                <a:sym typeface="Symbol" pitchFamily="18" charset="2"/>
              </a:rPr>
              <a:t>height(T)+1</a:t>
            </a:r>
            <a:r>
              <a:rPr lang="en-US" b="1" baseline="30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-1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D5BEE-CB20-4B29-A3A4-88DE7D84F9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1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Languages:  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Sets of strings that satisfy special properties are called </a:t>
            </a:r>
            <a:r>
              <a:rPr lang="en-US" i="1" smtClean="0"/>
              <a:t>languages</a:t>
            </a:r>
            <a:r>
              <a:rPr lang="en-US" smtClean="0"/>
              <a:t>.  Examples:</a:t>
            </a:r>
          </a:p>
          <a:p>
            <a:pPr lvl="1"/>
            <a:r>
              <a:rPr lang="en-US" smtClean="0"/>
              <a:t>English sentences</a:t>
            </a:r>
          </a:p>
          <a:p>
            <a:pPr lvl="1"/>
            <a:r>
              <a:rPr lang="en-US" smtClean="0"/>
              <a:t>Syntactically correct Java/C/C++ programs</a:t>
            </a:r>
          </a:p>
          <a:p>
            <a:pPr lvl="1"/>
            <a:r>
              <a:rPr lang="en-US" smtClean="0"/>
              <a:t>All strings over alphabet 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smtClean="0"/>
          </a:p>
          <a:p>
            <a:pPr lvl="1"/>
            <a:r>
              <a:rPr lang="en-US" smtClean="0"/>
              <a:t>Palindromes over 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smtClean="0"/>
          </a:p>
          <a:p>
            <a:pPr lvl="1"/>
            <a:r>
              <a:rPr lang="en-US" smtClean="0"/>
              <a:t>Binary strings that don’t have a 0 after a 1</a:t>
            </a:r>
          </a:p>
          <a:p>
            <a:pPr lvl="1"/>
            <a:r>
              <a:rPr lang="en-US" smtClean="0"/>
              <a:t>Legal variable names. keywords in Java/C/C++</a:t>
            </a:r>
          </a:p>
          <a:p>
            <a:pPr lvl="1"/>
            <a:r>
              <a:rPr lang="en-US" smtClean="0"/>
              <a:t>Binary strings with an equal # of 0’s and 1’s (HW6)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CF975-A684-49FB-9E1B-43BE5A5DB0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3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Regular expressions</a:t>
            </a:r>
            <a:endParaRPr lang="en-US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Regular expressions over </a:t>
            </a:r>
            <a:r>
              <a:rPr lang="en-US">
                <a:latin typeface="Symbol" charset="0"/>
                <a:sym typeface="Symbol" charset="0"/>
              </a:rPr>
              <a:t></a:t>
            </a: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 Basis: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alibri" charset="0"/>
                <a:sym typeface="Symbol" charset="0"/>
              </a:rPr>
              <a:t></a:t>
            </a:r>
            <a:r>
              <a:rPr lang="en-US">
                <a:latin typeface="Calibri" charset="0"/>
                <a:sym typeface="Symbol" charset="0"/>
              </a:rPr>
              <a:t>,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  <a:r>
              <a:rPr lang="en-US">
                <a:latin typeface="Calibri" charset="0"/>
                <a:sym typeface="Symbol" charset="0"/>
              </a:rPr>
              <a:t> are regular expressions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is a regular expression </a:t>
            </a:r>
            <a:r>
              <a:rPr lang="en-US">
                <a:latin typeface="Calibri" charset="0"/>
                <a:sym typeface="Symbol" charset="0"/>
              </a:rPr>
              <a:t>for any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Recursive step: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If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</a:t>
            </a:r>
            <a:r>
              <a:rPr lang="en-US" b="1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(</a:t>
            </a:r>
            <a:r>
              <a:rPr lang="en-US" sz="2800" b="1">
                <a:latin typeface="Calibri" charset="0"/>
                <a:sym typeface="Symbol" charset="0"/>
              </a:rPr>
              <a:t>A</a:t>
            </a:r>
            <a:r>
              <a:rPr lang="en-US" sz="2800">
                <a:latin typeface="Calibri" charset="0"/>
                <a:sym typeface="Symbol" charset="0"/>
              </a:rPr>
              <a:t> </a:t>
            </a:r>
            <a:r>
              <a:rPr lang="en-US" sz="2800" b="1">
                <a:latin typeface="Calibri" charset="0"/>
                <a:sym typeface="Symbol" charset="0"/>
              </a:rPr>
              <a:t> 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 (</a:t>
            </a:r>
            <a:r>
              <a:rPr lang="en-US" sz="2800" b="1">
                <a:latin typeface="Calibri" charset="0"/>
                <a:sym typeface="Symbol" charset="0"/>
              </a:rPr>
              <a:t>AB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latin typeface="Calibri" charset="0"/>
                <a:sym typeface="Symbol" charset="0"/>
              </a:rPr>
              <a:t>A*</a:t>
            </a: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27D-0615-F945-8544-D20D629885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>
                <a:latin typeface="Calibri" charset="0"/>
              </a:rPr>
              <a:t>Each regular expression is a </a:t>
            </a:r>
            <a:r>
              <a:rPr lang="ja-JP" altLang="en-US" sz="4000">
                <a:latin typeface="Calibri" charset="0"/>
              </a:rPr>
              <a:t>“</a:t>
            </a:r>
            <a:r>
              <a:rPr lang="en-US" sz="4000">
                <a:latin typeface="Calibri" charset="0"/>
              </a:rPr>
              <a:t>pattern</a:t>
            </a:r>
            <a:r>
              <a:rPr lang="ja-JP" altLang="en-US" sz="4000">
                <a:latin typeface="Calibri" charset="0"/>
              </a:rPr>
              <a:t>”</a:t>
            </a:r>
            <a:endParaRPr lang="en-US" sz="400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>
                <a:ea typeface="+mn-ea"/>
                <a:sym typeface="Symbol"/>
              </a:rPr>
              <a:t></a:t>
            </a:r>
            <a:r>
              <a:rPr lang="en-US" dirty="0" smtClean="0">
                <a:ea typeface="+mn-ea"/>
                <a:sym typeface="Symbol"/>
              </a:rPr>
              <a:t> matches the empty string</a:t>
            </a:r>
          </a:p>
          <a:p>
            <a:pPr>
              <a:defRPr/>
            </a:pPr>
            <a:r>
              <a:rPr lang="en-US" b="1" i="1" dirty="0" smtClean="0">
                <a:ea typeface="+mn-ea"/>
              </a:rPr>
              <a:t>a</a:t>
            </a:r>
            <a:r>
              <a:rPr lang="en-US" dirty="0" smtClean="0">
                <a:ea typeface="+mn-ea"/>
              </a:rPr>
              <a:t> matches the one character string </a:t>
            </a:r>
            <a:r>
              <a:rPr lang="en-US" i="1" dirty="0" smtClean="0">
                <a:ea typeface="+mn-ea"/>
              </a:rPr>
              <a:t>a</a:t>
            </a:r>
          </a:p>
          <a:p>
            <a:pPr marL="342900" lvl="2" indent="-342900">
              <a:defRPr/>
            </a:pPr>
            <a:r>
              <a:rPr lang="en-US" sz="3200" dirty="0" smtClean="0"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</a:t>
            </a:r>
            <a:r>
              <a:rPr lang="en-US" sz="3200" dirty="0" smtClean="0">
                <a:latin typeface="Cambria Math"/>
                <a:ea typeface="Cambria Math"/>
                <a:sym typeface="Symbol"/>
              </a:rPr>
              <a:t></a:t>
            </a:r>
            <a:r>
              <a:rPr lang="en-US" sz="3200" b="1" dirty="0" smtClean="0">
                <a:ea typeface="+mn-ea"/>
                <a:sym typeface="Symbol" pitchFamily="18" charset="2"/>
              </a:rPr>
              <a:t> B</a:t>
            </a:r>
            <a:r>
              <a:rPr lang="en-US" sz="3200" dirty="0" smtClean="0">
                <a:ea typeface="+mn-ea"/>
                <a:sym typeface="Symbol" pitchFamily="18" charset="2"/>
              </a:rPr>
              <a:t>) matches all strings that either 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or </a:t>
            </a:r>
            <a:r>
              <a:rPr lang="en-US" sz="3200" b="1" dirty="0" smtClean="0"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3200" dirty="0" smtClean="0"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ea typeface="+mn-ea"/>
                <a:sym typeface="Symbol" pitchFamily="18" charset="2"/>
              </a:rPr>
              <a:t>AB</a:t>
            </a:r>
            <a:r>
              <a:rPr lang="en-US" sz="3200" dirty="0" smtClean="0">
                <a:ea typeface="+mn-ea"/>
                <a:sym typeface="Symbol" pitchFamily="18" charset="2"/>
              </a:rPr>
              <a:t>) matches all strings that have a first part that 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followed by a second part that </a:t>
            </a:r>
            <a:r>
              <a:rPr lang="en-US" sz="3200" b="1" dirty="0" smtClean="0"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3200" b="1" dirty="0" smtClean="0">
                <a:ea typeface="+mn-ea"/>
                <a:sym typeface="Symbol" pitchFamily="18" charset="2"/>
              </a:rPr>
              <a:t>A*</a:t>
            </a:r>
            <a:r>
              <a:rPr lang="en-US" sz="3200" dirty="0" smtClean="0">
                <a:ea typeface="+mn-ea"/>
                <a:sym typeface="Symbol" pitchFamily="18" charset="2"/>
              </a:rPr>
              <a:t> matches all strings that have any number of strings (even 0) that </a:t>
            </a:r>
            <a:r>
              <a:rPr lang="en-US" sz="3200" b="1" dirty="0" smtClean="0"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matches, one after another</a:t>
            </a:r>
            <a:endParaRPr lang="en-US" sz="3200" dirty="0" smtClean="0">
              <a:ea typeface="+mn-ea"/>
              <a:sym typeface="Symbol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A10113D-B874-DF40-A32D-6881368F9E3A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1146</Words>
  <Application>Microsoft Office PowerPoint</Application>
  <PresentationFormat>On-screen Show (4:3)</PresentationFormat>
  <Paragraphs>239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CSE 311  Foundations of Computing I</vt:lpstr>
      <vt:lpstr>Announcements</vt:lpstr>
      <vt:lpstr>Highlight from last lecture: Structural Induction</vt:lpstr>
      <vt:lpstr>Rooted Binary trees</vt:lpstr>
      <vt:lpstr>Functions defined on rooted binary trees</vt:lpstr>
      <vt:lpstr>For every rooted binary tree T size(T)  2height(T)+1 -1</vt:lpstr>
      <vt:lpstr>Languages:  Sets of Strings</vt:lpstr>
      <vt:lpstr>Regular expressions</vt:lpstr>
      <vt:lpstr>Each regular expression is a “pattern”</vt:lpstr>
      <vt:lpstr>Examples</vt:lpstr>
      <vt:lpstr>Regular expressions in practice</vt:lpstr>
      <vt:lpstr>Regular Expressions in PHP</vt:lpstr>
      <vt:lpstr>More examples</vt:lpstr>
      <vt:lpstr>Regular expressions can’t specify everything we might want</vt:lpstr>
      <vt:lpstr>Context Free Grammars</vt:lpstr>
      <vt:lpstr>How Context-Free Grammars generate strings</vt:lpstr>
      <vt:lpstr>Sample Context-Free Grammars</vt:lpstr>
      <vt:lpstr>Sample Context-Free Grammars</vt:lpstr>
      <vt:lpstr>Simple Arithmetic Expressions</vt:lpstr>
      <vt:lpstr>Context-Free Grammars and recursively-defined sets of strings</vt:lpstr>
      <vt:lpstr>Building in Precedence in Simple Arithmetic Expressions</vt:lpstr>
      <vt:lpstr>Another name for CFGs</vt:lpstr>
      <vt:lpstr>BNF for C</vt:lpstr>
      <vt:lpstr>Parse Trees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2012-11-07T17:13:19Z</dcterms:modified>
</cp:coreProperties>
</file>