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autoCompressPictures="0">
  <p:sldMasterIdLst>
    <p:sldMasterId id="2147483706" r:id="rId1"/>
  </p:sldMasterIdLst>
  <p:notesMasterIdLst>
    <p:notesMasterId r:id="rId16"/>
  </p:notesMasterIdLst>
  <p:handoutMasterIdLst>
    <p:handoutMasterId r:id="rId17"/>
  </p:handoutMasterIdLst>
  <p:sldIdLst>
    <p:sldId id="413" r:id="rId2"/>
    <p:sldId id="415" r:id="rId3"/>
    <p:sldId id="523" r:id="rId4"/>
    <p:sldId id="528" r:id="rId5"/>
    <p:sldId id="529" r:id="rId6"/>
    <p:sldId id="530" r:id="rId7"/>
    <p:sldId id="531" r:id="rId8"/>
    <p:sldId id="536" r:id="rId9"/>
    <p:sldId id="532" r:id="rId10"/>
    <p:sldId id="540" r:id="rId11"/>
    <p:sldId id="541" r:id="rId12"/>
    <p:sldId id="542" r:id="rId13"/>
    <p:sldId id="547" r:id="rId14"/>
    <p:sldId id="548" r:id="rId15"/>
  </p:sldIdLst>
  <p:sldSz cx="9144000" cy="6858000" type="screen4x3"/>
  <p:notesSz cx="7315200" cy="960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99"/>
    <a:srgbClr val="FFFF00"/>
    <a:srgbClr val="CC99FF"/>
    <a:srgbClr val="00CCFF"/>
    <a:srgbClr val="9999FF"/>
    <a:srgbClr val="6699FF"/>
    <a:srgbClr val="4D4D4D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72" autoAdjust="0"/>
  </p:normalViewPr>
  <p:slideViewPr>
    <p:cSldViewPr>
      <p:cViewPr>
        <p:scale>
          <a:sx n="113" d="100"/>
          <a:sy n="113" d="100"/>
        </p:scale>
        <p:origin x="-900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81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73963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21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6093" tIns="47205" rIns="96093" bIns="472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0"/>
            <a:r>
              <a:rPr lang="en-US" noProof="0"/>
              <a:t>Second level</a:t>
            </a:r>
          </a:p>
          <a:p>
            <a:pPr lvl="0"/>
            <a:r>
              <a:rPr lang="en-US" noProof="0"/>
              <a:t>Third level</a:t>
            </a:r>
          </a:p>
          <a:p>
            <a:pPr lvl="0"/>
            <a:r>
              <a:rPr lang="en-US" noProof="0"/>
              <a:t>Fourth level</a:t>
            </a:r>
          </a:p>
          <a:p>
            <a:pPr lvl="0"/>
            <a:r>
              <a:rPr lang="en-US" noProof="0"/>
              <a:t>Fifth level</a:t>
            </a:r>
          </a:p>
        </p:txBody>
      </p:sp>
      <p:sp>
        <p:nvSpPr>
          <p:cNvPr id="16387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35075" y="727075"/>
            <a:ext cx="4845050" cy="36337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  <p:extLst>
      <p:ext uri="{BB962C8B-B14F-4D97-AF65-F5344CB8AC3E}">
        <p14:creationId xmlns:p14="http://schemas.microsoft.com/office/powerpoint/2010/main" val="40743629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MS PGothic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MS PGothic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MS PGothic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MS PGothic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B2F9E6-81DF-7B48-9129-C74188E63D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801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37315F-4F55-8141-B939-2E92FAF4C2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767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44D372-D202-C14F-8E2F-29946C76FE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055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904AD7-9620-D842-AE22-C311D97F8C8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348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458A7E-A65B-744F-AEC0-9DEA8A2301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334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304D52-CF15-2145-B473-73E1BC3B8E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042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636745-8839-8C41-943D-80C24B1853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93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A5447D-CB06-6B46-9D10-035B6B3A999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07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428A90-B101-D746-A539-884116F3BA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52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01141B-3F04-AD46-B4FF-744A4C206A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434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84F9F1-286F-2640-9CB4-4CC058B477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782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6C2F93A7-5065-394D-98CE-EB3E4F46106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tags" Target="../tags/tag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tags" Target="../tags/tag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tags" Target="../tags/tag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CSE 311  Foundations of Computing 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</a:rPr>
              <a:t>Lecture 17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</a:rPr>
              <a:t>Recursive Definitions and Structural Induction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ea typeface="+mn-ea"/>
              </a:rPr>
              <a:t>Autumn 2012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29EE03EA-B98A-F84B-8C9E-A80C60CF34BE}" type="slidenum">
              <a:rPr lang="en-US">
                <a:solidFill>
                  <a:srgbClr val="898989"/>
                </a:solidFill>
              </a:rPr>
              <a:pPr eaLnBrk="1" hangingPunct="1"/>
              <a:t>1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Palindromes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Palindromes are strings that are the same backwards and forwards</a:t>
            </a:r>
          </a:p>
          <a:p>
            <a:r>
              <a:rPr lang="en-US" smtClean="0"/>
              <a:t>Basis:  </a:t>
            </a:r>
            <a:r>
              <a:rPr lang="en-US" smtClean="0">
                <a:latin typeface="Symbol" pitchFamily="18" charset="2"/>
                <a:sym typeface="Symbol" pitchFamily="18" charset="2"/>
              </a:rPr>
              <a:t></a:t>
            </a:r>
            <a:r>
              <a:rPr lang="en-US" smtClean="0">
                <a:sym typeface="Symbol" pitchFamily="18" charset="2"/>
              </a:rPr>
              <a:t> is a palindrome and any a </a:t>
            </a:r>
            <a:r>
              <a:rPr lang="en-US" smtClean="0">
                <a:latin typeface="Cambria Math" pitchFamily="18" charset="0"/>
                <a:ea typeface="Cambria Math" pitchFamily="18" charset="0"/>
                <a:cs typeface="Cambria Math" pitchFamily="18" charset="0"/>
                <a:sym typeface="Symbol" pitchFamily="18" charset="2"/>
              </a:rPr>
              <a:t>∈</a:t>
            </a:r>
            <a:r>
              <a:rPr lang="en-US" smtClean="0">
                <a:sym typeface="Symbol" pitchFamily="18" charset="2"/>
              </a:rPr>
              <a:t> </a:t>
            </a:r>
            <a:r>
              <a:rPr lang="en-US" smtClean="0">
                <a:latin typeface="Symbol" pitchFamily="18" charset="2"/>
                <a:sym typeface="Symbol" pitchFamily="18" charset="2"/>
              </a:rPr>
              <a:t></a:t>
            </a:r>
            <a:r>
              <a:rPr lang="en-US" smtClean="0">
                <a:sym typeface="Symbol" pitchFamily="18" charset="2"/>
              </a:rPr>
              <a:t> is a 	      palindrome</a:t>
            </a:r>
          </a:p>
          <a:p>
            <a:r>
              <a:rPr lang="en-US" smtClean="0">
                <a:sym typeface="Symbol" pitchFamily="18" charset="2"/>
              </a:rPr>
              <a:t>Recursive step: If </a:t>
            </a:r>
            <a:r>
              <a:rPr lang="en-US" i="1" smtClean="0">
                <a:sym typeface="Symbol" pitchFamily="18" charset="2"/>
              </a:rPr>
              <a:t>p</a:t>
            </a:r>
            <a:r>
              <a:rPr lang="en-US" smtClean="0">
                <a:sym typeface="Symbol" pitchFamily="18" charset="2"/>
              </a:rPr>
              <a:t> is a palindrome then a</a:t>
            </a:r>
            <a:r>
              <a:rPr lang="en-US" i="1" smtClean="0">
                <a:sym typeface="Symbol" pitchFamily="18" charset="2"/>
              </a:rPr>
              <a:t>p</a:t>
            </a:r>
            <a:r>
              <a:rPr lang="en-US" smtClean="0">
                <a:sym typeface="Symbol" pitchFamily="18" charset="2"/>
              </a:rPr>
              <a:t>a</a:t>
            </a:r>
            <a:r>
              <a:rPr lang="en-US" i="1" smtClean="0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is  	                      a palindrome for every a </a:t>
            </a:r>
            <a:r>
              <a:rPr lang="en-US" smtClean="0">
                <a:latin typeface="Cambria Math" pitchFamily="18" charset="0"/>
                <a:ea typeface="Cambria Math" pitchFamily="18" charset="0"/>
                <a:cs typeface="Cambria Math" pitchFamily="18" charset="0"/>
                <a:sym typeface="Symbol" pitchFamily="18" charset="2"/>
              </a:rPr>
              <a:t>∈</a:t>
            </a:r>
            <a:r>
              <a:rPr lang="en-US" smtClean="0">
                <a:sym typeface="Symbol" pitchFamily="18" charset="2"/>
              </a:rPr>
              <a:t> </a:t>
            </a:r>
            <a:r>
              <a:rPr lang="en-US" smtClean="0">
                <a:latin typeface="Symbol" pitchFamily="18" charset="2"/>
                <a:sym typeface="Symbol" pitchFamily="18" charset="2"/>
              </a:rPr>
              <a:t></a:t>
            </a:r>
            <a:endParaRPr lang="en-US" i="1" smtClean="0"/>
          </a:p>
          <a:p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C94241-DAE3-4AE7-AC95-A752934FB9D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46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All binary strings with no 1’s before 0’s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087EF2-B4C7-41AE-BE55-F3E006DAAA9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19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Function definitions on recursively defined sets</a:t>
            </a:r>
          </a:p>
        </p:txBody>
      </p:sp>
      <p:sp>
        <p:nvSpPr>
          <p:cNvPr id="4" name="TextBox 3"/>
          <p:cNvSpPr txBox="1"/>
          <p:nvPr>
            <p:custDataLst>
              <p:tags r:id="rId2"/>
            </p:custDataLst>
          </p:nvPr>
        </p:nvSpPr>
        <p:spPr>
          <a:xfrm>
            <a:off x="685800" y="1676400"/>
            <a:ext cx="7772400" cy="5632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 err="1">
                <a:latin typeface="+mn-lt"/>
              </a:rPr>
              <a:t>len</a:t>
            </a:r>
            <a:r>
              <a:rPr lang="en-US" sz="2800" dirty="0">
                <a:latin typeface="+mn-lt"/>
              </a:rPr>
              <a:t> </a:t>
            </a:r>
            <a:r>
              <a:rPr lang="en-US" sz="2400" dirty="0"/>
              <a:t>(</a:t>
            </a:r>
            <a:r>
              <a:rPr lang="en-US" sz="2400" dirty="0">
                <a:latin typeface="Symbol"/>
                <a:sym typeface="Symbol"/>
              </a:rPr>
              <a:t></a:t>
            </a:r>
            <a:r>
              <a:rPr lang="en-US" sz="2400" dirty="0"/>
              <a:t>) = 0;</a:t>
            </a:r>
          </a:p>
          <a:p>
            <a:pPr>
              <a:defRPr/>
            </a:pPr>
            <a:r>
              <a:rPr lang="en-US" sz="2800" dirty="0" err="1">
                <a:latin typeface="+mn-lt"/>
              </a:rPr>
              <a:t>len</a:t>
            </a:r>
            <a:r>
              <a:rPr lang="en-US" sz="2800" dirty="0">
                <a:latin typeface="+mn-lt"/>
              </a:rPr>
              <a:t> </a:t>
            </a:r>
            <a:r>
              <a:rPr lang="en-US" sz="2400" dirty="0"/>
              <a:t>(</a:t>
            </a:r>
            <a:r>
              <a:rPr lang="en-US" sz="2400" dirty="0" err="1"/>
              <a:t>wa</a:t>
            </a:r>
            <a:r>
              <a:rPr lang="en-US" sz="2400" dirty="0"/>
              <a:t>) = 1 + </a:t>
            </a:r>
            <a:r>
              <a:rPr lang="en-US" sz="2800" dirty="0" err="1">
                <a:latin typeface="+mn-lt"/>
              </a:rPr>
              <a:t>len</a:t>
            </a:r>
            <a:r>
              <a:rPr lang="en-US" sz="2400" dirty="0"/>
              <a:t>(w); </a:t>
            </a:r>
            <a:r>
              <a:rPr lang="en-US" sz="2800" dirty="0"/>
              <a:t>for w</a:t>
            </a:r>
            <a:r>
              <a:rPr lang="en-US" sz="2400" dirty="0"/>
              <a:t> </a:t>
            </a:r>
            <a:r>
              <a:rPr lang="en-US" sz="2800" dirty="0">
                <a:solidFill>
                  <a:prstClr val="black"/>
                </a:solidFill>
                <a:latin typeface="Symbol"/>
                <a:sym typeface="Symbol"/>
              </a:rPr>
              <a:t></a:t>
            </a:r>
            <a:r>
              <a:rPr lang="en-US" sz="2400" dirty="0"/>
              <a:t> </a:t>
            </a:r>
            <a:r>
              <a:rPr lang="en-US" sz="2800" dirty="0">
                <a:latin typeface="Symbol"/>
                <a:sym typeface="Symbol"/>
              </a:rPr>
              <a:t></a:t>
            </a:r>
            <a:r>
              <a:rPr lang="en-US" sz="2800" dirty="0"/>
              <a:t>*</a:t>
            </a:r>
            <a:r>
              <a:rPr lang="en-US" sz="2400" dirty="0"/>
              <a:t>, a </a:t>
            </a:r>
            <a:r>
              <a:rPr lang="en-US" sz="2800" dirty="0">
                <a:solidFill>
                  <a:prstClr val="black"/>
                </a:solidFill>
                <a:latin typeface="Symbol"/>
                <a:sym typeface="Symbol"/>
              </a:rPr>
              <a:t></a:t>
            </a:r>
            <a:r>
              <a:rPr lang="en-US" sz="2400" dirty="0"/>
              <a:t> </a:t>
            </a:r>
            <a:r>
              <a:rPr lang="en-US" sz="2800" dirty="0">
                <a:latin typeface="Symbol"/>
                <a:sym typeface="Symbol"/>
              </a:rPr>
              <a:t></a:t>
            </a:r>
            <a:endParaRPr lang="en-US" sz="2400" dirty="0">
              <a:latin typeface="Symbol"/>
              <a:sym typeface="Symbol"/>
            </a:endParaRPr>
          </a:p>
          <a:p>
            <a:pPr>
              <a:defRPr/>
            </a:pPr>
            <a:endParaRPr lang="en-US" sz="2400" dirty="0">
              <a:sym typeface="Symbol"/>
            </a:endParaRPr>
          </a:p>
          <a:p>
            <a:pPr>
              <a:defRPr/>
            </a:pPr>
            <a:r>
              <a:rPr lang="en-US" sz="2800" dirty="0">
                <a:latin typeface="+mn-lt"/>
                <a:sym typeface="Symbol"/>
              </a:rPr>
              <a:t>Reversal:</a:t>
            </a:r>
          </a:p>
          <a:p>
            <a:pPr>
              <a:defRPr/>
            </a:pPr>
            <a:r>
              <a:rPr lang="en-US" sz="2800" dirty="0">
                <a:latin typeface="Symbol"/>
                <a:sym typeface="Symbol"/>
              </a:rPr>
              <a:t></a:t>
            </a:r>
            <a:r>
              <a:rPr lang="en-US" sz="2800" baseline="30000" dirty="0">
                <a:sym typeface="Symbol"/>
              </a:rPr>
              <a:t>R </a:t>
            </a:r>
            <a:r>
              <a:rPr lang="en-US" sz="2800" dirty="0">
                <a:sym typeface="Symbol"/>
              </a:rPr>
              <a:t>=</a:t>
            </a:r>
            <a:r>
              <a:rPr lang="en-US" sz="2800" dirty="0">
                <a:latin typeface="Symbol"/>
                <a:sym typeface="Symbol"/>
              </a:rPr>
              <a:t> </a:t>
            </a:r>
            <a:endParaRPr lang="en-US" sz="2800" dirty="0">
              <a:sym typeface="Symbol"/>
            </a:endParaRPr>
          </a:p>
          <a:p>
            <a:pPr>
              <a:defRPr/>
            </a:pPr>
            <a:r>
              <a:rPr lang="en-US" sz="2800" dirty="0">
                <a:sym typeface="Symbol"/>
              </a:rPr>
              <a:t>(</a:t>
            </a:r>
            <a:r>
              <a:rPr lang="en-US" sz="2800" dirty="0" err="1">
                <a:sym typeface="Symbol"/>
              </a:rPr>
              <a:t>wa</a:t>
            </a:r>
            <a:r>
              <a:rPr lang="en-US" sz="2800" dirty="0">
                <a:sym typeface="Symbol"/>
              </a:rPr>
              <a:t>)</a:t>
            </a:r>
            <a:r>
              <a:rPr lang="en-US" sz="2800" baseline="30000" dirty="0">
                <a:sym typeface="Symbol"/>
              </a:rPr>
              <a:t>R </a:t>
            </a:r>
            <a:r>
              <a:rPr lang="en-US" sz="2800" dirty="0">
                <a:sym typeface="Symbol"/>
              </a:rPr>
              <a:t>= </a:t>
            </a:r>
            <a:r>
              <a:rPr lang="en-US" sz="2800" dirty="0" err="1">
                <a:sym typeface="Symbol"/>
              </a:rPr>
              <a:t>aw</a:t>
            </a:r>
            <a:r>
              <a:rPr lang="en-US" sz="2800" baseline="30000" dirty="0" err="1">
                <a:sym typeface="Symbol"/>
              </a:rPr>
              <a:t>R</a:t>
            </a:r>
            <a:r>
              <a:rPr lang="en-US" sz="2800" baseline="30000" dirty="0">
                <a:sym typeface="Symbol"/>
              </a:rPr>
              <a:t> </a:t>
            </a:r>
            <a:r>
              <a:rPr lang="en-US" sz="2800" dirty="0">
                <a:sym typeface="Symbol"/>
              </a:rPr>
              <a:t>for </a:t>
            </a:r>
            <a:r>
              <a:rPr lang="en-US" sz="2800" dirty="0">
                <a:latin typeface="Arial"/>
                <a:sym typeface="Symbol"/>
              </a:rPr>
              <a:t>w</a:t>
            </a:r>
            <a:r>
              <a:rPr lang="en-US" sz="2800" dirty="0">
                <a:sym typeface="Symbol"/>
              </a:rPr>
              <a:t> </a:t>
            </a:r>
            <a:r>
              <a:rPr lang="en-US" sz="2800" dirty="0">
                <a:latin typeface="Symbol"/>
                <a:sym typeface="Symbol"/>
              </a:rPr>
              <a:t></a:t>
            </a:r>
            <a:r>
              <a:rPr lang="en-US" sz="2800" dirty="0">
                <a:sym typeface="Symbol"/>
              </a:rPr>
              <a:t> </a:t>
            </a:r>
            <a:r>
              <a:rPr lang="en-US" sz="2800" dirty="0">
                <a:latin typeface="Symbol"/>
                <a:sym typeface="Symbol"/>
              </a:rPr>
              <a:t></a:t>
            </a:r>
            <a:r>
              <a:rPr lang="en-US" sz="2800" dirty="0">
                <a:sym typeface="Symbol"/>
              </a:rPr>
              <a:t>*, a </a:t>
            </a:r>
            <a:r>
              <a:rPr lang="en-US" sz="2800" dirty="0">
                <a:latin typeface="Symbol"/>
                <a:sym typeface="Symbol"/>
              </a:rPr>
              <a:t></a:t>
            </a:r>
            <a:r>
              <a:rPr lang="en-US" sz="2800" dirty="0">
                <a:sym typeface="Symbol"/>
              </a:rPr>
              <a:t> </a:t>
            </a:r>
            <a:r>
              <a:rPr lang="en-US" sz="2800" dirty="0">
                <a:latin typeface="Symbol"/>
                <a:sym typeface="Symbol"/>
              </a:rPr>
              <a:t></a:t>
            </a:r>
          </a:p>
          <a:p>
            <a:pPr>
              <a:defRPr/>
            </a:pPr>
            <a:endParaRPr lang="en-US" sz="2400" dirty="0">
              <a:latin typeface="Symbol"/>
              <a:sym typeface="Symbol"/>
            </a:endParaRPr>
          </a:p>
          <a:p>
            <a:pPr>
              <a:defRPr/>
            </a:pPr>
            <a:r>
              <a:rPr lang="en-US" sz="2800" dirty="0">
                <a:latin typeface="+mn-lt"/>
                <a:sym typeface="Symbol"/>
              </a:rPr>
              <a:t>Concatenation:</a:t>
            </a:r>
          </a:p>
          <a:p>
            <a:pPr>
              <a:defRPr/>
            </a:pPr>
            <a:r>
              <a:rPr lang="en-US" sz="3200" dirty="0">
                <a:latin typeface="+mn-lt"/>
                <a:cs typeface="Arial" pitchFamily="34" charset="0"/>
                <a:sym typeface="Symbol"/>
              </a:rPr>
              <a:t>x</a:t>
            </a:r>
            <a:r>
              <a:rPr lang="en-US" sz="3200" dirty="0">
                <a:latin typeface="+mn-lt"/>
                <a:sym typeface="Symbol"/>
              </a:rPr>
              <a:t> </a:t>
            </a:r>
            <a:r>
              <a:rPr lang="en-US" sz="2800" dirty="0">
                <a:latin typeface="+mn-lt"/>
                <a:ea typeface="Cambria Math"/>
                <a:sym typeface="Symbol"/>
              </a:rPr>
              <a:t>•</a:t>
            </a:r>
            <a:r>
              <a:rPr lang="en-US" sz="3200" dirty="0">
                <a:latin typeface="+mn-lt"/>
                <a:sym typeface="Symbol"/>
              </a:rPr>
              <a:t>  </a:t>
            </a:r>
            <a:r>
              <a:rPr lang="en-US" sz="2800" dirty="0">
                <a:latin typeface="+mn-lt"/>
                <a:sym typeface="Symbol"/>
              </a:rPr>
              <a:t>= x for x </a:t>
            </a:r>
            <a:r>
              <a:rPr lang="en-US" sz="2800" dirty="0">
                <a:latin typeface="Symbol"/>
                <a:sym typeface="Symbol"/>
              </a:rPr>
              <a:t></a:t>
            </a:r>
            <a:r>
              <a:rPr lang="en-US" sz="2800" dirty="0">
                <a:latin typeface="+mn-lt"/>
                <a:sym typeface="Symbol"/>
              </a:rPr>
              <a:t> </a:t>
            </a:r>
            <a:r>
              <a:rPr lang="en-US" sz="2800" dirty="0">
                <a:latin typeface="Symbol"/>
                <a:sym typeface="Symbol"/>
              </a:rPr>
              <a:t></a:t>
            </a:r>
            <a:r>
              <a:rPr lang="en-US" sz="2800" dirty="0">
                <a:latin typeface="+mn-lt"/>
                <a:sym typeface="Symbol"/>
              </a:rPr>
              <a:t>*</a:t>
            </a:r>
          </a:p>
          <a:p>
            <a:pPr>
              <a:defRPr/>
            </a:pPr>
            <a:r>
              <a:rPr lang="en-US" sz="3200" dirty="0">
                <a:latin typeface="+mn-lt"/>
                <a:sym typeface="Symbol"/>
              </a:rPr>
              <a:t>x </a:t>
            </a:r>
            <a:r>
              <a:rPr lang="en-US" sz="2800" dirty="0">
                <a:latin typeface="+mn-lt"/>
                <a:ea typeface="Cambria Math"/>
                <a:sym typeface="Symbol"/>
              </a:rPr>
              <a:t>•</a:t>
            </a:r>
            <a:r>
              <a:rPr lang="en-US" sz="3200" dirty="0">
                <a:latin typeface="+mn-lt"/>
                <a:sym typeface="Symbol"/>
              </a:rPr>
              <a:t> </a:t>
            </a:r>
            <a:r>
              <a:rPr lang="en-US" sz="3200" dirty="0" err="1">
                <a:latin typeface="+mn-lt"/>
                <a:sym typeface="Symbol"/>
              </a:rPr>
              <a:t>wa</a:t>
            </a:r>
            <a:r>
              <a:rPr lang="en-US" sz="3200" dirty="0">
                <a:latin typeface="+mn-lt"/>
                <a:sym typeface="Symbol"/>
              </a:rPr>
              <a:t> </a:t>
            </a:r>
            <a:r>
              <a:rPr lang="en-US" sz="2800" dirty="0">
                <a:latin typeface="+mn-lt"/>
                <a:sym typeface="Symbol"/>
              </a:rPr>
              <a:t>= </a:t>
            </a:r>
            <a:r>
              <a:rPr lang="en-US" sz="2800" dirty="0">
                <a:latin typeface="Arial"/>
                <a:sym typeface="Symbol"/>
              </a:rPr>
              <a:t>(x</a:t>
            </a:r>
            <a:r>
              <a:rPr lang="en-US" sz="2800" dirty="0">
                <a:sym typeface="Symbol"/>
              </a:rPr>
              <a:t> </a:t>
            </a:r>
            <a:r>
              <a:rPr lang="en-US" sz="2400" dirty="0">
                <a:latin typeface="Cambria Math"/>
                <a:ea typeface="Cambria Math"/>
                <a:sym typeface="Symbol"/>
              </a:rPr>
              <a:t>•</a:t>
            </a:r>
            <a:r>
              <a:rPr lang="en-US" sz="2800" dirty="0">
                <a:sym typeface="Symbol"/>
              </a:rPr>
              <a:t> </a:t>
            </a:r>
            <a:r>
              <a:rPr lang="en-US" sz="2800" dirty="0">
                <a:latin typeface="Arial"/>
                <a:sym typeface="Symbol"/>
              </a:rPr>
              <a:t>w</a:t>
            </a:r>
            <a:r>
              <a:rPr lang="en-US" sz="2800" dirty="0">
                <a:latin typeface="+mn-lt"/>
                <a:sym typeface="Symbol"/>
              </a:rPr>
              <a:t>)</a:t>
            </a:r>
            <a:r>
              <a:rPr lang="en-US" sz="3200" dirty="0">
                <a:latin typeface="+mn-lt"/>
                <a:sym typeface="Symbol"/>
              </a:rPr>
              <a:t>a</a:t>
            </a:r>
            <a:r>
              <a:rPr lang="en-US" sz="2800" dirty="0">
                <a:latin typeface="+mn-lt"/>
                <a:sym typeface="Symbol"/>
              </a:rPr>
              <a:t> for </a:t>
            </a:r>
            <a:r>
              <a:rPr lang="en-US" sz="2800" dirty="0">
                <a:latin typeface="Arial"/>
                <a:sym typeface="Symbol"/>
              </a:rPr>
              <a:t>x</a:t>
            </a:r>
            <a:r>
              <a:rPr lang="en-US" sz="2800" dirty="0">
                <a:latin typeface="+mn-lt"/>
                <a:sym typeface="Symbol"/>
              </a:rPr>
              <a:t>, </a:t>
            </a:r>
            <a:r>
              <a:rPr lang="en-US" sz="2800" dirty="0">
                <a:latin typeface="Arial"/>
                <a:sym typeface="Symbol"/>
              </a:rPr>
              <a:t>w</a:t>
            </a:r>
            <a:r>
              <a:rPr lang="en-US" sz="2800" dirty="0">
                <a:latin typeface="+mn-lt"/>
                <a:sym typeface="Symbol"/>
              </a:rPr>
              <a:t> </a:t>
            </a:r>
            <a:r>
              <a:rPr lang="en-US" sz="2800" dirty="0">
                <a:latin typeface="Symbol"/>
                <a:sym typeface="Symbol"/>
              </a:rPr>
              <a:t></a:t>
            </a:r>
            <a:r>
              <a:rPr lang="en-US" sz="2800" dirty="0">
                <a:latin typeface="+mn-lt"/>
                <a:sym typeface="Symbol"/>
              </a:rPr>
              <a:t> </a:t>
            </a:r>
            <a:r>
              <a:rPr lang="en-US" sz="2800" dirty="0">
                <a:latin typeface="Symbol"/>
                <a:sym typeface="Symbol"/>
              </a:rPr>
              <a:t></a:t>
            </a:r>
            <a:r>
              <a:rPr lang="en-US" sz="2800" dirty="0">
                <a:latin typeface="+mn-lt"/>
                <a:sym typeface="Symbol"/>
              </a:rPr>
              <a:t>*, a </a:t>
            </a:r>
            <a:r>
              <a:rPr lang="en-US" sz="2800" dirty="0">
                <a:latin typeface="Symbol"/>
                <a:sym typeface="Symbol"/>
              </a:rPr>
              <a:t></a:t>
            </a:r>
            <a:r>
              <a:rPr lang="en-US" sz="2800" dirty="0">
                <a:latin typeface="+mn-lt"/>
                <a:sym typeface="Symbol"/>
              </a:rPr>
              <a:t> </a:t>
            </a:r>
            <a:r>
              <a:rPr lang="en-US" sz="2800" dirty="0">
                <a:latin typeface="Symbol"/>
                <a:sym typeface="Symbol"/>
              </a:rPr>
              <a:t></a:t>
            </a:r>
          </a:p>
          <a:p>
            <a:pPr>
              <a:defRPr/>
            </a:pPr>
            <a:endParaRPr lang="en-US" sz="2800" dirty="0">
              <a:latin typeface="Symbol"/>
              <a:sym typeface="Symbol"/>
            </a:endParaRPr>
          </a:p>
          <a:p>
            <a:pPr>
              <a:defRPr/>
            </a:pPr>
            <a:endParaRPr lang="en-US" sz="2800" dirty="0">
              <a:latin typeface="+mn-lt"/>
              <a:sym typeface="Symbol"/>
            </a:endParaRPr>
          </a:p>
          <a:p>
            <a:pPr>
              <a:defRPr/>
            </a:pPr>
            <a:endParaRPr lang="en-US" sz="2400" dirty="0">
              <a:latin typeface="+mn-lt"/>
              <a:sym typeface="Symbol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04AD7-9620-D842-AE22-C311D97F8C8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34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Rooted Binary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Basis:   •  is a rooted binary tree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Recursive Step:   If             and          are rooted 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                                                                                           	binary trees                                                            	then so is: 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C592AD-EAF6-4E5E-87B9-02E86BE7176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pSp>
        <p:nvGrpSpPr>
          <p:cNvPr id="10247" name="Group 8"/>
          <p:cNvGrpSpPr>
            <a:grpSpLocks/>
          </p:cNvGrpSpPr>
          <p:nvPr/>
        </p:nvGrpSpPr>
        <p:grpSpPr bwMode="auto">
          <a:xfrm>
            <a:off x="4038600" y="2438400"/>
            <a:ext cx="1060450" cy="1143000"/>
            <a:chOff x="3810000" y="2743200"/>
            <a:chExt cx="1060704" cy="1219200"/>
          </a:xfrm>
        </p:grpSpPr>
        <p:sp>
          <p:nvSpPr>
            <p:cNvPr id="7" name="Isosceles Triangle 6"/>
            <p:cNvSpPr/>
            <p:nvPr/>
          </p:nvSpPr>
          <p:spPr>
            <a:xfrm>
              <a:off x="3810000" y="2819401"/>
              <a:ext cx="1060704" cy="1142999"/>
            </a:xfrm>
            <a:prstGeom prst="triangle">
              <a:avLst/>
            </a:prstGeom>
            <a:noFill/>
            <a:ln w="444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200" b="1" dirty="0">
                  <a:solidFill>
                    <a:schemeClr val="tx1"/>
                  </a:solidFill>
                </a:rPr>
                <a:t>T</a:t>
              </a:r>
              <a:r>
                <a:rPr lang="en-US" sz="3200" b="1" baseline="-25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4267310" y="2743200"/>
              <a:ext cx="136558" cy="13716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0248" name="Group 9"/>
          <p:cNvGrpSpPr>
            <a:grpSpLocks/>
          </p:cNvGrpSpPr>
          <p:nvPr/>
        </p:nvGrpSpPr>
        <p:grpSpPr bwMode="auto">
          <a:xfrm>
            <a:off x="5638800" y="2286000"/>
            <a:ext cx="1060450" cy="1371600"/>
            <a:chOff x="3810000" y="2743200"/>
            <a:chExt cx="1060704" cy="1219200"/>
          </a:xfrm>
        </p:grpSpPr>
        <p:sp>
          <p:nvSpPr>
            <p:cNvPr id="11" name="Isosceles Triangle 10"/>
            <p:cNvSpPr/>
            <p:nvPr/>
          </p:nvSpPr>
          <p:spPr>
            <a:xfrm>
              <a:off x="3810000" y="2819400"/>
              <a:ext cx="1060704" cy="1143000"/>
            </a:xfrm>
            <a:prstGeom prst="triangle">
              <a:avLst/>
            </a:prstGeom>
            <a:noFill/>
            <a:ln w="444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200" b="1" dirty="0">
                  <a:solidFill>
                    <a:schemeClr val="tx1"/>
                  </a:solidFill>
                </a:rPr>
                <a:t>T</a:t>
              </a:r>
              <a:r>
                <a:rPr lang="en-US" sz="3200" b="1" baseline="-250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4267310" y="2743200"/>
              <a:ext cx="136558" cy="13687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0249" name="Group 12"/>
          <p:cNvGrpSpPr>
            <a:grpSpLocks/>
          </p:cNvGrpSpPr>
          <p:nvPr/>
        </p:nvGrpSpPr>
        <p:grpSpPr bwMode="auto">
          <a:xfrm>
            <a:off x="3505200" y="4800600"/>
            <a:ext cx="1060450" cy="1143000"/>
            <a:chOff x="3810000" y="2743200"/>
            <a:chExt cx="1060704" cy="1219200"/>
          </a:xfrm>
        </p:grpSpPr>
        <p:sp>
          <p:nvSpPr>
            <p:cNvPr id="14" name="Isosceles Triangle 13"/>
            <p:cNvSpPr/>
            <p:nvPr/>
          </p:nvSpPr>
          <p:spPr>
            <a:xfrm>
              <a:off x="3810000" y="2819401"/>
              <a:ext cx="1060704" cy="1142999"/>
            </a:xfrm>
            <a:prstGeom prst="triangle">
              <a:avLst/>
            </a:prstGeom>
            <a:noFill/>
            <a:ln w="444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200" b="1" dirty="0">
                  <a:solidFill>
                    <a:schemeClr val="tx1"/>
                  </a:solidFill>
                </a:rPr>
                <a:t>T</a:t>
              </a:r>
              <a:r>
                <a:rPr lang="en-US" sz="3200" b="1" baseline="-25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5" name="Oval 14"/>
            <p:cNvSpPr/>
            <p:nvPr/>
          </p:nvSpPr>
          <p:spPr>
            <a:xfrm>
              <a:off x="4267310" y="2743200"/>
              <a:ext cx="136558" cy="13716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0250" name="Group 15"/>
          <p:cNvGrpSpPr>
            <a:grpSpLocks/>
          </p:cNvGrpSpPr>
          <p:nvPr/>
        </p:nvGrpSpPr>
        <p:grpSpPr bwMode="auto">
          <a:xfrm>
            <a:off x="4800600" y="4648200"/>
            <a:ext cx="1060450" cy="1371600"/>
            <a:chOff x="3810000" y="2743200"/>
            <a:chExt cx="1060704" cy="1219200"/>
          </a:xfrm>
        </p:grpSpPr>
        <p:sp>
          <p:nvSpPr>
            <p:cNvPr id="17" name="Isosceles Triangle 16"/>
            <p:cNvSpPr/>
            <p:nvPr/>
          </p:nvSpPr>
          <p:spPr>
            <a:xfrm>
              <a:off x="3810000" y="2819400"/>
              <a:ext cx="1060704" cy="1143000"/>
            </a:xfrm>
            <a:prstGeom prst="triangle">
              <a:avLst/>
            </a:prstGeom>
            <a:noFill/>
            <a:ln w="444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200" b="1" dirty="0">
                  <a:solidFill>
                    <a:schemeClr val="tx1"/>
                  </a:solidFill>
                </a:rPr>
                <a:t>T</a:t>
              </a:r>
              <a:r>
                <a:rPr lang="en-US" sz="3200" b="1" baseline="-250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8" name="Oval 17"/>
            <p:cNvSpPr/>
            <p:nvPr/>
          </p:nvSpPr>
          <p:spPr>
            <a:xfrm>
              <a:off x="4267310" y="2743200"/>
              <a:ext cx="136558" cy="13687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1" name="Oval 20"/>
          <p:cNvSpPr/>
          <p:nvPr/>
        </p:nvSpPr>
        <p:spPr>
          <a:xfrm>
            <a:off x="4572000" y="3962400"/>
            <a:ext cx="136525" cy="12858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5" name="Straight Connector 24"/>
          <p:cNvCxnSpPr>
            <a:stCxn id="21" idx="3"/>
            <a:endCxn id="15" idx="7"/>
          </p:cNvCxnSpPr>
          <p:nvPr/>
        </p:nvCxnSpPr>
        <p:spPr>
          <a:xfrm flipH="1">
            <a:off x="4079875" y="4071938"/>
            <a:ext cx="512763" cy="7477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21" idx="5"/>
            <a:endCxn id="18" idx="1"/>
          </p:cNvCxnSpPr>
          <p:nvPr/>
        </p:nvCxnSpPr>
        <p:spPr>
          <a:xfrm>
            <a:off x="4689475" y="4071938"/>
            <a:ext cx="588963" cy="5984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541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3600" smtClean="0"/>
              <a:t>Functions defined on rooted binary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686800" cy="483076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size(•)=1</a:t>
            </a:r>
          </a:p>
          <a:p>
            <a:pPr>
              <a:defRPr/>
            </a:pPr>
            <a:endParaRPr lang="en-US" sz="2800" dirty="0" smtClean="0"/>
          </a:p>
          <a:p>
            <a:pPr>
              <a:defRPr/>
            </a:pPr>
            <a:r>
              <a:rPr lang="en-US" dirty="0" smtClean="0"/>
              <a:t>size(              ) = 1+size(T</a:t>
            </a:r>
            <a:r>
              <a:rPr lang="en-US" baseline="-25000" dirty="0" smtClean="0"/>
              <a:t>1</a:t>
            </a:r>
            <a:r>
              <a:rPr lang="en-US" dirty="0" smtClean="0"/>
              <a:t>)+size(T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sz="2000" dirty="0"/>
          </a:p>
          <a:p>
            <a:pPr>
              <a:defRPr/>
            </a:pPr>
            <a:r>
              <a:rPr lang="en-US" dirty="0" smtClean="0"/>
              <a:t>height(•)=0</a:t>
            </a:r>
          </a:p>
          <a:p>
            <a:pPr>
              <a:defRPr/>
            </a:pPr>
            <a:endParaRPr lang="en-US" sz="1400" dirty="0" smtClean="0"/>
          </a:p>
          <a:p>
            <a:pPr>
              <a:defRPr/>
            </a:pPr>
            <a:r>
              <a:rPr lang="en-US" dirty="0" smtClean="0"/>
              <a:t>height(             )=1+max{height(T</a:t>
            </a:r>
            <a:r>
              <a:rPr lang="en-US" baseline="-25000" dirty="0" smtClean="0"/>
              <a:t>1</a:t>
            </a:r>
            <a:r>
              <a:rPr lang="en-US" dirty="0" smtClean="0"/>
              <a:t>),height(T</a:t>
            </a:r>
            <a:r>
              <a:rPr lang="en-US" baseline="-25000" dirty="0" smtClean="0"/>
              <a:t>2</a:t>
            </a:r>
            <a:r>
              <a:rPr lang="en-US" dirty="0" smtClean="0"/>
              <a:t>)}</a:t>
            </a:r>
          </a:p>
          <a:p>
            <a:pPr marL="0" indent="0">
              <a:buFont typeface="Arial" charset="0"/>
              <a:buNone/>
              <a:defRPr/>
            </a:pPr>
            <a:endParaRPr lang="en-US" dirty="0" smtClean="0"/>
          </a:p>
          <a:p>
            <a:pPr lvl="3">
              <a:defRPr/>
            </a:pPr>
            <a:endParaRPr lang="en-US" sz="800" dirty="0" smtClean="0"/>
          </a:p>
          <a:p>
            <a:pPr>
              <a:defRPr/>
            </a:pPr>
            <a:endParaRPr lang="en-US" sz="105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F6875-1B2A-4BF3-B837-AE56A99608B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grpSp>
        <p:nvGrpSpPr>
          <p:cNvPr id="11271" name="Group 22"/>
          <p:cNvGrpSpPr>
            <a:grpSpLocks/>
          </p:cNvGrpSpPr>
          <p:nvPr/>
        </p:nvGrpSpPr>
        <p:grpSpPr bwMode="auto">
          <a:xfrm>
            <a:off x="1524000" y="2133600"/>
            <a:ext cx="1447800" cy="1066800"/>
            <a:chOff x="1905000" y="2057400"/>
            <a:chExt cx="1447800" cy="1066800"/>
          </a:xfrm>
        </p:grpSpPr>
        <p:grpSp>
          <p:nvGrpSpPr>
            <p:cNvPr id="11286" name="Group 21"/>
            <p:cNvGrpSpPr>
              <a:grpSpLocks/>
            </p:cNvGrpSpPr>
            <p:nvPr/>
          </p:nvGrpSpPr>
          <p:grpSpPr bwMode="auto">
            <a:xfrm>
              <a:off x="1905000" y="2057400"/>
              <a:ext cx="1447800" cy="1066800"/>
              <a:chOff x="1905000" y="2057400"/>
              <a:chExt cx="1447800" cy="1066800"/>
            </a:xfrm>
          </p:grpSpPr>
          <p:grpSp>
            <p:nvGrpSpPr>
              <p:cNvPr id="11289" name="Group 18"/>
              <p:cNvGrpSpPr>
                <a:grpSpLocks/>
              </p:cNvGrpSpPr>
              <p:nvPr/>
            </p:nvGrpSpPr>
            <p:grpSpPr bwMode="auto">
              <a:xfrm>
                <a:off x="1905000" y="2057400"/>
                <a:ext cx="1447800" cy="1066800"/>
                <a:chOff x="3505200" y="3962400"/>
                <a:chExt cx="2356104" cy="2057400"/>
              </a:xfrm>
            </p:grpSpPr>
            <p:grpSp>
              <p:nvGrpSpPr>
                <p:cNvPr id="11291" name="Group 12"/>
                <p:cNvGrpSpPr>
                  <a:grpSpLocks/>
                </p:cNvGrpSpPr>
                <p:nvPr/>
              </p:nvGrpSpPr>
              <p:grpSpPr bwMode="auto">
                <a:xfrm>
                  <a:off x="3505200" y="4800600"/>
                  <a:ext cx="1060704" cy="1143000"/>
                  <a:chOff x="3810000" y="2743200"/>
                  <a:chExt cx="1060704" cy="1219200"/>
                </a:xfrm>
              </p:grpSpPr>
              <p:sp>
                <p:nvSpPr>
                  <p:cNvPr id="14" name="Isosceles Triangle 13"/>
                  <p:cNvSpPr/>
                  <p:nvPr/>
                </p:nvSpPr>
                <p:spPr>
                  <a:xfrm>
                    <a:off x="3810000" y="2819039"/>
                    <a:ext cx="1061798" cy="1142999"/>
                  </a:xfrm>
                  <a:prstGeom prst="triangle">
                    <a:avLst/>
                  </a:prstGeom>
                  <a:noFill/>
                  <a:ln w="44450">
                    <a:solidFill>
                      <a:schemeClr val="tx1"/>
                    </a:solidFill>
                    <a:prstDash val="sysDot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b="1" baseline="-250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5" name="Oval 14"/>
                  <p:cNvSpPr/>
                  <p:nvPr/>
                </p:nvSpPr>
                <p:spPr>
                  <a:xfrm>
                    <a:off x="4267271" y="2743926"/>
                    <a:ext cx="136922" cy="13716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1292" name="Group 15"/>
                <p:cNvGrpSpPr>
                  <a:grpSpLocks/>
                </p:cNvGrpSpPr>
                <p:nvPr/>
              </p:nvGrpSpPr>
              <p:grpSpPr bwMode="auto">
                <a:xfrm>
                  <a:off x="4800600" y="4648200"/>
                  <a:ext cx="1060704" cy="1371600"/>
                  <a:chOff x="3810000" y="2743200"/>
                  <a:chExt cx="1060704" cy="1219200"/>
                </a:xfrm>
              </p:grpSpPr>
              <p:sp>
                <p:nvSpPr>
                  <p:cNvPr id="17" name="Isosceles Triangle 16"/>
                  <p:cNvSpPr/>
                  <p:nvPr/>
                </p:nvSpPr>
                <p:spPr>
                  <a:xfrm>
                    <a:off x="3808908" y="2819400"/>
                    <a:ext cx="1061796" cy="1143000"/>
                  </a:xfrm>
                  <a:prstGeom prst="triangle">
                    <a:avLst/>
                  </a:prstGeom>
                  <a:noFill/>
                  <a:ln w="44450">
                    <a:solidFill>
                      <a:schemeClr val="tx1"/>
                    </a:solidFill>
                    <a:prstDash val="sysDot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sz="3200" b="1" baseline="-250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8" name="Oval 17"/>
                  <p:cNvSpPr/>
                  <p:nvPr/>
                </p:nvSpPr>
                <p:spPr>
                  <a:xfrm>
                    <a:off x="4266177" y="2743200"/>
                    <a:ext cx="136924" cy="136071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21" name="Oval 20"/>
                <p:cNvSpPr/>
                <p:nvPr/>
              </p:nvSpPr>
              <p:spPr>
                <a:xfrm>
                  <a:off x="4572165" y="3962400"/>
                  <a:ext cx="136922" cy="128588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cxnSp>
              <p:nvCxnSpPr>
                <p:cNvPr id="25" name="Straight Connector 24"/>
                <p:cNvCxnSpPr>
                  <a:stCxn id="21" idx="3"/>
                  <a:endCxn id="15" idx="7"/>
                </p:cNvCxnSpPr>
                <p:nvPr/>
              </p:nvCxnSpPr>
              <p:spPr>
                <a:xfrm flipH="1">
                  <a:off x="4078725" y="4072618"/>
                  <a:ext cx="514107" cy="74703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8" name="Straight Connector 27"/>
              <p:cNvCxnSpPr>
                <a:stCxn id="21" idx="5"/>
                <a:endCxn id="18" idx="1"/>
              </p:cNvCxnSpPr>
              <p:nvPr/>
            </p:nvCxnSpPr>
            <p:spPr>
              <a:xfrm>
                <a:off x="2632075" y="2114550"/>
                <a:ext cx="361950" cy="309563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287" name="TextBox 19"/>
            <p:cNvSpPr txBox="1">
              <a:spLocks noChangeArrowheads="1"/>
            </p:cNvSpPr>
            <p:nvPr/>
          </p:nvSpPr>
          <p:spPr bwMode="auto">
            <a:xfrm>
              <a:off x="2006046" y="2667000"/>
              <a:ext cx="43633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US" sz="2000" b="1"/>
                <a:t>T</a:t>
              </a:r>
              <a:r>
                <a:rPr lang="en-US" sz="2000" b="1" baseline="-25000"/>
                <a:t>1</a:t>
              </a:r>
            </a:p>
          </p:txBody>
        </p:sp>
        <p:sp>
          <p:nvSpPr>
            <p:cNvPr id="11288" name="TextBox 23"/>
            <p:cNvSpPr txBox="1">
              <a:spLocks noChangeArrowheads="1"/>
            </p:cNvSpPr>
            <p:nvPr/>
          </p:nvSpPr>
          <p:spPr bwMode="auto">
            <a:xfrm>
              <a:off x="2819400" y="2667000"/>
              <a:ext cx="43633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US" sz="2000" b="1"/>
                <a:t>T</a:t>
              </a:r>
              <a:r>
                <a:rPr lang="en-US" sz="2000" b="1" baseline="-25000"/>
                <a:t>2</a:t>
              </a:r>
            </a:p>
          </p:txBody>
        </p:sp>
      </p:grpSp>
      <p:grpSp>
        <p:nvGrpSpPr>
          <p:cNvPr id="11272" name="Group 49"/>
          <p:cNvGrpSpPr>
            <a:grpSpLocks/>
          </p:cNvGrpSpPr>
          <p:nvPr/>
        </p:nvGrpSpPr>
        <p:grpSpPr bwMode="auto">
          <a:xfrm>
            <a:off x="1905000" y="4648200"/>
            <a:ext cx="1447800" cy="1066800"/>
            <a:chOff x="1905000" y="2057400"/>
            <a:chExt cx="1447800" cy="1066800"/>
          </a:xfrm>
        </p:grpSpPr>
        <p:grpSp>
          <p:nvGrpSpPr>
            <p:cNvPr id="11273" name="Group 50"/>
            <p:cNvGrpSpPr>
              <a:grpSpLocks/>
            </p:cNvGrpSpPr>
            <p:nvPr/>
          </p:nvGrpSpPr>
          <p:grpSpPr bwMode="auto">
            <a:xfrm>
              <a:off x="1905000" y="2057400"/>
              <a:ext cx="1447800" cy="1066800"/>
              <a:chOff x="1905000" y="2057400"/>
              <a:chExt cx="1447800" cy="1066800"/>
            </a:xfrm>
          </p:grpSpPr>
          <p:grpSp>
            <p:nvGrpSpPr>
              <p:cNvPr id="11276" name="Group 53"/>
              <p:cNvGrpSpPr>
                <a:grpSpLocks/>
              </p:cNvGrpSpPr>
              <p:nvPr/>
            </p:nvGrpSpPr>
            <p:grpSpPr bwMode="auto">
              <a:xfrm>
                <a:off x="1905000" y="2057400"/>
                <a:ext cx="1447800" cy="1066800"/>
                <a:chOff x="3505200" y="3962400"/>
                <a:chExt cx="2356104" cy="2057400"/>
              </a:xfrm>
            </p:grpSpPr>
            <p:grpSp>
              <p:nvGrpSpPr>
                <p:cNvPr id="11278" name="Group 55"/>
                <p:cNvGrpSpPr>
                  <a:grpSpLocks/>
                </p:cNvGrpSpPr>
                <p:nvPr/>
              </p:nvGrpSpPr>
              <p:grpSpPr bwMode="auto">
                <a:xfrm>
                  <a:off x="3505200" y="4800600"/>
                  <a:ext cx="1060704" cy="1143000"/>
                  <a:chOff x="3810000" y="2743200"/>
                  <a:chExt cx="1060704" cy="1219200"/>
                </a:xfrm>
              </p:grpSpPr>
              <p:sp>
                <p:nvSpPr>
                  <p:cNvPr id="62" name="Isosceles Triangle 61"/>
                  <p:cNvSpPr/>
                  <p:nvPr/>
                </p:nvSpPr>
                <p:spPr>
                  <a:xfrm>
                    <a:off x="3810000" y="2819039"/>
                    <a:ext cx="1061798" cy="1142999"/>
                  </a:xfrm>
                  <a:prstGeom prst="triangle">
                    <a:avLst/>
                  </a:prstGeom>
                  <a:noFill/>
                  <a:ln w="44450">
                    <a:solidFill>
                      <a:schemeClr val="tx1"/>
                    </a:solidFill>
                    <a:prstDash val="sysDot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b="1" baseline="-250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3" name="Oval 62"/>
                  <p:cNvSpPr/>
                  <p:nvPr/>
                </p:nvSpPr>
                <p:spPr>
                  <a:xfrm>
                    <a:off x="4267271" y="2743926"/>
                    <a:ext cx="136922" cy="13716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1279" name="Group 56"/>
                <p:cNvGrpSpPr>
                  <a:grpSpLocks/>
                </p:cNvGrpSpPr>
                <p:nvPr/>
              </p:nvGrpSpPr>
              <p:grpSpPr bwMode="auto">
                <a:xfrm>
                  <a:off x="4800600" y="4648200"/>
                  <a:ext cx="1060704" cy="1371600"/>
                  <a:chOff x="3810000" y="2743200"/>
                  <a:chExt cx="1060704" cy="1219200"/>
                </a:xfrm>
              </p:grpSpPr>
              <p:sp>
                <p:nvSpPr>
                  <p:cNvPr id="60" name="Isosceles Triangle 59"/>
                  <p:cNvSpPr/>
                  <p:nvPr/>
                </p:nvSpPr>
                <p:spPr>
                  <a:xfrm>
                    <a:off x="3808908" y="2819400"/>
                    <a:ext cx="1061796" cy="1143000"/>
                  </a:xfrm>
                  <a:prstGeom prst="triangle">
                    <a:avLst/>
                  </a:prstGeom>
                  <a:noFill/>
                  <a:ln w="44450">
                    <a:solidFill>
                      <a:schemeClr val="tx1"/>
                    </a:solidFill>
                    <a:prstDash val="sysDot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sz="3200" b="1" baseline="-250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1" name="Oval 60"/>
                  <p:cNvSpPr/>
                  <p:nvPr/>
                </p:nvSpPr>
                <p:spPr>
                  <a:xfrm>
                    <a:off x="4266177" y="2743200"/>
                    <a:ext cx="136924" cy="136071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58" name="Oval 57"/>
                <p:cNvSpPr/>
                <p:nvPr/>
              </p:nvSpPr>
              <p:spPr>
                <a:xfrm>
                  <a:off x="4572165" y="3962400"/>
                  <a:ext cx="136922" cy="128588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cxnSp>
              <p:nvCxnSpPr>
                <p:cNvPr id="59" name="Straight Connector 58"/>
                <p:cNvCxnSpPr>
                  <a:stCxn id="58" idx="3"/>
                  <a:endCxn id="63" idx="7"/>
                </p:cNvCxnSpPr>
                <p:nvPr/>
              </p:nvCxnSpPr>
              <p:spPr>
                <a:xfrm flipH="1">
                  <a:off x="4078725" y="4072618"/>
                  <a:ext cx="514107" cy="74703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5" name="Straight Connector 54"/>
              <p:cNvCxnSpPr>
                <a:stCxn id="58" idx="5"/>
                <a:endCxn id="61" idx="1"/>
              </p:cNvCxnSpPr>
              <p:nvPr/>
            </p:nvCxnSpPr>
            <p:spPr>
              <a:xfrm>
                <a:off x="2632075" y="2114550"/>
                <a:ext cx="361950" cy="309563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274" name="TextBox 51"/>
            <p:cNvSpPr txBox="1">
              <a:spLocks noChangeArrowheads="1"/>
            </p:cNvSpPr>
            <p:nvPr/>
          </p:nvSpPr>
          <p:spPr bwMode="auto">
            <a:xfrm>
              <a:off x="2006046" y="2667000"/>
              <a:ext cx="43633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US" sz="2000" b="1"/>
                <a:t>T</a:t>
              </a:r>
              <a:r>
                <a:rPr lang="en-US" sz="2000" b="1" baseline="-25000"/>
                <a:t>1</a:t>
              </a:r>
            </a:p>
          </p:txBody>
        </p:sp>
        <p:sp>
          <p:nvSpPr>
            <p:cNvPr id="11275" name="TextBox 52"/>
            <p:cNvSpPr txBox="1">
              <a:spLocks noChangeArrowheads="1"/>
            </p:cNvSpPr>
            <p:nvPr/>
          </p:nvSpPr>
          <p:spPr bwMode="auto">
            <a:xfrm>
              <a:off x="2819400" y="2667000"/>
              <a:ext cx="43633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US" sz="2000" b="1"/>
                <a:t>T</a:t>
              </a:r>
              <a:r>
                <a:rPr lang="en-US" sz="2000" b="1" baseline="-25000"/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1803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Announcements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r>
              <a:rPr lang="en-US" dirty="0" smtClean="0">
                <a:ea typeface="+mn-ea"/>
              </a:rPr>
              <a:t>Reading assignments</a:t>
            </a:r>
          </a:p>
          <a:p>
            <a:pPr lvl="1" eaLnBrk="1" hangingPunct="1">
              <a:defRPr/>
            </a:pPr>
            <a:r>
              <a:rPr lang="en-US" dirty="0" smtClean="0">
                <a:ea typeface="+mn-ea"/>
              </a:rPr>
              <a:t>Today: </a:t>
            </a:r>
          </a:p>
          <a:p>
            <a:pPr lvl="2" eaLnBrk="1" hangingPunct="1">
              <a:defRPr/>
            </a:pPr>
            <a:r>
              <a:rPr lang="en-US" dirty="0" smtClean="0">
                <a:ea typeface="+mn-ea"/>
              </a:rPr>
              <a:t>5.3     7</a:t>
            </a:r>
            <a:r>
              <a:rPr lang="en-US" baseline="30000" dirty="0" smtClean="0">
                <a:ea typeface="+mn-ea"/>
              </a:rPr>
              <a:t>th</a:t>
            </a:r>
            <a:r>
              <a:rPr lang="en-US" dirty="0" smtClean="0">
                <a:ea typeface="+mn-ea"/>
              </a:rPr>
              <a:t> Edition</a:t>
            </a:r>
          </a:p>
          <a:p>
            <a:pPr lvl="2" eaLnBrk="1" hangingPunct="1">
              <a:defRPr/>
            </a:pPr>
            <a:r>
              <a:rPr lang="en-US" dirty="0" smtClean="0">
                <a:ea typeface="+mn-ea"/>
              </a:rPr>
              <a:t>4.3    6</a:t>
            </a:r>
            <a:r>
              <a:rPr lang="en-US" baseline="30000" dirty="0" smtClean="0">
                <a:ea typeface="+mn-ea"/>
              </a:rPr>
              <a:t>th</a:t>
            </a:r>
            <a:r>
              <a:rPr lang="en-US" dirty="0" smtClean="0">
                <a:ea typeface="+mn-ea"/>
              </a:rPr>
              <a:t> Edition</a:t>
            </a:r>
          </a:p>
          <a:p>
            <a:pPr lvl="2" eaLnBrk="1" hangingPunct="1">
              <a:defRPr/>
            </a:pPr>
            <a:r>
              <a:rPr lang="en-US" dirty="0" smtClean="0">
                <a:ea typeface="+mn-ea"/>
              </a:rPr>
              <a:t>3.4     5</a:t>
            </a:r>
            <a:r>
              <a:rPr lang="en-US" baseline="30000" dirty="0" smtClean="0">
                <a:ea typeface="+mn-ea"/>
              </a:rPr>
              <a:t>th</a:t>
            </a:r>
            <a:r>
              <a:rPr lang="en-US" dirty="0" smtClean="0">
                <a:ea typeface="+mn-ea"/>
              </a:rPr>
              <a:t> Edition (not all there)</a:t>
            </a:r>
          </a:p>
          <a:p>
            <a:pPr eaLnBrk="1" hangingPunct="1">
              <a:defRPr/>
            </a:pPr>
            <a:r>
              <a:rPr lang="en-US" dirty="0" smtClean="0">
                <a:ea typeface="+mn-ea"/>
              </a:rPr>
              <a:t>Homework </a:t>
            </a:r>
            <a:r>
              <a:rPr lang="en-US" smtClean="0">
                <a:ea typeface="+mn-ea"/>
              </a:rPr>
              <a:t>6 posted</a:t>
            </a:r>
            <a:endParaRPr lang="en-US" dirty="0" smtClean="0">
              <a:ea typeface="+mn-ea"/>
            </a:endParaRPr>
          </a:p>
          <a:p>
            <a:pPr eaLnBrk="1" hangingPunct="1">
              <a:defRPr/>
            </a:pPr>
            <a:r>
              <a:rPr lang="en-US" dirty="0"/>
              <a:t>Midterm Friday, Nov 2</a:t>
            </a:r>
          </a:p>
          <a:p>
            <a:pPr lvl="1" eaLnBrk="1" hangingPunct="1">
              <a:defRPr/>
            </a:pPr>
            <a:r>
              <a:rPr lang="en-US" dirty="0"/>
              <a:t>Closed book, closed notes</a:t>
            </a:r>
          </a:p>
          <a:p>
            <a:pPr lvl="1" eaLnBrk="1" hangingPunct="1">
              <a:defRPr/>
            </a:pPr>
            <a:r>
              <a:rPr lang="en-US" dirty="0"/>
              <a:t>Practice midterm available on the Web</a:t>
            </a:r>
          </a:p>
          <a:p>
            <a:pPr eaLnBrk="1" hangingPunct="1">
              <a:defRPr/>
            </a:pPr>
            <a:r>
              <a:rPr lang="en-US" dirty="0"/>
              <a:t>Extra office hours Thursday  (midterm review)</a:t>
            </a:r>
          </a:p>
          <a:p>
            <a:pPr lvl="1" eaLnBrk="1" hangingPunct="1">
              <a:defRPr/>
            </a:pPr>
            <a:r>
              <a:rPr lang="en-US" dirty="0"/>
              <a:t>3:30 pm,  Dan Suciu,  </a:t>
            </a:r>
            <a:r>
              <a:rPr lang="en-US" dirty="0" err="1"/>
              <a:t>Gowen</a:t>
            </a:r>
            <a:r>
              <a:rPr lang="en-US" dirty="0"/>
              <a:t> 201</a:t>
            </a:r>
          </a:p>
          <a:p>
            <a:pPr lvl="1" eaLnBrk="1" hangingPunct="1">
              <a:defRPr/>
            </a:pPr>
            <a:r>
              <a:rPr lang="en-US" dirty="0"/>
              <a:t>4:30 pm,  Richard Anderson, </a:t>
            </a:r>
            <a:r>
              <a:rPr lang="en-US" dirty="0" err="1"/>
              <a:t>Gowen</a:t>
            </a:r>
            <a:r>
              <a:rPr lang="en-US" dirty="0"/>
              <a:t> </a:t>
            </a:r>
            <a:r>
              <a:rPr lang="en-US" dirty="0" smtClean="0"/>
              <a:t>201</a:t>
            </a:r>
            <a:endParaRPr lang="en-US" dirty="0" smtClean="0">
              <a:ea typeface="+mn-ea"/>
            </a:endParaRPr>
          </a:p>
          <a:p>
            <a:pPr marL="457200" lvl="1" indent="0" eaLnBrk="1" hangingPunct="1">
              <a:buFont typeface="Arial" charset="0"/>
              <a:buNone/>
              <a:defRPr/>
            </a:pPr>
            <a:endParaRPr lang="en-US" dirty="0" smtClean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B5DD5D21-01CB-C843-BB1F-53FA74EAAC6C}" type="slidenum">
              <a:rPr lang="en-US">
                <a:solidFill>
                  <a:srgbClr val="898989"/>
                </a:solidFill>
              </a:rPr>
              <a:pPr eaLnBrk="1" hangingPunct="1"/>
              <a:t>2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Highlights from last lecture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6482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500">
                <a:latin typeface="Calibri" charset="0"/>
              </a:rPr>
              <a:t>Strong Induction</a:t>
            </a:r>
          </a:p>
          <a:p>
            <a:pPr>
              <a:lnSpc>
                <a:spcPct val="80000"/>
              </a:lnSpc>
            </a:pPr>
            <a:endParaRPr lang="en-US" sz="2500">
              <a:latin typeface="Calibri" charset="0"/>
            </a:endParaRPr>
          </a:p>
          <a:p>
            <a:pPr>
              <a:lnSpc>
                <a:spcPct val="80000"/>
              </a:lnSpc>
            </a:pPr>
            <a:endParaRPr lang="en-US" sz="2500">
              <a:latin typeface="Calibri" charset="0"/>
            </a:endParaRPr>
          </a:p>
          <a:p>
            <a:pPr>
              <a:lnSpc>
                <a:spcPct val="150000"/>
              </a:lnSpc>
            </a:pPr>
            <a:endParaRPr lang="en-US" sz="1200">
              <a:latin typeface="Calibri" charset="0"/>
            </a:endParaRPr>
          </a:p>
          <a:p>
            <a:pPr>
              <a:lnSpc>
                <a:spcPct val="150000"/>
              </a:lnSpc>
            </a:pPr>
            <a:r>
              <a:rPr lang="en-US" sz="2500">
                <a:latin typeface="Calibri" charset="0"/>
              </a:rPr>
              <a:t>Strong Induction proof layout:</a:t>
            </a:r>
          </a:p>
          <a:p>
            <a:pPr marL="971550" lvl="1" indent="-514350">
              <a:lnSpc>
                <a:spcPct val="80000"/>
              </a:lnSpc>
              <a:buFont typeface="Calibri" charset="0"/>
              <a:buAutoNum type="arabicPeriod"/>
            </a:pPr>
            <a:r>
              <a:rPr lang="en-US" sz="2200">
                <a:latin typeface="Calibri" charset="0"/>
              </a:rPr>
              <a:t>By induction we will show that P(n) is true for every n≥0</a:t>
            </a:r>
          </a:p>
          <a:p>
            <a:pPr marL="971550" lvl="1" indent="-514350">
              <a:lnSpc>
                <a:spcPct val="80000"/>
              </a:lnSpc>
              <a:buFont typeface="Calibri" charset="0"/>
              <a:buAutoNum type="arabicPeriod"/>
            </a:pPr>
            <a:r>
              <a:rPr lang="en-US" sz="2200">
                <a:latin typeface="Calibri" charset="0"/>
              </a:rPr>
              <a:t>Base Case: Prove P(0)</a:t>
            </a:r>
          </a:p>
          <a:p>
            <a:pPr marL="971550" lvl="1" indent="-514350">
              <a:lnSpc>
                <a:spcPct val="80000"/>
              </a:lnSpc>
              <a:buFont typeface="Calibri" charset="0"/>
              <a:buAutoNum type="arabicPeriod"/>
            </a:pPr>
            <a:r>
              <a:rPr lang="en-US" sz="2200">
                <a:latin typeface="Calibri" charset="0"/>
              </a:rPr>
              <a:t>Inductive Hypothesis: Assume that for some arbitrary integer  	                        k ≥ 0,  P(j) is true for every j from 0 to k</a:t>
            </a:r>
          </a:p>
          <a:p>
            <a:pPr marL="971550" lvl="1" indent="-514350">
              <a:lnSpc>
                <a:spcPct val="80000"/>
              </a:lnSpc>
              <a:buFont typeface="Calibri" charset="0"/>
              <a:buAutoNum type="arabicPeriod"/>
            </a:pPr>
            <a:r>
              <a:rPr lang="en-US" sz="2200">
                <a:latin typeface="Calibri" charset="0"/>
              </a:rPr>
              <a:t>Inductive Step: Prove that P(k+1) is true using Inductive 	  	               Hypothesis that P(j) is true for all values </a:t>
            </a:r>
            <a:r>
              <a:rPr lang="en-US" sz="2200">
                <a:latin typeface="Calibri" charset="0"/>
                <a:sym typeface="Symbol" charset="0"/>
              </a:rPr>
              <a:t> k</a:t>
            </a:r>
            <a:endParaRPr lang="en-US" sz="2200">
              <a:latin typeface="Calibri" charset="0"/>
            </a:endParaRPr>
          </a:p>
          <a:p>
            <a:pPr marL="971550" lvl="1" indent="-514350">
              <a:lnSpc>
                <a:spcPct val="80000"/>
              </a:lnSpc>
              <a:buFont typeface="Calibri" charset="0"/>
              <a:buAutoNum type="arabicPeriod"/>
            </a:pPr>
            <a:r>
              <a:rPr lang="en-US" sz="2200">
                <a:latin typeface="Calibri" charset="0"/>
              </a:rPr>
              <a:t>Conclusion: Result follows by induction</a:t>
            </a:r>
          </a:p>
          <a:p>
            <a:pPr>
              <a:lnSpc>
                <a:spcPct val="80000"/>
              </a:lnSpc>
            </a:pPr>
            <a:endParaRPr lang="en-US" sz="2500">
              <a:latin typeface="Calibri" charset="0"/>
            </a:endParaRPr>
          </a:p>
          <a:p>
            <a:pPr marL="971550" lvl="1" indent="-514350">
              <a:lnSpc>
                <a:spcPct val="80000"/>
              </a:lnSpc>
            </a:pPr>
            <a:endParaRPr lang="en-US" sz="2200">
              <a:latin typeface="Calibri" charset="0"/>
            </a:endParaRPr>
          </a:p>
        </p:txBody>
      </p:sp>
      <p:sp>
        <p:nvSpPr>
          <p:cNvPr id="4100" name="TextBox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95400" y="1828800"/>
            <a:ext cx="73152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800">
                <a:cs typeface="Arial" charset="0"/>
              </a:rPr>
              <a:t>  </a:t>
            </a:r>
            <a:r>
              <a:rPr lang="en-US" sz="3200">
                <a:cs typeface="Arial" charset="0"/>
              </a:rPr>
              <a:t> </a:t>
            </a:r>
            <a:r>
              <a:rPr lang="en-US" sz="2400">
                <a:cs typeface="Arial" charset="0"/>
              </a:rPr>
              <a:t>P(0)</a:t>
            </a:r>
          </a:p>
          <a:p>
            <a:pPr eaLnBrk="1" hangingPunct="1"/>
            <a:r>
              <a:rPr lang="en-US" sz="2400">
                <a:latin typeface="Symbol" charset="0"/>
                <a:cs typeface="Arial" charset="0"/>
                <a:sym typeface="Symbol" charset="0"/>
              </a:rPr>
              <a:t>    </a:t>
            </a:r>
            <a:r>
              <a:rPr lang="en-US" sz="2400" b="1" u="sng">
                <a:latin typeface="Symbol" charset="0"/>
                <a:cs typeface="Arial" charset="0"/>
                <a:sym typeface="Symbol" charset="0"/>
              </a:rPr>
              <a:t></a:t>
            </a:r>
            <a:r>
              <a:rPr lang="en-US" sz="2400" u="sng">
                <a:cs typeface="Arial" charset="0"/>
              </a:rPr>
              <a:t> k ((P(0) </a:t>
            </a:r>
            <a:r>
              <a:rPr lang="en-US" sz="2400" b="1" u="sng">
                <a:latin typeface="Symbol" charset="0"/>
                <a:cs typeface="Arial" charset="0"/>
                <a:sym typeface="Symbol" charset="0"/>
              </a:rPr>
              <a:t></a:t>
            </a:r>
            <a:r>
              <a:rPr lang="en-US" sz="2400" u="sng">
                <a:cs typeface="Arial" charset="0"/>
              </a:rPr>
              <a:t> P(1) </a:t>
            </a:r>
            <a:r>
              <a:rPr lang="en-US" sz="2400" b="1" u="sng">
                <a:latin typeface="Symbol" charset="0"/>
                <a:cs typeface="Arial" charset="0"/>
                <a:sym typeface="Symbol" charset="0"/>
              </a:rPr>
              <a:t></a:t>
            </a:r>
            <a:r>
              <a:rPr lang="en-US" sz="2400" u="sng">
                <a:cs typeface="Arial" charset="0"/>
              </a:rPr>
              <a:t> P(2) </a:t>
            </a:r>
            <a:r>
              <a:rPr lang="en-US" sz="2400" b="1" u="sng">
                <a:latin typeface="Symbol" charset="0"/>
                <a:cs typeface="Arial" charset="0"/>
                <a:sym typeface="Symbol" charset="0"/>
              </a:rPr>
              <a:t></a:t>
            </a:r>
            <a:r>
              <a:rPr lang="en-US" sz="2400" b="1" u="sng">
                <a:cs typeface="Arial" charset="0"/>
              </a:rPr>
              <a:t> … </a:t>
            </a:r>
            <a:r>
              <a:rPr lang="en-US" sz="2400" b="1" u="sng">
                <a:latin typeface="Symbol" charset="0"/>
                <a:cs typeface="Arial" charset="0"/>
                <a:sym typeface="Symbol" charset="0"/>
              </a:rPr>
              <a:t></a:t>
            </a:r>
            <a:r>
              <a:rPr lang="en-US" sz="2400" u="sng">
                <a:cs typeface="Arial" charset="0"/>
              </a:rPr>
              <a:t> P(k)) </a:t>
            </a:r>
            <a:r>
              <a:rPr lang="en-US" sz="2400" u="sng">
                <a:latin typeface="Symbol" charset="0"/>
                <a:cs typeface="Arial" charset="0"/>
                <a:sym typeface="Symbol" charset="0"/>
              </a:rPr>
              <a:t></a:t>
            </a:r>
            <a:r>
              <a:rPr lang="en-US" sz="2400" u="sng">
                <a:cs typeface="Arial" charset="0"/>
              </a:rPr>
              <a:t> P(k+1))</a:t>
            </a:r>
          </a:p>
          <a:p>
            <a:pPr eaLnBrk="1" hangingPunct="1"/>
            <a:r>
              <a:rPr lang="en-US" sz="2400">
                <a:latin typeface="Symbol" charset="0"/>
                <a:cs typeface="Arial" charset="0"/>
                <a:sym typeface="Symbol" charset="0"/>
              </a:rPr>
              <a:t></a:t>
            </a:r>
            <a:r>
              <a:rPr lang="en-US" sz="2400">
                <a:cs typeface="Arial" charset="0"/>
              </a:rPr>
              <a:t> </a:t>
            </a:r>
            <a:r>
              <a:rPr lang="en-US" sz="2400" b="1">
                <a:latin typeface="Symbol" charset="0"/>
                <a:cs typeface="Arial" charset="0"/>
                <a:sym typeface="Symbol" charset="0"/>
              </a:rPr>
              <a:t></a:t>
            </a:r>
            <a:r>
              <a:rPr lang="en-US" sz="2400">
                <a:cs typeface="Arial" charset="0"/>
              </a:rPr>
              <a:t> n P(n)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04AD7-9620-D842-AE22-C311D97F8C8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Fibonacci Numbers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alibri" charset="0"/>
              </a:rPr>
              <a:t>f</a:t>
            </a:r>
            <a:r>
              <a:rPr lang="en-US" baseline="-25000" dirty="0">
                <a:latin typeface="Calibri" charset="0"/>
              </a:rPr>
              <a:t>0</a:t>
            </a:r>
            <a:r>
              <a:rPr lang="en-US" dirty="0">
                <a:latin typeface="Calibri" charset="0"/>
              </a:rPr>
              <a:t> = 0; f</a:t>
            </a:r>
            <a:r>
              <a:rPr lang="en-US" baseline="-25000" dirty="0">
                <a:latin typeface="Calibri" charset="0"/>
              </a:rPr>
              <a:t>1</a:t>
            </a:r>
            <a:r>
              <a:rPr lang="en-US" dirty="0">
                <a:latin typeface="Calibri" charset="0"/>
              </a:rPr>
              <a:t> = 1; </a:t>
            </a:r>
            <a:r>
              <a:rPr lang="en-US" dirty="0" err="1">
                <a:latin typeface="Calibri" charset="0"/>
              </a:rPr>
              <a:t>f</a:t>
            </a:r>
            <a:r>
              <a:rPr lang="en-US" baseline="-25000" dirty="0" err="1">
                <a:latin typeface="Calibri" charset="0"/>
              </a:rPr>
              <a:t>n</a:t>
            </a:r>
            <a:r>
              <a:rPr lang="en-US" dirty="0">
                <a:latin typeface="Calibri" charset="0"/>
              </a:rPr>
              <a:t> = f</a:t>
            </a:r>
            <a:r>
              <a:rPr lang="en-US" baseline="-25000" dirty="0">
                <a:latin typeface="Calibri" charset="0"/>
              </a:rPr>
              <a:t>n-1</a:t>
            </a:r>
            <a:r>
              <a:rPr lang="en-US" dirty="0">
                <a:latin typeface="Calibri" charset="0"/>
              </a:rPr>
              <a:t> + f</a:t>
            </a:r>
            <a:r>
              <a:rPr lang="en-US" baseline="-25000" dirty="0">
                <a:latin typeface="Calibri" charset="0"/>
              </a:rPr>
              <a:t>n-2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04AD7-9620-D842-AE22-C311D97F8C8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Bounding the Fibonacci Numbers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147" name="Content Placeholder 2"/>
              <p:cNvSpPr>
                <a:spLocks noGrp="1"/>
              </p:cNvSpPr>
              <p:nvPr>
                <p:ph idx="1"/>
                <p:custDataLst>
                  <p:tags r:id="rId2"/>
                </p:custDataLst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2800" dirty="0" smtClean="0">
                    <a:latin typeface="Calibri" charset="0"/>
                  </a:rPr>
                  <a:t>Theorem</a:t>
                </a:r>
                <a:r>
                  <a:rPr lang="en-US" sz="2800" dirty="0">
                    <a:latin typeface="Calibri" charset="0"/>
                  </a:rPr>
                  <a:t>:   2</a:t>
                </a:r>
                <a:r>
                  <a:rPr lang="en-US" sz="2800" baseline="30000" dirty="0">
                    <a:latin typeface="Calibri" charset="0"/>
                  </a:rPr>
                  <a:t>n/2-1</a:t>
                </a:r>
                <a:r>
                  <a:rPr lang="en-US" sz="2800" dirty="0">
                    <a:latin typeface="Calibri" charset="0"/>
                  </a:rPr>
                  <a:t> </a:t>
                </a:r>
                <a:r>
                  <a:rPr lang="en-US" sz="2800" dirty="0">
                    <a:latin typeface="Symbol" charset="0"/>
                    <a:sym typeface="Symbol" charset="0"/>
                  </a:rPr>
                  <a:t></a:t>
                </a:r>
                <a:r>
                  <a:rPr lang="en-US" sz="2800" dirty="0">
                    <a:latin typeface="Calibri" charset="0"/>
                  </a:rPr>
                  <a:t> </a:t>
                </a:r>
                <a:r>
                  <a:rPr lang="en-US" sz="2800" dirty="0" err="1">
                    <a:latin typeface="Calibri" charset="0"/>
                  </a:rPr>
                  <a:t>f</a:t>
                </a:r>
                <a:r>
                  <a:rPr lang="en-US" sz="2800" baseline="-25000" dirty="0" err="1">
                    <a:latin typeface="Calibri" charset="0"/>
                  </a:rPr>
                  <a:t>n</a:t>
                </a:r>
                <a:r>
                  <a:rPr lang="en-US" sz="2800" dirty="0">
                    <a:latin typeface="Calibri" charset="0"/>
                  </a:rPr>
                  <a:t> </a:t>
                </a:r>
                <a:r>
                  <a:rPr lang="en-US" sz="2800" dirty="0" smtClean="0">
                    <a:latin typeface="Calibri" charset="0"/>
                  </a:rPr>
                  <a:t>for </a:t>
                </a:r>
                <a:r>
                  <a:rPr lang="en-US" sz="2800" dirty="0">
                    <a:latin typeface="Calibri" charset="0"/>
                  </a:rPr>
                  <a:t>n </a:t>
                </a:r>
                <a:r>
                  <a:rPr lang="en-US" sz="2800" dirty="0">
                    <a:latin typeface="Symbol" charset="0"/>
                    <a:sym typeface="Symbol" charset="0"/>
                  </a:rPr>
                  <a:t></a:t>
                </a:r>
                <a:r>
                  <a:rPr lang="en-US" sz="2800" dirty="0">
                    <a:latin typeface="Calibri" charset="0"/>
                  </a:rPr>
                  <a:t> </a:t>
                </a:r>
                <a:r>
                  <a:rPr lang="en-US" sz="2800" dirty="0" smtClean="0">
                    <a:latin typeface="Calibri" charset="0"/>
                  </a:rPr>
                  <a:t>1</a:t>
                </a:r>
              </a:p>
              <a:p>
                <a:pPr marL="0" indent="0">
                  <a:buNone/>
                </a:pPr>
                <a:r>
                  <a:rPr lang="en-US" sz="2800" u="sng" dirty="0" smtClean="0">
                    <a:latin typeface="Calibri" charset="0"/>
                  </a:rPr>
                  <a:t>Base cases</a:t>
                </a:r>
                <a:r>
                  <a:rPr lang="en-US" sz="2800" dirty="0" smtClean="0">
                    <a:latin typeface="Calibri" charset="0"/>
                  </a:rPr>
                  <a:t>:  2</a:t>
                </a:r>
                <a:r>
                  <a:rPr lang="en-US" sz="2800" baseline="30000" dirty="0" smtClean="0">
                    <a:latin typeface="Calibri" charset="0"/>
                  </a:rPr>
                  <a:t>1/2 -1 </a:t>
                </a:r>
                <a:r>
                  <a:rPr lang="en-US" sz="2800" dirty="0" smtClean="0">
                    <a:latin typeface="Symbol" charset="0"/>
                    <a:sym typeface="Symbol" charset="0"/>
                  </a:rPr>
                  <a:t> </a:t>
                </a:r>
                <a:r>
                  <a:rPr lang="en-US" sz="2800" dirty="0" smtClean="0">
                    <a:latin typeface="Calibri" pitchFamily="34" charset="0"/>
                    <a:cs typeface="Calibri" pitchFamily="34" charset="0"/>
                    <a:sym typeface="Symbol" charset="0"/>
                  </a:rPr>
                  <a:t>1 = f</a:t>
                </a:r>
                <a:r>
                  <a:rPr lang="en-US" sz="2800" baseline="-25000" dirty="0" smtClean="0">
                    <a:latin typeface="Calibri" pitchFamily="34" charset="0"/>
                    <a:cs typeface="Calibri" pitchFamily="34" charset="0"/>
                    <a:sym typeface="Symbol" charset="0"/>
                  </a:rPr>
                  <a:t>1</a:t>
                </a:r>
                <a:r>
                  <a:rPr lang="en-US" sz="2800" dirty="0" smtClean="0">
                    <a:latin typeface="Calibri" pitchFamily="34" charset="0"/>
                    <a:cs typeface="Calibri" pitchFamily="34" charset="0"/>
                    <a:sym typeface="Symbol" charset="0"/>
                  </a:rPr>
                  <a:t>; 2</a:t>
                </a:r>
                <a:r>
                  <a:rPr lang="en-US" sz="2800" baseline="30000" dirty="0" smtClean="0">
                    <a:latin typeface="Calibri" pitchFamily="34" charset="0"/>
                    <a:cs typeface="Calibri" pitchFamily="34" charset="0"/>
                    <a:sym typeface="Symbol" charset="0"/>
                  </a:rPr>
                  <a:t>2/2-1</a:t>
                </a:r>
                <a:r>
                  <a:rPr lang="en-US" sz="2800" dirty="0" smtClean="0">
                    <a:latin typeface="Calibri" pitchFamily="34" charset="0"/>
                    <a:cs typeface="Calibri" pitchFamily="34" charset="0"/>
                    <a:sym typeface="Symbol" charset="0"/>
                  </a:rPr>
                  <a:t> = 1 = f</a:t>
                </a:r>
                <a:r>
                  <a:rPr lang="en-US" sz="2800" baseline="-25000" dirty="0" smtClean="0">
                    <a:latin typeface="Calibri" pitchFamily="34" charset="0"/>
                    <a:cs typeface="Calibri" pitchFamily="34" charset="0"/>
                    <a:sym typeface="Symbol" charset="0"/>
                  </a:rPr>
                  <a:t>2 </a:t>
                </a:r>
              </a:p>
              <a:p>
                <a:pPr marL="0" indent="0">
                  <a:buNone/>
                </a:pPr>
                <a:endParaRPr lang="en-US" sz="2800" baseline="-25000" dirty="0">
                  <a:latin typeface="Calibri" pitchFamily="34" charset="0"/>
                  <a:cs typeface="Calibri" pitchFamily="34" charset="0"/>
                  <a:sym typeface="Symbol" charset="0"/>
                </a:endParaRPr>
              </a:p>
              <a:p>
                <a:pPr marL="0" indent="0">
                  <a:buNone/>
                </a:pPr>
                <a:r>
                  <a:rPr lang="en-US" sz="2800" u="sng" dirty="0" smtClean="0">
                    <a:latin typeface="Calibri" pitchFamily="34" charset="0"/>
                    <a:cs typeface="Calibri" pitchFamily="34" charset="0"/>
                    <a:sym typeface="Symbol" charset="0"/>
                  </a:rPr>
                  <a:t>Inductive step</a:t>
                </a:r>
                <a:r>
                  <a:rPr lang="en-US" sz="2800" dirty="0" smtClean="0">
                    <a:latin typeface="Calibri" pitchFamily="34" charset="0"/>
                    <a:cs typeface="Calibri" pitchFamily="34" charset="0"/>
                    <a:sym typeface="Symbol" charset="0"/>
                  </a:rPr>
                  <a:t>:</a:t>
                </a:r>
              </a:p>
              <a:p>
                <a:pPr marL="0" indent="0">
                  <a:buNone/>
                </a:pPr>
                <a:r>
                  <a:rPr lang="en-US" sz="2800" dirty="0">
                    <a:latin typeface="Calibri" pitchFamily="34" charset="0"/>
                    <a:cs typeface="Calibri" pitchFamily="34" charset="0"/>
                    <a:sym typeface="Symbol" charset="0"/>
                  </a:rPr>
                  <a:t>	</a:t>
                </a:r>
                <a:r>
                  <a:rPr lang="en-US" sz="2800" dirty="0" smtClean="0">
                    <a:latin typeface="Calibri" pitchFamily="34" charset="0"/>
                    <a:cs typeface="Calibri" pitchFamily="34" charset="0"/>
                    <a:sym typeface="Symbol" charset="0"/>
                  </a:rPr>
                  <a:t>Assume that for some k </a:t>
                </a:r>
                <a:r>
                  <a:rPr lang="en-US" sz="2800" dirty="0" smtClean="0">
                    <a:latin typeface="Symbol" charset="0"/>
                    <a:sym typeface="Symbol" charset="0"/>
                  </a:rPr>
                  <a:t> </a:t>
                </a:r>
                <a:r>
                  <a:rPr lang="en-US" sz="2800" dirty="0" smtClean="0">
                    <a:latin typeface="Calibri" pitchFamily="34" charset="0"/>
                    <a:cs typeface="Calibri" pitchFamily="34" charset="0"/>
                    <a:sym typeface="Symbol" charset="0"/>
                  </a:rPr>
                  <a:t>2, P(1), P(2), . . .,P(K)</a:t>
                </a:r>
              </a:p>
              <a:p>
                <a:pPr marL="0" indent="0">
                  <a:buNone/>
                </a:pPr>
                <a:endParaRPr lang="en-US" sz="2800" dirty="0">
                  <a:latin typeface="Calibri" pitchFamily="34" charset="0"/>
                  <a:cs typeface="Calibri" pitchFamily="34" charset="0"/>
                  <a:sym typeface="Symbol" charset="0"/>
                </a:endParaRPr>
              </a:p>
              <a:p>
                <a:pPr marL="0" indent="0">
                  <a:buNone/>
                </a:pPr>
                <a:r>
                  <a:rPr lang="en-US" sz="2800" dirty="0" smtClean="0">
                    <a:latin typeface="Calibri" pitchFamily="34" charset="0"/>
                    <a:cs typeface="Calibri" pitchFamily="34" charset="0"/>
                    <a:sym typeface="Symbol" charset="0"/>
                  </a:rPr>
                  <a:t>	f</a:t>
                </a:r>
                <a:r>
                  <a:rPr lang="en-US" sz="2800" baseline="-25000" dirty="0" smtClean="0">
                    <a:latin typeface="Calibri" pitchFamily="34" charset="0"/>
                    <a:cs typeface="Calibri" pitchFamily="34" charset="0"/>
                    <a:sym typeface="Symbol" charset="0"/>
                  </a:rPr>
                  <a:t>k+1</a:t>
                </a:r>
                <a:r>
                  <a:rPr lang="en-US" sz="2800" dirty="0" smtClean="0">
                    <a:latin typeface="Calibri" pitchFamily="34" charset="0"/>
                    <a:cs typeface="Calibri" pitchFamily="34" charset="0"/>
                    <a:sym typeface="Symbol" charset="0"/>
                  </a:rPr>
                  <a:t> = </a:t>
                </a:r>
                <a:r>
                  <a:rPr lang="en-US" sz="2800" dirty="0" err="1" smtClean="0">
                    <a:latin typeface="Calibri" pitchFamily="34" charset="0"/>
                    <a:cs typeface="Calibri" pitchFamily="34" charset="0"/>
                    <a:sym typeface="Symbol" charset="0"/>
                  </a:rPr>
                  <a:t>f</a:t>
                </a:r>
                <a:r>
                  <a:rPr lang="en-US" sz="2800" baseline="-25000" dirty="0" err="1" smtClean="0">
                    <a:latin typeface="Calibri" pitchFamily="34" charset="0"/>
                    <a:cs typeface="Calibri" pitchFamily="34" charset="0"/>
                    <a:sym typeface="Symbol" charset="0"/>
                  </a:rPr>
                  <a:t>k</a:t>
                </a:r>
                <a:r>
                  <a:rPr lang="en-US" sz="2800" dirty="0" smtClean="0">
                    <a:latin typeface="Calibri" pitchFamily="34" charset="0"/>
                    <a:cs typeface="Calibri" pitchFamily="34" charset="0"/>
                    <a:sym typeface="Symbol" charset="0"/>
                  </a:rPr>
                  <a:t> + f</a:t>
                </a:r>
                <a:r>
                  <a:rPr lang="en-US" sz="2800" baseline="-25000" dirty="0" smtClean="0">
                    <a:latin typeface="Calibri" pitchFamily="34" charset="0"/>
                    <a:cs typeface="Calibri" pitchFamily="34" charset="0"/>
                    <a:sym typeface="Symbol" charset="0"/>
                  </a:rPr>
                  <a:t>k-1</a:t>
                </a:r>
                <a:r>
                  <a:rPr lang="en-US" sz="2800" dirty="0" smtClean="0">
                    <a:latin typeface="Calibri" pitchFamily="34" charset="0"/>
                    <a:cs typeface="Calibri" pitchFamily="34" charset="0"/>
                    <a:sym typeface="Symbol" charset="0"/>
                  </a:rPr>
                  <a:t> </a:t>
                </a:r>
                <a:r>
                  <a:rPr lang="en-US" sz="2800" dirty="0" smtClean="0">
                    <a:latin typeface="Symbol" charset="0"/>
                    <a:sym typeface="Symbol" charset="0"/>
                  </a:rPr>
                  <a:t> </a:t>
                </a:r>
                <a:r>
                  <a:rPr lang="en-US" sz="2800" dirty="0" smtClean="0">
                    <a:latin typeface="Calibri" pitchFamily="34" charset="0"/>
                    <a:cs typeface="Calibri" pitchFamily="34" charset="0"/>
                    <a:sym typeface="Symbol" charset="0"/>
                  </a:rPr>
                  <a:t>2</a:t>
                </a:r>
                <a:r>
                  <a:rPr lang="en-US" sz="2800" baseline="30000" dirty="0" smtClean="0">
                    <a:latin typeface="Calibri" pitchFamily="34" charset="0"/>
                    <a:cs typeface="Calibri" pitchFamily="34" charset="0"/>
                    <a:sym typeface="Symbol" charset="0"/>
                  </a:rPr>
                  <a:t>k/2-1</a:t>
                </a:r>
                <a:r>
                  <a:rPr lang="en-US" sz="2800" dirty="0" smtClean="0">
                    <a:latin typeface="Calibri" pitchFamily="34" charset="0"/>
                    <a:cs typeface="Calibri" pitchFamily="34" charset="0"/>
                    <a:sym typeface="Symbol" charset="0"/>
                  </a:rPr>
                  <a:t> + 2</a:t>
                </a:r>
                <a:r>
                  <a:rPr lang="en-US" sz="2800" baseline="30000" dirty="0" smtClean="0">
                    <a:latin typeface="Calibri" pitchFamily="34" charset="0"/>
                    <a:cs typeface="Calibri" pitchFamily="34" charset="0"/>
                    <a:sym typeface="Symbol" charset="0"/>
                  </a:rPr>
                  <a:t>(k-1)/2 – 1</a:t>
                </a:r>
              </a:p>
              <a:p>
                <a:pPr marL="0" indent="0">
                  <a:buNone/>
                </a:pPr>
                <a:r>
                  <a:rPr lang="en-US" sz="2800" baseline="30000" dirty="0">
                    <a:latin typeface="Calibri" pitchFamily="34" charset="0"/>
                    <a:cs typeface="Calibri" pitchFamily="34" charset="0"/>
                    <a:sym typeface="Symbol" charset="0"/>
                  </a:rPr>
                  <a:t>	</a:t>
                </a:r>
                <a:r>
                  <a:rPr lang="en-US" sz="2800" baseline="30000" dirty="0" smtClean="0">
                    <a:latin typeface="Calibri" pitchFamily="34" charset="0"/>
                    <a:cs typeface="Calibri" pitchFamily="34" charset="0"/>
                    <a:sym typeface="Symbol" charset="0"/>
                  </a:rPr>
                  <a:t>		</a:t>
                </a:r>
                <a:r>
                  <a:rPr lang="en-US" sz="2800" dirty="0">
                    <a:latin typeface="Symbol" charset="0"/>
                    <a:sym typeface="Symbol" charset="0"/>
                  </a:rPr>
                  <a:t>&gt;</a:t>
                </a:r>
                <a:r>
                  <a:rPr lang="en-US" sz="2800" dirty="0" smtClean="0">
                    <a:latin typeface="Symbol" charset="0"/>
                    <a:sym typeface="Symbol" charset="0"/>
                  </a:rPr>
                  <a:t> </a:t>
                </a:r>
                <a:r>
                  <a:rPr lang="en-US" sz="2800" dirty="0" smtClean="0">
                    <a:latin typeface="Calibri" pitchFamily="34" charset="0"/>
                    <a:cs typeface="Calibri" pitchFamily="34" charset="0"/>
                    <a:sym typeface="Symbol" charset="0"/>
                  </a:rPr>
                  <a:t>2</a:t>
                </a:r>
                <a:r>
                  <a:rPr lang="en-US" sz="2800" baseline="30000" dirty="0" smtClean="0">
                    <a:latin typeface="Calibri" pitchFamily="34" charset="0"/>
                    <a:cs typeface="Calibri" pitchFamily="34" charset="0"/>
                    <a:sym typeface="Symbol" charset="0"/>
                  </a:rPr>
                  <a:t>(k-1)/2-1</a:t>
                </a:r>
                <a:r>
                  <a:rPr lang="en-US" sz="2800" dirty="0" smtClean="0">
                    <a:latin typeface="Calibri" pitchFamily="34" charset="0"/>
                    <a:cs typeface="Calibri" pitchFamily="34" charset="0"/>
                    <a:sym typeface="Symbol" charset="0"/>
                  </a:rPr>
                  <a:t> </a:t>
                </a:r>
                <a:r>
                  <a:rPr lang="en-US" sz="2800" dirty="0">
                    <a:latin typeface="Calibri" pitchFamily="34" charset="0"/>
                    <a:cs typeface="Calibri" pitchFamily="34" charset="0"/>
                    <a:sym typeface="Symbol" charset="0"/>
                  </a:rPr>
                  <a:t>+ 2</a:t>
                </a:r>
                <a:r>
                  <a:rPr lang="en-US" sz="2800" baseline="30000" dirty="0">
                    <a:latin typeface="Calibri" pitchFamily="34" charset="0"/>
                    <a:cs typeface="Calibri" pitchFamily="34" charset="0"/>
                    <a:sym typeface="Symbol" charset="0"/>
                  </a:rPr>
                  <a:t>(k-1)/2 – 1</a:t>
                </a:r>
              </a:p>
              <a:p>
                <a:pPr marL="0" indent="0">
                  <a:buNone/>
                </a:pPr>
                <a:r>
                  <a:rPr lang="en-US" sz="2800" dirty="0" smtClean="0">
                    <a:latin typeface="Symbol" charset="0"/>
                    <a:sym typeface="Symbol" charset="0"/>
                  </a:rPr>
                  <a:t>			= </a:t>
                </a:r>
                <a:r>
                  <a:rPr lang="en-US" sz="2800" dirty="0" smtClean="0">
                    <a:latin typeface="Calibri" pitchFamily="34" charset="0"/>
                    <a:cs typeface="Calibri" pitchFamily="34" charset="0"/>
                    <a:sym typeface="Symbol" charset="0"/>
                  </a:rPr>
                  <a:t>2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  <a:cs typeface="Calibri" pitchFamily="34" charset="0"/>
                        <a:sym typeface="Symbol" charset="0"/>
                      </a:rPr>
                      <m:t>∙</m:t>
                    </m:r>
                  </m:oMath>
                </a14:m>
                <a:r>
                  <a:rPr lang="en-US" sz="2800" dirty="0" smtClean="0">
                    <a:latin typeface="Calibri" pitchFamily="34" charset="0"/>
                    <a:cs typeface="Calibri" pitchFamily="34" charset="0"/>
                    <a:sym typeface="Symbol" charset="0"/>
                  </a:rPr>
                  <a:t>2</a:t>
                </a:r>
                <a:r>
                  <a:rPr lang="en-US" sz="2800" baseline="30000" dirty="0" smtClean="0">
                    <a:latin typeface="Calibri" pitchFamily="34" charset="0"/>
                    <a:cs typeface="Calibri" pitchFamily="34" charset="0"/>
                    <a:sym typeface="Symbol" charset="0"/>
                  </a:rPr>
                  <a:t>(k-1</a:t>
                </a:r>
                <a:r>
                  <a:rPr lang="en-US" sz="2800" baseline="30000" dirty="0">
                    <a:latin typeface="Calibri" pitchFamily="34" charset="0"/>
                    <a:cs typeface="Calibri" pitchFamily="34" charset="0"/>
                    <a:sym typeface="Symbol" charset="0"/>
                  </a:rPr>
                  <a:t>)/2-1</a:t>
                </a:r>
                <a:r>
                  <a:rPr lang="en-US" sz="2800" dirty="0">
                    <a:latin typeface="Calibri" pitchFamily="34" charset="0"/>
                    <a:cs typeface="Calibri" pitchFamily="34" charset="0"/>
                    <a:sym typeface="Symbol" charset="0"/>
                  </a:rPr>
                  <a:t> </a:t>
                </a:r>
                <a:r>
                  <a:rPr lang="en-US" sz="2800" dirty="0" smtClean="0">
                    <a:latin typeface="Calibri" pitchFamily="34" charset="0"/>
                    <a:cs typeface="Calibri" pitchFamily="34" charset="0"/>
                    <a:sym typeface="Symbol" charset="0"/>
                  </a:rPr>
                  <a:t>= 2</a:t>
                </a:r>
                <a:r>
                  <a:rPr lang="en-US" sz="2800" baseline="30000" dirty="0" smtClean="0">
                    <a:latin typeface="Calibri" pitchFamily="34" charset="0"/>
                    <a:cs typeface="Calibri" pitchFamily="34" charset="0"/>
                    <a:sym typeface="Symbol" charset="0"/>
                  </a:rPr>
                  <a:t>(k+1</a:t>
                </a:r>
                <a:r>
                  <a:rPr lang="en-US" sz="2800" baseline="30000" dirty="0">
                    <a:latin typeface="Calibri" pitchFamily="34" charset="0"/>
                    <a:cs typeface="Calibri" pitchFamily="34" charset="0"/>
                    <a:sym typeface="Symbol" charset="0"/>
                  </a:rPr>
                  <a:t>)/2 – 1</a:t>
                </a:r>
              </a:p>
              <a:p>
                <a:pPr marL="0" indent="0">
                  <a:buNone/>
                </a:pPr>
                <a:endParaRPr lang="en-US" sz="2800" baseline="30000" dirty="0" smtClean="0">
                  <a:latin typeface="Calibri" pitchFamily="34" charset="0"/>
                  <a:cs typeface="Calibri" pitchFamily="34" charset="0"/>
                  <a:sym typeface="Symbol" charset="0"/>
                </a:endParaRPr>
              </a:p>
              <a:p>
                <a:pPr marL="0" indent="0">
                  <a:buNone/>
                </a:pPr>
                <a:r>
                  <a:rPr lang="en-US" sz="2800" dirty="0">
                    <a:latin typeface="Calibri" pitchFamily="34" charset="0"/>
                    <a:cs typeface="Calibri" pitchFamily="34" charset="0"/>
                    <a:sym typeface="Symbol" charset="0"/>
                  </a:rPr>
                  <a:t>	</a:t>
                </a:r>
                <a:r>
                  <a:rPr lang="en-US" sz="2800" dirty="0" smtClean="0">
                    <a:latin typeface="Calibri" pitchFamily="34" charset="0"/>
                    <a:cs typeface="Calibri" pitchFamily="34" charset="0"/>
                    <a:sym typeface="Symbol" charset="0"/>
                  </a:rPr>
                  <a:t>		</a:t>
                </a:r>
              </a:p>
              <a:p>
                <a:pPr marL="0" indent="0">
                  <a:buNone/>
                </a:pPr>
                <a:endParaRPr lang="en-US" sz="2800" dirty="0" smtClean="0">
                  <a:latin typeface="Calibri" pitchFamily="34" charset="0"/>
                  <a:cs typeface="Calibri" pitchFamily="34" charset="0"/>
                  <a:sym typeface="Symbol" charset="0"/>
                </a:endParaRPr>
              </a:p>
              <a:p>
                <a:pPr marL="0" indent="0">
                  <a:buNone/>
                </a:pPr>
                <a:endParaRPr lang="en-US" sz="2800" baseline="-25000" dirty="0">
                  <a:latin typeface="Calibri" pitchFamily="34" charset="0"/>
                  <a:cs typeface="Calibri" pitchFamily="34" charset="0"/>
                  <a:sym typeface="Symbol" charset="0"/>
                </a:endParaRPr>
              </a:p>
              <a:p>
                <a:pPr marL="0" indent="0">
                  <a:buNone/>
                </a:pPr>
                <a:endParaRPr lang="en-US" baseline="-25000" dirty="0">
                  <a:latin typeface="Calibri" pitchFamily="34" charset="0"/>
                  <a:cs typeface="Calibri" pitchFamily="34" charset="0"/>
                </a:endParaRPr>
              </a:p>
            </p:txBody>
          </p:sp>
        </mc:Choice>
        <mc:Fallback>
          <p:sp>
            <p:nvSpPr>
              <p:cNvPr id="6147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2"/>
                </p:custDataLst>
              </p:nvPr>
            </p:nvSpPr>
            <p:spPr>
              <a:blipFill rotWithShape="1">
                <a:blip r:embed="rId4"/>
                <a:stretch>
                  <a:fillRect l="-1481" t="-1617" b="-20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04AD7-9620-D842-AE22-C311D97F8C8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Recursive Definitions of Sets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Recursive definition</a:t>
            </a:r>
          </a:p>
          <a:p>
            <a:pPr lvl="1"/>
            <a:r>
              <a:rPr lang="en-US">
                <a:latin typeface="Calibri" charset="0"/>
              </a:rPr>
              <a:t>Basis step:  0 </a:t>
            </a:r>
            <a:r>
              <a:rPr lang="en-US">
                <a:latin typeface="Symbol" charset="0"/>
                <a:sym typeface="Symbol" charset="0"/>
              </a:rPr>
              <a:t></a:t>
            </a:r>
            <a:r>
              <a:rPr lang="en-US">
                <a:latin typeface="Calibri" charset="0"/>
              </a:rPr>
              <a:t> S</a:t>
            </a:r>
          </a:p>
          <a:p>
            <a:pPr lvl="1"/>
            <a:r>
              <a:rPr lang="en-US">
                <a:latin typeface="Calibri" charset="0"/>
              </a:rPr>
              <a:t>Recursive step:  if x </a:t>
            </a:r>
            <a:r>
              <a:rPr lang="en-US">
                <a:latin typeface="Symbol" charset="0"/>
                <a:sym typeface="Symbol" charset="0"/>
              </a:rPr>
              <a:t></a:t>
            </a:r>
            <a:r>
              <a:rPr lang="en-US">
                <a:latin typeface="Calibri" charset="0"/>
              </a:rPr>
              <a:t> S, then x + 2 </a:t>
            </a:r>
            <a:r>
              <a:rPr lang="en-US">
                <a:latin typeface="Symbol" charset="0"/>
                <a:sym typeface="Symbol" charset="0"/>
              </a:rPr>
              <a:t></a:t>
            </a:r>
            <a:r>
              <a:rPr lang="en-US">
                <a:latin typeface="Calibri" charset="0"/>
              </a:rPr>
              <a:t> S</a:t>
            </a:r>
          </a:p>
          <a:p>
            <a:pPr lvl="1"/>
            <a:r>
              <a:rPr lang="en-US">
                <a:latin typeface="Calibri" charset="0"/>
              </a:rPr>
              <a:t>Exclusion rule:  Every element in S follows from basis steps and a finite number of recursive steps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04AD7-9620-D842-AE22-C311D97F8C8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Recursive definitions of sets</a:t>
            </a:r>
          </a:p>
        </p:txBody>
      </p:sp>
      <p:sp>
        <p:nvSpPr>
          <p:cNvPr id="9219" name="Text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676400"/>
            <a:ext cx="73152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400">
                <a:cs typeface="Arial" charset="0"/>
              </a:rPr>
              <a:t>Basis:   6 </a:t>
            </a:r>
            <a:r>
              <a:rPr lang="en-US" sz="2400">
                <a:latin typeface="Symbol" charset="0"/>
                <a:cs typeface="Arial" charset="0"/>
                <a:sym typeface="Symbol" charset="0"/>
              </a:rPr>
              <a:t></a:t>
            </a:r>
            <a:r>
              <a:rPr lang="en-US" sz="2400">
                <a:cs typeface="Arial" charset="0"/>
              </a:rPr>
              <a:t> S;  15 </a:t>
            </a:r>
            <a:r>
              <a:rPr lang="en-US" sz="2400">
                <a:latin typeface="Symbol" charset="0"/>
                <a:cs typeface="Arial" charset="0"/>
                <a:sym typeface="Symbol" charset="0"/>
              </a:rPr>
              <a:t></a:t>
            </a:r>
            <a:r>
              <a:rPr lang="en-US" sz="2400">
                <a:cs typeface="Arial" charset="0"/>
              </a:rPr>
              <a:t> S;</a:t>
            </a:r>
          </a:p>
          <a:p>
            <a:pPr eaLnBrk="1" hangingPunct="1"/>
            <a:r>
              <a:rPr lang="en-US" sz="2400">
                <a:cs typeface="Arial" charset="0"/>
              </a:rPr>
              <a:t>Recursive:  if x, y </a:t>
            </a:r>
            <a:r>
              <a:rPr lang="en-US" sz="2400">
                <a:latin typeface="Symbol" charset="0"/>
                <a:cs typeface="Arial" charset="0"/>
                <a:sym typeface="Symbol" charset="0"/>
              </a:rPr>
              <a:t></a:t>
            </a:r>
            <a:r>
              <a:rPr lang="en-US" sz="2400">
                <a:cs typeface="Arial" charset="0"/>
              </a:rPr>
              <a:t> S, then x + y </a:t>
            </a:r>
            <a:r>
              <a:rPr lang="en-US" sz="2400">
                <a:latin typeface="Symbol" charset="0"/>
                <a:cs typeface="Arial" charset="0"/>
                <a:sym typeface="Symbol" charset="0"/>
              </a:rPr>
              <a:t></a:t>
            </a:r>
            <a:r>
              <a:rPr lang="en-US" sz="2400">
                <a:cs typeface="Arial" charset="0"/>
              </a:rPr>
              <a:t> S;</a:t>
            </a:r>
          </a:p>
          <a:p>
            <a:pPr eaLnBrk="1" hangingPunct="1"/>
            <a:endParaRPr lang="en-US" sz="2400">
              <a:cs typeface="Arial" charset="0"/>
            </a:endParaRPr>
          </a:p>
          <a:p>
            <a:pPr eaLnBrk="1" hangingPunct="1"/>
            <a:endParaRPr lang="en-US" sz="2400">
              <a:cs typeface="Arial" charset="0"/>
            </a:endParaRPr>
          </a:p>
          <a:p>
            <a:pPr eaLnBrk="1" hangingPunct="1"/>
            <a:r>
              <a:rPr lang="en-US" sz="2400">
                <a:cs typeface="Arial" charset="0"/>
              </a:rPr>
              <a:t>Basis: [1, 1, 0] </a:t>
            </a:r>
            <a:r>
              <a:rPr lang="en-US" sz="2400">
                <a:latin typeface="Symbol" charset="0"/>
                <a:cs typeface="Arial" charset="0"/>
                <a:sym typeface="Symbol" charset="0"/>
              </a:rPr>
              <a:t></a:t>
            </a:r>
            <a:r>
              <a:rPr lang="en-US" sz="2400">
                <a:cs typeface="Arial" charset="0"/>
              </a:rPr>
              <a:t> S, [0, 1, 1] </a:t>
            </a:r>
            <a:r>
              <a:rPr lang="en-US" sz="2400">
                <a:latin typeface="Symbol" charset="0"/>
                <a:cs typeface="Arial" charset="0"/>
                <a:sym typeface="Symbol" charset="0"/>
              </a:rPr>
              <a:t></a:t>
            </a:r>
            <a:r>
              <a:rPr lang="en-US" sz="2400">
                <a:cs typeface="Arial" charset="0"/>
              </a:rPr>
              <a:t> S;</a:t>
            </a:r>
          </a:p>
          <a:p>
            <a:pPr eaLnBrk="1" hangingPunct="1"/>
            <a:r>
              <a:rPr lang="en-US" sz="2400">
                <a:cs typeface="Arial" charset="0"/>
              </a:rPr>
              <a:t>Recursive: </a:t>
            </a:r>
          </a:p>
          <a:p>
            <a:pPr eaLnBrk="1" hangingPunct="1"/>
            <a:r>
              <a:rPr lang="en-US" sz="2400">
                <a:cs typeface="Arial" charset="0"/>
              </a:rPr>
              <a:t>        if [x, y, z] </a:t>
            </a:r>
            <a:r>
              <a:rPr lang="en-US" sz="2400">
                <a:latin typeface="Symbol" charset="0"/>
                <a:cs typeface="Arial" charset="0"/>
                <a:sym typeface="Symbol" charset="0"/>
              </a:rPr>
              <a:t></a:t>
            </a:r>
            <a:r>
              <a:rPr lang="en-US" sz="2400">
                <a:cs typeface="Arial" charset="0"/>
              </a:rPr>
              <a:t> S,  </a:t>
            </a:r>
            <a:r>
              <a:rPr lang="en-US" sz="2400">
                <a:latin typeface="Symbol" charset="0"/>
                <a:cs typeface="Arial" charset="0"/>
                <a:sym typeface="Symbol" charset="0"/>
              </a:rPr>
              <a:t></a:t>
            </a:r>
            <a:r>
              <a:rPr lang="en-US" sz="2400">
                <a:cs typeface="Arial" charset="0"/>
              </a:rPr>
              <a:t> in R,  then [</a:t>
            </a:r>
            <a:r>
              <a:rPr lang="en-US" sz="2400">
                <a:latin typeface="Symbol" charset="0"/>
                <a:cs typeface="Arial" charset="0"/>
                <a:sym typeface="Symbol" charset="0"/>
              </a:rPr>
              <a:t></a:t>
            </a:r>
            <a:r>
              <a:rPr lang="en-US" sz="2400">
                <a:cs typeface="Arial" charset="0"/>
              </a:rPr>
              <a:t> x, </a:t>
            </a:r>
            <a:r>
              <a:rPr lang="en-US" sz="2400">
                <a:latin typeface="Symbol" charset="0"/>
                <a:cs typeface="Arial" charset="0"/>
                <a:sym typeface="Symbol" charset="0"/>
              </a:rPr>
              <a:t></a:t>
            </a:r>
            <a:r>
              <a:rPr lang="en-US" sz="2400">
                <a:cs typeface="Arial" charset="0"/>
              </a:rPr>
              <a:t> y, </a:t>
            </a:r>
            <a:r>
              <a:rPr lang="en-US" sz="2400">
                <a:latin typeface="Symbol" charset="0"/>
                <a:cs typeface="Arial" charset="0"/>
                <a:sym typeface="Symbol" charset="0"/>
              </a:rPr>
              <a:t></a:t>
            </a:r>
            <a:r>
              <a:rPr lang="en-US" sz="2400">
                <a:cs typeface="Arial" charset="0"/>
              </a:rPr>
              <a:t> z] </a:t>
            </a:r>
            <a:r>
              <a:rPr lang="en-US" sz="2400">
                <a:latin typeface="Symbol" charset="0"/>
                <a:cs typeface="Arial" charset="0"/>
                <a:sym typeface="Symbol" charset="0"/>
              </a:rPr>
              <a:t></a:t>
            </a:r>
            <a:r>
              <a:rPr lang="en-US" sz="2400">
                <a:cs typeface="Arial" charset="0"/>
              </a:rPr>
              <a:t> S</a:t>
            </a:r>
          </a:p>
          <a:p>
            <a:pPr eaLnBrk="1" hangingPunct="1"/>
            <a:r>
              <a:rPr lang="en-US" sz="2400">
                <a:cs typeface="Arial" charset="0"/>
              </a:rPr>
              <a:t>        if [x</a:t>
            </a:r>
            <a:r>
              <a:rPr lang="en-US" sz="2400" baseline="-25000">
                <a:cs typeface="Arial" charset="0"/>
              </a:rPr>
              <a:t>1</a:t>
            </a:r>
            <a:r>
              <a:rPr lang="en-US" sz="2400">
                <a:cs typeface="Arial" charset="0"/>
              </a:rPr>
              <a:t>, y</a:t>
            </a:r>
            <a:r>
              <a:rPr lang="en-US" sz="2400" baseline="-25000">
                <a:cs typeface="Arial" charset="0"/>
              </a:rPr>
              <a:t>1</a:t>
            </a:r>
            <a:r>
              <a:rPr lang="en-US" sz="2400">
                <a:cs typeface="Arial" charset="0"/>
              </a:rPr>
              <a:t>, z</a:t>
            </a:r>
            <a:r>
              <a:rPr lang="en-US" sz="2400" baseline="-25000">
                <a:cs typeface="Arial" charset="0"/>
              </a:rPr>
              <a:t>1</a:t>
            </a:r>
            <a:r>
              <a:rPr lang="en-US" sz="2400">
                <a:cs typeface="Arial" charset="0"/>
              </a:rPr>
              <a:t>], [x</a:t>
            </a:r>
            <a:r>
              <a:rPr lang="en-US" sz="2400" baseline="-25000">
                <a:cs typeface="Arial" charset="0"/>
              </a:rPr>
              <a:t>2</a:t>
            </a:r>
            <a:r>
              <a:rPr lang="en-US" sz="2400">
                <a:cs typeface="Arial" charset="0"/>
              </a:rPr>
              <a:t>, y</a:t>
            </a:r>
            <a:r>
              <a:rPr lang="en-US" sz="2400" baseline="-25000">
                <a:cs typeface="Arial" charset="0"/>
              </a:rPr>
              <a:t>2</a:t>
            </a:r>
            <a:r>
              <a:rPr lang="en-US" sz="2400">
                <a:cs typeface="Arial" charset="0"/>
              </a:rPr>
              <a:t>, z</a:t>
            </a:r>
            <a:r>
              <a:rPr lang="en-US" sz="2400" baseline="-25000">
                <a:cs typeface="Arial" charset="0"/>
              </a:rPr>
              <a:t>2</a:t>
            </a:r>
            <a:r>
              <a:rPr lang="en-US" sz="2400">
                <a:cs typeface="Arial" charset="0"/>
              </a:rPr>
              <a:t>] </a:t>
            </a:r>
            <a:r>
              <a:rPr lang="en-US" sz="2400">
                <a:latin typeface="Symbol" charset="0"/>
                <a:cs typeface="Arial" charset="0"/>
                <a:sym typeface="Symbol" charset="0"/>
              </a:rPr>
              <a:t></a:t>
            </a:r>
            <a:r>
              <a:rPr lang="en-US" sz="2400">
                <a:cs typeface="Arial" charset="0"/>
              </a:rPr>
              <a:t> S  </a:t>
            </a:r>
          </a:p>
          <a:p>
            <a:pPr eaLnBrk="1" hangingPunct="1"/>
            <a:r>
              <a:rPr lang="en-US" sz="2400">
                <a:cs typeface="Arial" charset="0"/>
              </a:rPr>
              <a:t>                  then [x</a:t>
            </a:r>
            <a:r>
              <a:rPr lang="en-US" sz="2400" baseline="-25000">
                <a:cs typeface="Arial" charset="0"/>
              </a:rPr>
              <a:t>1</a:t>
            </a:r>
            <a:r>
              <a:rPr lang="en-US" sz="2400">
                <a:cs typeface="Arial" charset="0"/>
              </a:rPr>
              <a:t> + x</a:t>
            </a:r>
            <a:r>
              <a:rPr lang="en-US" sz="2400" baseline="-25000">
                <a:cs typeface="Arial" charset="0"/>
              </a:rPr>
              <a:t>2</a:t>
            </a:r>
            <a:r>
              <a:rPr lang="en-US" sz="2400">
                <a:cs typeface="Arial" charset="0"/>
              </a:rPr>
              <a:t>, y</a:t>
            </a:r>
            <a:r>
              <a:rPr lang="en-US" sz="2400" baseline="-25000">
                <a:cs typeface="Arial" charset="0"/>
              </a:rPr>
              <a:t>1</a:t>
            </a:r>
            <a:r>
              <a:rPr lang="en-US" sz="2400">
                <a:cs typeface="Arial" charset="0"/>
              </a:rPr>
              <a:t> + y</a:t>
            </a:r>
            <a:r>
              <a:rPr lang="en-US" sz="2400" baseline="-25000">
                <a:cs typeface="Arial" charset="0"/>
              </a:rPr>
              <a:t>2</a:t>
            </a:r>
            <a:r>
              <a:rPr lang="en-US" sz="2400">
                <a:cs typeface="Arial" charset="0"/>
              </a:rPr>
              <a:t>, z</a:t>
            </a:r>
            <a:r>
              <a:rPr lang="en-US" sz="2400" baseline="-25000">
                <a:cs typeface="Arial" charset="0"/>
              </a:rPr>
              <a:t>1</a:t>
            </a:r>
            <a:r>
              <a:rPr lang="en-US" sz="2400">
                <a:cs typeface="Arial" charset="0"/>
              </a:rPr>
              <a:t> + z</a:t>
            </a:r>
            <a:r>
              <a:rPr lang="en-US" sz="2400" baseline="-25000">
                <a:cs typeface="Arial" charset="0"/>
              </a:rPr>
              <a:t>2</a:t>
            </a:r>
            <a:r>
              <a:rPr lang="en-US" sz="2400">
                <a:cs typeface="Arial" charset="0"/>
              </a:rPr>
              <a:t>] </a:t>
            </a:r>
            <a:r>
              <a:rPr lang="en-US" sz="2400">
                <a:latin typeface="Symbol" charset="0"/>
                <a:cs typeface="Arial" charset="0"/>
                <a:sym typeface="Symbol" charset="0"/>
              </a:rPr>
              <a:t></a:t>
            </a:r>
            <a:r>
              <a:rPr lang="en-US" sz="2400">
                <a:cs typeface="Arial" charset="0"/>
              </a:rPr>
              <a:t> S</a:t>
            </a:r>
          </a:p>
          <a:p>
            <a:pPr eaLnBrk="1" hangingPunct="1"/>
            <a:endParaRPr lang="en-US" sz="2400">
              <a:cs typeface="Arial" charset="0"/>
            </a:endParaRPr>
          </a:p>
          <a:p>
            <a:pPr eaLnBrk="1" hangingPunct="1"/>
            <a:endParaRPr lang="en-US" sz="2400">
              <a:cs typeface="Arial" charset="0"/>
            </a:endParaRPr>
          </a:p>
          <a:p>
            <a:pPr eaLnBrk="1" hangingPunct="1"/>
            <a:r>
              <a:rPr lang="en-US" sz="2400">
                <a:cs typeface="Arial" charset="0"/>
              </a:rPr>
              <a:t>Powers of 3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04AD7-9620-D842-AE22-C311D97F8C8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</a:rPr>
              <a:t>Recursive Definitions of Sets:</a:t>
            </a:r>
            <a:br>
              <a:rPr lang="en-US" dirty="0" smtClean="0">
                <a:ea typeface="+mj-ea"/>
              </a:rPr>
            </a:br>
            <a:r>
              <a:rPr lang="en-US" dirty="0" smtClean="0">
                <a:ea typeface="+mj-ea"/>
              </a:rPr>
              <a:t>General Form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Recursive definition</a:t>
            </a:r>
          </a:p>
          <a:p>
            <a:pPr lvl="1"/>
            <a:r>
              <a:rPr lang="en-US" i="1">
                <a:latin typeface="Calibri" charset="0"/>
              </a:rPr>
              <a:t>Basis step:</a:t>
            </a:r>
            <a:r>
              <a:rPr lang="en-US">
                <a:latin typeface="Calibri" charset="0"/>
              </a:rPr>
              <a:t>  Some specific elements are in S </a:t>
            </a:r>
          </a:p>
          <a:p>
            <a:pPr lvl="1"/>
            <a:r>
              <a:rPr lang="en-US" i="1">
                <a:latin typeface="Calibri" charset="0"/>
              </a:rPr>
              <a:t>Recursive step: </a:t>
            </a:r>
            <a:r>
              <a:rPr lang="en-US">
                <a:latin typeface="Calibri" charset="0"/>
              </a:rPr>
              <a:t> Given some existing named elements in S some new objects constructed from these named elements are also in S.</a:t>
            </a:r>
          </a:p>
          <a:p>
            <a:pPr lvl="1"/>
            <a:r>
              <a:rPr lang="en-US">
                <a:latin typeface="Calibri" charset="0"/>
              </a:rPr>
              <a:t>Exclusion rule:  Every element in S follows from basis steps and a finite number of recursive steps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04AD7-9620-D842-AE22-C311D97F8C8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Strings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>
                <a:latin typeface="Calibri" charset="0"/>
              </a:rPr>
              <a:t>An </a:t>
            </a:r>
            <a:r>
              <a:rPr lang="en-US" i="1" dirty="0">
                <a:latin typeface="Calibri" charset="0"/>
              </a:rPr>
              <a:t>alphabet</a:t>
            </a:r>
            <a:r>
              <a:rPr lang="en-US" dirty="0">
                <a:latin typeface="Calibri" charset="0"/>
              </a:rPr>
              <a:t> </a:t>
            </a:r>
            <a:r>
              <a:rPr lang="en-US" dirty="0">
                <a:latin typeface="Symbol" charset="0"/>
                <a:sym typeface="Symbol" charset="0"/>
              </a:rPr>
              <a:t> </a:t>
            </a:r>
            <a:r>
              <a:rPr lang="en-US" dirty="0">
                <a:latin typeface="Calibri" charset="0"/>
              </a:rPr>
              <a:t>is any finite set of characters.</a:t>
            </a:r>
          </a:p>
          <a:p>
            <a:r>
              <a:rPr lang="en-US" dirty="0">
                <a:latin typeface="Calibri" charset="0"/>
              </a:rPr>
              <a:t>The set </a:t>
            </a:r>
            <a:r>
              <a:rPr lang="en-US" dirty="0">
                <a:latin typeface="Symbol" charset="0"/>
                <a:sym typeface="Symbol" charset="0"/>
              </a:rPr>
              <a:t></a:t>
            </a:r>
            <a:r>
              <a:rPr lang="en-US" dirty="0">
                <a:latin typeface="Calibri" charset="0"/>
              </a:rPr>
              <a:t>* of </a:t>
            </a:r>
            <a:r>
              <a:rPr lang="en-US" i="1" dirty="0">
                <a:latin typeface="Calibri" charset="0"/>
              </a:rPr>
              <a:t>strings</a:t>
            </a:r>
            <a:r>
              <a:rPr lang="en-US" dirty="0">
                <a:latin typeface="Calibri" charset="0"/>
              </a:rPr>
              <a:t> over the alphabet </a:t>
            </a:r>
            <a:r>
              <a:rPr lang="en-US" dirty="0">
                <a:latin typeface="Symbol" charset="0"/>
                <a:sym typeface="Symbol" charset="0"/>
              </a:rPr>
              <a:t></a:t>
            </a:r>
            <a:r>
              <a:rPr lang="en-US" dirty="0">
                <a:latin typeface="Calibri" charset="0"/>
              </a:rPr>
              <a:t> is defined by</a:t>
            </a:r>
          </a:p>
          <a:p>
            <a:pPr lvl="1"/>
            <a:r>
              <a:rPr lang="en-US" dirty="0">
                <a:latin typeface="Calibri" charset="0"/>
              </a:rPr>
              <a:t>Basis:  </a:t>
            </a:r>
            <a:r>
              <a:rPr lang="en-US" dirty="0">
                <a:latin typeface="Symbol" charset="0"/>
                <a:sym typeface="Symbol" charset="0"/>
              </a:rPr>
              <a:t></a:t>
            </a:r>
            <a:r>
              <a:rPr lang="en-US" dirty="0">
                <a:latin typeface="Calibri" charset="0"/>
              </a:rPr>
              <a:t> </a:t>
            </a:r>
            <a:r>
              <a:rPr lang="en-US">
                <a:latin typeface="Symbol" charset="0"/>
                <a:sym typeface="Symbol" charset="0"/>
              </a:rPr>
              <a:t></a:t>
            </a:r>
            <a:r>
              <a:rPr lang="en-US">
                <a:latin typeface="Calibri" charset="0"/>
              </a:rPr>
              <a:t> </a:t>
            </a:r>
            <a:r>
              <a:rPr lang="en-US">
                <a:latin typeface="Symbol" charset="0"/>
                <a:sym typeface="Symbol" charset="0"/>
              </a:rPr>
              <a:t></a:t>
            </a:r>
            <a:r>
              <a:rPr lang="en-US" smtClean="0">
                <a:latin typeface="Calibri" charset="0"/>
              </a:rPr>
              <a:t>*  </a:t>
            </a:r>
            <a:r>
              <a:rPr lang="en-US" dirty="0">
                <a:latin typeface="Calibri" charset="0"/>
              </a:rPr>
              <a:t>(</a:t>
            </a:r>
            <a:r>
              <a:rPr lang="en-US" dirty="0">
                <a:latin typeface="Symbol" charset="0"/>
                <a:sym typeface="Symbol" charset="0"/>
              </a:rPr>
              <a:t></a:t>
            </a:r>
            <a:r>
              <a:rPr lang="en-US" dirty="0">
                <a:latin typeface="Calibri" charset="0"/>
              </a:rPr>
              <a:t> is the empty string)</a:t>
            </a:r>
          </a:p>
          <a:p>
            <a:pPr lvl="1"/>
            <a:r>
              <a:rPr lang="en-US" dirty="0">
                <a:latin typeface="Calibri" charset="0"/>
              </a:rPr>
              <a:t>Recursive:  if w </a:t>
            </a:r>
            <a:r>
              <a:rPr lang="en-US" dirty="0">
                <a:latin typeface="Symbol" charset="0"/>
                <a:sym typeface="Symbol" charset="0"/>
              </a:rPr>
              <a:t></a:t>
            </a:r>
            <a:r>
              <a:rPr lang="en-US" dirty="0">
                <a:latin typeface="Calibri" charset="0"/>
              </a:rPr>
              <a:t> </a:t>
            </a:r>
            <a:r>
              <a:rPr lang="en-US" dirty="0">
                <a:latin typeface="Symbol" charset="0"/>
                <a:sym typeface="Symbol" charset="0"/>
              </a:rPr>
              <a:t></a:t>
            </a:r>
            <a:r>
              <a:rPr lang="en-US" dirty="0">
                <a:latin typeface="Calibri" charset="0"/>
              </a:rPr>
              <a:t>*, x </a:t>
            </a:r>
            <a:r>
              <a:rPr lang="en-US" dirty="0">
                <a:latin typeface="Symbol" charset="0"/>
                <a:sym typeface="Symbol" charset="0"/>
              </a:rPr>
              <a:t></a:t>
            </a:r>
            <a:r>
              <a:rPr lang="en-US" dirty="0">
                <a:latin typeface="Calibri" charset="0"/>
              </a:rPr>
              <a:t> </a:t>
            </a:r>
            <a:r>
              <a:rPr lang="en-US" dirty="0">
                <a:latin typeface="Symbol" charset="0"/>
                <a:sym typeface="Symbol" charset="0"/>
              </a:rPr>
              <a:t></a:t>
            </a:r>
            <a:r>
              <a:rPr lang="en-US" dirty="0">
                <a:latin typeface="Calibri" charset="0"/>
              </a:rPr>
              <a:t>, then </a:t>
            </a:r>
            <a:r>
              <a:rPr lang="en-US" dirty="0" err="1">
                <a:latin typeface="Calibri" charset="0"/>
              </a:rPr>
              <a:t>wx</a:t>
            </a:r>
            <a:r>
              <a:rPr lang="en-US" dirty="0">
                <a:latin typeface="Calibri" charset="0"/>
              </a:rPr>
              <a:t> </a:t>
            </a:r>
            <a:r>
              <a:rPr lang="en-US" dirty="0">
                <a:latin typeface="Symbol" charset="0"/>
                <a:sym typeface="Symbol" charset="0"/>
              </a:rPr>
              <a:t></a:t>
            </a:r>
            <a:r>
              <a:rPr lang="en-US" dirty="0">
                <a:latin typeface="Calibri" charset="0"/>
              </a:rPr>
              <a:t> </a:t>
            </a:r>
            <a:r>
              <a:rPr lang="en-US" dirty="0">
                <a:latin typeface="Symbol" charset="0"/>
                <a:sym typeface="Symbol" charset="0"/>
              </a:rPr>
              <a:t></a:t>
            </a:r>
            <a:r>
              <a:rPr lang="en-US" dirty="0">
                <a:latin typeface="Calibri" charset="0"/>
              </a:rPr>
              <a:t>*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04AD7-9620-D842-AE22-C311D97F8C8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0</Pages>
  <Words>702</Words>
  <Application>Microsoft Office PowerPoint</Application>
  <PresentationFormat>On-screen Show (4:3)</PresentationFormat>
  <Paragraphs>156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CSE 311  Foundations of Computing I</vt:lpstr>
      <vt:lpstr>Announcements</vt:lpstr>
      <vt:lpstr>Highlights from last lecture</vt:lpstr>
      <vt:lpstr>Fibonacci Numbers</vt:lpstr>
      <vt:lpstr>Bounding the Fibonacci Numbers</vt:lpstr>
      <vt:lpstr>Recursive Definitions of Sets</vt:lpstr>
      <vt:lpstr>Recursive definitions of sets</vt:lpstr>
      <vt:lpstr>Recursive Definitions of Sets: General Form</vt:lpstr>
      <vt:lpstr>Strings</vt:lpstr>
      <vt:lpstr>Palindromes</vt:lpstr>
      <vt:lpstr>All binary strings with no 1’s before 0’s</vt:lpstr>
      <vt:lpstr>Function definitions on recursively defined sets</vt:lpstr>
      <vt:lpstr>Rooted Binary trees</vt:lpstr>
      <vt:lpstr>Functions defined on rooted binary trees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CSE311: Foundations of Computing</dc:title>
  <dc:creator/>
  <cp:lastModifiedBy/>
  <cp:revision>5</cp:revision>
  <cp:lastPrinted>1901-01-01T07:00:00Z</cp:lastPrinted>
  <dcterms:created xsi:type="dcterms:W3CDTF">2010-01-04T17:42:51Z</dcterms:created>
  <dcterms:modified xsi:type="dcterms:W3CDTF">2012-10-31T17:45:27Z</dcterms:modified>
</cp:coreProperties>
</file>