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15"/>
  </p:notesMasterIdLst>
  <p:handoutMasterIdLst>
    <p:handoutMasterId r:id="rId16"/>
  </p:handoutMasterIdLst>
  <p:sldIdLst>
    <p:sldId id="413" r:id="rId2"/>
    <p:sldId id="415" r:id="rId3"/>
    <p:sldId id="523" r:id="rId4"/>
    <p:sldId id="524" r:id="rId5"/>
    <p:sldId id="533" r:id="rId6"/>
    <p:sldId id="525" r:id="rId7"/>
    <p:sldId id="526" r:id="rId8"/>
    <p:sldId id="527" r:id="rId9"/>
    <p:sldId id="528" r:id="rId10"/>
    <p:sldId id="529" r:id="rId11"/>
    <p:sldId id="534" r:id="rId12"/>
    <p:sldId id="530" r:id="rId13"/>
    <p:sldId id="532" r:id="rId14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72" autoAdjust="0"/>
  </p:normalViewPr>
  <p:slideViewPr>
    <p:cSldViewPr>
      <p:cViewPr>
        <p:scale>
          <a:sx n="113" d="100"/>
          <a:sy n="113" d="100"/>
        </p:scale>
        <p:origin x="-90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28448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6797577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A127E-9E02-474A-A7F6-6DE8269B7C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5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B6A07-D05A-074A-B14E-654F5364B3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4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447A6-84A6-C443-A6FE-FF6BF2CF24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9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39881-4400-D740-8558-CE67231970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5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C65F1-04AE-C24C-8BFB-3DE3E3DD34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68B6F-4984-794C-8C1C-1C5C00A711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B2AF7-B7D3-C446-838C-01347EE754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5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57129-9000-DA4A-8BD5-4E7B4D32FB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4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3C8B2-D93C-9945-BB74-1FC50D1A89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6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56B49-3369-3F4D-96F9-13A73AC866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4DEF0-D0EC-5A46-A752-8B6B4E2B9E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9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0129238-489D-9642-94A2-4036C40411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14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Euclid’s Algorithm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Mathematical Induction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Autumn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46191DB-C8F2-C64B-BD44-474AC88B5EF2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</a:rPr>
              <a:t>Multiplicative Cipher:  f(x) = ax mod m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>
                <a:latin typeface="Calibri" charset="0"/>
              </a:rPr>
              <a:t>For a multiplicative cipher to be invertible:</a:t>
            </a:r>
          </a:p>
          <a:p>
            <a:pPr marL="0" indent="0">
              <a:buFont typeface="Arial" charset="0"/>
              <a:buNone/>
            </a:pPr>
            <a:r>
              <a:rPr lang="en-US">
                <a:latin typeface="Calibri" charset="0"/>
              </a:rPr>
              <a:t>	f(x) = ax mod m : {0, m-1} → {0, m-1}</a:t>
            </a:r>
          </a:p>
          <a:p>
            <a:pPr marL="0" indent="0">
              <a:buFont typeface="Arial" charset="0"/>
              <a:buNone/>
            </a:pPr>
            <a:r>
              <a:rPr lang="en-US">
                <a:latin typeface="Calibri" charset="0"/>
              </a:rPr>
              <a:t>	must be one to one and onto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3D708941-4BA7-D341-9B29-4B6C14EC7EBD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962400"/>
            <a:ext cx="7924800" cy="1384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ea typeface="MS PGothic" pitchFamily="34" charset="-128"/>
                <a:cs typeface="+mn-cs"/>
              </a:rPr>
              <a:t>Lemma:  If there is an integer b such that </a:t>
            </a:r>
          </a:p>
          <a:p>
            <a:pPr>
              <a:defRPr/>
            </a:pPr>
            <a:r>
              <a:rPr lang="en-US" sz="2800" dirty="0" err="1">
                <a:ea typeface="MS PGothic" pitchFamily="34" charset="-128"/>
                <a:cs typeface="+mn-cs"/>
              </a:rPr>
              <a:t>ab</a:t>
            </a:r>
            <a:r>
              <a:rPr lang="en-US" sz="2800" dirty="0">
                <a:ea typeface="MS PGothic" pitchFamily="34" charset="-128"/>
                <a:cs typeface="+mn-cs"/>
              </a:rPr>
              <a:t> mod m = 1, then the function f(x) = ax mod m is one to one and onto.</a:t>
            </a:r>
          </a:p>
        </p:txBody>
      </p:sp>
    </p:spTree>
    <p:extLst>
      <p:ext uri="{BB962C8B-B14F-4D97-AF65-F5344CB8AC3E}">
        <p14:creationId xmlns:p14="http://schemas.microsoft.com/office/powerpoint/2010/main" val="320182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Multiplicative inverse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9881-4400-D740-8558-CE672319703E}" type="slidenum">
              <a:rPr lang="en-US" smtClean="0"/>
              <a:pPr/>
              <a:t>11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70467" y="1676400"/>
                <a:ext cx="7543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9 is the multiplicative inverse of 3 mod 26 since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∙9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𝑚𝑜𝑑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26=1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67" y="1676400"/>
                <a:ext cx="754380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64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0591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Computing the multiplicative inverse </a:t>
            </a:r>
            <a:r>
              <a:rPr lang="en-US" dirty="0">
                <a:latin typeface="Calibri" charset="0"/>
              </a:rPr>
              <a:t>mod 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>
                <a:latin typeface="Calibri" charset="0"/>
              </a:rPr>
              <a:t>Suppose GCD(a, m) = 1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 dirty="0">
                <a:latin typeface="Calibri" charset="0"/>
              </a:rPr>
              <a:t>By </a:t>
            </a:r>
            <a:r>
              <a:rPr lang="en-US" dirty="0" err="1" smtClean="0">
                <a:latin typeface="Calibri" charset="0"/>
              </a:rPr>
              <a:t>Bézoit’s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Theorem, there exist integers s and t such that </a:t>
            </a:r>
            <a:r>
              <a:rPr lang="en-US" dirty="0" err="1">
                <a:latin typeface="Calibri" charset="0"/>
              </a:rPr>
              <a:t>sa</a:t>
            </a:r>
            <a:r>
              <a:rPr lang="en-US" dirty="0">
                <a:latin typeface="Calibri" charset="0"/>
              </a:rPr>
              <a:t> + tm = 1.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 dirty="0">
                <a:latin typeface="Calibri" charset="0"/>
              </a:rPr>
              <a:t>s is the multiplicative inverse of a:</a:t>
            </a:r>
          </a:p>
          <a:p>
            <a:pPr marL="0" indent="0">
              <a:buFont typeface="Arial" charset="0"/>
              <a:buNone/>
            </a:pPr>
            <a:r>
              <a:rPr lang="en-US" dirty="0">
                <a:latin typeface="Calibri" charset="0"/>
              </a:rPr>
              <a:t>	1 = (</a:t>
            </a:r>
            <a:r>
              <a:rPr lang="en-US" dirty="0" err="1">
                <a:latin typeface="Calibri" charset="0"/>
              </a:rPr>
              <a:t>sa</a:t>
            </a:r>
            <a:r>
              <a:rPr lang="en-US" dirty="0">
                <a:latin typeface="Calibri" charset="0"/>
              </a:rPr>
              <a:t> + tm) mod m = </a:t>
            </a:r>
            <a:r>
              <a:rPr lang="en-US" dirty="0" err="1">
                <a:latin typeface="Calibri" charset="0"/>
              </a:rPr>
              <a:t>sa</a:t>
            </a:r>
            <a:r>
              <a:rPr lang="en-US" dirty="0">
                <a:latin typeface="Calibri" charset="0"/>
              </a:rPr>
              <a:t> mod 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B474D1E-BCD4-4543-A50A-A9972FB08E76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1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7x mod 26 =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9881-4400-D740-8558-CE672319703E}" type="slidenum">
              <a:rPr lang="en-US" smtClean="0"/>
              <a:pPr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48400" y="6172200"/>
                <a:ext cx="26670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Hint: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∙26−11∙7=1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6172200"/>
                <a:ext cx="2667000" cy="381000"/>
              </a:xfrm>
              <a:prstGeom prst="rect">
                <a:avLst/>
              </a:prstGeom>
              <a:blipFill rotWithShape="1">
                <a:blip r:embed="rId2"/>
                <a:stretch>
                  <a:fillRect l="-1591" t="-6250" b="-18750"/>
                </a:stretch>
              </a:blipFill>
              <a:ln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99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Today: 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5.1     7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4.1     6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3.2     5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Homework 5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Available now!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Midterm:  Friday,  Nov 2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Review sessions,  Thursday Nov 1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3:30-4:30 pm,  TBD,  Anderson or </a:t>
            </a:r>
            <a:r>
              <a:rPr lang="en-US" dirty="0" err="1" smtClean="0">
                <a:ea typeface="+mn-ea"/>
              </a:rPr>
              <a:t>Suciu</a:t>
            </a:r>
            <a:endParaRPr lang="en-US" dirty="0" smtClean="0">
              <a:ea typeface="+mn-ea"/>
            </a:endParaRPr>
          </a:p>
          <a:p>
            <a:pPr lvl="2" eaLnBrk="1" hangingPunct="1">
              <a:defRPr/>
            </a:pPr>
            <a:r>
              <a:rPr lang="en-US" dirty="0" smtClean="0"/>
              <a:t>4:30-5:30 </a:t>
            </a:r>
            <a:r>
              <a:rPr lang="en-US" dirty="0"/>
              <a:t>pm,  TBD,  Anderson or </a:t>
            </a:r>
            <a:r>
              <a:rPr lang="en-US" dirty="0" err="1"/>
              <a:t>Suciu</a:t>
            </a:r>
            <a:endParaRPr lang="en-US" dirty="0"/>
          </a:p>
          <a:p>
            <a:pPr lvl="2" eaLnBrk="1" hangingPunct="1">
              <a:defRPr/>
            </a:pPr>
            <a:endParaRPr lang="en-US" dirty="0" smtClean="0">
              <a:ea typeface="+mn-ea"/>
            </a:endParaRPr>
          </a:p>
          <a:p>
            <a:pPr lvl="2" eaLnBrk="1" hangingPunct="1">
              <a:defRPr/>
            </a:pP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smtClean="0">
                <a:ea typeface="+mn-ea"/>
              </a:rPr>
              <a:t> </a:t>
            </a: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39D6192-9A10-9346-AD32-30061000BB88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 from last lecture: </a:t>
            </a:r>
            <a:r>
              <a:rPr lang="en-US" dirty="0" err="1" smtClean="0"/>
              <a:t>Primality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9881-4400-D740-8558-CE672319703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1600200"/>
            <a:ext cx="79248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An integer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 greater than 1 is called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prime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 if the only positive factors of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 are 1 and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895600"/>
            <a:ext cx="79248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A positive integer that is greater than 1 and is not prime is called composite</a:t>
            </a:r>
            <a:r>
              <a:rPr lang="en-US" dirty="0">
                <a:latin typeface="Arial" pitchFamily="34" charset="0"/>
                <a:ea typeface="MS PGothic" pitchFamily="34" charset="-128"/>
                <a:cs typeface="+mn-cs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0275" y="4151312"/>
            <a:ext cx="73914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0" lvl="1">
              <a:defRPr/>
            </a:pP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Every positive integer greater than 1 has a unique prime factorization</a:t>
            </a:r>
          </a:p>
        </p:txBody>
      </p:sp>
    </p:spTree>
    <p:extLst>
      <p:ext uri="{BB962C8B-B14F-4D97-AF65-F5344CB8AC3E}">
        <p14:creationId xmlns:p14="http://schemas.microsoft.com/office/powerpoint/2010/main" val="69015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Greatest Common Divisor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GCD(a, b): Largest integer d such that </a:t>
            </a:r>
            <a:r>
              <a:rPr lang="en-US" dirty="0" err="1">
                <a:latin typeface="Calibri" charset="0"/>
              </a:rPr>
              <a:t>d|a</a:t>
            </a:r>
            <a:r>
              <a:rPr lang="en-US" dirty="0">
                <a:latin typeface="Calibri" charset="0"/>
              </a:rPr>
              <a:t> and </a:t>
            </a:r>
            <a:r>
              <a:rPr lang="en-US" dirty="0" err="1">
                <a:latin typeface="Calibri" charset="0"/>
              </a:rPr>
              <a:t>d|b</a:t>
            </a:r>
            <a:endParaRPr lang="en-US" dirty="0">
              <a:latin typeface="Calibri" charset="0"/>
            </a:endParaRPr>
          </a:p>
          <a:p>
            <a:pPr lvl="1"/>
            <a:r>
              <a:rPr lang="en-US" dirty="0">
                <a:latin typeface="Calibri" charset="0"/>
              </a:rPr>
              <a:t>GCD(100, 125) = </a:t>
            </a:r>
            <a:r>
              <a:rPr lang="en-US" dirty="0" smtClean="0">
                <a:latin typeface="Calibri" charset="0"/>
              </a:rPr>
              <a:t>25</a:t>
            </a:r>
            <a:endParaRPr lang="en-US" dirty="0">
              <a:latin typeface="Calibri" charset="0"/>
            </a:endParaRPr>
          </a:p>
          <a:p>
            <a:pPr lvl="1"/>
            <a:r>
              <a:rPr lang="en-US" dirty="0" smtClean="0">
                <a:latin typeface="Calibri" charset="0"/>
              </a:rPr>
              <a:t>GCD(18, </a:t>
            </a:r>
            <a:r>
              <a:rPr lang="en-US" dirty="0">
                <a:latin typeface="Calibri" charset="0"/>
              </a:rPr>
              <a:t>49) = </a:t>
            </a:r>
            <a:r>
              <a:rPr lang="en-US" dirty="0" smtClean="0">
                <a:latin typeface="Calibri" charset="0"/>
              </a:rPr>
              <a:t>1</a:t>
            </a:r>
            <a:endParaRPr lang="en-US" dirty="0">
              <a:latin typeface="Calibri" charset="0"/>
            </a:endParaRPr>
          </a:p>
          <a:p>
            <a:pPr lvl="1"/>
            <a:r>
              <a:rPr lang="en-US" dirty="0">
                <a:latin typeface="Calibri" charset="0"/>
              </a:rPr>
              <a:t>GCD(11, 66) </a:t>
            </a:r>
            <a:r>
              <a:rPr lang="en-US" dirty="0" smtClean="0">
                <a:latin typeface="Calibri" charset="0"/>
              </a:rPr>
              <a:t>=  11</a:t>
            </a:r>
            <a:endParaRPr lang="en-US" dirty="0">
              <a:latin typeface="Calibri" charset="0"/>
            </a:endParaRPr>
          </a:p>
          <a:p>
            <a:pPr lvl="1"/>
            <a:r>
              <a:rPr lang="en-US" dirty="0">
                <a:latin typeface="Calibri" charset="0"/>
              </a:rPr>
              <a:t>GCD(180, 252) </a:t>
            </a:r>
            <a:r>
              <a:rPr lang="en-US" dirty="0" smtClean="0">
                <a:latin typeface="Calibri" charset="0"/>
              </a:rPr>
              <a:t>= 36</a:t>
            </a:r>
            <a:endParaRPr lang="en-US" dirty="0">
              <a:latin typeface="Calibri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74CEBA7-5A77-3744-8800-B5CBE2E469B0}" type="slidenum">
              <a:rPr lang="en-US">
                <a:solidFill>
                  <a:srgbClr val="898989"/>
                </a:solidFill>
              </a:rPr>
              <a:pPr eaLnBrk="1" hangingPunct="1"/>
              <a:t>4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07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GCD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9881-4400-D740-8558-CE672319703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1371600"/>
            <a:ext cx="39624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Fact:  If d | a and d | b then d | (a – b)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Euclid’s </a:t>
            </a:r>
            <a:r>
              <a:rPr lang="en-US" dirty="0">
                <a:latin typeface="Calibri" charset="0"/>
              </a:rPr>
              <a:t>Algorithm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GCD(x, y) = GCD(y, x mod y)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72FD-5FB8-7446-B550-E4DA25226BB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590800"/>
            <a:ext cx="6248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dirty="0" err="1">
                <a:cs typeface="Arial" charset="0"/>
              </a:rPr>
              <a:t>int</a:t>
            </a:r>
            <a:r>
              <a:rPr lang="en-US" dirty="0">
                <a:cs typeface="Arial" charset="0"/>
              </a:rPr>
              <a:t> GCD(</a:t>
            </a:r>
            <a:r>
              <a:rPr lang="en-US" dirty="0" err="1">
                <a:cs typeface="Arial" charset="0"/>
              </a:rPr>
              <a:t>int</a:t>
            </a:r>
            <a:r>
              <a:rPr lang="en-US" dirty="0">
                <a:cs typeface="Arial" charset="0"/>
              </a:rPr>
              <a:t> a, </a:t>
            </a:r>
            <a:r>
              <a:rPr lang="en-US" dirty="0" err="1">
                <a:cs typeface="Arial" charset="0"/>
              </a:rPr>
              <a:t>int</a:t>
            </a:r>
            <a:r>
              <a:rPr lang="en-US" dirty="0">
                <a:cs typeface="Arial" charset="0"/>
              </a:rPr>
              <a:t> b){   /* a &gt;= b,   b &gt; 0 */</a:t>
            </a:r>
          </a:p>
          <a:p>
            <a:pPr eaLnBrk="1" hangingPunct="1"/>
            <a:r>
              <a:rPr lang="en-US" dirty="0">
                <a:cs typeface="Arial" charset="0"/>
              </a:rPr>
              <a:t>	</a:t>
            </a:r>
            <a:r>
              <a:rPr lang="en-US" dirty="0" err="1">
                <a:cs typeface="Arial" charset="0"/>
              </a:rPr>
              <a:t>int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tmp</a:t>
            </a:r>
            <a:r>
              <a:rPr lang="en-US" dirty="0">
                <a:cs typeface="Arial" charset="0"/>
              </a:rPr>
              <a:t>;</a:t>
            </a:r>
          </a:p>
          <a:p>
            <a:pPr eaLnBrk="1" hangingPunct="1"/>
            <a:r>
              <a:rPr lang="en-US" dirty="0">
                <a:cs typeface="Arial" charset="0"/>
              </a:rPr>
              <a:t>	</a:t>
            </a:r>
            <a:r>
              <a:rPr lang="en-US" dirty="0" err="1">
                <a:cs typeface="Arial" charset="0"/>
              </a:rPr>
              <a:t>int</a:t>
            </a:r>
            <a:r>
              <a:rPr lang="en-US" dirty="0">
                <a:cs typeface="Arial" charset="0"/>
              </a:rPr>
              <a:t> x = a;</a:t>
            </a:r>
          </a:p>
          <a:p>
            <a:pPr eaLnBrk="1" hangingPunct="1"/>
            <a:r>
              <a:rPr lang="en-US" dirty="0">
                <a:cs typeface="Arial" charset="0"/>
              </a:rPr>
              <a:t>	</a:t>
            </a:r>
            <a:r>
              <a:rPr lang="en-US" dirty="0" err="1">
                <a:cs typeface="Arial" charset="0"/>
              </a:rPr>
              <a:t>int</a:t>
            </a:r>
            <a:r>
              <a:rPr lang="en-US" dirty="0">
                <a:cs typeface="Arial" charset="0"/>
              </a:rPr>
              <a:t> y = b;</a:t>
            </a:r>
          </a:p>
          <a:p>
            <a:pPr eaLnBrk="1" hangingPunct="1"/>
            <a:r>
              <a:rPr lang="en-US" dirty="0">
                <a:cs typeface="Arial" charset="0"/>
              </a:rPr>
              <a:t>	while (y &gt; 0){</a:t>
            </a:r>
          </a:p>
          <a:p>
            <a:pPr eaLnBrk="1" hangingPunct="1"/>
            <a:r>
              <a:rPr lang="en-US" dirty="0">
                <a:cs typeface="Arial" charset="0"/>
              </a:rPr>
              <a:t>		</a:t>
            </a:r>
            <a:r>
              <a:rPr lang="en-US" dirty="0" err="1">
                <a:cs typeface="Arial" charset="0"/>
              </a:rPr>
              <a:t>tmp</a:t>
            </a:r>
            <a:r>
              <a:rPr lang="en-US" dirty="0">
                <a:cs typeface="Arial" charset="0"/>
              </a:rPr>
              <a:t> = x % y;</a:t>
            </a:r>
          </a:p>
          <a:p>
            <a:pPr eaLnBrk="1" hangingPunct="1"/>
            <a:r>
              <a:rPr lang="en-US" dirty="0">
                <a:cs typeface="Arial" charset="0"/>
              </a:rPr>
              <a:t>		x = y;</a:t>
            </a:r>
          </a:p>
          <a:p>
            <a:pPr eaLnBrk="1" hangingPunct="1"/>
            <a:r>
              <a:rPr lang="en-US" dirty="0">
                <a:cs typeface="Arial" charset="0"/>
              </a:rPr>
              <a:t>		y = </a:t>
            </a:r>
            <a:r>
              <a:rPr lang="en-US" dirty="0" err="1">
                <a:cs typeface="Arial" charset="0"/>
              </a:rPr>
              <a:t>tmp</a:t>
            </a:r>
            <a:r>
              <a:rPr lang="en-US" dirty="0">
                <a:cs typeface="Arial" charset="0"/>
              </a:rPr>
              <a:t>;</a:t>
            </a:r>
          </a:p>
          <a:p>
            <a:pPr eaLnBrk="1" hangingPunct="1"/>
            <a:r>
              <a:rPr lang="en-US" dirty="0">
                <a:cs typeface="Arial" charset="0"/>
              </a:rPr>
              <a:t>	}</a:t>
            </a:r>
          </a:p>
          <a:p>
            <a:pPr eaLnBrk="1" hangingPunct="1"/>
            <a:r>
              <a:rPr lang="en-US" dirty="0">
                <a:cs typeface="Arial" charset="0"/>
              </a:rPr>
              <a:t>	return x;</a:t>
            </a:r>
          </a:p>
          <a:p>
            <a:pPr eaLnBrk="1" hangingPunct="1"/>
            <a:r>
              <a:rPr lang="en-US" dirty="0">
                <a:cs typeface="Arial" charset="0"/>
              </a:rPr>
              <a:t>}</a:t>
            </a:r>
          </a:p>
          <a:p>
            <a:pPr eaLnBrk="1" hangingPunct="1"/>
            <a:endParaRPr lang="en-US" dirty="0"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6313" y="1447800"/>
            <a:ext cx="2819400" cy="369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MS PGothic" pitchFamily="34" charset="-128"/>
                <a:cs typeface="+mn-cs"/>
              </a:rPr>
              <a:t>Example: GCD(660, 126)</a:t>
            </a:r>
          </a:p>
        </p:txBody>
      </p:sp>
    </p:spTree>
    <p:extLst>
      <p:ext uri="{BB962C8B-B14F-4D97-AF65-F5344CB8AC3E}">
        <p14:creationId xmlns:p14="http://schemas.microsoft.com/office/powerpoint/2010/main" val="19160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Extended </a:t>
            </a:r>
            <a:r>
              <a:rPr lang="en-US" dirty="0" smtClean="0">
                <a:latin typeface="Calibri" charset="0"/>
              </a:rPr>
              <a:t>Euclid’s </a:t>
            </a:r>
            <a:r>
              <a:rPr lang="en-US" dirty="0">
                <a:latin typeface="Calibri" charset="0"/>
              </a:rPr>
              <a:t>Algorithm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If GCD(x, y) = g, there exist integers s, t, such </a:t>
            </a:r>
            <a:r>
              <a:rPr lang="en-US" dirty="0" err="1">
                <a:latin typeface="Calibri" charset="0"/>
              </a:rPr>
              <a:t>sx</a:t>
            </a:r>
            <a:r>
              <a:rPr lang="en-US" dirty="0">
                <a:latin typeface="Calibri" charset="0"/>
              </a:rPr>
              <a:t> + </a:t>
            </a:r>
            <a:r>
              <a:rPr lang="en-US" dirty="0" err="1">
                <a:latin typeface="Calibri" charset="0"/>
              </a:rPr>
              <a:t>ty</a:t>
            </a:r>
            <a:r>
              <a:rPr lang="en-US" dirty="0">
                <a:latin typeface="Calibri" charset="0"/>
              </a:rPr>
              <a:t> = g;</a:t>
            </a: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The values x, y in </a:t>
            </a:r>
            <a:r>
              <a:rPr lang="en-US" dirty="0" smtClean="0">
                <a:latin typeface="Calibri" charset="0"/>
              </a:rPr>
              <a:t>Euclid’s </a:t>
            </a:r>
            <a:r>
              <a:rPr lang="en-US" dirty="0">
                <a:latin typeface="Calibri" charset="0"/>
              </a:rPr>
              <a:t>algorithm are linear sums of a, b.  </a:t>
            </a:r>
          </a:p>
          <a:p>
            <a:pPr lvl="1"/>
            <a:r>
              <a:rPr lang="en-US" dirty="0">
                <a:latin typeface="Calibri" charset="0"/>
              </a:rPr>
              <a:t>A little book keeping can be used to keep track of the constants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33F8E4F1-BB81-7A41-A63C-648612BCA30C}" type="slidenum">
              <a:rPr lang="en-US">
                <a:solidFill>
                  <a:srgbClr val="898989"/>
                </a:solidFill>
              </a:rPr>
              <a:pPr eaLnBrk="1" hangingPunct="1"/>
              <a:t>7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3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charset="0"/>
              </a:rPr>
              <a:t>Bézout’s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Theorem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F21F36A-72BF-444D-8AE0-0821BE69172D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1828800"/>
            <a:ext cx="7239000" cy="1384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ea typeface="MS PGothic" pitchFamily="34" charset="-128"/>
                <a:cs typeface="+mn-cs"/>
              </a:rPr>
              <a:t>If </a:t>
            </a:r>
            <a:r>
              <a:rPr lang="en-US" sz="2800" i="1" dirty="0">
                <a:ea typeface="MS PGothic" pitchFamily="34" charset="-128"/>
                <a:cs typeface="+mn-cs"/>
              </a:rPr>
              <a:t>a</a:t>
            </a:r>
            <a:r>
              <a:rPr lang="en-US" sz="2800" dirty="0">
                <a:ea typeface="MS PGothic" pitchFamily="34" charset="-128"/>
                <a:cs typeface="+mn-cs"/>
              </a:rPr>
              <a:t> and </a:t>
            </a:r>
            <a:r>
              <a:rPr lang="en-US" sz="2800" i="1" dirty="0">
                <a:ea typeface="MS PGothic" pitchFamily="34" charset="-128"/>
                <a:cs typeface="+mn-cs"/>
              </a:rPr>
              <a:t>b</a:t>
            </a:r>
            <a:r>
              <a:rPr lang="en-US" sz="2800" dirty="0">
                <a:ea typeface="MS PGothic" pitchFamily="34" charset="-128"/>
                <a:cs typeface="+mn-cs"/>
              </a:rPr>
              <a:t> are positive integers, then there exist integers </a:t>
            </a:r>
            <a:r>
              <a:rPr lang="en-US" sz="2800" i="1" dirty="0">
                <a:ea typeface="MS PGothic" pitchFamily="34" charset="-128"/>
                <a:cs typeface="+mn-cs"/>
              </a:rPr>
              <a:t>s</a:t>
            </a:r>
            <a:r>
              <a:rPr lang="en-US" sz="2800" dirty="0">
                <a:ea typeface="MS PGothic" pitchFamily="34" charset="-128"/>
                <a:cs typeface="+mn-cs"/>
              </a:rPr>
              <a:t> and </a:t>
            </a:r>
            <a:r>
              <a:rPr lang="en-US" sz="2800" i="1" dirty="0">
                <a:ea typeface="MS PGothic" pitchFamily="34" charset="-128"/>
                <a:cs typeface="+mn-cs"/>
              </a:rPr>
              <a:t>t</a:t>
            </a:r>
            <a:r>
              <a:rPr lang="en-US" sz="2800" dirty="0">
                <a:ea typeface="MS PGothic" pitchFamily="34" charset="-128"/>
                <a:cs typeface="+mn-cs"/>
              </a:rPr>
              <a:t> such that </a:t>
            </a:r>
          </a:p>
          <a:p>
            <a:pPr>
              <a:defRPr/>
            </a:pPr>
            <a:r>
              <a:rPr lang="en-US" sz="2800" i="1" dirty="0">
                <a:ea typeface="MS PGothic" pitchFamily="34" charset="-128"/>
                <a:cs typeface="+mn-cs"/>
              </a:rPr>
              <a:t>		</a:t>
            </a:r>
            <a:r>
              <a:rPr lang="en-US" sz="2800" i="1" dirty="0" err="1">
                <a:ea typeface="MS PGothic" pitchFamily="34" charset="-128"/>
                <a:cs typeface="+mn-cs"/>
              </a:rPr>
              <a:t>gcd</a:t>
            </a:r>
            <a:r>
              <a:rPr lang="en-US" sz="2800" i="1" dirty="0">
                <a:ea typeface="MS PGothic" pitchFamily="34" charset="-128"/>
                <a:cs typeface="+mn-cs"/>
              </a:rPr>
              <a:t>(</a:t>
            </a:r>
            <a:r>
              <a:rPr lang="en-US" sz="2800" i="1" dirty="0" err="1">
                <a:ea typeface="MS PGothic" pitchFamily="34" charset="-128"/>
                <a:cs typeface="+mn-cs"/>
              </a:rPr>
              <a:t>a,b</a:t>
            </a:r>
            <a:r>
              <a:rPr lang="en-US" sz="2800" i="1" dirty="0">
                <a:ea typeface="MS PGothic" pitchFamily="34" charset="-128"/>
                <a:cs typeface="+mn-cs"/>
              </a:rPr>
              <a:t>) = </a:t>
            </a:r>
            <a:r>
              <a:rPr lang="en-US" sz="2800" i="1" dirty="0" err="1">
                <a:ea typeface="MS PGothic" pitchFamily="34" charset="-128"/>
                <a:cs typeface="+mn-cs"/>
              </a:rPr>
              <a:t>sa</a:t>
            </a:r>
            <a:r>
              <a:rPr lang="en-US" sz="2800" i="1" dirty="0">
                <a:ea typeface="MS PGothic" pitchFamily="34" charset="-128"/>
                <a:cs typeface="+mn-cs"/>
              </a:rPr>
              <a:t> + </a:t>
            </a:r>
            <a:r>
              <a:rPr lang="en-US" sz="2800" i="1" dirty="0" err="1">
                <a:ea typeface="MS PGothic" pitchFamily="34" charset="-128"/>
                <a:cs typeface="+mn-cs"/>
              </a:rPr>
              <a:t>tb</a:t>
            </a:r>
            <a:r>
              <a:rPr lang="en-US" sz="2800" dirty="0">
                <a:ea typeface="MS PGothic" pitchFamily="34" charset="-128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Simple cipher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Caesar cipher,  a → b, b → c, . . .</a:t>
            </a:r>
          </a:p>
          <a:p>
            <a:pPr lvl="1"/>
            <a:r>
              <a:rPr lang="en-US">
                <a:latin typeface="Calibri" charset="0"/>
              </a:rPr>
              <a:t>HELLOWORLD → IFMMPXPSME</a:t>
            </a:r>
          </a:p>
          <a:p>
            <a:r>
              <a:rPr lang="en-US">
                <a:latin typeface="Calibri" charset="0"/>
              </a:rPr>
              <a:t>Shift cipher</a:t>
            </a:r>
          </a:p>
          <a:p>
            <a:pPr lvl="1"/>
            <a:r>
              <a:rPr lang="en-US">
                <a:latin typeface="Calibri" charset="0"/>
              </a:rPr>
              <a:t>f(x) = (x + k) mod 26</a:t>
            </a:r>
          </a:p>
          <a:p>
            <a:pPr lvl="1"/>
            <a:r>
              <a:rPr lang="en-US">
                <a:latin typeface="Calibri" charset="0"/>
              </a:rPr>
              <a:t>f</a:t>
            </a:r>
            <a:r>
              <a:rPr lang="en-US" baseline="30000">
                <a:latin typeface="Calibri" charset="0"/>
              </a:rPr>
              <a:t>-1</a:t>
            </a:r>
            <a:r>
              <a:rPr lang="en-US">
                <a:latin typeface="Calibri" charset="0"/>
              </a:rPr>
              <a:t>(x) = (x – k) mod 26</a:t>
            </a:r>
          </a:p>
          <a:p>
            <a:r>
              <a:rPr lang="en-US">
                <a:latin typeface="Calibri" charset="0"/>
              </a:rPr>
              <a:t>f(x) = (ax + b) mod 26</a:t>
            </a:r>
          </a:p>
          <a:p>
            <a:pPr lvl="1"/>
            <a:r>
              <a:rPr lang="en-US">
                <a:latin typeface="Calibri" charset="0"/>
              </a:rPr>
              <a:t>How good is the cipher f(x) = (2x + 1) mod 26</a:t>
            </a:r>
          </a:p>
          <a:p>
            <a:pPr lvl="1"/>
            <a:endParaRPr lang="en-US">
              <a:latin typeface="Calibri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AA625DD-D469-6747-B66E-0EC3C8E2589C}" type="slidenum">
              <a:rPr 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3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535</Words>
  <Application>Microsoft Office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CSE 311  Foundations of Computing I</vt:lpstr>
      <vt:lpstr>Announcements</vt:lpstr>
      <vt:lpstr>Highlight from last lecture: Primality</vt:lpstr>
      <vt:lpstr>Greatest Common Divisor</vt:lpstr>
      <vt:lpstr>Computing the GCD</vt:lpstr>
      <vt:lpstr>Euclid’s Algorithm</vt:lpstr>
      <vt:lpstr>Extended Euclid’s Algorithm</vt:lpstr>
      <vt:lpstr>Bézout’s Theorem</vt:lpstr>
      <vt:lpstr>Simple cipher</vt:lpstr>
      <vt:lpstr>Multiplicative Cipher:  f(x) = ax mod m</vt:lpstr>
      <vt:lpstr>Multiplicative inverse</vt:lpstr>
      <vt:lpstr>Computing the multiplicative inverse mod m</vt:lpstr>
      <vt:lpstr>Solve 7x mod 26 =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2012-10-25T17:35:11Z</dcterms:modified>
</cp:coreProperties>
</file>