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706" r:id="rId1"/>
  </p:sldMasterIdLst>
  <p:notesMasterIdLst>
    <p:notesMasterId r:id="rId26"/>
  </p:notesMasterIdLst>
  <p:handoutMasterIdLst>
    <p:handoutMasterId r:id="rId27"/>
  </p:handoutMasterIdLst>
  <p:sldIdLst>
    <p:sldId id="413" r:id="rId2"/>
    <p:sldId id="415" r:id="rId3"/>
    <p:sldId id="523" r:id="rId4"/>
    <p:sldId id="524" r:id="rId5"/>
    <p:sldId id="525" r:id="rId6"/>
    <p:sldId id="526" r:id="rId7"/>
    <p:sldId id="527" r:id="rId8"/>
    <p:sldId id="528" r:id="rId9"/>
    <p:sldId id="529" r:id="rId10"/>
    <p:sldId id="530" r:id="rId11"/>
    <p:sldId id="531" r:id="rId12"/>
    <p:sldId id="532" r:id="rId13"/>
    <p:sldId id="533" r:id="rId14"/>
    <p:sldId id="534" r:id="rId15"/>
    <p:sldId id="535" r:id="rId16"/>
    <p:sldId id="536" r:id="rId17"/>
    <p:sldId id="537" r:id="rId18"/>
    <p:sldId id="538" r:id="rId19"/>
    <p:sldId id="539" r:id="rId20"/>
    <p:sldId id="505" r:id="rId21"/>
    <p:sldId id="501" r:id="rId22"/>
    <p:sldId id="502" r:id="rId23"/>
    <p:sldId id="540" r:id="rId24"/>
    <p:sldId id="506" r:id="rId25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99"/>
    <a:srgbClr val="FFFF00"/>
    <a:srgbClr val="CC99FF"/>
    <a:srgbClr val="00CCFF"/>
    <a:srgbClr val="9999FF"/>
    <a:srgbClr val="6699FF"/>
    <a:srgbClr val="4D4D4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72" autoAdjust="0"/>
  </p:normalViewPr>
  <p:slideViewPr>
    <p:cSldViewPr>
      <p:cViewPr>
        <p:scale>
          <a:sx n="112" d="100"/>
          <a:sy n="112" d="100"/>
        </p:scale>
        <p:origin x="-62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04252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093" tIns="47205" rIns="96093" bIns="472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2969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5075" y="727075"/>
            <a:ext cx="4845050" cy="36337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5712642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0E374-8B90-794C-BEA1-D6A8616ED1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91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16ED5-8ED2-6447-AF97-5DE5D029AB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71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79D66-9E63-FA4C-9386-B5B1987A35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6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E87E6-1845-084C-8549-93C540FA78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1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1F12A-ACBF-AF4E-9B65-75079EA985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3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04083-CAE1-F44C-8F10-AE90EB593E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31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DA7A7-6A39-9348-9D3E-EB6CB8B6B1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87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866B7-3D88-8A4B-BE28-1CFFC18004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45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6CB16-E90B-2E43-877E-3EA9E788F2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14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282B8D-AA80-1D48-B64A-D372BFD16F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15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602B9-AA9F-6B42-9BD8-997DB8F9FE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348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8EA1764-3EEC-D740-B1E1-2B88097802E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7.xml"/><Relationship Id="rId1" Type="http://schemas.openxmlformats.org/officeDocument/2006/relationships/tags" Target="../tags/tag4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slideLayout" Target="../slideLayouts/slideLayout6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13" Type="http://schemas.openxmlformats.org/officeDocument/2006/relationships/tags" Target="../tags/tag22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12" Type="http://schemas.openxmlformats.org/officeDocument/2006/relationships/tags" Target="../tags/tag21.xml"/><Relationship Id="rId17" Type="http://schemas.openxmlformats.org/officeDocument/2006/relationships/tags" Target="../tags/tag26.xml"/><Relationship Id="rId2" Type="http://schemas.openxmlformats.org/officeDocument/2006/relationships/tags" Target="../tags/tag11.xml"/><Relationship Id="rId16" Type="http://schemas.openxmlformats.org/officeDocument/2006/relationships/tags" Target="../tags/tag25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11" Type="http://schemas.openxmlformats.org/officeDocument/2006/relationships/tags" Target="../tags/tag20.xml"/><Relationship Id="rId5" Type="http://schemas.openxmlformats.org/officeDocument/2006/relationships/tags" Target="../tags/tag14.xml"/><Relationship Id="rId15" Type="http://schemas.openxmlformats.org/officeDocument/2006/relationships/tags" Target="../tags/tag24.xml"/><Relationship Id="rId10" Type="http://schemas.openxmlformats.org/officeDocument/2006/relationships/tags" Target="../tags/tag19.xml"/><Relationship Id="rId4" Type="http://schemas.openxmlformats.org/officeDocument/2006/relationships/tags" Target="../tags/tag13.xml"/><Relationship Id="rId9" Type="http://schemas.openxmlformats.org/officeDocument/2006/relationships/tags" Target="../tags/tag18.xml"/><Relationship Id="rId14" Type="http://schemas.openxmlformats.org/officeDocument/2006/relationships/tags" Target="../tags/tag2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13" Type="http://schemas.openxmlformats.org/officeDocument/2006/relationships/tags" Target="../tags/tag39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12" Type="http://schemas.openxmlformats.org/officeDocument/2006/relationships/tags" Target="../tags/tag38.xml"/><Relationship Id="rId17" Type="http://schemas.openxmlformats.org/officeDocument/2006/relationships/tags" Target="../tags/tag43.xml"/><Relationship Id="rId2" Type="http://schemas.openxmlformats.org/officeDocument/2006/relationships/tags" Target="../tags/tag28.xml"/><Relationship Id="rId16" Type="http://schemas.openxmlformats.org/officeDocument/2006/relationships/tags" Target="../tags/tag42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11" Type="http://schemas.openxmlformats.org/officeDocument/2006/relationships/tags" Target="../tags/tag37.xml"/><Relationship Id="rId5" Type="http://schemas.openxmlformats.org/officeDocument/2006/relationships/tags" Target="../tags/tag31.xml"/><Relationship Id="rId15" Type="http://schemas.openxmlformats.org/officeDocument/2006/relationships/tags" Target="../tags/tag41.xml"/><Relationship Id="rId10" Type="http://schemas.openxmlformats.org/officeDocument/2006/relationships/tags" Target="../tags/tag36.xml"/><Relationship Id="rId4" Type="http://schemas.openxmlformats.org/officeDocument/2006/relationships/tags" Target="../tags/tag30.xml"/><Relationship Id="rId9" Type="http://schemas.openxmlformats.org/officeDocument/2006/relationships/tags" Target="../tags/tag35.xml"/><Relationship Id="rId14" Type="http://schemas.openxmlformats.org/officeDocument/2006/relationships/tags" Target="../tags/tag4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5.xml"/><Relationship Id="rId1" Type="http://schemas.openxmlformats.org/officeDocument/2006/relationships/tags" Target="../tags/tag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CSE 311  Foundations of Computing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Lecture 11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Modular Arithmetic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Autumn 2012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7F2A2945-0523-6646-9397-B5D335408649}" type="slidenum">
              <a:rPr lang="en-US">
                <a:solidFill>
                  <a:srgbClr val="898989"/>
                </a:solidFill>
              </a:rPr>
              <a:pPr eaLnBrk="1" hangingPunct="1"/>
              <a:t>1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Modular Arithmetic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Arithmetic over a finite domain</a:t>
            </a:r>
          </a:p>
          <a:p>
            <a:r>
              <a:rPr lang="en-US" smtClean="0"/>
              <a:t>In computing, almost all computations are over a finite domain</a:t>
            </a:r>
          </a:p>
        </p:txBody>
      </p:sp>
    </p:spTree>
    <p:extLst>
      <p:ext uri="{BB962C8B-B14F-4D97-AF65-F5344CB8AC3E}">
        <p14:creationId xmlns:p14="http://schemas.microsoft.com/office/powerpoint/2010/main" val="74674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What are the values computed?</a:t>
            </a:r>
          </a:p>
        </p:txBody>
      </p:sp>
      <p:sp>
        <p:nvSpPr>
          <p:cNvPr id="12291" name="TextBox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2514600"/>
            <a:ext cx="36576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>
                <a:cs typeface="Arial" charset="0"/>
              </a:rPr>
              <a:t> public void Test1() {</a:t>
            </a:r>
          </a:p>
          <a:p>
            <a:pPr eaLnBrk="1" hangingPunct="1"/>
            <a:r>
              <a:rPr lang="en-US" sz="2000">
                <a:cs typeface="Arial" charset="0"/>
              </a:rPr>
              <a:t>            byte x = 250;</a:t>
            </a:r>
          </a:p>
          <a:p>
            <a:pPr eaLnBrk="1" hangingPunct="1"/>
            <a:r>
              <a:rPr lang="en-US" sz="2000">
                <a:cs typeface="Arial" charset="0"/>
              </a:rPr>
              <a:t>            byte y = 20;</a:t>
            </a:r>
          </a:p>
          <a:p>
            <a:pPr eaLnBrk="1" hangingPunct="1"/>
            <a:r>
              <a:rPr lang="pl-PL" sz="2000">
                <a:cs typeface="Arial" charset="0"/>
              </a:rPr>
              <a:t>            byte z = (byte) (x + y);</a:t>
            </a:r>
          </a:p>
          <a:p>
            <a:pPr eaLnBrk="1" hangingPunct="1"/>
            <a:r>
              <a:rPr lang="en-US" sz="2000">
                <a:cs typeface="Arial" charset="0"/>
              </a:rPr>
              <a:t>            Console.WriteLine(z);</a:t>
            </a:r>
          </a:p>
          <a:p>
            <a:pPr eaLnBrk="1" hangingPunct="1"/>
            <a:r>
              <a:rPr lang="en-US" sz="2000">
                <a:cs typeface="Arial" charset="0"/>
              </a:rPr>
              <a:t> } </a:t>
            </a:r>
          </a:p>
        </p:txBody>
      </p:sp>
      <p:sp>
        <p:nvSpPr>
          <p:cNvPr id="12292" name="TextBox 8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0" y="2514600"/>
            <a:ext cx="39624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>
                <a:cs typeface="Arial" charset="0"/>
              </a:rPr>
              <a:t> public void Test2() {</a:t>
            </a:r>
          </a:p>
          <a:p>
            <a:pPr eaLnBrk="1" hangingPunct="1"/>
            <a:r>
              <a:rPr lang="en-US" sz="2000">
                <a:cs typeface="Arial" charset="0"/>
              </a:rPr>
              <a:t>            sbyte x = 120;</a:t>
            </a:r>
          </a:p>
          <a:p>
            <a:pPr eaLnBrk="1" hangingPunct="1"/>
            <a:r>
              <a:rPr lang="en-US" sz="2000">
                <a:cs typeface="Arial" charset="0"/>
              </a:rPr>
              <a:t>            sbyte y = 20;</a:t>
            </a:r>
          </a:p>
          <a:p>
            <a:pPr eaLnBrk="1" hangingPunct="1"/>
            <a:r>
              <a:rPr lang="pl-PL" sz="2000">
                <a:cs typeface="Arial" charset="0"/>
              </a:rPr>
              <a:t>            </a:t>
            </a:r>
            <a:r>
              <a:rPr lang="en-US" sz="2000">
                <a:cs typeface="Arial" charset="0"/>
              </a:rPr>
              <a:t>s</a:t>
            </a:r>
            <a:r>
              <a:rPr lang="pl-PL" sz="2000">
                <a:cs typeface="Arial" charset="0"/>
              </a:rPr>
              <a:t>byte z = (</a:t>
            </a:r>
            <a:r>
              <a:rPr lang="en-US" sz="2000">
                <a:cs typeface="Arial" charset="0"/>
              </a:rPr>
              <a:t>s</a:t>
            </a:r>
            <a:r>
              <a:rPr lang="pl-PL" sz="2000">
                <a:cs typeface="Arial" charset="0"/>
              </a:rPr>
              <a:t>byte) (x + y);</a:t>
            </a:r>
          </a:p>
          <a:p>
            <a:pPr eaLnBrk="1" hangingPunct="1"/>
            <a:r>
              <a:rPr lang="en-US" sz="2000">
                <a:cs typeface="Arial" charset="0"/>
              </a:rPr>
              <a:t>            Console.WriteLine(z);</a:t>
            </a:r>
          </a:p>
          <a:p>
            <a:pPr eaLnBrk="1" hangingPunct="1"/>
            <a:r>
              <a:rPr lang="en-US" sz="2000">
                <a:cs typeface="Arial" charset="0"/>
              </a:rPr>
              <a:t> } </a:t>
            </a:r>
          </a:p>
        </p:txBody>
      </p:sp>
      <p:sp>
        <p:nvSpPr>
          <p:cNvPr id="12293" name="TextBox 11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9600" y="6019800"/>
            <a:ext cx="441325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14</a:t>
            </a:r>
          </a:p>
        </p:txBody>
      </p:sp>
      <p:sp>
        <p:nvSpPr>
          <p:cNvPr id="12294" name="TextBox 12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001000" y="6019800"/>
            <a:ext cx="628650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-116</a:t>
            </a:r>
          </a:p>
        </p:txBody>
      </p:sp>
      <p:sp>
        <p:nvSpPr>
          <p:cNvPr id="12295" name="TextBox 13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934200" y="1600200"/>
            <a:ext cx="1287463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[-128, 127]</a:t>
            </a:r>
          </a:p>
        </p:txBody>
      </p:sp>
    </p:spTree>
    <p:extLst>
      <p:ext uri="{BB962C8B-B14F-4D97-AF65-F5344CB8AC3E}">
        <p14:creationId xmlns:p14="http://schemas.microsoft.com/office/powerpoint/2010/main" val="210657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756DC5-6A22-4F20-91EA-5967D573816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133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3714750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676400"/>
            <a:ext cx="352425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241" b="34061"/>
          <a:stretch>
            <a:fillRect/>
          </a:stretch>
        </p:blipFill>
        <p:spPr bwMode="auto">
          <a:xfrm>
            <a:off x="457200" y="4073525"/>
            <a:ext cx="2286000" cy="1828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1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97"/>
          <a:stretch>
            <a:fillRect/>
          </a:stretch>
        </p:blipFill>
        <p:spPr bwMode="auto">
          <a:xfrm>
            <a:off x="5334000" y="4025900"/>
            <a:ext cx="2143125" cy="1828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5653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Arithmetic mod 7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r>
              <a:rPr lang="en-US" smtClean="0"/>
              <a:t>a +</a:t>
            </a:r>
            <a:r>
              <a:rPr lang="en-US" baseline="-25000" smtClean="0"/>
              <a:t>7</a:t>
            </a:r>
            <a:r>
              <a:rPr lang="en-US" smtClean="0"/>
              <a:t> b = (a + b) mod 7</a:t>
            </a:r>
          </a:p>
          <a:p>
            <a:r>
              <a:rPr lang="en-US" smtClean="0"/>
              <a:t>a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</a:t>
            </a:r>
            <a:r>
              <a:rPr lang="en-US" baseline="-25000" smtClean="0">
                <a:latin typeface="Symbol" pitchFamily="18" charset="2"/>
                <a:sym typeface="Symbol" pitchFamily="18" charset="2"/>
              </a:rPr>
              <a:t>7</a:t>
            </a:r>
            <a:r>
              <a:rPr lang="en-US" smtClean="0"/>
              <a:t> b = (a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</a:t>
            </a:r>
            <a:r>
              <a:rPr lang="en-US" smtClean="0"/>
              <a:t> b) mod 7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914400" y="3429000"/>
          <a:ext cx="3276600" cy="309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575"/>
                <a:gridCol w="409575"/>
                <a:gridCol w="409575"/>
                <a:gridCol w="409575"/>
                <a:gridCol w="409575"/>
                <a:gridCol w="409575"/>
                <a:gridCol w="409575"/>
                <a:gridCol w="409575"/>
              </a:tblGrid>
              <a:tr h="38735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5029200" y="3429000"/>
          <a:ext cx="3276600" cy="309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9575"/>
                <a:gridCol w="409575"/>
                <a:gridCol w="409575"/>
                <a:gridCol w="409575"/>
                <a:gridCol w="409575"/>
                <a:gridCol w="409575"/>
                <a:gridCol w="409575"/>
                <a:gridCol w="409575"/>
              </a:tblGrid>
              <a:tr h="38735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</a:t>
                      </a:r>
                      <a:r>
                        <a:rPr lang="en-US" sz="1400" baseline="0" dirty="0" smtClean="0"/>
                        <a:t>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178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Divisibility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49D5F4-35E0-4AFA-8B81-9BE44EB3BAE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1981200"/>
            <a:ext cx="7391400" cy="12001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Arial" pitchFamily="34" charset="0"/>
              </a:rPr>
              <a:t>Integers a, b, with a ≠ 0, we say that a </a:t>
            </a:r>
            <a:r>
              <a:rPr lang="en-US" sz="2400" i="1" dirty="0">
                <a:latin typeface="Arial" pitchFamily="34" charset="0"/>
              </a:rPr>
              <a:t>divides</a:t>
            </a:r>
            <a:r>
              <a:rPr lang="en-US" sz="2400" dirty="0">
                <a:latin typeface="Arial" pitchFamily="34" charset="0"/>
              </a:rPr>
              <a:t> b is there is an integer k such that b = </a:t>
            </a:r>
            <a:r>
              <a:rPr lang="en-US" sz="2400" dirty="0" err="1">
                <a:latin typeface="Arial" pitchFamily="34" charset="0"/>
              </a:rPr>
              <a:t>ak</a:t>
            </a:r>
            <a:r>
              <a:rPr lang="en-US" sz="2400" dirty="0">
                <a:latin typeface="Arial" pitchFamily="34" charset="0"/>
              </a:rPr>
              <a:t>.  The notation   a | b denotes a divides b.</a:t>
            </a:r>
          </a:p>
        </p:txBody>
      </p:sp>
    </p:spTree>
    <p:extLst>
      <p:ext uri="{BB962C8B-B14F-4D97-AF65-F5344CB8AC3E}">
        <p14:creationId xmlns:p14="http://schemas.microsoft.com/office/powerpoint/2010/main" val="30469715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Division Theorem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9B1A30-7BB5-4C4F-8785-56DECEE3085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1600200"/>
            <a:ext cx="7239000" cy="1384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Arial" pitchFamily="34" charset="0"/>
              </a:rPr>
              <a:t>Let </a:t>
            </a:r>
            <a:r>
              <a:rPr lang="en-US" sz="2800" i="1" dirty="0">
                <a:latin typeface="Arial" pitchFamily="34" charset="0"/>
              </a:rPr>
              <a:t>a</a:t>
            </a:r>
            <a:r>
              <a:rPr lang="en-US" sz="2800" dirty="0">
                <a:latin typeface="Arial" pitchFamily="34" charset="0"/>
              </a:rPr>
              <a:t> be an integer and </a:t>
            </a:r>
            <a:r>
              <a:rPr lang="en-US" sz="2800" i="1" dirty="0">
                <a:latin typeface="Arial" pitchFamily="34" charset="0"/>
              </a:rPr>
              <a:t>d</a:t>
            </a:r>
            <a:r>
              <a:rPr lang="en-US" sz="2800" dirty="0">
                <a:latin typeface="Arial" pitchFamily="34" charset="0"/>
              </a:rPr>
              <a:t> a positive integer.  Then there are </a:t>
            </a:r>
            <a:r>
              <a:rPr lang="en-US" sz="2800" i="1" dirty="0">
                <a:latin typeface="Arial" pitchFamily="34" charset="0"/>
              </a:rPr>
              <a:t>unique</a:t>
            </a:r>
            <a:r>
              <a:rPr lang="en-US" sz="2800" dirty="0">
                <a:latin typeface="Arial" pitchFamily="34" charset="0"/>
              </a:rPr>
              <a:t> integers </a:t>
            </a:r>
            <a:r>
              <a:rPr lang="en-US" sz="2800" i="1" dirty="0">
                <a:latin typeface="Arial" pitchFamily="34" charset="0"/>
              </a:rPr>
              <a:t>q</a:t>
            </a:r>
            <a:r>
              <a:rPr lang="en-US" sz="2800" dirty="0">
                <a:latin typeface="Arial" pitchFamily="34" charset="0"/>
              </a:rPr>
              <a:t> and </a:t>
            </a:r>
            <a:r>
              <a:rPr lang="en-US" sz="2800" i="1" dirty="0">
                <a:latin typeface="Arial" pitchFamily="34" charset="0"/>
              </a:rPr>
              <a:t>r</a:t>
            </a:r>
            <a:r>
              <a:rPr lang="en-US" sz="2800" dirty="0">
                <a:latin typeface="Arial" pitchFamily="34" charset="0"/>
              </a:rPr>
              <a:t>, with 0 ≤ </a:t>
            </a:r>
            <a:r>
              <a:rPr lang="en-US" sz="2800" i="1" dirty="0">
                <a:latin typeface="Arial" pitchFamily="34" charset="0"/>
              </a:rPr>
              <a:t>r</a:t>
            </a:r>
            <a:r>
              <a:rPr lang="en-US" sz="2800" dirty="0">
                <a:latin typeface="Arial" pitchFamily="34" charset="0"/>
              </a:rPr>
              <a:t> &lt; </a:t>
            </a:r>
            <a:r>
              <a:rPr lang="en-US" sz="2800" i="1" dirty="0">
                <a:latin typeface="Arial" pitchFamily="34" charset="0"/>
              </a:rPr>
              <a:t>d</a:t>
            </a:r>
            <a:r>
              <a:rPr lang="en-US" sz="2800" dirty="0">
                <a:latin typeface="Arial" pitchFamily="34" charset="0"/>
              </a:rPr>
              <a:t>, such that </a:t>
            </a:r>
            <a:r>
              <a:rPr lang="en-US" sz="2800" i="1" dirty="0">
                <a:latin typeface="Arial" pitchFamily="34" charset="0"/>
              </a:rPr>
              <a:t>a</a:t>
            </a:r>
            <a:r>
              <a:rPr lang="en-US" sz="2800" dirty="0">
                <a:latin typeface="Arial" pitchFamily="34" charset="0"/>
              </a:rPr>
              <a:t> = </a:t>
            </a:r>
            <a:r>
              <a:rPr lang="en-US" sz="2800" i="1" dirty="0" err="1">
                <a:latin typeface="Arial" pitchFamily="34" charset="0"/>
              </a:rPr>
              <a:t>dq</a:t>
            </a:r>
            <a:r>
              <a:rPr lang="en-US" sz="2800" dirty="0">
                <a:latin typeface="Arial" pitchFamily="34" charset="0"/>
              </a:rPr>
              <a:t> + </a:t>
            </a:r>
            <a:r>
              <a:rPr lang="en-US" sz="2800" i="1" dirty="0">
                <a:latin typeface="Arial" pitchFamily="34" charset="0"/>
              </a:rPr>
              <a:t>r</a:t>
            </a:r>
            <a:r>
              <a:rPr lang="en-US" sz="2800" dirty="0">
                <a:latin typeface="Arial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81200" y="3429000"/>
            <a:ext cx="4953000" cy="523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i="1" dirty="0">
                <a:latin typeface="Arial" pitchFamily="34" charset="0"/>
              </a:rPr>
              <a:t>q</a:t>
            </a:r>
            <a:r>
              <a:rPr lang="en-US" sz="2800" dirty="0">
                <a:latin typeface="Arial" pitchFamily="34" charset="0"/>
              </a:rPr>
              <a:t> = </a:t>
            </a:r>
            <a:r>
              <a:rPr lang="en-US" sz="2800" i="1" dirty="0">
                <a:latin typeface="Arial" pitchFamily="34" charset="0"/>
              </a:rPr>
              <a:t>a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b="1" dirty="0">
                <a:latin typeface="Arial" pitchFamily="34" charset="0"/>
              </a:rPr>
              <a:t>div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i="1" dirty="0">
                <a:latin typeface="Arial" pitchFamily="34" charset="0"/>
              </a:rPr>
              <a:t>d</a:t>
            </a:r>
            <a:r>
              <a:rPr lang="en-US" sz="2800" dirty="0">
                <a:latin typeface="Arial" pitchFamily="34" charset="0"/>
              </a:rPr>
              <a:t>            </a:t>
            </a:r>
            <a:r>
              <a:rPr lang="en-US" sz="2800" i="1" dirty="0">
                <a:latin typeface="Arial" pitchFamily="34" charset="0"/>
              </a:rPr>
              <a:t>r</a:t>
            </a:r>
            <a:r>
              <a:rPr lang="en-US" sz="2800" dirty="0">
                <a:latin typeface="Arial" pitchFamily="34" charset="0"/>
              </a:rPr>
              <a:t> = </a:t>
            </a:r>
            <a:r>
              <a:rPr lang="en-US" sz="2800" i="1" dirty="0">
                <a:latin typeface="Arial" pitchFamily="34" charset="0"/>
              </a:rPr>
              <a:t>a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b="1" dirty="0">
                <a:latin typeface="Arial" pitchFamily="34" charset="0"/>
              </a:rPr>
              <a:t>mod</a:t>
            </a:r>
            <a:r>
              <a:rPr lang="en-US" sz="2800" dirty="0">
                <a:latin typeface="Arial" pitchFamily="34" charset="0"/>
              </a:rPr>
              <a:t> </a:t>
            </a:r>
            <a:r>
              <a:rPr lang="en-US" sz="2800" i="1" dirty="0">
                <a:latin typeface="Arial" pitchFamily="34" charset="0"/>
              </a:rPr>
              <a:t>d</a:t>
            </a:r>
          </a:p>
        </p:txBody>
      </p:sp>
      <p:sp>
        <p:nvSpPr>
          <p:cNvPr id="16392" name="TextBox 1"/>
          <p:cNvSpPr txBox="1">
            <a:spLocks noChangeArrowheads="1"/>
          </p:cNvSpPr>
          <p:nvPr/>
        </p:nvSpPr>
        <p:spPr bwMode="auto">
          <a:xfrm>
            <a:off x="304800" y="5791200"/>
            <a:ext cx="6224588" cy="400050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Note: r ≥ 0 even if a &lt; 0.  Not quite the same as 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a%d</a:t>
            </a:r>
            <a:r>
              <a:rPr lang="en-US" sz="2000"/>
              <a:t>  </a:t>
            </a:r>
          </a:p>
        </p:txBody>
      </p:sp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000" y="4191000"/>
            <a:ext cx="2300288" cy="122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4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520" b="17351"/>
          <a:stretch>
            <a:fillRect/>
          </a:stretch>
        </p:blipFill>
        <p:spPr bwMode="auto">
          <a:xfrm>
            <a:off x="6846888" y="5597525"/>
            <a:ext cx="1828800" cy="1187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6660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Modular Arithmetic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FD8BDF-BAA1-4E55-95E3-90B05E7489E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1676400"/>
            <a:ext cx="7772400" cy="15700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Arial" pitchFamily="34" charset="0"/>
              </a:rPr>
              <a:t>Let a and b be integers, and m be a positive integer.  We say a </a:t>
            </a:r>
            <a:r>
              <a:rPr lang="en-US" sz="2400" i="1" dirty="0">
                <a:latin typeface="Arial" pitchFamily="34" charset="0"/>
              </a:rPr>
              <a:t>is congruent to b modulo m </a:t>
            </a:r>
            <a:r>
              <a:rPr lang="en-US" sz="2400" dirty="0">
                <a:latin typeface="Arial" pitchFamily="34" charset="0"/>
              </a:rPr>
              <a:t>if m divides a – b.  We use the notation a ≡ b (mod m) to indicate that a is congruent to b modulo m.</a:t>
            </a:r>
          </a:p>
        </p:txBody>
      </p:sp>
    </p:spTree>
    <p:extLst>
      <p:ext uri="{BB962C8B-B14F-4D97-AF65-F5344CB8AC3E}">
        <p14:creationId xmlns:p14="http://schemas.microsoft.com/office/powerpoint/2010/main" val="4097001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Modular arithmetic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D21A7F-5AF4-4AEF-ACF4-CC0D5F202F5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1676400"/>
            <a:ext cx="7239000" cy="12001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Arial" pitchFamily="34" charset="0"/>
              </a:rPr>
              <a:t>Let a and b be integers, and let m be a positive integer.  Then a ≡ b (mod m) if and only if 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</a:rPr>
              <a:t>a mod m = b mod m.</a:t>
            </a:r>
          </a:p>
        </p:txBody>
      </p:sp>
    </p:spTree>
    <p:extLst>
      <p:ext uri="{BB962C8B-B14F-4D97-AF65-F5344CB8AC3E}">
        <p14:creationId xmlns:p14="http://schemas.microsoft.com/office/powerpoint/2010/main" val="20925612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Modular arithmetic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4A528-BECD-4E06-8767-B13B12A3B87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1447800"/>
            <a:ext cx="7315200" cy="15700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Arial" pitchFamily="34" charset="0"/>
              </a:rPr>
              <a:t>Let m be a positive integer.  If a ≡ b (mod m) and     c ≡ d (mod m), then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en-US" sz="2400" dirty="0">
                <a:latin typeface="Arial" pitchFamily="34" charset="0"/>
              </a:rPr>
              <a:t>a + c ≡ b + d (mod m)    and      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en-US" sz="2400" dirty="0">
                <a:latin typeface="Arial" pitchFamily="34" charset="0"/>
              </a:rPr>
              <a:t>ac ≡ </a:t>
            </a:r>
            <a:r>
              <a:rPr lang="en-US" sz="2400" dirty="0" err="1">
                <a:latin typeface="Arial" pitchFamily="34" charset="0"/>
              </a:rPr>
              <a:t>bd</a:t>
            </a:r>
            <a:r>
              <a:rPr lang="en-US" sz="2400" dirty="0">
                <a:latin typeface="Arial" pitchFamily="34" charset="0"/>
              </a:rPr>
              <a:t> (mod m)</a:t>
            </a:r>
          </a:p>
        </p:txBody>
      </p:sp>
    </p:spTree>
    <p:extLst>
      <p:ext uri="{BB962C8B-B14F-4D97-AF65-F5344CB8AC3E}">
        <p14:creationId xmlns:p14="http://schemas.microsoft.com/office/powerpoint/2010/main" val="41930121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882D2-52C8-4167-B685-862619E61BA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1600200"/>
            <a:ext cx="8763000" cy="4619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Arial" pitchFamily="34" charset="0"/>
              </a:rPr>
              <a:t>Let n be an integer, prove that n</a:t>
            </a:r>
            <a:r>
              <a:rPr lang="en-US" sz="2400" baseline="30000" dirty="0">
                <a:latin typeface="Arial" pitchFamily="34" charset="0"/>
              </a:rPr>
              <a:t>2</a:t>
            </a:r>
            <a:r>
              <a:rPr lang="en-US" sz="2400" dirty="0">
                <a:latin typeface="Arial" pitchFamily="34" charset="0"/>
              </a:rPr>
              <a:t> ≡ 0 (mod 4) or n</a:t>
            </a:r>
            <a:r>
              <a:rPr lang="en-US" sz="2400" baseline="30000" dirty="0">
                <a:latin typeface="Arial" pitchFamily="34" charset="0"/>
              </a:rPr>
              <a:t>2</a:t>
            </a:r>
            <a:r>
              <a:rPr lang="en-US" sz="2400" dirty="0">
                <a:latin typeface="Arial" pitchFamily="34" charset="0"/>
              </a:rPr>
              <a:t> ≡ 1 (mod 4)</a:t>
            </a:r>
          </a:p>
        </p:txBody>
      </p:sp>
    </p:spTree>
    <p:extLst>
      <p:ext uri="{BB962C8B-B14F-4D97-AF65-F5344CB8AC3E}">
        <p14:creationId xmlns:p14="http://schemas.microsoft.com/office/powerpoint/2010/main" val="266190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n-ea"/>
              </a:rPr>
              <a:t>Reading assignments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Today and Friday: 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4.1-4.3                        	     </a:t>
            </a:r>
            <a:r>
              <a:rPr lang="en-US" dirty="0">
                <a:ea typeface="+mn-ea"/>
              </a:rPr>
              <a:t>7</a:t>
            </a:r>
            <a:r>
              <a:rPr lang="en-US" baseline="30000" dirty="0">
                <a:ea typeface="+mn-ea"/>
              </a:rPr>
              <a:t>th</a:t>
            </a:r>
            <a:r>
              <a:rPr lang="en-US" dirty="0">
                <a:ea typeface="+mn-ea"/>
              </a:rPr>
              <a:t> Edition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3.5, 3.6		     </a:t>
            </a:r>
            <a:r>
              <a:rPr lang="en-US" dirty="0">
                <a:ea typeface="+mn-ea"/>
              </a:rPr>
              <a:t>6</a:t>
            </a:r>
            <a:r>
              <a:rPr lang="en-US" baseline="30000" dirty="0">
                <a:ea typeface="+mn-ea"/>
              </a:rPr>
              <a:t>th</a:t>
            </a:r>
            <a:r>
              <a:rPr lang="en-US" dirty="0">
                <a:ea typeface="+mn-ea"/>
              </a:rPr>
              <a:t> Edition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2.5, 2.6 </a:t>
            </a:r>
            <a:r>
              <a:rPr lang="en-US" dirty="0">
                <a:ea typeface="+mn-ea"/>
              </a:rPr>
              <a:t>up to p. </a:t>
            </a:r>
            <a:r>
              <a:rPr lang="en-US" dirty="0" smtClean="0">
                <a:ea typeface="+mn-ea"/>
              </a:rPr>
              <a:t>191     </a:t>
            </a:r>
            <a:r>
              <a:rPr lang="en-US" dirty="0">
                <a:ea typeface="+mn-ea"/>
              </a:rPr>
              <a:t>5</a:t>
            </a:r>
            <a:r>
              <a:rPr lang="en-US" baseline="30000" dirty="0">
                <a:ea typeface="+mn-ea"/>
              </a:rPr>
              <a:t>th</a:t>
            </a:r>
            <a:r>
              <a:rPr lang="en-US" dirty="0">
                <a:ea typeface="+mn-ea"/>
              </a:rPr>
              <a:t> </a:t>
            </a:r>
            <a:r>
              <a:rPr lang="en-US" dirty="0" smtClean="0">
                <a:ea typeface="+mn-ea"/>
              </a:rPr>
              <a:t>Edition</a:t>
            </a:r>
          </a:p>
          <a:p>
            <a:pPr eaLnBrk="1" hangingPunct="1">
              <a:defRPr/>
            </a:pPr>
            <a:r>
              <a:rPr lang="en-US" dirty="0" smtClean="0">
                <a:ea typeface="+mn-ea"/>
              </a:rPr>
              <a:t>Homework 4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Available now</a:t>
            </a:r>
          </a:p>
          <a:p>
            <a:pPr lvl="2" eaLnBrk="1" hangingPunct="1">
              <a:defRPr/>
            </a:pPr>
            <a:endParaRPr lang="en-US" dirty="0" smtClean="0">
              <a:ea typeface="+mn-ea"/>
            </a:endParaRPr>
          </a:p>
          <a:p>
            <a:pPr marL="457200" lvl="1" indent="0" eaLnBrk="1" hangingPunct="1">
              <a:buFont typeface="Arial" charset="0"/>
              <a:buNone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A99425C3-46C1-2945-9090-6BED94C67938}" type="slidenum">
              <a:rPr lang="en-US">
                <a:solidFill>
                  <a:srgbClr val="898989"/>
                </a:solidFill>
              </a:rPr>
              <a:pPr eaLnBrk="1" hangingPunct="1"/>
              <a:t>2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Cambria Math" pitchFamily="18" charset="0"/>
              </a:rPr>
              <a:t>n</a:t>
            </a:r>
            <a:r>
              <a:rPr lang="en-US" dirty="0" smtClean="0">
                <a:ea typeface="+mj-ea"/>
              </a:rPr>
              <a:t>-bit Unsigned Integer Representation</a:t>
            </a:r>
            <a:endParaRPr lang="en-US" dirty="0">
              <a:ea typeface="+mj-ea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3000">
                <a:latin typeface="Calibri" charset="0"/>
              </a:rPr>
              <a:t>Represent integer x as sum of powers of 2: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000">
                <a:latin typeface="Calibri" charset="0"/>
              </a:rPr>
              <a:t>    If  </a:t>
            </a:r>
            <a:r>
              <a:rPr lang="en-US" i="1">
                <a:latin typeface="Calibri" charset="0"/>
              </a:rPr>
              <a:t>x</a:t>
            </a:r>
            <a:r>
              <a:rPr lang="en-US" sz="3000">
                <a:latin typeface="Calibri" charset="0"/>
              </a:rPr>
              <a:t> = </a:t>
            </a:r>
            <a:r>
              <a:rPr lang="el-GR" sz="3600">
                <a:latin typeface="Calibri" charset="0"/>
                <a:cs typeface="Calibri" charset="0"/>
                <a:sym typeface="Symbol" charset="0"/>
              </a:rPr>
              <a:t></a:t>
            </a:r>
            <a:r>
              <a:rPr lang="en-US" sz="3700" baseline="-25000">
                <a:latin typeface="Calibri" charset="0"/>
                <a:cs typeface="Calibri" charset="0"/>
                <a:sym typeface="Symbol" charset="0"/>
              </a:rPr>
              <a:t>i=0</a:t>
            </a:r>
            <a:r>
              <a:rPr lang="en-US" sz="3000">
                <a:latin typeface="Calibri" charset="0"/>
                <a:cs typeface="Calibri" charset="0"/>
                <a:sym typeface="Symbol" charset="0"/>
              </a:rPr>
              <a:t>  </a:t>
            </a:r>
            <a:r>
              <a:rPr lang="en-US" i="1">
                <a:latin typeface="Calibri" charset="0"/>
                <a:cs typeface="Calibri" charset="0"/>
                <a:sym typeface="Symbol" charset="0"/>
              </a:rPr>
              <a:t>b</a:t>
            </a:r>
            <a:r>
              <a:rPr lang="en-US" i="1" baseline="-25000">
                <a:latin typeface="Calibri" charset="0"/>
                <a:cs typeface="Calibri" charset="0"/>
                <a:sym typeface="Symbol" charset="0"/>
              </a:rPr>
              <a:t>i</a:t>
            </a:r>
            <a:r>
              <a:rPr lang="en-US">
                <a:latin typeface="Calibri" charset="0"/>
                <a:cs typeface="Calibri" charset="0"/>
                <a:sym typeface="Symbol" charset="0"/>
              </a:rPr>
              <a:t> </a:t>
            </a:r>
            <a:r>
              <a:rPr lang="en-US" i="1">
                <a:latin typeface="Calibri" charset="0"/>
                <a:cs typeface="Calibri" charset="0"/>
                <a:sym typeface="Symbol" charset="0"/>
              </a:rPr>
              <a:t>2</a:t>
            </a:r>
            <a:r>
              <a:rPr lang="en-US" i="1" baseline="30000">
                <a:latin typeface="Calibri" charset="0"/>
                <a:cs typeface="Calibri" charset="0"/>
                <a:sym typeface="Symbol" charset="0"/>
              </a:rPr>
              <a:t>i</a:t>
            </a:r>
            <a:r>
              <a:rPr lang="en-US" sz="3000">
                <a:latin typeface="Calibri" charset="0"/>
                <a:cs typeface="Calibri" charset="0"/>
                <a:sym typeface="Symbol" charset="0"/>
              </a:rPr>
              <a:t> </a:t>
            </a:r>
            <a:r>
              <a:rPr lang="en-US" sz="3000">
                <a:latin typeface="Calibri" charset="0"/>
              </a:rPr>
              <a:t>where each </a:t>
            </a:r>
            <a:r>
              <a:rPr lang="en-US" i="1">
                <a:latin typeface="Calibri" charset="0"/>
              </a:rPr>
              <a:t>b</a:t>
            </a:r>
            <a:r>
              <a:rPr lang="en-US" i="1" baseline="-25000">
                <a:latin typeface="Calibri" charset="0"/>
              </a:rPr>
              <a:t>i </a:t>
            </a:r>
            <a:r>
              <a:rPr lang="en-US" sz="3000">
                <a:latin typeface="Cambria Math" charset="0"/>
                <a:cs typeface="Cambria Math" charset="0"/>
              </a:rPr>
              <a:t>∈ </a:t>
            </a:r>
            <a:r>
              <a:rPr lang="en-US" sz="3000">
                <a:latin typeface="Calibri" charset="0"/>
                <a:cs typeface="Cambria Math" charset="0"/>
              </a:rPr>
              <a:t>{0,1}</a:t>
            </a:r>
            <a:endParaRPr lang="en-US" sz="3000">
              <a:latin typeface="Calibri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000">
                <a:latin typeface="Calibri" charset="0"/>
              </a:rPr>
              <a:t>    then representation is </a:t>
            </a:r>
            <a:r>
              <a:rPr lang="en-US" i="1">
                <a:latin typeface="Calibri" charset="0"/>
              </a:rPr>
              <a:t>b</a:t>
            </a:r>
            <a:r>
              <a:rPr lang="en-US" i="1" baseline="-25000">
                <a:latin typeface="Calibri" charset="0"/>
              </a:rPr>
              <a:t>n-1</a:t>
            </a:r>
            <a:r>
              <a:rPr lang="en-US" i="1">
                <a:latin typeface="Calibri" charset="0"/>
              </a:rPr>
              <a:t>...b</a:t>
            </a:r>
            <a:r>
              <a:rPr lang="en-US" i="1" baseline="-25000">
                <a:latin typeface="Calibri" charset="0"/>
              </a:rPr>
              <a:t>2</a:t>
            </a:r>
            <a:r>
              <a:rPr lang="en-US" i="1">
                <a:latin typeface="Calibri" charset="0"/>
              </a:rPr>
              <a:t> b</a:t>
            </a:r>
            <a:r>
              <a:rPr lang="en-US" i="1" baseline="-25000">
                <a:latin typeface="Calibri" charset="0"/>
              </a:rPr>
              <a:t>1</a:t>
            </a:r>
            <a:r>
              <a:rPr lang="en-US" i="1">
                <a:latin typeface="Calibri" charset="0"/>
              </a:rPr>
              <a:t> b</a:t>
            </a:r>
            <a:r>
              <a:rPr lang="en-US" i="1" baseline="-25000">
                <a:latin typeface="Calibri" charset="0"/>
              </a:rPr>
              <a:t>0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3000" i="1" baseline="-25000">
              <a:latin typeface="Calibri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3000">
                <a:latin typeface="Calibri" charset="0"/>
              </a:rPr>
              <a:t>    </a:t>
            </a:r>
            <a:r>
              <a:rPr lang="en-US" sz="2600">
                <a:latin typeface="Calibri" charset="0"/>
              </a:rPr>
              <a:t>99 = 64 + 32 + 2 + 1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600">
                <a:latin typeface="Calibri" charset="0"/>
              </a:rPr>
              <a:t>    18 = 16 + 2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3000">
              <a:latin typeface="Calibri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600">
                <a:latin typeface="Calibri" charset="0"/>
              </a:rPr>
              <a:t>For n = 8: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600">
                <a:latin typeface="Calibri" charset="0"/>
              </a:rPr>
              <a:t>     99:    </a:t>
            </a:r>
            <a:r>
              <a:rPr lang="en-US" sz="1100">
                <a:latin typeface="Calibri" charset="0"/>
              </a:rPr>
              <a:t> </a:t>
            </a:r>
            <a:r>
              <a:rPr lang="en-US" sz="2600">
                <a:latin typeface="Calibri" charset="0"/>
              </a:rPr>
              <a:t>0110 </a:t>
            </a:r>
            <a:r>
              <a:rPr lang="en-US" sz="1900">
                <a:latin typeface="Calibri" charset="0"/>
              </a:rPr>
              <a:t> </a:t>
            </a:r>
            <a:r>
              <a:rPr lang="en-US" sz="2600">
                <a:latin typeface="Calibri" charset="0"/>
              </a:rPr>
              <a:t>0011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600">
                <a:latin typeface="Calibri" charset="0"/>
              </a:rPr>
              <a:t>     18:    0001  0010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3000">
              <a:latin typeface="Calibri" charset="0"/>
              <a:cs typeface="Cambria Math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3000">
              <a:latin typeface="Calibri" charset="0"/>
              <a:cs typeface="Cambria Math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3000">
              <a:latin typeface="Calibri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031831B2-B335-954C-8C37-32C56703A6E3}" type="slidenum">
              <a:rPr lang="en-US">
                <a:solidFill>
                  <a:srgbClr val="898989"/>
                </a:solidFill>
              </a:rPr>
              <a:pPr eaLnBrk="1" hangingPunct="1"/>
              <a:t>20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1200" y="1905000"/>
            <a:ext cx="5969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+mj-lt"/>
                <a:ea typeface="MS PGothic" pitchFamily="34" charset="-128"/>
                <a:cs typeface="+mn-cs"/>
              </a:rPr>
              <a:t>n-1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Signed integer representation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1C0D581F-12E2-6848-872E-459D7158E570}" type="slidenum">
              <a:rPr lang="en-US">
                <a:solidFill>
                  <a:srgbClr val="898989"/>
                </a:solidFill>
              </a:rPr>
              <a:pPr eaLnBrk="1" hangingPunct="1"/>
              <a:t>21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10246" name="TextBox 5"/>
          <p:cNvSpPr txBox="1">
            <a:spLocks noChangeArrowheads="1"/>
          </p:cNvSpPr>
          <p:nvPr/>
        </p:nvSpPr>
        <p:spPr bwMode="auto">
          <a:xfrm>
            <a:off x="685800" y="1676400"/>
            <a:ext cx="7315200" cy="446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400"/>
              <a:t>n-bit signed integers</a:t>
            </a:r>
          </a:p>
          <a:p>
            <a:pPr eaLnBrk="1" hangingPunct="1"/>
            <a:r>
              <a:rPr lang="en-US" sz="2400"/>
              <a:t>Suppose -2</a:t>
            </a:r>
            <a:r>
              <a:rPr lang="en-US" sz="2400" baseline="30000"/>
              <a:t>n-1</a:t>
            </a:r>
            <a:r>
              <a:rPr lang="en-US" sz="2400"/>
              <a:t> &lt; x &lt; 2</a:t>
            </a:r>
            <a:r>
              <a:rPr lang="en-US" sz="2400" baseline="30000"/>
              <a:t>n-1</a:t>
            </a:r>
          </a:p>
          <a:p>
            <a:pPr eaLnBrk="1" hangingPunct="1"/>
            <a:r>
              <a:rPr lang="en-US" sz="2400"/>
              <a:t>First bit as the sign, n-1 bits for the value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en-US" sz="2400"/>
              <a:t>99 = 64 + 32 + 2 + 1</a:t>
            </a:r>
          </a:p>
          <a:p>
            <a:pPr eaLnBrk="1" hangingPunct="1"/>
            <a:r>
              <a:rPr lang="en-US" sz="2400"/>
              <a:t>18 = 16 + 2</a:t>
            </a:r>
          </a:p>
          <a:p>
            <a:pPr eaLnBrk="1" hangingPunct="1"/>
            <a:endParaRPr lang="en-US" sz="2400"/>
          </a:p>
          <a:p>
            <a:pPr eaLnBrk="1" hangingPunct="1"/>
            <a:r>
              <a:rPr lang="en-US" sz="2400"/>
              <a:t>For n = 8:</a:t>
            </a:r>
          </a:p>
          <a:p>
            <a:pPr eaLnBrk="1" hangingPunct="1"/>
            <a:r>
              <a:rPr lang="en-US" sz="2400"/>
              <a:t>99:    </a:t>
            </a:r>
            <a:r>
              <a:rPr lang="en-US" sz="1100"/>
              <a:t> </a:t>
            </a:r>
            <a:r>
              <a:rPr lang="en-US" sz="2400"/>
              <a:t>0110 </a:t>
            </a:r>
            <a:r>
              <a:rPr lang="en-US"/>
              <a:t> </a:t>
            </a:r>
            <a:r>
              <a:rPr lang="en-US" sz="2400"/>
              <a:t>0011</a:t>
            </a:r>
          </a:p>
          <a:p>
            <a:pPr eaLnBrk="1" hangingPunct="1"/>
            <a:r>
              <a:rPr lang="en-US" sz="2400"/>
              <a:t>-18:   1001  0010</a:t>
            </a:r>
          </a:p>
          <a:p>
            <a:pPr eaLnBrk="1" hangingPunct="1"/>
            <a:endParaRPr lang="en-US" sz="2400"/>
          </a:p>
          <a:p>
            <a:pPr eaLnBrk="1" hangingPunct="1"/>
            <a:r>
              <a:rPr lang="en-US" sz="2400"/>
              <a:t>Any problems with this representation?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Two’s </a:t>
            </a:r>
            <a:r>
              <a:rPr lang="en-US" dirty="0">
                <a:latin typeface="Calibri" charset="0"/>
              </a:rPr>
              <a:t>complement representation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39CBBA21-5090-C444-B4A0-EB6F25F50BEE}" type="slidenum">
              <a:rPr lang="en-US">
                <a:solidFill>
                  <a:srgbClr val="898989"/>
                </a:solidFill>
              </a:rPr>
              <a:pPr eaLnBrk="1" hangingPunct="1"/>
              <a:t>22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11270" name="TextBox 5"/>
          <p:cNvSpPr txBox="1">
            <a:spLocks noChangeArrowheads="1"/>
          </p:cNvSpPr>
          <p:nvPr/>
        </p:nvSpPr>
        <p:spPr bwMode="auto">
          <a:xfrm>
            <a:off x="228600" y="1905000"/>
            <a:ext cx="8763000" cy="460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/>
              <a:t>n bit signed integers,  first bit will still be the sign bit</a:t>
            </a:r>
          </a:p>
          <a:p>
            <a:pPr eaLnBrk="1" hangingPunct="1"/>
            <a:r>
              <a:rPr lang="en-US" sz="2000"/>
              <a:t>Suppose 0 ≤ x &lt; 2</a:t>
            </a:r>
            <a:r>
              <a:rPr lang="en-US" sz="2000" baseline="30000"/>
              <a:t>n-1</a:t>
            </a:r>
            <a:r>
              <a:rPr lang="en-US" sz="2000"/>
              <a:t>,  x is represented by the binary representation of x</a:t>
            </a:r>
          </a:p>
          <a:p>
            <a:pPr eaLnBrk="1" hangingPunct="1"/>
            <a:r>
              <a:rPr lang="en-US" sz="2000"/>
              <a:t>Suppose 0 &lt; x ≤ 2</a:t>
            </a:r>
            <a:r>
              <a:rPr lang="en-US" sz="2000" baseline="30000"/>
              <a:t>n-1</a:t>
            </a:r>
            <a:r>
              <a:rPr lang="en-US" sz="2000"/>
              <a:t>,  -x is represented by the binary representation of 2</a:t>
            </a:r>
            <a:r>
              <a:rPr lang="en-US" sz="2000" baseline="30000"/>
              <a:t>n</a:t>
            </a:r>
            <a:r>
              <a:rPr lang="en-US" sz="2000"/>
              <a:t>-x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/>
              <a:t> </a:t>
            </a:r>
          </a:p>
          <a:p>
            <a:pPr eaLnBrk="1" hangingPunct="1"/>
            <a:endParaRPr lang="en-US" sz="2000" baseline="30000"/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/>
              <a:t>99 = 64 + 32 + 2 + 1</a:t>
            </a:r>
          </a:p>
          <a:p>
            <a:pPr eaLnBrk="1" hangingPunct="1"/>
            <a:r>
              <a:rPr lang="en-US" sz="2000"/>
              <a:t>18 = 16 + 2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/>
              <a:t>For n = 8:</a:t>
            </a:r>
          </a:p>
          <a:p>
            <a:pPr eaLnBrk="1" hangingPunct="1"/>
            <a:r>
              <a:rPr lang="en-US" sz="2000"/>
              <a:t> 99:    0110</a:t>
            </a:r>
            <a:r>
              <a:rPr lang="en-US" sz="1600"/>
              <a:t> </a:t>
            </a:r>
            <a:r>
              <a:rPr lang="en-US" sz="2000"/>
              <a:t>0011</a:t>
            </a:r>
          </a:p>
          <a:p>
            <a:pPr eaLnBrk="1" hangingPunct="1"/>
            <a:r>
              <a:rPr lang="en-US" sz="2000"/>
              <a:t>-18:    1110 1110</a:t>
            </a:r>
          </a:p>
          <a:p>
            <a:pPr eaLnBrk="1" hangingPunct="1"/>
            <a:endParaRPr lang="en-US" sz="2000"/>
          </a:p>
          <a:p>
            <a:pPr eaLnBrk="1" hangingPunct="1"/>
            <a:endParaRPr lang="en-US" sz="2000"/>
          </a:p>
        </p:txBody>
      </p:sp>
      <p:sp>
        <p:nvSpPr>
          <p:cNvPr id="7" name="TextBox 6"/>
          <p:cNvSpPr txBox="1"/>
          <p:nvPr/>
        </p:nvSpPr>
        <p:spPr>
          <a:xfrm>
            <a:off x="381000" y="3124200"/>
            <a:ext cx="7662863" cy="7080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>
                <a:cs typeface="Arial" charset="0"/>
              </a:rPr>
              <a:t>Key property: Two</a:t>
            </a:r>
            <a:r>
              <a:rPr lang="ja-JP" altLang="en-US" sz="2000">
                <a:cs typeface="Arial" charset="0"/>
              </a:rPr>
              <a:t>’</a:t>
            </a:r>
            <a:r>
              <a:rPr lang="en-US" sz="2000">
                <a:cs typeface="Arial" charset="0"/>
              </a:rPr>
              <a:t>s complement representation of any number y </a:t>
            </a:r>
          </a:p>
          <a:p>
            <a:pPr eaLnBrk="1" hangingPunct="1"/>
            <a:r>
              <a:rPr lang="en-US" sz="2000">
                <a:cs typeface="Arial" charset="0"/>
              </a:rPr>
              <a:t>                       is equivalent to y mod 2</a:t>
            </a:r>
            <a:r>
              <a:rPr lang="en-US" sz="2000" baseline="30000">
                <a:cs typeface="Arial" charset="0"/>
              </a:rPr>
              <a:t>n</a:t>
            </a:r>
            <a:r>
              <a:rPr lang="en-US" sz="2000">
                <a:cs typeface="Arial" charset="0"/>
              </a:rPr>
              <a:t> so arithmetic works mod 2</a:t>
            </a:r>
            <a:r>
              <a:rPr lang="en-US" sz="2000" baseline="30000">
                <a:cs typeface="Arial" charset="0"/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Signed </a:t>
            </a:r>
            <a:r>
              <a:rPr lang="en-US" dirty="0" err="1" smtClean="0"/>
              <a:t>vs</a:t>
            </a:r>
            <a:r>
              <a:rPr lang="en-US" dirty="0" smtClean="0"/>
              <a:t> Two’s complement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66B7-3D88-8A4B-BE28-1CFFC180041B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52386"/>
              </p:ext>
            </p:extLst>
          </p:nvPr>
        </p:nvGraphicFramePr>
        <p:xfrm>
          <a:off x="76192" y="1620520"/>
          <a:ext cx="8915408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0111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271813"/>
              </p:ext>
            </p:extLst>
          </p:nvPr>
        </p:nvGraphicFramePr>
        <p:xfrm>
          <a:off x="152400" y="4058920"/>
          <a:ext cx="8915408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  <a:gridCol w="5572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0111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0" y="255853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Signed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59629" y="4920734"/>
            <a:ext cx="2091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Two’s complement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459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Two’s </a:t>
            </a:r>
            <a:r>
              <a:rPr lang="en-US" dirty="0">
                <a:latin typeface="Calibri" charset="0"/>
              </a:rPr>
              <a:t>complement representation</a:t>
            </a:r>
          </a:p>
        </p:txBody>
      </p:sp>
      <p:sp>
        <p:nvSpPr>
          <p:cNvPr id="1229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Suppose 0 &lt; x ≤ 2</a:t>
            </a:r>
            <a:r>
              <a:rPr lang="en-US" baseline="30000">
                <a:latin typeface="Calibri" charset="0"/>
              </a:rPr>
              <a:t>n-1</a:t>
            </a:r>
            <a:r>
              <a:rPr lang="en-US">
                <a:latin typeface="Calibri" charset="0"/>
              </a:rPr>
              <a:t>,  -x is represented by the binary representation of 2</a:t>
            </a:r>
            <a:r>
              <a:rPr lang="en-US" baseline="30000">
                <a:latin typeface="Calibri" charset="0"/>
              </a:rPr>
              <a:t>n</a:t>
            </a:r>
            <a:r>
              <a:rPr lang="en-US">
                <a:latin typeface="Calibri" charset="0"/>
              </a:rPr>
              <a:t>-x</a:t>
            </a:r>
          </a:p>
          <a:p>
            <a:endParaRPr lang="en-US">
              <a:latin typeface="Calibri" charset="0"/>
            </a:endParaRPr>
          </a:p>
          <a:p>
            <a:r>
              <a:rPr lang="en-US">
                <a:latin typeface="Calibri" charset="0"/>
              </a:rPr>
              <a:t>To compute this:  Flip the bits of x then add 1:</a:t>
            </a:r>
          </a:p>
          <a:p>
            <a:pPr lvl="1"/>
            <a:r>
              <a:rPr lang="en-US">
                <a:latin typeface="Calibri" charset="0"/>
              </a:rPr>
              <a:t>All 1</a:t>
            </a:r>
            <a:r>
              <a:rPr lang="ja-JP" altLang="en-US">
                <a:latin typeface="Calibri" charset="0"/>
              </a:rPr>
              <a:t>’</a:t>
            </a:r>
            <a:r>
              <a:rPr lang="en-US">
                <a:latin typeface="Calibri" charset="0"/>
              </a:rPr>
              <a:t>s string is 2</a:t>
            </a:r>
            <a:r>
              <a:rPr lang="en-US" baseline="30000">
                <a:latin typeface="Calibri" charset="0"/>
              </a:rPr>
              <a:t>n</a:t>
            </a:r>
            <a:r>
              <a:rPr lang="en-US">
                <a:latin typeface="Calibri" charset="0"/>
              </a:rPr>
              <a:t>-1 so</a:t>
            </a:r>
          </a:p>
          <a:p>
            <a:pPr lvl="2"/>
            <a:r>
              <a:rPr lang="en-US" sz="2800">
                <a:latin typeface="Calibri" charset="0"/>
              </a:rPr>
              <a:t>Flip the bits of x  </a:t>
            </a:r>
            <a:r>
              <a:rPr lang="en-US" sz="2800">
                <a:latin typeface="Calibri" charset="0"/>
                <a:sym typeface="Symbol" charset="0"/>
              </a:rPr>
              <a:t></a:t>
            </a:r>
            <a:r>
              <a:rPr lang="en-US" sz="2800">
                <a:latin typeface="Calibri" charset="0"/>
              </a:rPr>
              <a:t> replace x by  2</a:t>
            </a:r>
            <a:r>
              <a:rPr lang="en-US" sz="2800" baseline="30000">
                <a:latin typeface="Calibri" charset="0"/>
              </a:rPr>
              <a:t>n</a:t>
            </a:r>
            <a:r>
              <a:rPr lang="en-US" sz="2800">
                <a:latin typeface="Calibri" charset="0"/>
              </a:rPr>
              <a:t>-1-x</a:t>
            </a:r>
          </a:p>
          <a:p>
            <a:endParaRPr lang="en-US">
              <a:latin typeface="Calibri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D86E8CDD-D198-354B-9B68-CA84F17CF3AD}" type="slidenum">
              <a:rPr lang="en-US">
                <a:solidFill>
                  <a:srgbClr val="898989"/>
                </a:solidFill>
              </a:rPr>
              <a:pPr eaLnBrk="1" hangingPunct="1"/>
              <a:t>24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 from last lecture: </a:t>
            </a:r>
            <a:br>
              <a:rPr lang="en-US" dirty="0" smtClean="0"/>
            </a:br>
            <a:r>
              <a:rPr lang="en-US" dirty="0" smtClean="0"/>
              <a:t>Set Theory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87E6-1845-084C-8549-93C540FA780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1143000" y="1820334"/>
            <a:ext cx="5809026" cy="10772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i="1" dirty="0"/>
              <a:t>x</a:t>
            </a:r>
            <a:r>
              <a:rPr lang="en-US" sz="3200" dirty="0"/>
              <a:t> </a:t>
            </a:r>
            <a:r>
              <a:rPr lang="en-US" sz="3200" dirty="0">
                <a:latin typeface="Symbol" charset="0"/>
                <a:sym typeface="Symbol" charset="0"/>
              </a:rPr>
              <a:t></a:t>
            </a:r>
            <a:r>
              <a:rPr lang="en-US" sz="3200" dirty="0"/>
              <a:t> A :    </a:t>
            </a:r>
            <a:r>
              <a:rPr lang="ja-JP" altLang="en-US" sz="3200" dirty="0">
                <a:cs typeface="Cambria Math" charset="0"/>
              </a:rPr>
              <a:t>“</a:t>
            </a:r>
            <a:r>
              <a:rPr lang="en-US" sz="3200" i="1" dirty="0">
                <a:cs typeface="Cambria Math" charset="0"/>
              </a:rPr>
              <a:t>x</a:t>
            </a:r>
            <a:r>
              <a:rPr lang="en-US" sz="3200" dirty="0">
                <a:cs typeface="Cambria Math" charset="0"/>
              </a:rPr>
              <a:t> is an element of A</a:t>
            </a:r>
            <a:r>
              <a:rPr lang="ja-JP" altLang="en-US" sz="3200" dirty="0">
                <a:cs typeface="Cambria Math" charset="0"/>
              </a:rPr>
              <a:t>”</a:t>
            </a:r>
            <a:endParaRPr lang="en-US" sz="3200" dirty="0">
              <a:cs typeface="Cambria Math" charset="0"/>
            </a:endParaRPr>
          </a:p>
          <a:p>
            <a:pPr eaLnBrk="1" hangingPunct="1"/>
            <a:r>
              <a:rPr lang="en-US" sz="3200" i="1" dirty="0" smtClean="0"/>
              <a:t>x</a:t>
            </a:r>
            <a:r>
              <a:rPr lang="en-US" sz="3200" dirty="0" smtClean="0"/>
              <a:t> </a:t>
            </a:r>
            <a:r>
              <a:rPr lang="en-US" sz="3200" dirty="0">
                <a:latin typeface="Symbol" charset="0"/>
                <a:sym typeface="Symbol" charset="0"/>
              </a:rPr>
              <a:t></a:t>
            </a:r>
            <a:r>
              <a:rPr lang="en-US" sz="3200" dirty="0"/>
              <a:t> A :    </a:t>
            </a:r>
            <a:r>
              <a:rPr lang="en-US" sz="3200" dirty="0">
                <a:sym typeface="Symbol" charset="0"/>
              </a:rPr>
              <a:t> (</a:t>
            </a:r>
            <a:r>
              <a:rPr lang="en-US" sz="3200" i="1" dirty="0"/>
              <a:t>x</a:t>
            </a:r>
            <a:r>
              <a:rPr lang="en-US" sz="3200" dirty="0"/>
              <a:t> </a:t>
            </a:r>
            <a:r>
              <a:rPr lang="en-US" sz="3200" dirty="0">
                <a:latin typeface="Symbol" charset="0"/>
                <a:sym typeface="Symbol" charset="0"/>
              </a:rPr>
              <a:t></a:t>
            </a:r>
            <a:r>
              <a:rPr lang="en-US" sz="3200" dirty="0"/>
              <a:t> A)</a:t>
            </a:r>
          </a:p>
        </p:txBody>
      </p:sp>
      <p:sp>
        <p:nvSpPr>
          <p:cNvPr id="9" name="TextBox 8"/>
          <p:cNvSpPr txBox="1"/>
          <p:nvPr>
            <p:custDataLst>
              <p:tags r:id="rId2"/>
            </p:custDataLst>
          </p:nvPr>
        </p:nvSpPr>
        <p:spPr>
          <a:xfrm>
            <a:off x="1333254" y="3119967"/>
            <a:ext cx="5354638" cy="58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ea typeface="ＭＳ Ｐゴシック" pitchFamily="-111" charset="-128"/>
                <a:cs typeface="+mn-cs"/>
              </a:rPr>
              <a:t>A = B 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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A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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B)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489980" y="3950329"/>
                <a:ext cx="5139420" cy="58477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>
                  <a:defRPr sz="3200">
                    <a:ea typeface="ＭＳ Ｐゴシック" pitchFamily="-111" charset="-128"/>
                    <a:cs typeface="+mn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⊆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∧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⊆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) 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𝐵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9980" y="3950329"/>
                <a:ext cx="5139420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>
            <p:custDataLst>
              <p:tags r:id="rId3"/>
            </p:custDataLst>
          </p:nvPr>
        </p:nvSpPr>
        <p:spPr>
          <a:xfrm>
            <a:off x="1109133" y="4724400"/>
            <a:ext cx="5876925" cy="58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ea typeface="ＭＳ Ｐゴシック" pitchFamily="-111" charset="-128"/>
                <a:cs typeface="+mn-cs"/>
              </a:rPr>
              <a:t>A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</a:t>
            </a:r>
            <a:r>
              <a:rPr lang="en-US" sz="3200" dirty="0">
                <a:ea typeface="ＭＳ Ｐゴシック" pitchFamily="-111" charset="-128"/>
                <a:cs typeface="+mn-cs"/>
              </a:rPr>
              <a:t> B = {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|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A)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</a:t>
            </a:r>
            <a:r>
              <a:rPr lang="en-US" sz="3200" dirty="0">
                <a:ea typeface="ＭＳ Ｐゴシック" pitchFamily="-111" charset="-128"/>
                <a:cs typeface="+mn-cs"/>
              </a:rPr>
              <a:t>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B) }</a:t>
            </a:r>
          </a:p>
        </p:txBody>
      </p:sp>
      <p:sp>
        <p:nvSpPr>
          <p:cNvPr id="12" name="Text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44748" y="2372380"/>
            <a:ext cx="2840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 dirty="0">
                <a:cs typeface="Arial" charset="0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908937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Set Theory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Implementation:  Characteristic Vector</a:t>
            </a:r>
          </a:p>
          <a:p>
            <a:r>
              <a:rPr lang="en-US" dirty="0" smtClean="0"/>
              <a:t>Private Key Cryptography</a:t>
            </a:r>
          </a:p>
          <a:p>
            <a:r>
              <a:rPr lang="en-US" dirty="0" smtClean="0"/>
              <a:t>Unix File Permissions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66B7-3D88-8A4B-BE28-1CFFC180041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07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Russell’s Paradox</a:t>
            </a:r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2438400" y="1600200"/>
            <a:ext cx="4259263" cy="8302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 dirty="0">
                <a:ea typeface="ＭＳ Ｐゴシック" pitchFamily="-111" charset="-128"/>
              </a:rPr>
              <a:t>S = { </a:t>
            </a:r>
            <a:r>
              <a:rPr lang="en-US" sz="4800" i="1" dirty="0">
                <a:ea typeface="ＭＳ Ｐゴシック" pitchFamily="-111" charset="-128"/>
              </a:rPr>
              <a:t>x</a:t>
            </a:r>
            <a:r>
              <a:rPr lang="en-US" sz="4800" dirty="0">
                <a:ea typeface="ＭＳ Ｐゴシック" pitchFamily="-111" charset="-128"/>
              </a:rPr>
              <a:t> | </a:t>
            </a:r>
            <a:r>
              <a:rPr lang="en-US" sz="4800" i="1" dirty="0">
                <a:ea typeface="ＭＳ Ｐゴシック" pitchFamily="-111" charset="-128"/>
              </a:rPr>
              <a:t>x</a:t>
            </a:r>
            <a:r>
              <a:rPr lang="en-US" sz="4800" dirty="0">
                <a:ea typeface="ＭＳ Ｐゴシック" pitchFamily="-111" charset="-128"/>
              </a:rPr>
              <a:t> </a:t>
            </a:r>
            <a:r>
              <a:rPr lang="en-US" sz="4800" dirty="0">
                <a:latin typeface="Symbol"/>
                <a:ea typeface="ＭＳ Ｐゴシック" pitchFamily="-111" charset="-128"/>
                <a:sym typeface="Symbol"/>
              </a:rPr>
              <a:t></a:t>
            </a:r>
            <a:r>
              <a:rPr lang="en-US" sz="4800" dirty="0">
                <a:ea typeface="ＭＳ Ｐゴシック" pitchFamily="-111" charset="-128"/>
              </a:rPr>
              <a:t> </a:t>
            </a:r>
            <a:r>
              <a:rPr lang="en-US" sz="4800" i="1" dirty="0">
                <a:ea typeface="ＭＳ Ｐゴシック" pitchFamily="-111" charset="-128"/>
              </a:rPr>
              <a:t>x</a:t>
            </a:r>
            <a:r>
              <a:rPr lang="en-US" sz="4800" dirty="0">
                <a:ea typeface="ＭＳ Ｐゴシック" pitchFamily="-111" charset="-128"/>
              </a:rPr>
              <a:t> }</a:t>
            </a:r>
          </a:p>
        </p:txBody>
      </p:sp>
      <p:sp>
        <p:nvSpPr>
          <p:cNvPr id="23556" name="Text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0" y="1600200"/>
            <a:ext cx="3762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5400" dirty="0">
                <a:cs typeface="Arial" charset="0"/>
              </a:rPr>
              <a:t>/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FA91-2875-9F43-97FA-CE8E8972052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07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Arial" charset="0"/>
              </a:rPr>
              <a:t>Functions review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 eaLnBrk="1" hangingPunct="1"/>
            <a:r>
              <a:rPr lang="en-US" smtClean="0">
                <a:cs typeface="Arial" charset="0"/>
              </a:rPr>
              <a:t>A </a:t>
            </a:r>
            <a:r>
              <a:rPr lang="en-US" i="1" smtClean="0">
                <a:cs typeface="Arial" charset="0"/>
              </a:rPr>
              <a:t>function</a:t>
            </a:r>
            <a:r>
              <a:rPr lang="en-US" smtClean="0">
                <a:cs typeface="Arial" charset="0"/>
              </a:rPr>
              <a:t> from </a:t>
            </a:r>
            <a:r>
              <a:rPr lang="en-US" i="1" smtClean="0">
                <a:cs typeface="Arial" charset="0"/>
              </a:rPr>
              <a:t>A </a:t>
            </a:r>
            <a:r>
              <a:rPr lang="en-US" smtClean="0">
                <a:cs typeface="Arial" charset="0"/>
              </a:rPr>
              <a:t>to </a:t>
            </a:r>
            <a:r>
              <a:rPr lang="en-US" i="1" smtClean="0">
                <a:cs typeface="Arial" charset="0"/>
              </a:rPr>
              <a:t>B</a:t>
            </a:r>
            <a:r>
              <a:rPr lang="en-US" smtClean="0">
                <a:cs typeface="Arial" charset="0"/>
              </a:rPr>
              <a:t> 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3200" smtClean="0">
                <a:cs typeface="Arial" charset="0"/>
              </a:rPr>
              <a:t>an assignment of exactly one element of </a:t>
            </a:r>
            <a:r>
              <a:rPr lang="en-US" sz="3200" i="1" smtClean="0">
                <a:cs typeface="Arial" charset="0"/>
              </a:rPr>
              <a:t>B</a:t>
            </a:r>
            <a:r>
              <a:rPr lang="en-US" sz="3200" smtClean="0">
                <a:cs typeface="Arial" charset="0"/>
              </a:rPr>
              <a:t> to each element of </a:t>
            </a:r>
            <a:r>
              <a:rPr lang="en-US" sz="3200" i="1" smtClean="0">
                <a:cs typeface="Arial" charset="0"/>
              </a:rPr>
              <a:t>A.</a:t>
            </a:r>
            <a:r>
              <a:rPr lang="en-US" i="1" smtClean="0">
                <a:cs typeface="Arial" charset="0"/>
              </a:rPr>
              <a:t> 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3200" smtClean="0">
                <a:cs typeface="Arial" charset="0"/>
              </a:rPr>
              <a:t>We write </a:t>
            </a:r>
            <a:r>
              <a:rPr lang="en-US" sz="3200" i="1" smtClean="0">
                <a:cs typeface="Arial" charset="0"/>
              </a:rPr>
              <a:t>f: A→B.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3200" smtClean="0">
                <a:cs typeface="Arial" charset="0"/>
              </a:rPr>
              <a:t>“Image of</a:t>
            </a:r>
            <a:r>
              <a:rPr lang="en-US" sz="3200" i="1" smtClean="0">
                <a:cs typeface="Arial" charset="0"/>
              </a:rPr>
              <a:t> a” = f(a)</a:t>
            </a:r>
          </a:p>
          <a:p>
            <a:pPr eaLnBrk="1" hangingPunct="1"/>
            <a:r>
              <a:rPr lang="en-US" i="1" smtClean="0">
                <a:cs typeface="Arial" charset="0"/>
              </a:rPr>
              <a:t>Domain </a:t>
            </a:r>
            <a:r>
              <a:rPr lang="en-US" smtClean="0">
                <a:cs typeface="Arial" charset="0"/>
              </a:rPr>
              <a:t>of</a:t>
            </a:r>
            <a:r>
              <a:rPr lang="en-US" i="1" smtClean="0">
                <a:cs typeface="Arial" charset="0"/>
              </a:rPr>
              <a:t> f </a:t>
            </a:r>
            <a:r>
              <a:rPr lang="en-US" smtClean="0">
                <a:cs typeface="Arial" charset="0"/>
              </a:rPr>
              <a:t>: A</a:t>
            </a:r>
          </a:p>
          <a:p>
            <a:pPr eaLnBrk="1" hangingPunct="1"/>
            <a:r>
              <a:rPr lang="en-US" i="1" smtClean="0">
                <a:cs typeface="Arial" charset="0"/>
              </a:rPr>
              <a:t>Range</a:t>
            </a:r>
            <a:r>
              <a:rPr lang="en-US" smtClean="0">
                <a:cs typeface="Arial" charset="0"/>
              </a:rPr>
              <a:t> of </a:t>
            </a:r>
            <a:r>
              <a:rPr lang="en-US" i="1" smtClean="0">
                <a:cs typeface="Arial" charset="0"/>
              </a:rPr>
              <a:t>f</a:t>
            </a:r>
            <a:r>
              <a:rPr lang="en-US" smtClean="0">
                <a:cs typeface="Arial" charset="0"/>
              </a:rPr>
              <a:t> = set of all images of elements of A</a:t>
            </a:r>
          </a:p>
          <a:p>
            <a:pPr eaLnBrk="1" hangingPunct="1"/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FA91-2875-9F43-97FA-CE8E8972052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Arial" charset="0"/>
              </a:rPr>
              <a:t>Image, Preimage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>
                <a:latin typeface="Arial" charset="0"/>
                <a:cs typeface="Arial" charset="0"/>
              </a:rPr>
              <a:t>     A                  B</a:t>
            </a:r>
          </a:p>
        </p:txBody>
      </p:sp>
      <p:sp>
        <p:nvSpPr>
          <p:cNvPr id="21508" name="Text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19812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1066800" y="25908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" name="Oval 6"/>
          <p:cNvSpPr/>
          <p:nvPr>
            <p:custDataLst>
              <p:tags r:id="rId5"/>
            </p:custDataLst>
          </p:nvPr>
        </p:nvSpPr>
        <p:spPr>
          <a:xfrm>
            <a:off x="1066800" y="32004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8" name="Oval 7"/>
          <p:cNvSpPr/>
          <p:nvPr>
            <p:custDataLst>
              <p:tags r:id="rId6"/>
            </p:custDataLst>
          </p:nvPr>
        </p:nvSpPr>
        <p:spPr>
          <a:xfrm>
            <a:off x="1066800" y="38100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9" name="Oval 8"/>
          <p:cNvSpPr/>
          <p:nvPr>
            <p:custDataLst>
              <p:tags r:id="rId7"/>
            </p:custDataLst>
          </p:nvPr>
        </p:nvSpPr>
        <p:spPr>
          <a:xfrm>
            <a:off x="1066800" y="44958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0" name="Oval 9"/>
          <p:cNvSpPr/>
          <p:nvPr>
            <p:custDataLst>
              <p:tags r:id="rId8"/>
            </p:custDataLst>
          </p:nvPr>
        </p:nvSpPr>
        <p:spPr>
          <a:xfrm>
            <a:off x="1066800" y="51816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3352800" y="2514600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4" name="Rectangle 13"/>
          <p:cNvSpPr/>
          <p:nvPr>
            <p:custDataLst>
              <p:tags r:id="rId10"/>
            </p:custDataLst>
          </p:nvPr>
        </p:nvSpPr>
        <p:spPr>
          <a:xfrm>
            <a:off x="3352800" y="3200400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/>
          <p:cNvSpPr/>
          <p:nvPr>
            <p:custDataLst>
              <p:tags r:id="rId11"/>
            </p:custDataLst>
          </p:nvPr>
        </p:nvSpPr>
        <p:spPr>
          <a:xfrm>
            <a:off x="3352800" y="3886200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6" name="Rectangle 15"/>
          <p:cNvSpPr/>
          <p:nvPr>
            <p:custDataLst>
              <p:tags r:id="rId12"/>
            </p:custDataLst>
          </p:nvPr>
        </p:nvSpPr>
        <p:spPr>
          <a:xfrm>
            <a:off x="3352800" y="4572000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19" name="Straight Arrow Connector 18"/>
          <p:cNvCxnSpPr>
            <a:endCxn id="14" idx="1"/>
          </p:cNvCxnSpPr>
          <p:nvPr>
            <p:custDataLst>
              <p:tags r:id="rId13"/>
            </p:custDataLst>
          </p:nvPr>
        </p:nvCxnSpPr>
        <p:spPr>
          <a:xfrm>
            <a:off x="1447800" y="2743200"/>
            <a:ext cx="1905000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1" idx="1"/>
          </p:cNvCxnSpPr>
          <p:nvPr>
            <p:custDataLst>
              <p:tags r:id="rId14"/>
            </p:custDataLst>
          </p:nvPr>
        </p:nvCxnSpPr>
        <p:spPr>
          <a:xfrm flipV="1">
            <a:off x="1447800" y="2628900"/>
            <a:ext cx="1905000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>
            <p:custDataLst>
              <p:tags r:id="rId15"/>
            </p:custDataLst>
          </p:nvPr>
        </p:nvCxnSpPr>
        <p:spPr>
          <a:xfrm flipV="1">
            <a:off x="1447800" y="3352800"/>
            <a:ext cx="1828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9" idx="5"/>
            <a:endCxn id="16" idx="1"/>
          </p:cNvCxnSpPr>
          <p:nvPr>
            <p:custDataLst>
              <p:tags r:id="rId16"/>
            </p:custDataLst>
          </p:nvPr>
        </p:nvCxnSpPr>
        <p:spPr>
          <a:xfrm rot="5400000" flipH="1" flipV="1">
            <a:off x="2305050" y="3708400"/>
            <a:ext cx="69850" cy="2025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0" idx="6"/>
          </p:cNvCxnSpPr>
          <p:nvPr>
            <p:custDataLst>
              <p:tags r:id="rId17"/>
            </p:custDataLst>
          </p:nvPr>
        </p:nvCxnSpPr>
        <p:spPr>
          <a:xfrm flipV="1">
            <a:off x="1371600" y="3352800"/>
            <a:ext cx="1905000" cy="198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FA91-2875-9F43-97FA-CE8E8972052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228600"/>
            <a:ext cx="8458200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Is this a function? one-to-one?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onto?</a:t>
            </a:r>
          </a:p>
        </p:txBody>
      </p:sp>
      <p:sp>
        <p:nvSpPr>
          <p:cNvPr id="5" name="Oval 4"/>
          <p:cNvSpPr/>
          <p:nvPr>
            <p:custDataLst>
              <p:tags r:id="rId2"/>
            </p:custDataLst>
          </p:nvPr>
        </p:nvSpPr>
        <p:spPr>
          <a:xfrm>
            <a:off x="1066800" y="25908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6" name="Oval 5"/>
          <p:cNvSpPr/>
          <p:nvPr>
            <p:custDataLst>
              <p:tags r:id="rId3"/>
            </p:custDataLst>
          </p:nvPr>
        </p:nvSpPr>
        <p:spPr>
          <a:xfrm>
            <a:off x="1066800" y="32004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Oval 6"/>
          <p:cNvSpPr/>
          <p:nvPr>
            <p:custDataLst>
              <p:tags r:id="rId4"/>
            </p:custDataLst>
          </p:nvPr>
        </p:nvSpPr>
        <p:spPr>
          <a:xfrm>
            <a:off x="1066800" y="38100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8" name="Oval 7"/>
          <p:cNvSpPr/>
          <p:nvPr>
            <p:custDataLst>
              <p:tags r:id="rId5"/>
            </p:custDataLst>
          </p:nvPr>
        </p:nvSpPr>
        <p:spPr>
          <a:xfrm>
            <a:off x="1066800" y="44958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9" name="Oval 8"/>
          <p:cNvSpPr/>
          <p:nvPr>
            <p:custDataLst>
              <p:tags r:id="rId6"/>
            </p:custDataLst>
          </p:nvPr>
        </p:nvSpPr>
        <p:spPr>
          <a:xfrm>
            <a:off x="1066800" y="51816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0" name="Rectangle 9"/>
          <p:cNvSpPr/>
          <p:nvPr>
            <p:custDataLst>
              <p:tags r:id="rId7"/>
            </p:custDataLst>
          </p:nvPr>
        </p:nvSpPr>
        <p:spPr>
          <a:xfrm>
            <a:off x="3352800" y="2514600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3352800" y="3200400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" name="Rectangle 11"/>
          <p:cNvSpPr/>
          <p:nvPr>
            <p:custDataLst>
              <p:tags r:id="rId9"/>
            </p:custDataLst>
          </p:nvPr>
        </p:nvSpPr>
        <p:spPr>
          <a:xfrm>
            <a:off x="3352800" y="3886200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3" name="Rectangle 12"/>
          <p:cNvSpPr/>
          <p:nvPr>
            <p:custDataLst>
              <p:tags r:id="rId10"/>
            </p:custDataLst>
          </p:nvPr>
        </p:nvSpPr>
        <p:spPr>
          <a:xfrm>
            <a:off x="3352800" y="4572000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14" name="Straight Arrow Connector 13"/>
          <p:cNvCxnSpPr>
            <a:endCxn id="12" idx="1"/>
          </p:cNvCxnSpPr>
          <p:nvPr>
            <p:custDataLst>
              <p:tags r:id="rId11"/>
            </p:custDataLst>
          </p:nvPr>
        </p:nvCxnSpPr>
        <p:spPr>
          <a:xfrm>
            <a:off x="1447800" y="2743200"/>
            <a:ext cx="1905000" cy="1257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1"/>
          </p:cNvCxnSpPr>
          <p:nvPr>
            <p:custDataLst>
              <p:tags r:id="rId12"/>
            </p:custDataLst>
          </p:nvPr>
        </p:nvCxnSpPr>
        <p:spPr>
          <a:xfrm flipV="1">
            <a:off x="1447800" y="2628900"/>
            <a:ext cx="1905000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5"/>
            <a:endCxn id="13" idx="1"/>
          </p:cNvCxnSpPr>
          <p:nvPr>
            <p:custDataLst>
              <p:tags r:id="rId13"/>
            </p:custDataLst>
          </p:nvPr>
        </p:nvCxnSpPr>
        <p:spPr>
          <a:xfrm rot="5400000" flipH="1" flipV="1">
            <a:off x="2305050" y="3708400"/>
            <a:ext cx="69850" cy="2025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6"/>
          </p:cNvCxnSpPr>
          <p:nvPr>
            <p:custDataLst>
              <p:tags r:id="rId14"/>
            </p:custDataLst>
          </p:nvPr>
        </p:nvCxnSpPr>
        <p:spPr>
          <a:xfrm flipV="1">
            <a:off x="1371600" y="3352800"/>
            <a:ext cx="1905000" cy="198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>
            <p:custDataLst>
              <p:tags r:id="rId15"/>
            </p:custDataLst>
          </p:nvPr>
        </p:nvSpPr>
        <p:spPr>
          <a:xfrm>
            <a:off x="3352800" y="5181600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3" name="Rectangle 32"/>
          <p:cNvSpPr/>
          <p:nvPr>
            <p:custDataLst>
              <p:tags r:id="rId16"/>
            </p:custDataLst>
          </p:nvPr>
        </p:nvSpPr>
        <p:spPr>
          <a:xfrm>
            <a:off x="3352800" y="5791200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35" name="Straight Arrow Connector 34"/>
          <p:cNvCxnSpPr>
            <a:stCxn id="7" idx="6"/>
            <a:endCxn id="33" idx="1"/>
          </p:cNvCxnSpPr>
          <p:nvPr>
            <p:custDataLst>
              <p:tags r:id="rId17"/>
            </p:custDataLst>
          </p:nvPr>
        </p:nvCxnSpPr>
        <p:spPr>
          <a:xfrm>
            <a:off x="1371600" y="3962400"/>
            <a:ext cx="1981200" cy="1943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FA91-2875-9F43-97FA-CE8E8972052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3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Number Theory (and applications to computing)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Branch of Mathematics with direct relevance to computing</a:t>
            </a:r>
          </a:p>
          <a:p>
            <a:r>
              <a:rPr lang="en-US" smtClean="0"/>
              <a:t>Many significant applications</a:t>
            </a:r>
          </a:p>
          <a:p>
            <a:pPr lvl="1"/>
            <a:r>
              <a:rPr lang="en-US" smtClean="0"/>
              <a:t>Cryptography</a:t>
            </a:r>
          </a:p>
          <a:p>
            <a:pPr lvl="1"/>
            <a:r>
              <a:rPr lang="en-US" smtClean="0"/>
              <a:t>Hashing</a:t>
            </a:r>
          </a:p>
          <a:p>
            <a:pPr lvl="1"/>
            <a:r>
              <a:rPr lang="en-US" smtClean="0"/>
              <a:t>Security</a:t>
            </a:r>
          </a:p>
          <a:p>
            <a:r>
              <a:rPr lang="en-US" smtClean="0"/>
              <a:t>Important tool set</a:t>
            </a:r>
          </a:p>
        </p:txBody>
      </p:sp>
    </p:spTree>
    <p:extLst>
      <p:ext uri="{BB962C8B-B14F-4D97-AF65-F5344CB8AC3E}">
        <p14:creationId xmlns:p14="http://schemas.microsoft.com/office/powerpoint/2010/main" val="225882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1128</Words>
  <Application>Microsoft Office PowerPoint</Application>
  <PresentationFormat>On-screen Show (4:3)</PresentationFormat>
  <Paragraphs>305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CSE 311  Foundations of Computing I</vt:lpstr>
      <vt:lpstr>Announcements</vt:lpstr>
      <vt:lpstr>Highlights from last lecture:  Set Theory</vt:lpstr>
      <vt:lpstr>Applications of Set Theory</vt:lpstr>
      <vt:lpstr>Russell’s Paradox</vt:lpstr>
      <vt:lpstr>Functions review</vt:lpstr>
      <vt:lpstr>Image, Preimage</vt:lpstr>
      <vt:lpstr>Is this a function? one-to-one? onto?</vt:lpstr>
      <vt:lpstr>Number Theory (and applications to computing)</vt:lpstr>
      <vt:lpstr>Modular Arithmetic</vt:lpstr>
      <vt:lpstr>What are the values computed?</vt:lpstr>
      <vt:lpstr>PowerPoint Presentation</vt:lpstr>
      <vt:lpstr>Arithmetic mod 7</vt:lpstr>
      <vt:lpstr>Divisibility</vt:lpstr>
      <vt:lpstr>Division Theorem</vt:lpstr>
      <vt:lpstr>Modular Arithmetic</vt:lpstr>
      <vt:lpstr>Modular arithmetic</vt:lpstr>
      <vt:lpstr>Modular arithmetic</vt:lpstr>
      <vt:lpstr>Example</vt:lpstr>
      <vt:lpstr>n-bit Unsigned Integer Representation</vt:lpstr>
      <vt:lpstr>Signed integer representation</vt:lpstr>
      <vt:lpstr>Two’s complement representation</vt:lpstr>
      <vt:lpstr>Signed vs Two’s complement</vt:lpstr>
      <vt:lpstr>Two’s complement representation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CSE370: Introduction to Digital Design</dc:title>
  <dc:creator/>
  <cp:lastModifiedBy/>
  <cp:revision>5</cp:revision>
  <cp:lastPrinted>1901-01-01T07:00:00Z</cp:lastPrinted>
  <dcterms:created xsi:type="dcterms:W3CDTF">2010-01-04T17:42:51Z</dcterms:created>
  <dcterms:modified xsi:type="dcterms:W3CDTF">2012-10-17T05:54:52Z</dcterms:modified>
</cp:coreProperties>
</file>