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8"/>
  </p:notesMasterIdLst>
  <p:handoutMasterIdLst>
    <p:handoutMasterId r:id="rId29"/>
  </p:handoutMasterIdLst>
  <p:sldIdLst>
    <p:sldId id="413" r:id="rId2"/>
    <p:sldId id="415" r:id="rId3"/>
    <p:sldId id="463" r:id="rId4"/>
    <p:sldId id="486" r:id="rId5"/>
    <p:sldId id="487" r:id="rId6"/>
    <p:sldId id="499" r:id="rId7"/>
    <p:sldId id="488" r:id="rId8"/>
    <p:sldId id="500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66" r:id="rId19"/>
    <p:sldId id="467" r:id="rId20"/>
    <p:sldId id="468" r:id="rId21"/>
    <p:sldId id="469" r:id="rId22"/>
    <p:sldId id="470" r:id="rId23"/>
    <p:sldId id="471" r:id="rId24"/>
    <p:sldId id="475" r:id="rId25"/>
    <p:sldId id="472" r:id="rId26"/>
    <p:sldId id="473" r:id="rId2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00"/>
    <a:srgbClr val="CC99FF"/>
    <a:srgbClr val="FFCC99"/>
    <a:srgbClr val="00CCFF"/>
    <a:srgbClr val="9999FF"/>
    <a:srgbClr val="6699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42" d="100"/>
          <a:sy n="142" d="100"/>
        </p:scale>
        <p:origin x="-1640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951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22244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CCE5A-D939-4F41-B3F9-7147DF68E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91BE5-C877-C547-A3ED-E5436F950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7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61179-CF45-7E49-AAF7-BEA7AE3A1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85EC-2EFC-3E49-BBA7-C07109A02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8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9A9D0-A09F-9F4A-98B1-FE116EDC0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6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3E2EF-E114-F342-8DE5-493CECD8C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C63C9-8B95-2140-9DB3-5E3FA254A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D0FCA-7624-D346-82BE-51A62EC415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C7C0A-8C56-3542-B335-72A3A9682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2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BF5DA-F072-534C-9207-FA2C32666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CDF5C-42D1-D642-AC29-B4FF305A6B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F495F0-4185-0B4C-9A14-4FBEFF18C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tags" Target="../tags/tag51.xml"/><Relationship Id="rId18" Type="http://schemas.openxmlformats.org/officeDocument/2006/relationships/tags" Target="../tags/tag52.xml"/><Relationship Id="rId19" Type="http://schemas.openxmlformats.org/officeDocument/2006/relationships/slideLayout" Target="../slideLayouts/slideLayout6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" Type="http://schemas.openxmlformats.org/officeDocument/2006/relationships/tags" Target="../tags/tag44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63.xml"/><Relationship Id="rId12" Type="http://schemas.openxmlformats.org/officeDocument/2006/relationships/tags" Target="../tags/tag64.xml"/><Relationship Id="rId13" Type="http://schemas.openxmlformats.org/officeDocument/2006/relationships/tags" Target="../tags/tag65.xml"/><Relationship Id="rId14" Type="http://schemas.openxmlformats.org/officeDocument/2006/relationships/tags" Target="../tags/tag66.xml"/><Relationship Id="rId15" Type="http://schemas.openxmlformats.org/officeDocument/2006/relationships/slideLayout" Target="../slideLayouts/slideLayout6.xml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tags" Target="../tags/tag57.xml"/><Relationship Id="rId6" Type="http://schemas.openxmlformats.org/officeDocument/2006/relationships/tags" Target="../tags/tag58.xml"/><Relationship Id="rId7" Type="http://schemas.openxmlformats.org/officeDocument/2006/relationships/tags" Target="../tags/tag59.xml"/><Relationship Id="rId8" Type="http://schemas.openxmlformats.org/officeDocument/2006/relationships/tags" Target="../tags/tag60.xml"/><Relationship Id="rId9" Type="http://schemas.openxmlformats.org/officeDocument/2006/relationships/tags" Target="../tags/tag61.xml"/><Relationship Id="rId10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Proofs and Set Theory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78266-62F9-3448-A99B-37275F3442C4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 of: x (Odd(x)Odd(x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5773D5-F048-014C-93AC-8982AEF458C3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005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Proof by Contradiction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: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One way to prove </a:t>
            </a:r>
            <a:r>
              <a:rPr lang="en-US">
                <a:latin typeface="Calibri" charset="0"/>
                <a:sym typeface="Symbol" charset="0"/>
              </a:rPr>
              <a:t>p</a:t>
            </a:r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If we assume p and derive False (a contradiction) then we have proved </a:t>
            </a:r>
            <a:r>
              <a:rPr lang="en-US" dirty="0" smtClean="0">
                <a:ea typeface="+mn-ea"/>
                <a:sym typeface="Symbol"/>
              </a:rPr>
              <a:t>p.</a:t>
            </a:r>
            <a:endParaRPr lang="en-US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1.  p   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3.  </a:t>
            </a:r>
            <a:r>
              <a:rPr lang="en-US" b="1" dirty="0" smtClean="0"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4.   p </a:t>
            </a:r>
            <a:r>
              <a:rPr lang="en-US" b="1" dirty="0" smtClean="0">
                <a:ea typeface="+mn-ea"/>
                <a:sym typeface="Symbol"/>
              </a:rPr>
              <a:t>F</a:t>
            </a:r>
            <a:r>
              <a:rPr lang="en-US" dirty="0" smtClean="0">
                <a:ea typeface="+mn-ea"/>
                <a:sym typeface="Symbol"/>
              </a:rPr>
              <a:t>         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5.   p  </a:t>
            </a:r>
            <a:r>
              <a:rPr lang="en-US" b="1" dirty="0" smtClean="0">
                <a:ea typeface="+mn-ea"/>
                <a:sym typeface="Symbol"/>
              </a:rPr>
              <a:t>F       </a:t>
            </a:r>
            <a:r>
              <a:rPr lang="en-US" dirty="0" smtClean="0">
                <a:ea typeface="+mn-ea"/>
                <a:sym typeface="Symbol"/>
              </a:rPr>
              <a:t>Equivalence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6.   p              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880FD79-7F42-8C42-9D96-0DCD70068A75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6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No number is both even and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proof:  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                          x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Let 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4304490-41E5-7541-8454-6FA64C38EB9F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4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198FD65-C08B-644A-A1BC-107084C317FA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47800" y="4495800"/>
            <a:ext cx="70659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x y ((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Rational(y))Rational(</a:t>
            </a:r>
            <a:r>
              <a:rPr lang="en-US" sz="2800" dirty="0" err="1">
                <a:latin typeface="+mj-lt"/>
                <a:ea typeface="ＭＳ Ｐゴシック" pitchFamily="-111" charset="-128"/>
                <a:cs typeface="+mn-cs"/>
                <a:sym typeface="Symbol"/>
              </a:rPr>
              <a:t>xy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))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0" y="5867400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8700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20F345-EB64-D04D-9C8D-BC5E1AD5064B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  <p:extLst>
      <p:ext uri="{BB962C8B-B14F-4D97-AF65-F5344CB8AC3E}">
        <p14:creationId xmlns:p14="http://schemas.microsoft.com/office/powerpoint/2010/main" val="51188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x/y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B5B3F1-EB05-0C46-8DDF-5B34AA2AAE88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  <p:extLst>
      <p:ext uri="{BB962C8B-B14F-4D97-AF65-F5344CB8AC3E}">
        <p14:creationId xmlns:p14="http://schemas.microsoft.com/office/powerpoint/2010/main" val="135076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Counterexamples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To </a:t>
            </a:r>
            <a:r>
              <a:rPr lang="en-US" i="1">
                <a:latin typeface="Calibri" charset="0"/>
              </a:rPr>
              <a:t>disprove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Calibri" charset="0"/>
                <a:sym typeface="Symbol" charset="0"/>
              </a:rPr>
              <a:t>x P(x) find a </a:t>
            </a:r>
            <a:r>
              <a:rPr lang="en-US" i="1">
                <a:latin typeface="Calibri" charset="0"/>
                <a:sym typeface="Symbol" charset="0"/>
              </a:rPr>
              <a:t>counterexample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7A34BA-3B05-8047-AB81-4AC13AC20E82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 the same way that code should be easy to execute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Easily checkable in principle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FC62F4A-1EF5-D94B-A44F-8B33D6991438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8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Formal treatment dates from late 19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century</a:t>
            </a:r>
          </a:p>
          <a:p>
            <a:r>
              <a:rPr lang="en-US">
                <a:latin typeface="Calibri" charset="0"/>
              </a:rPr>
              <a:t>Direct ties between set theory and logic</a:t>
            </a:r>
          </a:p>
          <a:p>
            <a:r>
              <a:rPr lang="en-US">
                <a:latin typeface="Calibri" charset="0"/>
              </a:rPr>
              <a:t>Important foundational language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Definition: A 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066800" y="1828800"/>
            <a:ext cx="5670550" cy="2062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an element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>
                <a:cs typeface="Cambria Math" charset="0"/>
              </a:rPr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 member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/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in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en-US" sz="3200">
                <a:sym typeface="Symbol" charset="0"/>
              </a:rPr>
              <a:t> (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A)</a:t>
            </a:r>
          </a:p>
        </p:txBody>
      </p:sp>
      <p:sp>
        <p:nvSpPr>
          <p:cNvPr id="6149" name="Text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32766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Inference, Sets and Functions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2.1-2.3    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and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Editions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1.6-1.8       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Monday: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4.1-4.2                 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3.4, 3.6 up to p. 227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2.4, 2.5 up to p. 177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1" eaLnBrk="1" hangingPunct="1">
              <a:defRPr/>
            </a:pP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EA70F7-7038-F146-9973-64994A8CEB01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and B are </a:t>
            </a:r>
            <a:r>
              <a:rPr lang="en-US" i="1">
                <a:latin typeface="Calibri" charset="0"/>
              </a:rPr>
              <a:t>equal</a:t>
            </a:r>
            <a:r>
              <a:rPr lang="en-US">
                <a:latin typeface="Calibri" charset="0"/>
              </a:rPr>
              <a:t> if they have the same elements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is a </a:t>
            </a:r>
            <a:r>
              <a:rPr lang="en-US" i="1">
                <a:latin typeface="Calibri" charset="0"/>
              </a:rPr>
              <a:t>subset</a:t>
            </a:r>
            <a:r>
              <a:rPr lang="en-US">
                <a:latin typeface="Calibri" charset="0"/>
              </a:rPr>
              <a:t> of B if every element of A is also in B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00200" y="2819400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533400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590800" y="1676400"/>
            <a:ext cx="3635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mbria Math"/>
                <a:ea typeface="Cambria Math"/>
                <a:cs typeface="+mn-cs"/>
              </a:rPr>
              <a:t>  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Empty Set and Power Set </a:t>
            </a: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Empty set </a:t>
            </a:r>
            <a:r>
              <a:rPr lang="en-US" sz="3600" dirty="0">
                <a:latin typeface="Calibri" charset="0"/>
              </a:rPr>
              <a:t>∅</a:t>
            </a:r>
            <a:r>
              <a:rPr lang="en-US" dirty="0">
                <a:latin typeface="Calibri" charset="0"/>
              </a:rPr>
              <a:t>   does not contain any elements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Power set of a set A = set of all subsets of A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86000" y="3505200"/>
            <a:ext cx="35528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200" smtClean="0">
                <a:latin typeface="Cambria Math" pitchFamily="18" charset="0"/>
                <a:cs typeface="+mn-cs"/>
              </a:rPr>
              <a:t>𝓟</a:t>
            </a:r>
            <a:r>
              <a:rPr lang="en-US" sz="3200" smtClean="0">
                <a:cs typeface="+mn-cs"/>
              </a:rPr>
              <a:t>(A)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=</a:t>
            </a:r>
            <a:r>
              <a:rPr lang="en-US" sz="3200" smtClean="0">
                <a:cs typeface="+mn-cs"/>
              </a:rPr>
              <a:t> { 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: </a:t>
            </a:r>
            <a:r>
              <a:rPr lang="en-US" sz="3200" smtClean="0">
                <a:cs typeface="+mn-cs"/>
              </a:rPr>
              <a:t>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</a:t>
            </a:r>
            <a:r>
              <a:rPr lang="en-US" sz="3200" smtClean="0">
                <a:cs typeface="+mn-cs"/>
              </a:rPr>
              <a:t> A}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Cartesian Product : A </a:t>
            </a:r>
            <a:r>
              <a:rPr lang="en-US">
                <a:latin typeface="Symbol" charset="0"/>
                <a:sym typeface="Symbol" charset="0"/>
              </a:rPr>
              <a:t></a:t>
            </a:r>
            <a:r>
              <a:rPr lang="en-US">
                <a:latin typeface="Calibri" charset="0"/>
              </a:rPr>
              <a:t> B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1981200"/>
            <a:ext cx="7315200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-111" charset="-128"/>
                <a:cs typeface="+mn-cs"/>
              </a:rPr>
              <a:t>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</a:t>
            </a:r>
            <a:r>
              <a:rPr lang="en-US" sz="4000" dirty="0">
                <a:ea typeface="ＭＳ Ｐゴシック" pitchFamily="-111" charset="-128"/>
                <a:cs typeface="+mn-cs"/>
              </a:rPr>
              <a:t> B = { (a, b) |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4000" dirty="0">
                <a:ea typeface="ＭＳ Ｐゴシック" pitchFamily="-111" charset="-128"/>
                <a:cs typeface="+mn-cs"/>
              </a:rPr>
              <a:t> b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B}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operations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14400" y="16002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14400" y="25146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914400" y="4343400"/>
            <a:ext cx="58308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914400" y="3429000"/>
            <a:ext cx="55832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-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914400" y="5257800"/>
            <a:ext cx="5399088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}   </a:t>
            </a:r>
          </a:p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  (with respect to universe U)</a:t>
            </a:r>
          </a:p>
        </p:txBody>
      </p:sp>
      <p:sp>
        <p:nvSpPr>
          <p:cNvPr id="10248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4724400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_</a:t>
            </a:r>
          </a:p>
        </p:txBody>
      </p:sp>
      <p:sp>
        <p:nvSpPr>
          <p:cNvPr id="10249" name="Text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3528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latin typeface="Cambria Math" charset="0"/>
                <a:ea typeface="Cambria Math" charset="0"/>
                <a:cs typeface="Arial" charset="0"/>
              </a:rPr>
              <a:t>/</a:t>
            </a:r>
          </a:p>
        </p:txBody>
      </p:sp>
      <p:sp>
        <p:nvSpPr>
          <p:cNvPr id="10250" name="Text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52578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1600200"/>
            <a:ext cx="10223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6600" y="2514600"/>
            <a:ext cx="1917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429000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191000"/>
            <a:ext cx="17383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5334000"/>
            <a:ext cx="2030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complement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It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Boolean algebra again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 for </a:t>
            </a:r>
            <a:r>
              <a:rPr lang="en-US">
                <a:latin typeface="Symbol" charset="0"/>
                <a:sym typeface="Symbol" charset="0"/>
              </a:rPr>
              <a:t></a:t>
            </a:r>
            <a:r>
              <a:rPr lang="en-US">
                <a:latin typeface="Calibri" charset="0"/>
                <a:sym typeface="Symbol" charset="0"/>
              </a:rPr>
              <a:t> based on </a:t>
            </a:r>
            <a:r>
              <a:rPr lang="en-US">
                <a:latin typeface="Symbol" charset="0"/>
                <a:sym typeface="Symbol" charset="0"/>
              </a:rPr>
              <a:t></a:t>
            </a:r>
          </a:p>
          <a:p>
            <a:r>
              <a:rPr lang="en-US">
                <a:latin typeface="Calibri" charset="0"/>
              </a:rPr>
              <a:t>Definition for </a:t>
            </a:r>
            <a:r>
              <a:rPr lang="en-US">
                <a:latin typeface="Symbol" charset="0"/>
                <a:sym typeface="Symbol" charset="0"/>
              </a:rPr>
              <a:t> </a:t>
            </a:r>
            <a:r>
              <a:rPr lang="en-US">
                <a:latin typeface="Calibri" charset="0"/>
                <a:sym typeface="Symbol" charset="0"/>
              </a:rPr>
              <a:t>based on </a:t>
            </a:r>
            <a:r>
              <a:rPr lang="en-US">
                <a:latin typeface="Symbol" charset="0"/>
                <a:sym typeface="Symbol" charset="0"/>
              </a:rPr>
              <a:t></a:t>
            </a:r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Complement works like 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194DA0-FD25-7844-965D-D72CB61C9B63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</a:t>
            </a:r>
          </a:p>
        </p:txBody>
      </p:sp>
      <p:sp>
        <p:nvSpPr>
          <p:cNvPr id="1229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752600"/>
            <a:ext cx="3598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   </a:t>
            </a:r>
          </a:p>
          <a:p>
            <a:pPr eaLnBrk="1" hangingPunct="1"/>
            <a:endParaRPr lang="en-US" sz="3600">
              <a:cs typeface="Arial" charset="0"/>
            </a:endParaRPr>
          </a:p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457200" y="2971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457200" y="1828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9718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>
            <a:off x="21336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7"/>
            </p:custDataLst>
          </p:nvPr>
        </p:nvCxnSpPr>
        <p:spPr>
          <a:xfrm>
            <a:off x="29718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8"/>
            </p:custDataLst>
          </p:nvPr>
        </p:nvCxnSpPr>
        <p:spPr>
          <a:xfrm>
            <a:off x="21336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5029200" y="1600200"/>
            <a:ext cx="2743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54102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60960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1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1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1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86400" y="2514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</a:t>
            </a:r>
          </a:p>
        </p:txBody>
      </p:sp>
      <p:sp>
        <p:nvSpPr>
          <p:cNvPr id="12307" name="Text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590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Distributive Laws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143000" y="1828800"/>
            <a:ext cx="6816725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9144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3716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54102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63246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8674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Formal proofs: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simple well-defined rules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easy to check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Inference rules for propositions and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4B13E9-B465-E44E-B994-470A9F6ACCD4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Propositional Inference Rules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Excluded middle plus two inference rules per binary connective, one to eliminate it and one to introduce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DAEBB31-6F52-AD42-B8A8-0F96BB0D7B7A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 </a:t>
            </a:r>
            <a:r>
              <a:rPr lang="en-US" sz="3200" u="sng">
                <a:latin typeface="Calibri" charset="0"/>
                <a:sym typeface="Symbol" charset="0"/>
              </a:rPr>
              <a:t> q</a:t>
            </a:r>
            <a:r>
              <a:rPr lang="en-US" sz="3200" u="sng">
                <a:latin typeface="Calibri" charset="0"/>
              </a:rPr>
              <a:t>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p, q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p, q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 </a:t>
            </a:r>
            <a:r>
              <a:rPr lang="en-US" sz="3200">
                <a:latin typeface="Calibri" charset="0"/>
                <a:sym typeface="Symbol" charset="0"/>
              </a:rPr>
              <a:t> q </a:t>
            </a:r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724400" y="3962400"/>
            <a:ext cx="15520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p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p  </a:t>
            </a:r>
            <a:r>
              <a:rPr lang="en-US" sz="3200" dirty="0" smtClean="0">
                <a:latin typeface="Calibri" charset="0"/>
                <a:sym typeface="Symbol" charset="0"/>
              </a:rPr>
              <a:t>q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  <a:sym typeface="Symbol" charset="0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q</a:t>
            </a:r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p, p</a:t>
            </a:r>
            <a:r>
              <a:rPr lang="en-US" sz="3200" u="sng">
                <a:latin typeface="Calibri" charset="0"/>
                <a:sym typeface="Symbol" charset="0"/>
              </a:rPr>
              <a:t>q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q</a:t>
            </a: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</a:t>
            </a:r>
            <a:r>
              <a:rPr lang="en-US" sz="3200" u="sng">
                <a:latin typeface="Calibri" charset="0"/>
                <a:sym typeface="Symbol" charset="0"/>
              </a:rPr>
              <a:t>q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</a:t>
            </a:r>
            <a:r>
              <a:rPr lang="en-US" sz="3200">
                <a:latin typeface="Calibri" charset="0"/>
                <a:sym typeface="Symbol" charset="0"/>
              </a:rPr>
              <a:t>q</a:t>
            </a:r>
          </a:p>
        </p:txBody>
      </p:sp>
      <p:sp>
        <p:nvSpPr>
          <p:cNvPr id="5135" name="TextBox 7"/>
          <p:cNvSpPr txBox="1">
            <a:spLocks noChangeArrowheads="1"/>
          </p:cNvSpPr>
          <p:nvPr/>
        </p:nvSpPr>
        <p:spPr bwMode="auto">
          <a:xfrm>
            <a:off x="6837363" y="27432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p </a:t>
            </a:r>
            <a:r>
              <a:rPr lang="en-US" sz="3200" dirty="0">
                <a:latin typeface="Symbol" charset="0"/>
                <a:sym typeface="Symbol" charset="0"/>
              </a:rPr>
              <a:t></a:t>
            </a:r>
            <a:r>
              <a:rPr lang="en-US" sz="3200" dirty="0">
                <a:latin typeface="Calibri" charset="0"/>
                <a:sym typeface="Symbol" charset="0"/>
              </a:rPr>
              <a:t>p 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00800" y="5257800"/>
            <a:ext cx="2692714" cy="12618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Not like other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rules!</a:t>
            </a:r>
            <a:b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See next slide…</a:t>
            </a:r>
            <a:endParaRPr lang="en-US" sz="2400" dirty="0">
              <a:solidFill>
                <a:srgbClr val="FF0000"/>
              </a:solidFill>
              <a:latin typeface="+mj-lt"/>
              <a:ea typeface="ＭＳ Ｐゴシック" pitchFamily="-111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6335713"/>
            <a:ext cx="12954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2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Direct Proof of an Implication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q</a:t>
            </a:r>
            <a:r>
              <a:rPr lang="en-US" dirty="0">
                <a:latin typeface="Calibri" charset="0"/>
                <a:sym typeface="Symbol" charset="0"/>
              </a:rPr>
              <a:t> denotes a proof of q given p as an </a:t>
            </a:r>
            <a:r>
              <a:rPr lang="en-US" dirty="0" smtClean="0">
                <a:latin typeface="Calibri" charset="0"/>
                <a:sym typeface="Symbol" charset="0"/>
              </a:rPr>
              <a:t>assumption.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Don’t confuse with </a:t>
            </a:r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pq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.</a:t>
            </a:r>
            <a:endParaRPr lang="en-US" dirty="0">
              <a:solidFill>
                <a:srgbClr val="FF0000"/>
              </a:solidFill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</a:rPr>
              <a:t>The direct proof rule</a:t>
            </a:r>
          </a:p>
          <a:p>
            <a:pPr lvl="1"/>
            <a:r>
              <a:rPr lang="en-US" dirty="0">
                <a:latin typeface="Calibri" charset="0"/>
              </a:rPr>
              <a:t>if you have such a proof then you can conclude that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>
                <a:latin typeface="Calibri" charset="0"/>
                <a:sym typeface="Symbol" charset="0"/>
              </a:rPr>
              <a:t> is true</a:t>
            </a:r>
          </a:p>
          <a:p>
            <a:r>
              <a:rPr lang="en-US" dirty="0">
                <a:latin typeface="Calibri" charset="0"/>
                <a:sym typeface="Symbol" charset="0"/>
              </a:rPr>
              <a:t>E.g.  </a:t>
            </a:r>
            <a:r>
              <a:rPr lang="en-US" dirty="0" smtClean="0">
                <a:latin typeface="Calibri" charset="0"/>
                <a:sym typeface="Symbol" charset="0"/>
              </a:rPr>
              <a:t>Let’s </a:t>
            </a:r>
            <a:r>
              <a:rPr lang="en-US" dirty="0">
                <a:latin typeface="Calibri" charset="0"/>
                <a:sym typeface="Symbol" charset="0"/>
              </a:rPr>
              <a:t>prove p  (p  q</a:t>
            </a:r>
            <a:r>
              <a:rPr lang="en-US" dirty="0" smtClean="0">
                <a:latin typeface="Calibri" charset="0"/>
                <a:sym typeface="Symbol" charset="0"/>
              </a:rPr>
              <a:t>)</a:t>
            </a:r>
            <a:br>
              <a:rPr lang="en-US" dirty="0" smtClean="0">
                <a:latin typeface="Calibri" charset="0"/>
                <a:sym typeface="Symbol" charset="0"/>
              </a:rPr>
            </a:br>
            <a:r>
              <a:rPr lang="en-US" dirty="0" smtClean="0">
                <a:latin typeface="Calibri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sym typeface="Symbol" charset="0"/>
              </a:rPr>
              <a:t>1.    p            Assumption                               </a:t>
            </a:r>
            <a:r>
              <a:rPr lang="en-US" dirty="0" smtClean="0">
                <a:latin typeface="Calibri" charset="0"/>
                <a:sym typeface="Symbol" charset="0"/>
              </a:rPr>
              <a:t>	2</a:t>
            </a:r>
            <a:r>
              <a:rPr lang="en-US" dirty="0">
                <a:latin typeface="Calibri" charset="0"/>
                <a:sym typeface="Symbol" charset="0"/>
              </a:rPr>
              <a:t>.   p  q      Intro for  from 1                             	3.     p  (p  q)     Direct proof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518A9-83F7-BE45-94A9-97DF666F1AC0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19200" y="4648200"/>
            <a:ext cx="5415695" cy="1171341"/>
          </a:xfrm>
          <a:custGeom>
            <a:avLst/>
            <a:gdLst>
              <a:gd name="connsiteX0" fmla="*/ 150115 w 4881994"/>
              <a:gd name="connsiteY0" fmla="*/ 161271 h 1238956"/>
              <a:gd name="connsiteX1" fmla="*/ 41258 w 4881994"/>
              <a:gd name="connsiteY1" fmla="*/ 966813 h 1238956"/>
              <a:gd name="connsiteX2" fmla="*/ 759715 w 4881994"/>
              <a:gd name="connsiteY2" fmla="*/ 1238956 h 1238956"/>
              <a:gd name="connsiteX3" fmla="*/ 4275801 w 4881994"/>
              <a:gd name="connsiteY3" fmla="*/ 1130099 h 1238956"/>
              <a:gd name="connsiteX4" fmla="*/ 4482629 w 4881994"/>
              <a:gd name="connsiteY4" fmla="*/ 74185 h 1238956"/>
              <a:gd name="connsiteX5" fmla="*/ 204543 w 4881994"/>
              <a:gd name="connsiteY5" fmla="*/ 172156 h 1238956"/>
              <a:gd name="connsiteX0" fmla="*/ 150115 w 4513777"/>
              <a:gd name="connsiteY0" fmla="*/ 112636 h 1190321"/>
              <a:gd name="connsiteX1" fmla="*/ 41258 w 4513777"/>
              <a:gd name="connsiteY1" fmla="*/ 918178 h 1190321"/>
              <a:gd name="connsiteX2" fmla="*/ 759715 w 4513777"/>
              <a:gd name="connsiteY2" fmla="*/ 1190321 h 1190321"/>
              <a:gd name="connsiteX3" fmla="*/ 4275801 w 4513777"/>
              <a:gd name="connsiteY3" fmla="*/ 1081464 h 1190321"/>
              <a:gd name="connsiteX4" fmla="*/ 3505253 w 4513777"/>
              <a:gd name="connsiteY4" fmla="*/ 97249 h 1190321"/>
              <a:gd name="connsiteX5" fmla="*/ 204543 w 4513777"/>
              <a:gd name="connsiteY5" fmla="*/ 123521 h 1190321"/>
              <a:gd name="connsiteX0" fmla="*/ 150115 w 4688833"/>
              <a:gd name="connsiteY0" fmla="*/ 112636 h 1190321"/>
              <a:gd name="connsiteX1" fmla="*/ 41258 w 4688833"/>
              <a:gd name="connsiteY1" fmla="*/ 918178 h 1190321"/>
              <a:gd name="connsiteX2" fmla="*/ 759715 w 4688833"/>
              <a:gd name="connsiteY2" fmla="*/ 1190321 h 1190321"/>
              <a:gd name="connsiteX3" fmla="*/ 4483493 w 4688833"/>
              <a:gd name="connsiteY3" fmla="*/ 1110144 h 1190321"/>
              <a:gd name="connsiteX4" fmla="*/ 3505253 w 4688833"/>
              <a:gd name="connsiteY4" fmla="*/ 97249 h 1190321"/>
              <a:gd name="connsiteX5" fmla="*/ 204543 w 4688833"/>
              <a:gd name="connsiteY5" fmla="*/ 123521 h 1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8833" h="1190321">
                <a:moveTo>
                  <a:pt x="150115" y="112636"/>
                </a:moveTo>
                <a:cubicBezTo>
                  <a:pt x="44886" y="425600"/>
                  <a:pt x="-60342" y="738564"/>
                  <a:pt x="41258" y="918178"/>
                </a:cubicBezTo>
                <a:cubicBezTo>
                  <a:pt x="142858" y="1097792"/>
                  <a:pt x="53958" y="1163107"/>
                  <a:pt x="759715" y="1190321"/>
                </a:cubicBezTo>
                <a:lnTo>
                  <a:pt x="4483493" y="1110144"/>
                </a:lnTo>
                <a:cubicBezTo>
                  <a:pt x="5103979" y="916016"/>
                  <a:pt x="4183796" y="256906"/>
                  <a:pt x="3505253" y="97249"/>
                </a:cubicBezTo>
                <a:cubicBezTo>
                  <a:pt x="2826710" y="-62408"/>
                  <a:pt x="2004314" y="-5293"/>
                  <a:pt x="204543" y="1235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953000"/>
            <a:ext cx="20666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Proof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subroutine</a:t>
            </a:r>
            <a:b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</a:b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for p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 (p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sym typeface="Symbol" charset="0"/>
              </a:rPr>
              <a:t>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q)</a:t>
            </a:r>
            <a:endParaRPr lang="en-US" sz="2000" dirty="0">
              <a:solidFill>
                <a:srgbClr val="FF0000"/>
              </a:solidFill>
              <a:ea typeface="ＭＳ Ｐゴシック" pitchFamily="-111" charset="-128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335713"/>
            <a:ext cx="12954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Prove ((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)(</a:t>
            </a:r>
            <a:r>
              <a:rPr lang="en-US" dirty="0" err="1" smtClean="0">
                <a:ea typeface="+mn-ea"/>
                <a:sym typeface="Symbol"/>
              </a:rPr>
              <a:t>pr</a:t>
            </a:r>
            <a:r>
              <a:rPr lang="en-US" dirty="0" smtClean="0">
                <a:ea typeface="+mn-ea"/>
                <a:sym typeface="Symbol"/>
              </a:rPr>
              <a:t>))(p</a:t>
            </a:r>
            <a:r>
              <a:rPr lang="en-US" dirty="0" smtClean="0">
                <a:ea typeface="+mn-ea"/>
                <a:sym typeface="Symbol"/>
              </a:rPr>
              <a:t>(</a:t>
            </a:r>
            <a:r>
              <a:rPr lang="en-US" dirty="0" err="1" smtClean="0">
                <a:sym typeface="Symbol"/>
              </a:rPr>
              <a:t>q</a:t>
            </a:r>
            <a:r>
              <a:rPr lang="en-US" dirty="0" err="1" smtClean="0">
                <a:sym typeface="Symbol"/>
              </a:rPr>
              <a:t></a:t>
            </a:r>
            <a:r>
              <a:rPr lang="en-US" dirty="0" err="1" smtClean="0">
                <a:ea typeface="+mn-ea"/>
                <a:sym typeface="Symbol"/>
              </a:rPr>
              <a:t>r</a:t>
            </a:r>
            <a:r>
              <a:rPr lang="en-US" dirty="0" smtClean="0">
                <a:ea typeface="+mn-ea"/>
                <a:sym typeface="Symbol"/>
              </a:rPr>
              <a:t>))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727B85-F402-894C-9243-54636156DCC3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6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843AF0-A394-E747-8E8B-D9400E9FC2FA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P(c) for some c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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</a:t>
            </a:r>
            <a:r>
              <a:rPr lang="en-US" sz="3200" u="sng" dirty="0">
                <a:latin typeface="Symbol" charset="0"/>
                <a:sym typeface="Symbol" charset="0"/>
              </a:rPr>
              <a:t></a:t>
            </a:r>
            <a:r>
              <a:rPr lang="en-US" sz="3200" u="sng" dirty="0">
                <a:latin typeface="Calibri" charset="0"/>
                <a:sym typeface="Symbol" charset="0"/>
              </a:rPr>
              <a:t>x P(x)        </a:t>
            </a: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for any 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04775" y="3505200"/>
            <a:ext cx="461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</a:t>
            </a:r>
            <a:r>
              <a:rPr lang="ja-JP" altLang="en-US" sz="3200" u="sng">
                <a:latin typeface="Calibri" charset="0"/>
              </a:rPr>
              <a:t>“</a:t>
            </a:r>
            <a:r>
              <a:rPr lang="en-US" sz="3200" u="sng">
                <a:latin typeface="Calibri" charset="0"/>
              </a:rPr>
              <a:t>Let a be anything</a:t>
            </a:r>
            <a:r>
              <a:rPr lang="en-US" sz="2800" u="sng">
                <a:cs typeface="Arial" charset="0"/>
              </a:rPr>
              <a:t>*</a:t>
            </a:r>
            <a:r>
              <a:rPr lang="ja-JP" altLang="en-US" sz="3200" u="sng">
                <a:latin typeface="Calibri" charset="0"/>
              </a:rPr>
              <a:t>”</a:t>
            </a:r>
            <a:r>
              <a:rPr lang="en-US" sz="3200" u="sng">
                <a:latin typeface="Calibri" charset="0"/>
              </a:rPr>
              <a:t>...P(a)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</a:t>
            </a:r>
            <a:r>
              <a:rPr lang="en-US" sz="3200" u="sng">
                <a:latin typeface="Symbol" charset="0"/>
                <a:sym typeface="Symbol" charset="0"/>
              </a:rPr>
              <a:t></a:t>
            </a:r>
            <a:r>
              <a:rPr lang="en-US" sz="3200" u="sng">
                <a:latin typeface="Calibri" charset="0"/>
                <a:sym typeface="Symbol" charset="0"/>
              </a:rPr>
              <a:t>x P(x)       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P(c) for some special c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6335713"/>
            <a:ext cx="12954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9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Prove </a:t>
            </a:r>
            <a:r>
              <a:rPr lang="en-US" dirty="0">
                <a:ea typeface="+mn-ea"/>
              </a:rPr>
              <a:t>(</a:t>
            </a:r>
            <a:r>
              <a:rPr lang="en-US" dirty="0" smtClean="0">
                <a:latin typeface="Symbol" charset="0"/>
                <a:sym typeface="Symbol" charset="0"/>
              </a:rPr>
              <a:t></a:t>
            </a:r>
            <a:r>
              <a:rPr lang="en-US" dirty="0" smtClean="0">
                <a:ea typeface="+mn-ea"/>
              </a:rPr>
              <a:t>x (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</a:t>
            </a:r>
            <a:r>
              <a:rPr lang="en-US" dirty="0" err="1" smtClean="0">
                <a:ea typeface="+mn-ea"/>
                <a:sym typeface="Symbol"/>
              </a:rPr>
              <a:t>q</a:t>
            </a:r>
            <a:r>
              <a:rPr lang="en-US" dirty="0" smtClean="0">
                <a:ea typeface="+mn-ea"/>
                <a:sym typeface="Symbol"/>
              </a:rPr>
              <a:t>(x)))</a:t>
            </a:r>
            <a:r>
              <a:rPr lang="en-US" dirty="0" smtClean="0">
                <a:ea typeface="+mn-ea"/>
                <a:sym typeface="Symbol"/>
              </a:rPr>
              <a:t>(p</a:t>
            </a:r>
            <a:r>
              <a:rPr lang="en-US" dirty="0" smtClean="0">
                <a:ea typeface="+mn-ea"/>
                <a:sym typeface="Symbol"/>
              </a:rPr>
              <a:t>(</a:t>
            </a:r>
            <a:r>
              <a:rPr lang="en-US" dirty="0">
                <a:latin typeface="Symbol" charset="0"/>
                <a:sym typeface="Symbol" charset="0"/>
              </a:rPr>
              <a:t></a:t>
            </a: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q(x)</a:t>
            </a:r>
            <a:r>
              <a:rPr lang="en-US" dirty="0" smtClean="0">
                <a:ea typeface="+mn-ea"/>
                <a:sym typeface="Symbol"/>
              </a:rPr>
              <a:t>))</a:t>
            </a:r>
            <a:br>
              <a:rPr lang="en-US" dirty="0" smtClean="0">
                <a:ea typeface="+mn-ea"/>
                <a:sym typeface="Symbol"/>
              </a:rPr>
            </a:br>
            <a:r>
              <a:rPr lang="en-US" dirty="0" smtClean="0">
                <a:ea typeface="+mn-ea"/>
                <a:sym typeface="Symbol"/>
              </a:rPr>
              <a:t>where x does not occur in p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727B85-F402-894C-9243-54636156DCC3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5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even number is even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Formal proof of: x (Even(x)Even(x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F91027-3C81-8748-BA3A-F153090C10C2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3124200"/>
                <a:ext cx="7848600" cy="2339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Assume Even(a)</a:t>
                </a:r>
                <a:r>
                  <a:rPr lang="en-US" dirty="0" smtClean="0"/>
                  <a:t>			To prove</a:t>
                </a:r>
                <a:r>
                  <a:rPr lang="en-US" smtClean="0"/>
                  <a:t>: </a:t>
                </a:r>
                <a:r>
                  <a:rPr lang="en-US" smtClean="0">
                    <a:latin typeface="Calibri" charset="0"/>
                    <a:sym typeface="Symbol" charset="0"/>
                  </a:rPr>
                  <a:t>Even(a)</a:t>
                </a:r>
                <a:r>
                  <a:rPr lang="en-US">
                    <a:latin typeface="Calibri" charset="0"/>
                    <a:sym typeface="Symbol" charset="0"/>
                  </a:rPr>
                  <a:t></a:t>
                </a:r>
                <a:r>
                  <a:rPr lang="en-US" smtClean="0">
                    <a:latin typeface="Calibri" charset="0"/>
                    <a:sym typeface="Symbol" charset="0"/>
                  </a:rPr>
                  <a:t>Even(a</a:t>
                </a:r>
                <a:r>
                  <a:rPr lang="en-US" baseline="30000" smtClean="0">
                    <a:latin typeface="Calibri" charset="0"/>
                    <a:sym typeface="Symbol" charset="0"/>
                  </a:rPr>
                  <a:t>2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))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	</a:t>
                </a:r>
                <a14:m>
                  <m:oMath xmlns=""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000" b="0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y (a = 2y)</a:t>
                </a:r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			Definition of Even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/>
                  <a:t> 	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 = 2b</a:t>
                </a:r>
                <a:r>
                  <a:rPr lang="en-US" dirty="0" smtClean="0"/>
                  <a:t>				By </a:t>
                </a:r>
                <a:r>
                  <a:rPr lang="en-US" b="1" dirty="0" smtClean="0"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elimination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a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 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= 4b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 = 2(2b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)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			Algebra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14:m>
                  <m:oMath xmlns=""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y (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a</a:t>
                </a:r>
                <a:r>
                  <a:rPr lang="en-US" baseline="30000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 2y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)</a:t>
                </a:r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			</a:t>
                </a:r>
                <a:r>
                  <a:rPr lang="en-US" dirty="0" smtClean="0"/>
                  <a:t>By </a:t>
                </a:r>
                <a:r>
                  <a:rPr lang="en-US" b="1" dirty="0"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introduction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Even(a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)	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			Definition of Even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Even(a)</a:t>
                </a:r>
                <a:r>
                  <a:rPr lang="en-US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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Even(a</a:t>
                </a:r>
                <a:r>
                  <a:rPr lang="en-US" baseline="30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)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			Direct Proof rule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  <a:sym typeface="Symbol" charset="0"/>
                  </a:rPr>
                  <a:t>x (Even(x)Even(x</a:t>
                </a:r>
                <a:r>
                  <a:rPr lang="en-US" baseline="30000" dirty="0">
                    <a:latin typeface="Arial" pitchFamily="34" charset="0"/>
                    <a:cs typeface="Arial" pitchFamily="34" charset="0"/>
                    <a:sym typeface="Symbol" charset="0"/>
                  </a:rPr>
                  <a:t>2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))		By 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 introduction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7848600" cy="2339102"/>
              </a:xfrm>
              <a:prstGeom prst="rect">
                <a:avLst/>
              </a:prstGeom>
              <a:blipFill rotWithShape="1">
                <a:blip r:embed="rId3"/>
                <a:stretch>
                  <a:fillRect l="-466" t="-1828" b="-3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52400" y="6335713"/>
            <a:ext cx="12954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4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1726</Words>
  <Application>Microsoft Macintosh PowerPoint</Application>
  <PresentationFormat>On-screen Show (4:3)</PresentationFormat>
  <Paragraphs>297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311  Foundations of Computing I</vt:lpstr>
      <vt:lpstr>Announcements</vt:lpstr>
      <vt:lpstr>Highlights from last lecture</vt:lpstr>
      <vt:lpstr>Simple Propositional Inference Rules</vt:lpstr>
      <vt:lpstr>Direct Proof of an Implication</vt:lpstr>
      <vt:lpstr>Example</vt:lpstr>
      <vt:lpstr>Inference Rules for Quantifiers</vt:lpstr>
      <vt:lpstr>Example</vt:lpstr>
      <vt:lpstr>Even and Odd</vt:lpstr>
      <vt:lpstr>Even and Odd</vt:lpstr>
      <vt:lpstr>“Proof by Contradiction”: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  <vt:lpstr>Set Theory</vt:lpstr>
      <vt:lpstr>Definition: A set is an unordered collection of objects</vt:lpstr>
      <vt:lpstr>Definitions</vt:lpstr>
      <vt:lpstr>Empty Set and Power Set </vt:lpstr>
      <vt:lpstr>Cartesian Product : A  B</vt:lpstr>
      <vt:lpstr>Set operations</vt:lpstr>
      <vt:lpstr>It’s Boolean algebra again</vt:lpstr>
      <vt:lpstr>De Morgan’s Laws</vt:lpstr>
      <vt:lpstr>Distributive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2012-10-12T16:07:02Z</dcterms:modified>
</cp:coreProperties>
</file>