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436" r:id="rId4"/>
    <p:sldId id="437" r:id="rId5"/>
    <p:sldId id="438" r:id="rId6"/>
    <p:sldId id="439" r:id="rId7"/>
    <p:sldId id="440" r:id="rId8"/>
    <p:sldId id="426" r:id="rId9"/>
    <p:sldId id="441" r:id="rId10"/>
    <p:sldId id="429" r:id="rId11"/>
    <p:sldId id="430" r:id="rId12"/>
    <p:sldId id="424" r:id="rId13"/>
    <p:sldId id="425" r:id="rId14"/>
    <p:sldId id="427" r:id="rId15"/>
    <p:sldId id="428" r:id="rId16"/>
    <p:sldId id="431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395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81714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ED75-A705-4ADC-887B-0F64DC98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F1C6-65A6-45EF-A8D6-04DAFAF2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886F-ED71-42FA-91A0-DB154EA1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A6C3-C11D-465B-A70D-EF24EB6B1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BAEC-9B06-4BAD-B77B-12B12D2D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8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F2E3-F9D0-4C05-B820-9F19AD7C4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6FD9-B9F8-49AA-B6A9-22CBA2AA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A94F-F8D7-4C65-8E0D-E09F4474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889F-D3F7-4AA7-9B40-9A7495E22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EC3B-362E-4406-B811-6E5F0DBC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8F5D-97FC-4EEF-80F6-D5665AE5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47FF497-9F33-49B4-9F65-5DDA6E90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Lecture 6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Predicate Calculus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Autumn 2012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874A-2208-4D9B-8123-213FEA612637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Notlargest(x)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                            	                 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</a:t>
            </a:r>
            <a:endParaRPr lang="en-US" sz="2800" smtClean="0">
              <a:solidFill>
                <a:srgbClr val="000000"/>
              </a:solidFill>
            </a:endParaRP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doesn’t depend on y or z  “bound variables”</a:t>
            </a: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 depend on x  “free variable”</a:t>
            </a:r>
          </a:p>
          <a:p>
            <a:pPr marL="800100" lvl="3" indent="-342900"/>
            <a:endParaRPr lang="en-US" sz="280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3200" smtClean="0">
                <a:solidFill>
                  <a:srgbClr val="000000"/>
                </a:solidFill>
              </a:rPr>
              <a:t>Quantifiers only act on free variables of the formula they quantify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(P(x,y)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Q(y, x)))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FEEF-6983-465E-B8B2-831FF019CD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  (P(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 </a:t>
            </a:r>
            <a:r>
              <a:rPr lang="en-US" sz="3600" b="1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 smtClean="0">
                <a:solidFill>
                  <a:prstClr val="black"/>
                </a:solidFill>
              </a:rPr>
              <a:t> 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))     </a:t>
            </a:r>
            <a:r>
              <a:rPr lang="en-US" sz="3600" dirty="0" err="1" smtClean="0">
                <a:solidFill>
                  <a:prstClr val="black"/>
                </a:solidFill>
              </a:rPr>
              <a:t>vs</a:t>
            </a:r>
            <a:r>
              <a:rPr lang="en-US" sz="3600" dirty="0" smtClean="0">
                <a:solidFill>
                  <a:prstClr val="black"/>
                </a:solidFill>
              </a:rPr>
              <a:t>   </a:t>
            </a: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>
                <a:solidFill>
                  <a:prstClr val="black"/>
                </a:solidFill>
              </a:rPr>
              <a:t>) </a:t>
            </a:r>
            <a:r>
              <a:rPr lang="en-US" sz="3600" b="1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FBDBB-C5F1-4ADD-A250-E26424610FE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Bound variable name doesn’t matter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b P(a, b)</a:t>
            </a:r>
          </a:p>
          <a:p>
            <a:pPr lvl="1"/>
            <a:endParaRPr lang="en-US" smtClean="0"/>
          </a:p>
          <a:p>
            <a:r>
              <a:rPr lang="en-US" smtClean="0"/>
              <a:t>Positions of quantifiers can change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P(x, y))</a:t>
            </a:r>
          </a:p>
          <a:p>
            <a:pPr lvl="1"/>
            <a:endParaRPr lang="en-US" smtClean="0"/>
          </a:p>
          <a:p>
            <a:r>
              <a:rPr lang="en-US" smtClean="0"/>
              <a:t>BUT:   Order is important...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09600" y="1295400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true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false</a:t>
                      </a:r>
                      <a:endParaRPr lang="en-US" sz="3200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5A94F-F8D7-4C65-8E0D-E09F44746E7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Some positive integer is not prime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Prime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Every positive integer is not prime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5D729-220F-4049-82C8-9BF7E20306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F3633-4D59-431E-A922-5903AEDC801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5844A-47EB-4660-A140-DF1EBDF830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352800"/>
            <a:ext cx="3757613" cy="212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     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200">
                <a:latin typeface="Symbol" pitchFamily="18" charset="2"/>
                <a:sym typeface="Symbol" pitchFamily="18" charset="2"/>
              </a:rPr>
              <a:t> 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</a:t>
            </a:r>
            <a:r>
              <a:rPr lang="en-US" sz="320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( </a:t>
            </a:r>
            <a:r>
              <a:rPr lang="en-US" sz="320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1219200" y="2895600"/>
            <a:ext cx="460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“There is no largest integer”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1371600" y="5486400"/>
            <a:ext cx="694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“For every integer there is a larger integer”</a:t>
            </a:r>
          </a:p>
        </p:txBody>
      </p:sp>
      <p:sp>
        <p:nvSpPr>
          <p:cNvPr id="14345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assignments</a:t>
            </a:r>
          </a:p>
          <a:p>
            <a:pPr lvl="1" eaLnBrk="1" hangingPunct="1"/>
            <a:r>
              <a:rPr lang="en-US" dirty="0" smtClean="0"/>
              <a:t>Predicates and Quantifiers</a:t>
            </a:r>
          </a:p>
          <a:p>
            <a:pPr lvl="2" eaLnBrk="1" hangingPunct="1"/>
            <a:r>
              <a:rPr lang="en-US" dirty="0" smtClean="0"/>
              <a:t>1.4, 1.5  7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1.3, 1.4  5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24798-DE25-4130-B916-DC3036679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Predicate</a:t>
            </a:r>
            <a:r>
              <a:rPr lang="en-US" dirty="0" smtClean="0"/>
              <a:t> or </a:t>
            </a:r>
            <a:r>
              <a:rPr lang="en-US" i="1" dirty="0" smtClean="0"/>
              <a:t>Propositional Function</a:t>
            </a:r>
          </a:p>
          <a:p>
            <a:pPr lvl="1"/>
            <a:r>
              <a:rPr lang="en-US" dirty="0" smtClean="0"/>
              <a:t>A function that returns a truth value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is a cat”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is prime”</a:t>
            </a:r>
          </a:p>
          <a:p>
            <a:r>
              <a:rPr lang="en-US" dirty="0" smtClean="0"/>
              <a:t>“student </a:t>
            </a:r>
            <a:r>
              <a:rPr lang="en-US" i="1" dirty="0" smtClean="0"/>
              <a:t>x</a:t>
            </a:r>
            <a:r>
              <a:rPr lang="en-US" dirty="0" smtClean="0"/>
              <a:t> has taken course </a:t>
            </a:r>
            <a:r>
              <a:rPr lang="en-US" i="1" dirty="0" smtClean="0"/>
              <a:t>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z</a:t>
            </a:r>
            <a:r>
              <a:rPr lang="en-US" dirty="0" smtClean="0"/>
              <a:t>” or Sum(x, y, z)</a:t>
            </a:r>
          </a:p>
          <a:p>
            <a:pPr marL="0" indent="0">
              <a:buNone/>
            </a:pPr>
            <a:r>
              <a:rPr lang="en-US" dirty="0" smtClean="0"/>
              <a:t>NOTE:  We will only use predicates with variables or constants as arguments.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Predicate Calculus</a:t>
            </a:r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6912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</a:t>
            </a:r>
            <a:r>
              <a:rPr lang="en-US" i="1" smtClean="0"/>
              <a:t>x P(x) </a:t>
            </a:r>
            <a:r>
              <a:rPr lang="en-US" smtClean="0"/>
              <a:t>: </a:t>
            </a:r>
            <a:r>
              <a:rPr lang="en-US" i="1" smtClean="0"/>
              <a:t>P(x)</a:t>
            </a:r>
            <a:r>
              <a:rPr lang="en-US" smtClean="0"/>
              <a:t> is true for every </a:t>
            </a:r>
            <a:r>
              <a:rPr lang="en-US" i="1" smtClean="0"/>
              <a:t>x </a:t>
            </a:r>
            <a:r>
              <a:rPr lang="en-US" smtClean="0"/>
              <a:t>in the domain</a:t>
            </a:r>
            <a:endParaRPr lang="en-US" i="1" smtClean="0"/>
          </a:p>
          <a:p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</a:t>
            </a:r>
            <a:r>
              <a:rPr lang="en-US" i="1" smtClean="0"/>
              <a:t>x P(x) </a:t>
            </a:r>
            <a:r>
              <a:rPr lang="en-US" smtClean="0"/>
              <a:t>: There is an </a:t>
            </a:r>
            <a:r>
              <a:rPr lang="en-US" i="1" smtClean="0"/>
              <a:t>x</a:t>
            </a:r>
            <a:r>
              <a:rPr lang="en-US" smtClean="0"/>
              <a:t> in the domain for which </a:t>
            </a:r>
            <a:r>
              <a:rPr lang="en-US" i="1" smtClean="0"/>
              <a:t>P(x)</a:t>
            </a:r>
            <a:r>
              <a:rPr lang="en-US" smtClean="0"/>
              <a:t> is true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Even(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Greater(</a:t>
            </a:r>
            <a:r>
              <a:rPr lang="en-US" i="1" dirty="0" smtClean="0"/>
              <a:t>x+</a:t>
            </a:r>
            <a:r>
              <a:rPr lang="en-US" dirty="0" smtClean="0"/>
              <a:t>1,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(Greater(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en-US" dirty="0" smtClean="0"/>
              <a:t> (Equal(</a:t>
            </a:r>
            <a:r>
              <a:rPr lang="en-US" i="1" dirty="0" smtClean="0"/>
              <a:t>x</a:t>
            </a:r>
            <a:r>
              <a:rPr lang="en-US" dirty="0" smtClean="0"/>
              <a:t>, 2)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(Sum(</a:t>
            </a:r>
            <a:r>
              <a:rPr lang="en-US" i="1" dirty="0" smtClean="0"/>
              <a:t>x</a:t>
            </a:r>
            <a:r>
              <a:rPr lang="en-US" i="1" dirty="0" smtClean="0"/>
              <a:t>, </a:t>
            </a:r>
            <a:r>
              <a:rPr lang="en-US" i="1" dirty="0" smtClean="0"/>
              <a:t>2, y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5772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-111" charset="-128"/>
              </a:rPr>
              <a:t>Sum(</a:t>
            </a:r>
            <a:r>
              <a:rPr lang="en-US" dirty="0" err="1" smtClean="0">
                <a:latin typeface="Arial" charset="0"/>
                <a:ea typeface="ＭＳ Ｐゴシック" pitchFamily="-111" charset="-128"/>
              </a:rPr>
              <a:t>x,y,z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  <a:endParaRPr lang="en-US" dirty="0"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 smtClean="0"/>
              <a:t>“There is an odd prime”</a:t>
            </a:r>
          </a:p>
          <a:p>
            <a:endParaRPr lang="en-US" sz="2400" dirty="0" smtClean="0"/>
          </a:p>
          <a:p>
            <a:r>
              <a:rPr lang="en-US" sz="2400" dirty="0" smtClean="0"/>
              <a:t>“If x is greater than two, x is not an even prime”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x</a:t>
            </a:r>
            <a:r>
              <a:rPr lang="en-US" sz="2400" dirty="0" err="1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y</a:t>
            </a:r>
            <a:r>
              <a:rPr lang="en-US" sz="2400" dirty="0" err="1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</a:t>
            </a:r>
            <a:r>
              <a:rPr lang="en-US" sz="2400" dirty="0" smtClean="0"/>
              <a:t>((Sum(x, y, z)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2400" dirty="0" smtClean="0"/>
              <a:t> Odd(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2400" dirty="0" smtClean="0"/>
              <a:t> Odd(</a:t>
            </a:r>
            <a:r>
              <a:rPr lang="en-US" sz="2400" i="1" dirty="0" smtClean="0"/>
              <a:t>y</a:t>
            </a:r>
            <a:r>
              <a:rPr lang="en-US" sz="2400" dirty="0" smtClean="0"/>
              <a:t>))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 smtClean="0"/>
              <a:t> Even(</a:t>
            </a:r>
            <a:r>
              <a:rPr lang="en-US" sz="2400" i="1" dirty="0" smtClean="0"/>
              <a:t>z</a:t>
            </a:r>
            <a:r>
              <a:rPr lang="en-US" sz="2400" dirty="0" smtClean="0"/>
              <a:t>))</a:t>
            </a:r>
          </a:p>
          <a:p>
            <a:endParaRPr lang="en-US" sz="2400" dirty="0" smtClean="0"/>
          </a:p>
          <a:p>
            <a:r>
              <a:rPr lang="en-US" sz="2400" dirty="0" smtClean="0"/>
              <a:t>“There exists an odd integer that is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1219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-111" charset="-128"/>
              </a:rPr>
              <a:t>Sum(</a:t>
            </a:r>
            <a:r>
              <a:rPr lang="en-US" dirty="0" err="1" smtClean="0">
                <a:latin typeface="Arial" charset="0"/>
                <a:ea typeface="ＭＳ Ｐゴシック" pitchFamily="-111" charset="-128"/>
              </a:rPr>
              <a:t>x,y,z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  <a:endParaRPr lang="en-US" dirty="0"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English to Predicate Calculus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“Red cats like tofu” 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5934075"/>
            <a:ext cx="16002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Cat(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Red(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err="1">
                <a:latin typeface="Arial" charset="0"/>
                <a:ea typeface="ＭＳ Ｐゴシック" pitchFamily="-111" charset="-128"/>
              </a:rPr>
              <a:t>LikesTofu</a:t>
            </a:r>
            <a:r>
              <a:rPr lang="en-US" dirty="0">
                <a:latin typeface="Arial" charset="0"/>
                <a:ea typeface="ＭＳ Ｐゴシック" pitchFamily="-111" charset="-128"/>
              </a:rPr>
              <a:t>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Goldbach’s Conjecture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Every even integer greater than two can be expressed as the sum of two primes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44196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Symbol" pitchFamily="18" charset="2"/>
              <a:buChar char="&quot;"/>
            </a:pPr>
            <a:r>
              <a:rPr lang="en-US">
                <a:cs typeface="Arial" pitchFamily="34" charset="0"/>
              </a:rPr>
              <a:t>x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y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z ((Greater(x, 2)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Even(x))                                 	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</a:t>
            </a:r>
            <a:r>
              <a:rPr lang="en-US">
                <a:cs typeface="Arial" pitchFamily="34" charset="0"/>
              </a:rPr>
              <a:t> (Equal(x, y+z)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Prime(y)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Prime(z))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0" y="6211888"/>
            <a:ext cx="1890713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826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771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  Foundations of Computing I</vt:lpstr>
      <vt:lpstr>Announcements</vt:lpstr>
      <vt:lpstr>Predicate Calculus</vt:lpstr>
      <vt:lpstr>Quantifiers</vt:lpstr>
      <vt:lpstr>Statements with quantifiers</vt:lpstr>
      <vt:lpstr>Statements with quantifiers</vt:lpstr>
      <vt:lpstr>Statements with quantifiers</vt:lpstr>
      <vt:lpstr>English to Predicate Calculus</vt:lpstr>
      <vt:lpstr>Goldbach’s Conjecture </vt:lpstr>
      <vt:lpstr>Scope of Quantifiers</vt:lpstr>
      <vt:lpstr>Scope of Quantifiers</vt:lpstr>
      <vt:lpstr>Nested Quantifiers</vt:lpstr>
      <vt:lpstr>Quantification with two variables</vt:lpstr>
      <vt:lpstr>Negations of Quantifiers</vt:lpstr>
      <vt:lpstr>De Morgan’s Laws for Quantifiers</vt:lpstr>
      <vt:lpstr>De Morgan’s Laws for Quantifiers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2012-10-05T18:05:42Z</dcterms:modified>
</cp:coreProperties>
</file>