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56" r:id="rId2"/>
    <p:sldId id="434" r:id="rId3"/>
    <p:sldId id="448" r:id="rId4"/>
    <p:sldId id="449" r:id="rId5"/>
    <p:sldId id="450" r:id="rId6"/>
    <p:sldId id="451" r:id="rId7"/>
    <p:sldId id="452" r:id="rId8"/>
    <p:sldId id="453" r:id="rId9"/>
    <p:sldId id="454" r:id="rId10"/>
    <p:sldId id="455" r:id="rId11"/>
    <p:sldId id="456" r:id="rId12"/>
    <p:sldId id="457" r:id="rId13"/>
    <p:sldId id="458" r:id="rId14"/>
    <p:sldId id="459" r:id="rId15"/>
    <p:sldId id="461" r:id="rId16"/>
    <p:sldId id="462" r:id="rId17"/>
    <p:sldId id="463" r:id="rId18"/>
    <p:sldId id="465" r:id="rId19"/>
    <p:sldId id="466" r:id="rId20"/>
    <p:sldId id="479" r:id="rId21"/>
    <p:sldId id="467" r:id="rId22"/>
    <p:sldId id="468" r:id="rId23"/>
    <p:sldId id="469" r:id="rId24"/>
    <p:sldId id="470" r:id="rId25"/>
    <p:sldId id="471" r:id="rId26"/>
    <p:sldId id="472" r:id="rId27"/>
    <p:sldId id="473" r:id="rId28"/>
    <p:sldId id="474" r:id="rId29"/>
    <p:sldId id="475" r:id="rId30"/>
    <p:sldId id="476" r:id="rId31"/>
    <p:sldId id="477" r:id="rId32"/>
    <p:sldId id="478" r:id="rId33"/>
    <p:sldId id="433" r:id="rId34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5708" autoAdjust="0"/>
  </p:normalViewPr>
  <p:slideViewPr>
    <p:cSldViewPr snapToObjects="1">
      <p:cViewPr>
        <p:scale>
          <a:sx n="70" d="100"/>
          <a:sy n="70" d="100"/>
        </p:scale>
        <p:origin x="-1092" y="-774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8CECE-D45A-494F-A7F9-32DD22E1A8E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48DD5-EED8-4649-83FF-9C97E1C6BE1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48DD5-EED8-4649-83FF-9C97E1C6BE1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4D0F3-0AD4-4E56-A094-E944742DCE6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48DD5-EED8-4649-83FF-9C97E1C6BE1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2773" y="6088566"/>
            <a:ext cx="8250864" cy="477139"/>
          </a:xfrm>
        </p:spPr>
        <p:txBody>
          <a:bodyPr/>
          <a:lstStyle/>
          <a:p>
            <a:r>
              <a:rPr lang="en-US" dirty="0" smtClean="0"/>
              <a:t>David Notkin </a:t>
            </a:r>
            <a:r>
              <a:rPr lang="en-US" sz="1800" dirty="0" smtClean="0">
                <a:sym typeface="Wingdings"/>
              </a:rPr>
              <a:t>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Autumn 2009</a:t>
            </a:r>
            <a:r>
              <a:rPr lang="en-US" dirty="0" smtClean="0">
                <a:sym typeface="Wingdings"/>
              </a:rPr>
              <a:t>  CSE303 Lecture </a:t>
            </a:r>
            <a:r>
              <a:rPr lang="en-US" dirty="0" smtClean="0">
                <a:sym typeface="Wingdings"/>
              </a:rPr>
              <a:t>25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Libraries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solidFill>
                  <a:srgbClr val="262626"/>
                </a:solidFill>
                <a:latin typeface="Consolas" pitchFamily="49" charset="0"/>
              </a:rPr>
              <a:t>	#include &lt;cmath&gt;</a:t>
            </a:r>
          </a:p>
        </p:txBody>
      </p:sp>
      <p:graphicFrame>
        <p:nvGraphicFramePr>
          <p:cNvPr id="356425" name="Group 73"/>
          <p:cNvGraphicFramePr>
            <a:graphicFrameLocks noGrp="1"/>
          </p:cNvGraphicFramePr>
          <p:nvPr/>
        </p:nvGraphicFramePr>
        <p:xfrm>
          <a:off x="285750" y="1905000"/>
          <a:ext cx="8553450" cy="3291840"/>
        </p:xfrm>
        <a:graphic>
          <a:graphicData uri="http://schemas.openxmlformats.org/drawingml/2006/table">
            <a:tbl>
              <a:tblPr/>
              <a:tblGrid>
                <a:gridCol w="3752850"/>
                <a:gridCol w="480060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library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cassert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assertion functions for testing (assert)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cctype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char type functions (isalpha, tolower)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cmath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math functions (sqrt, abs, log, cos)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cstdio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standard I/O library (fopen, rename, printf)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cstdlib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standard functions (rand, exit, malloc)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cstring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char* functions (strcpy, strlen)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(not the same as &lt;string&gt;, the string class)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ctime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time functions (clock, time)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Arrays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stack-allocated (same as C):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type name[size];</a:t>
            </a:r>
          </a:p>
          <a:p>
            <a:r>
              <a:rPr lang="en-US" sz="2000" dirty="0" smtClean="0"/>
              <a:t>heap-allocated: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type* name = new type[size];</a:t>
            </a:r>
            <a:endParaRPr lang="en-US" sz="2000" dirty="0" smtClean="0"/>
          </a:p>
          <a:p>
            <a:pPr lvl="1"/>
            <a:r>
              <a:rPr lang="en-US" sz="2000" dirty="0" smtClean="0"/>
              <a:t>C++ uses new and delete keywords to allocate/free memory</a:t>
            </a:r>
          </a:p>
          <a:p>
            <a:pPr lvl="1"/>
            <a:r>
              <a:rPr lang="en-US" sz="2000" dirty="0" smtClean="0"/>
              <a:t>arrays are still very dumb (don't know size, etc.)</a:t>
            </a:r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[10];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delete[]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nsolas" pitchFamily="49" charset="0"/>
              </a:rPr>
              <a:t>malloc</a:t>
            </a:r>
            <a:r>
              <a:rPr lang="en-US" smtClean="0"/>
              <a:t> vs. </a:t>
            </a:r>
            <a:r>
              <a:rPr lang="en-US" smtClean="0">
                <a:latin typeface="Consolas" pitchFamily="49" charset="0"/>
              </a:rPr>
              <a:t>new</a:t>
            </a:r>
          </a:p>
        </p:txBody>
      </p:sp>
      <p:graphicFrame>
        <p:nvGraphicFramePr>
          <p:cNvPr id="353457" name="Group 177"/>
          <p:cNvGraphicFramePr>
            <a:graphicFrameLocks noGrp="1"/>
          </p:cNvGraphicFramePr>
          <p:nvPr/>
        </p:nvGraphicFramePr>
        <p:xfrm>
          <a:off x="593725" y="1473200"/>
          <a:ext cx="8016875" cy="3254376"/>
        </p:xfrm>
        <a:graphic>
          <a:graphicData uri="http://schemas.openxmlformats.org/drawingml/2006/table">
            <a:tbl>
              <a:tblPr/>
              <a:tblGrid>
                <a:gridCol w="2492375"/>
                <a:gridCol w="1828800"/>
                <a:gridCol w="3695700"/>
              </a:tblGrid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malloc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new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place in language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 function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an operator (and a keyword)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how often used in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often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never (not in language)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how often used in C++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rarely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frequently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allocates memory for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anything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arrays, structs, and objects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returns what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void*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 (requires cast)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appropriate type (no cast)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when out of 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returns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NULL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throws an exception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deallocating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free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delete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 (or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delete[]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Exceptions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exception: An error represented as an object or variable.</a:t>
            </a:r>
          </a:p>
          <a:p>
            <a:pPr lvl="1"/>
            <a:r>
              <a:rPr lang="en-US" sz="2000" dirty="0" smtClean="0"/>
              <a:t>C handles errors by returning error codes</a:t>
            </a:r>
          </a:p>
          <a:p>
            <a:pPr lvl="1"/>
            <a:r>
              <a:rPr lang="en-US" sz="2000" dirty="0" smtClean="0"/>
              <a:t>C++ can also represent errors as exceptions that are thrown / caught</a:t>
            </a:r>
          </a:p>
          <a:p>
            <a:r>
              <a:rPr lang="en-US" sz="2000" dirty="0" smtClean="0"/>
              <a:t>throwing an exception with throw: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double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(double n)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  if (n &lt; 0)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      throw n;   //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kaboom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 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...</a:t>
            </a:r>
            <a:endParaRPr lang="en-US" sz="1800" dirty="0" smtClean="0"/>
          </a:p>
          <a:p>
            <a:r>
              <a:rPr lang="en-US" sz="2000" dirty="0" smtClean="0"/>
              <a:t>can throw anything (a string, </a:t>
            </a:r>
            <a:r>
              <a:rPr lang="en-US" sz="2000" dirty="0" err="1" smtClean="0"/>
              <a:t>int</a:t>
            </a:r>
            <a:r>
              <a:rPr lang="en-US" sz="2000" dirty="0" smtClean="0"/>
              <a:t>, etc.)</a:t>
            </a:r>
          </a:p>
          <a:p>
            <a:r>
              <a:rPr lang="en-US" sz="2000" dirty="0" smtClean="0"/>
              <a:t>can make an exception class if you want to throw lots of info:</a:t>
            </a:r>
            <a:br>
              <a:rPr lang="en-US" sz="2000" dirty="0" smtClean="0"/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#include &lt;exception&gt;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about exceptions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catching an exception with try/catch: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try 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double root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catch (double d) 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d &lt;&lt; " can't be squirted!"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/>
          </a:p>
          <a:p>
            <a:r>
              <a:rPr lang="en-US" dirty="0" smtClean="0"/>
              <a:t>throw keyword indicates what exception(s) a method may throw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f() throw();      // none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f() throw(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   // may throw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ints</a:t>
            </a:r>
            <a:endParaRPr lang="en-US" dirty="0" smtClean="0"/>
          </a:p>
          <a:p>
            <a:r>
              <a:rPr lang="en-US" dirty="0" smtClean="0"/>
              <a:t>predefined exceptions (from std::exception):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bad_alloc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bad_cast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ios_base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::failure, ...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C++ classes</a:t>
            </a:r>
            <a:endParaRPr lang="en-US" smtClean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class declaration syntax (in .h file):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name 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private: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members;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public: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members;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2000" dirty="0" smtClean="0"/>
          </a:p>
          <a:p>
            <a:r>
              <a:rPr lang="en-US" sz="2000" dirty="0" smtClean="0"/>
              <a:t>class member definition syntax (in .</a:t>
            </a:r>
            <a:r>
              <a:rPr lang="en-US" sz="2000" dirty="0" err="1" smtClean="0"/>
              <a:t>cpp</a:t>
            </a:r>
            <a:r>
              <a:rPr lang="en-US" sz="2000" dirty="0" smtClean="0"/>
              <a:t> file):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(parameters) 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statements;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smtClean="0"/>
              <a:t>unlike in Java, any .</a:t>
            </a:r>
            <a:r>
              <a:rPr lang="en-US" sz="2000" dirty="0" err="1" smtClean="0"/>
              <a:t>cpp</a:t>
            </a:r>
            <a:r>
              <a:rPr lang="en-US" sz="2000" dirty="0" smtClean="0"/>
              <a:t> or .h file can declare or define any class (although the convention is still to put the </a:t>
            </a:r>
            <a:r>
              <a:rPr lang="en-US" sz="2000" dirty="0" err="1" smtClean="0"/>
              <a:t>Foo</a:t>
            </a:r>
            <a:r>
              <a:rPr lang="en-US" sz="2000" dirty="0" smtClean="0"/>
              <a:t> class in </a:t>
            </a:r>
            <a:r>
              <a:rPr lang="en-US" sz="2000" dirty="0" err="1" smtClean="0"/>
              <a:t>Foo.h</a:t>
            </a:r>
            <a:r>
              <a:rPr lang="en-US" sz="2000" dirty="0" smtClean="0"/>
              <a:t>/</a:t>
            </a:r>
            <a:r>
              <a:rPr lang="en-US" sz="2000" dirty="0" err="1" smtClean="0"/>
              <a:t>cpp</a:t>
            </a:r>
            <a:r>
              <a:rPr lang="en-US" sz="2000" dirty="0" smtClean="0"/>
              <a:t>)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class's .h file</a:t>
            </a:r>
            <a:endParaRPr lang="en-US" smtClean="0"/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ifndef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_POINT_H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#define _POINT_H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class Point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private: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y;  // fields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public: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Point(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y);   // constructor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            // methods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double distance(Point&amp; p);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setLocation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y);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class's .cpp file</a:t>
            </a:r>
            <a:endParaRPr lang="en-US" smtClean="0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Point.h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                // this is Point.cpp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Point::Point(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y) {      // constructor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this-&gt;x = x;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this-&gt;y = y;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Point::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x;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Point::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y;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Point::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setLocation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this-&gt;x = x;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this-&gt;y = y;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example</a:t>
            </a:r>
            <a:endParaRPr lang="en-US" dirty="0" smtClean="0"/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 Point constructor with no x or y parameter; if no x or y value is passed, the point is constructed at (0, 0).</a:t>
            </a:r>
          </a:p>
          <a:p>
            <a:r>
              <a:rPr lang="en-US" sz="2000" dirty="0" smtClean="0"/>
              <a:t>A translate method that shifts the position of a point by a given </a:t>
            </a:r>
            <a:r>
              <a:rPr lang="en-US" sz="2000" dirty="0" err="1" smtClean="0"/>
              <a:t>dx</a:t>
            </a:r>
            <a:r>
              <a:rPr lang="en-US" sz="2000" dirty="0" smtClean="0"/>
              <a:t> and dy.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Point.h</a:t>
            </a:r>
            <a:endParaRPr lang="fr-F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   public:</a:t>
            </a:r>
          </a:p>
          <a:p>
            <a:pPr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       Point(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x = 0, 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y = 0);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// Point.cpp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Point::translate(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setLocation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y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about constructors</a:t>
            </a:r>
            <a:endParaRPr lang="en-US" smtClean="0"/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initialization list: alternate syntax for storing parameters to fields</a:t>
            </a:r>
          </a:p>
          <a:p>
            <a:pPr lvl="1"/>
            <a:r>
              <a:rPr lang="en-US" dirty="0" smtClean="0"/>
              <a:t>supposedly slightly faster for the compiler</a:t>
            </a:r>
          </a:p>
          <a:p>
            <a:pPr lvl="1">
              <a:buNone/>
            </a:pP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class::class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params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) : 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), ..., 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1"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statements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Point::Point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y) : x(x), y(y)  {}</a:t>
            </a:r>
            <a:endParaRPr lang="en-US" dirty="0" smtClean="0"/>
          </a:p>
          <a:p>
            <a:r>
              <a:rPr lang="en-US" dirty="0" smtClean="0"/>
              <a:t>if you don't write a constructor, you get a default () constructor</a:t>
            </a:r>
          </a:p>
          <a:p>
            <a:pPr lvl="1"/>
            <a:r>
              <a:rPr lang="en-US" dirty="0" smtClean="0"/>
              <a:t>initializes all members to 0-equivalents (0.0, null, false,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772400" cy="1651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54480"/>
                <a:gridCol w="1036320"/>
                <a:gridCol w="518160"/>
                <a:gridCol w="1554480"/>
                <a:gridCol w="365760"/>
                <a:gridCol w="1188720"/>
                <a:gridCol w="155448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11/30 C++ intro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b="1" dirty="0" smtClean="0"/>
                        <a:t>12/2 C++ intro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12/4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12/7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b="1" dirty="0" smtClean="0"/>
                        <a:t>12/9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12/11</a:t>
                      </a:r>
                    </a:p>
                    <a:p>
                      <a:r>
                        <a:rPr lang="en-US" b="1" dirty="0" smtClean="0"/>
                        <a:t>Final prep, evaluations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12/15</a:t>
                      </a:r>
                      <a:br>
                        <a:rPr lang="en-US" b="1" dirty="0" smtClean="0"/>
                      </a:br>
                      <a:r>
                        <a:rPr lang="en-US" b="0" dirty="0" smtClean="0"/>
                        <a:t>Final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3581400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kern="0" dirty="0" smtClean="0">
                <a:latin typeface="+mj-lt"/>
                <a:cs typeface="Courier New" pitchFamily="49" charset="0"/>
              </a:rPr>
              <a:t>HW7 is out; new PM due date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kern="0" dirty="0" smtClean="0">
                <a:latin typeface="+mj-lt"/>
                <a:cs typeface="Courier New" pitchFamily="49" charset="0"/>
              </a:rPr>
              <a:t>Finish last lecture</a:t>
            </a:r>
            <a:endParaRPr kumimoji="0" lang="en-US" sz="24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class has multiple constructors:</a:t>
            </a:r>
          </a:p>
          <a:p>
            <a:pPr lvl="1"/>
            <a:r>
              <a:rPr lang="en-US" dirty="0" smtClean="0"/>
              <a:t>it doesn't work to have one constructor call another</a:t>
            </a:r>
          </a:p>
          <a:p>
            <a:pPr lvl="1"/>
            <a:r>
              <a:rPr lang="en-US" dirty="0" smtClean="0"/>
              <a:t>but you can create a common init function and have both call it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Constructing objects</a:t>
            </a:r>
            <a:endParaRPr lang="en-US" smtClean="0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client code creating stack-allocated object: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name(parameters);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 p1(4, -2);</a:t>
            </a:r>
            <a:endParaRPr lang="en-US" dirty="0" smtClean="0"/>
          </a:p>
          <a:p>
            <a:r>
              <a:rPr lang="en-US" dirty="0" smtClean="0"/>
              <a:t>creating heap allocated (pointer to) object: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type* name = new type(parameters);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Point* p2 = new Point(5, 17);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Java, all objects are allocated on the heap</a:t>
            </a:r>
          </a:p>
          <a:p>
            <a:r>
              <a:rPr lang="en-US" dirty="0" smtClean="0"/>
              <a:t>in Java, all variables of object types are references (pointers)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client program</a:t>
            </a:r>
            <a:endParaRPr lang="en-US" smtClean="0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334000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Point.h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Point p1(1, 2);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Point p2(4, 6);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"p1 is: (" &lt;&lt; p1.getX() &lt;&lt; ", "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&lt;&lt; p1.getY() &lt;&lt; ")"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p1 is: (1, 2)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"p2 is: (" &lt;&lt; p2.getX() &lt;&lt; ", "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&lt;&lt; p2.getY() &lt;&lt; ")"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p2 is: (4, 6)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"dist : " &lt;&lt; p1.distance(p2)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0;                          // dist : 5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Client with pointers</a:t>
            </a:r>
            <a:endParaRPr lang="en-US" smtClean="0"/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Point.h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Point* p1 = new Point(1, 2);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Point* p2 = new Point(4, 6);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"p1 is: (" &lt;&lt; p1-&gt;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&lt;&lt; ", "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&lt;&lt; p1-&gt;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&lt;&lt; ")"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// p1 is: (1, 2)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"p2 is: (" &lt;&lt; p2-&gt;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&lt;&lt; ", "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&lt;&lt; p2-&gt;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&lt;&lt; ")"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// p2 is: (4, 6)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"dist : " &lt;&lt; p1-&gt;distance(*p2)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delete p1;                         // dist : 5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delete p2;   // free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vs. heap objects</a:t>
            </a:r>
            <a:endParaRPr lang="en-US" dirty="0" smtClean="0"/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which is better, stack or pointers?</a:t>
            </a:r>
          </a:p>
          <a:p>
            <a:pPr lvl="1"/>
            <a:r>
              <a:rPr lang="en-US" sz="2000" dirty="0" smtClean="0"/>
              <a:t>if it needs to live beyond function call (e.g. returning), use a pointer</a:t>
            </a:r>
          </a:p>
          <a:p>
            <a:pPr lvl="1"/>
            <a:r>
              <a:rPr lang="en-US" sz="2000" dirty="0" smtClean="0"/>
              <a:t>if allocating a whole bunch of objects, use pointers</a:t>
            </a:r>
          </a:p>
          <a:p>
            <a:r>
              <a:rPr lang="en-US" sz="2000" dirty="0" smtClean="0"/>
              <a:t>"primitive semantics" can be used on objects</a:t>
            </a:r>
          </a:p>
          <a:p>
            <a:pPr lvl="1"/>
            <a:r>
              <a:rPr lang="en-US" sz="2000" dirty="0" smtClean="0"/>
              <a:t>stack objects behave use primitive value semantics (like </a:t>
            </a:r>
            <a:r>
              <a:rPr lang="en-US" sz="2000" dirty="0" err="1" smtClean="0"/>
              <a:t>ints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new and delete replace </a:t>
            </a:r>
            <a:r>
              <a:rPr lang="en-US" sz="2000" dirty="0" err="1" smtClean="0"/>
              <a:t>malloc</a:t>
            </a:r>
            <a:r>
              <a:rPr lang="en-US" sz="2000" dirty="0" smtClean="0"/>
              <a:t> and free</a:t>
            </a:r>
          </a:p>
          <a:p>
            <a:pPr lvl="1"/>
            <a:r>
              <a:rPr lang="en-US" sz="2000" dirty="0" smtClean="0"/>
              <a:t>new does all of the following:</a:t>
            </a:r>
          </a:p>
          <a:p>
            <a:pPr lvl="2"/>
            <a:r>
              <a:rPr lang="en-US" sz="2000" dirty="0" smtClean="0"/>
              <a:t>allocates memory for a new object</a:t>
            </a:r>
          </a:p>
          <a:p>
            <a:pPr lvl="2"/>
            <a:r>
              <a:rPr lang="en-US" sz="2000" dirty="0" smtClean="0"/>
              <a:t>calls the class's constructor, using the new object as this</a:t>
            </a:r>
          </a:p>
          <a:p>
            <a:pPr lvl="2"/>
            <a:r>
              <a:rPr lang="en-US" sz="2000" dirty="0" smtClean="0"/>
              <a:t>returns a pointer to the new object</a:t>
            </a:r>
          </a:p>
          <a:p>
            <a:pPr lvl="1"/>
            <a:r>
              <a:rPr lang="en-US" sz="2000" dirty="0" smtClean="0"/>
              <a:t>must call delete on any object you create with new, else it leaks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ourier New" pitchFamily="49" charset="0"/>
              </a:rPr>
              <a:t>Why doesn't this code change p1?</a:t>
            </a:r>
            <a:endParaRPr lang="en-US" dirty="0" smtClean="0">
              <a:cs typeface="Courier New" pitchFamily="49" charset="0"/>
            </a:endParaRP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077200" cy="4495800"/>
          </a:xfrm>
        </p:spPr>
        <p:txBody>
          <a:bodyPr/>
          <a:lstStyle/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Point p1(1, 2);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p1.getX() &lt;&lt; "," &lt;&lt; p1.getY()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example(p1);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p1.getX() &lt;&lt; "," &lt;&lt; p1.getY()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example(Point p)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p.setLocation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(40, 75);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&lt;&lt; "ex:"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p.getX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&lt;&lt; ","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p.getY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1,2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ex:40,75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1,2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 copying</a:t>
            </a:r>
            <a:endParaRPr lang="en-US" smtClean="0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stack-allocated object is copied whenever you:</a:t>
            </a:r>
          </a:p>
          <a:p>
            <a:pPr lvl="1"/>
            <a:r>
              <a:rPr lang="en-US" dirty="0" smtClean="0"/>
              <a:t>pass it as a parameter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(p1);</a:t>
            </a:r>
          </a:p>
          <a:p>
            <a:pPr lvl="1"/>
            <a:r>
              <a:rPr lang="en-US" dirty="0" smtClean="0"/>
              <a:t>return it	return p;</a:t>
            </a:r>
          </a:p>
          <a:p>
            <a:pPr lvl="1"/>
            <a:r>
              <a:rPr lang="en-US" dirty="0" smtClean="0"/>
              <a:t>assign one object to another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p1 = p2;</a:t>
            </a:r>
          </a:p>
          <a:p>
            <a:r>
              <a:rPr lang="en-US" dirty="0" smtClean="0"/>
              <a:t>the above rules do not apply to pointers</a:t>
            </a:r>
          </a:p>
          <a:p>
            <a:pPr lvl="1"/>
            <a:r>
              <a:rPr lang="en-US" dirty="0" smtClean="0"/>
              <a:t>object's state is still (shallowly) copied if you dereference/assign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*ptr1 = *ptr2;</a:t>
            </a:r>
          </a:p>
          <a:p>
            <a:r>
              <a:rPr lang="en-US" dirty="0" smtClean="0"/>
              <a:t>You can control how objects are copied</a:t>
            </a:r>
            <a:br>
              <a:rPr lang="en-US" dirty="0" smtClean="0"/>
            </a:br>
            <a:r>
              <a:rPr lang="en-US" dirty="0" smtClean="0"/>
              <a:t>by redefining the = operator for your class (ugh)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Objects as parameters</a:t>
            </a:r>
            <a:endParaRPr lang="en-US" smtClean="0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generally don't pass objects as parameters like this: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double Point::distance(Point p) 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x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p.getX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y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p.getY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/>
          </a:p>
          <a:p>
            <a:r>
              <a:rPr lang="en-US" dirty="0" smtClean="0"/>
              <a:t>on every call, the entire parameter object p will be copied</a:t>
            </a:r>
          </a:p>
          <a:p>
            <a:r>
              <a:rPr lang="en-US" dirty="0" smtClean="0"/>
              <a:t>this is slow and wastes time/memory</a:t>
            </a:r>
          </a:p>
          <a:p>
            <a:r>
              <a:rPr lang="en-US" dirty="0" smtClean="0"/>
              <a:t>it also would prevent us from writing a method that modifies p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 to objects</a:t>
            </a:r>
            <a:endParaRPr lang="en-US" smtClean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Instead, we pass a reference or pointer to the object: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Point::distance(Point&amp; p) {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x -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p.getX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y -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p.getY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now the parameter object p will be shared, not copied</a:t>
            </a:r>
          </a:p>
          <a:p>
            <a:r>
              <a:rPr lang="en-US" dirty="0" smtClean="0"/>
              <a:t>are there any potential problems with this code?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 object references</a:t>
            </a:r>
            <a:endParaRPr lang="en-US" smtClean="0"/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the method will not modify its parameter, make 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const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double Point::distance(const Point&amp; p) 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x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p.getX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y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p.getY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/>
          </a:p>
          <a:p>
            <a:r>
              <a:rPr lang="en-US" dirty="0" smtClean="0"/>
              <a:t>the distance method is promising not to modify p</a:t>
            </a:r>
          </a:p>
          <a:p>
            <a:pPr lvl="1"/>
            <a:r>
              <a:rPr lang="en-US" dirty="0" smtClean="0"/>
              <a:t>if it does, a compiler error occurs</a:t>
            </a:r>
          </a:p>
          <a:p>
            <a:pPr lvl="1"/>
            <a:r>
              <a:rPr lang="en-US" dirty="0" smtClean="0"/>
              <a:t>clients can pass Points via references without fear that their state will be changed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type&amp; name = variable;</a:t>
            </a:r>
            <a:endParaRPr lang="en-US" dirty="0" smtClean="0"/>
          </a:p>
          <a:p>
            <a:r>
              <a:rPr lang="en-US" sz="2000" dirty="0" smtClean="0"/>
              <a:t>reference: A variable that is a direct alias for another variable.</a:t>
            </a:r>
          </a:p>
          <a:p>
            <a:pPr lvl="1"/>
            <a:r>
              <a:rPr lang="en-US" sz="2000" dirty="0" smtClean="0"/>
              <a:t>any changes made to the reference will affect the original</a:t>
            </a:r>
          </a:p>
          <a:p>
            <a:pPr lvl="1"/>
            <a:r>
              <a:rPr lang="en-US" sz="2000" dirty="0" smtClean="0"/>
              <a:t>like pointers, but more constrained and simpler syntax</a:t>
            </a:r>
          </a:p>
          <a:p>
            <a:pPr lvl="1"/>
            <a:r>
              <a:rPr lang="en-US" sz="2000" dirty="0" smtClean="0"/>
              <a:t>an effort to "fix" many problems with C's implementation of pointers</a:t>
            </a:r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 = 3;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&amp; r = x;     // now use r just like any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r++;            // r == 4, x == 4</a:t>
            </a:r>
            <a:endParaRPr lang="en-US" dirty="0" smtClean="0"/>
          </a:p>
          <a:p>
            <a:r>
              <a:rPr lang="en-US" dirty="0" smtClean="0"/>
              <a:t>value on right side of = must be a variable, not an expression/cast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 methods</a:t>
            </a:r>
            <a:endParaRPr lang="en-US" smtClean="0"/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If the method will not modify the object itself, make  the </a:t>
            </a:r>
            <a:r>
              <a:rPr lang="en-US" sz="2000" i="1" dirty="0" smtClean="0"/>
              <a:t>method</a:t>
            </a:r>
            <a:r>
              <a:rPr lang="en-US" sz="2000" dirty="0" smtClean="0"/>
              <a:t> const: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double Point::distance(const Point&amp; p) const {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x -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p.getX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y -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p.getY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/>
          </a:p>
          <a:p>
            <a:r>
              <a:rPr lang="en-US" sz="2000" dirty="0" smtClean="0"/>
              <a:t>a const after the parameter list signifies that the method will not modify the object upon which it is called (this)</a:t>
            </a:r>
          </a:p>
          <a:p>
            <a:pPr lvl="1"/>
            <a:r>
              <a:rPr lang="en-US" sz="2000" dirty="0" smtClean="0"/>
              <a:t>helps clients know which methods aren't </a:t>
            </a:r>
            <a:r>
              <a:rPr lang="en-US" sz="2000" dirty="0" err="1" smtClean="0"/>
              <a:t>mutators</a:t>
            </a:r>
            <a:r>
              <a:rPr lang="en-US" sz="2000" dirty="0" smtClean="0"/>
              <a:t> </a:t>
            </a:r>
            <a:r>
              <a:rPr lang="en-US" sz="2000" dirty="0" smtClean="0"/>
              <a:t>and helps the compiler optimize method calls</a:t>
            </a:r>
          </a:p>
          <a:p>
            <a:r>
              <a:rPr lang="en-US" sz="2000" dirty="0" smtClean="0"/>
              <a:t>a const reference only allows const methods to be called on it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 and pointers</a:t>
            </a:r>
            <a:endParaRPr lang="en-US" smtClean="0"/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495800"/>
          </a:xfrm>
        </p:spPr>
        <p:txBody>
          <a:bodyPr/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const Point* p</a:t>
            </a:r>
          </a:p>
          <a:p>
            <a:pPr lvl="1"/>
            <a:r>
              <a:rPr lang="en-US" sz="2000" dirty="0" smtClean="0"/>
              <a:t>p points to a Point that is const; cannot modify that Point's state</a:t>
            </a:r>
          </a:p>
          <a:p>
            <a:pPr lvl="1"/>
            <a:r>
              <a:rPr lang="en-US" sz="2000" dirty="0" smtClean="0"/>
              <a:t>can reassign p to point to a different Point (as long as it is const)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Point* const p</a:t>
            </a:r>
          </a:p>
          <a:p>
            <a:pPr lvl="1"/>
            <a:r>
              <a:rPr lang="en-US" sz="2000" dirty="0" smtClean="0"/>
              <a:t>p is a constant pointer; cannot reassign p to point to a different object</a:t>
            </a:r>
          </a:p>
          <a:p>
            <a:pPr lvl="1"/>
            <a:r>
              <a:rPr lang="en-US" sz="2000" dirty="0" smtClean="0"/>
              <a:t>can change the Point object's state by calling methods on it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const Point* const p</a:t>
            </a:r>
          </a:p>
          <a:p>
            <a:pPr lvl="1"/>
            <a:r>
              <a:rPr lang="en-US" sz="2000" dirty="0" smtClean="0"/>
              <a:t>p points to a Point that is const; cannot modify that Point's state</a:t>
            </a:r>
          </a:p>
          <a:p>
            <a:pPr lvl="1"/>
            <a:r>
              <a:rPr lang="en-US" sz="2000" dirty="0" smtClean="0"/>
              <a:t>p is a constant pointer; cannot reassign p to point to a different object</a:t>
            </a:r>
          </a:p>
          <a:p>
            <a:r>
              <a:rPr lang="en-US" sz="2000" dirty="0" smtClean="0"/>
              <a:t>(This is not one of the more beloved features of C++.)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Pointer, reference, etc.?</a:t>
            </a:r>
            <a:endParaRPr lang="en-US" smtClean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How do you decide whether to pass a pointer, reference, or object?  Some principles:</a:t>
            </a:r>
          </a:p>
          <a:p>
            <a:pPr lvl="1"/>
            <a:r>
              <a:rPr lang="en-US" sz="2000" dirty="0" smtClean="0"/>
              <a:t>Minimize the use of object pointers as parameters.</a:t>
            </a:r>
            <a:br>
              <a:rPr lang="en-US" sz="2000" dirty="0" smtClean="0"/>
            </a:br>
            <a:r>
              <a:rPr lang="en-US" sz="2000" dirty="0" smtClean="0"/>
              <a:t>(C++ introduced references for a reason.  They are safer and saner.)</a:t>
            </a:r>
          </a:p>
          <a:p>
            <a:pPr lvl="1"/>
            <a:r>
              <a:rPr lang="en-US" sz="2000" dirty="0" smtClean="0"/>
              <a:t>Minimize passing objects by value, because it is slow, it has to copy the entire object and put it onto the stack, etc.</a:t>
            </a:r>
          </a:p>
          <a:p>
            <a:pPr lvl="1"/>
            <a:r>
              <a:rPr lang="en-US" sz="2000" dirty="0" smtClean="0"/>
              <a:t>In other words, pass objects as references as much as possible; but if you </a:t>
            </a:r>
            <a:r>
              <a:rPr lang="en-US" sz="2000" i="1" dirty="0" smtClean="0"/>
              <a:t>really wa</a:t>
            </a:r>
            <a:r>
              <a:rPr lang="en-US" sz="2000" dirty="0" smtClean="0"/>
              <a:t>nt a copy, pass it as a normal object.</a:t>
            </a:r>
          </a:p>
          <a:p>
            <a:pPr lvl="1"/>
            <a:r>
              <a:rPr lang="en-US" sz="2000" dirty="0" smtClean="0"/>
              <a:t>Objects as fields are usually pointers (why not references?).</a:t>
            </a:r>
          </a:p>
          <a:p>
            <a:pPr lvl="1"/>
            <a:r>
              <a:rPr lang="en-US" sz="2000" dirty="0" smtClean="0"/>
              <a:t>If you are not going to modify an object, declare it as const.</a:t>
            </a:r>
          </a:p>
          <a:p>
            <a:pPr lvl="1"/>
            <a:r>
              <a:rPr lang="en-US" sz="2000" dirty="0" smtClean="0"/>
              <a:t>If your method returns a pointer/object field that you don't want the client to modify, declare its return type as const.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 vs. pointers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don't use * and &amp; to reference / dereference   (just &amp; at assignment)</a:t>
            </a:r>
          </a:p>
          <a:p>
            <a:r>
              <a:rPr lang="en-US" sz="2000" dirty="0" smtClean="0"/>
              <a:t>cannot refer directly to a reference;  just refers to what it refers to</a:t>
            </a:r>
          </a:p>
          <a:p>
            <a:r>
              <a:rPr lang="en-US" sz="2000" dirty="0" smtClean="0"/>
              <a:t>a reference must be initialized at declaration</a:t>
            </a:r>
          </a:p>
          <a:p>
            <a:pPr lvl="1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&amp; r;        // error</a:t>
            </a:r>
            <a:endParaRPr lang="en-US" sz="2000" dirty="0" smtClean="0"/>
          </a:p>
          <a:p>
            <a:r>
              <a:rPr lang="en-US" sz="2000" dirty="0" smtClean="0"/>
              <a:t>a reference cannot be reassigned to refer to something else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 = 3,  y = 5;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&amp; r = x;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 = y;         // sets x == 5, r == 5</a:t>
            </a:r>
            <a:endParaRPr lang="en-US" sz="2000" dirty="0" smtClean="0"/>
          </a:p>
          <a:p>
            <a:r>
              <a:rPr lang="en-US" sz="2000" dirty="0" smtClean="0"/>
              <a:t>a reference cannot be null, and can only be "invalid" if it refers to an object/memory that has gone out of scope or was freed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 parameters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name(type&amp; name, ...) {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 ...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dirty="0" smtClean="0"/>
          </a:p>
          <a:p>
            <a:r>
              <a:rPr lang="en-US" dirty="0" smtClean="0"/>
              <a:t>client passes parameter using normal syntax</a:t>
            </a:r>
          </a:p>
          <a:p>
            <a:r>
              <a:rPr lang="en-US" dirty="0" smtClean="0"/>
              <a:t>if function changes parameter's value, client variable will change</a:t>
            </a:r>
          </a:p>
          <a:p>
            <a:r>
              <a:rPr lang="en-US" dirty="0" smtClean="0"/>
              <a:t>you almost never want to return a reference</a:t>
            </a:r>
          </a:p>
          <a:p>
            <a:pPr lvl="1"/>
            <a:r>
              <a:rPr lang="en-US" dirty="0" smtClean="0"/>
              <a:t>except in certain cases in OOP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 and references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const: Constant, cannot be changed.</a:t>
            </a:r>
          </a:p>
          <a:p>
            <a:pPr lvl="1"/>
            <a:r>
              <a:rPr lang="en-US" dirty="0" smtClean="0"/>
              <a:t>used much, much more in C++ than in C</a:t>
            </a:r>
          </a:p>
          <a:p>
            <a:pPr lvl="1"/>
            <a:r>
              <a:rPr lang="en-US" dirty="0" smtClean="0"/>
              <a:t>can have many meanings (const pointer to a const </a:t>
            </a:r>
            <a:r>
              <a:rPr lang="en-US" dirty="0" err="1" smtClean="0"/>
              <a:t>int</a:t>
            </a:r>
            <a:r>
              <a:rPr lang="en-US" dirty="0" smtClean="0"/>
              <a:t>?)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printSquare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(const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            // error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5;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printSquare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Strings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#include &lt;string&gt;</a:t>
            </a:r>
            <a:endParaRPr lang="en-US" dirty="0" smtClean="0"/>
          </a:p>
          <a:p>
            <a:r>
              <a:rPr lang="en-US" dirty="0" smtClean="0"/>
              <a:t>C++ actually has a class for strings</a:t>
            </a:r>
          </a:p>
          <a:p>
            <a:pPr lvl="1"/>
            <a:r>
              <a:rPr lang="en-US" dirty="0" smtClean="0"/>
              <a:t>much like Java strings, but mutable (can be changed)</a:t>
            </a:r>
          </a:p>
          <a:p>
            <a:pPr lvl="1"/>
            <a:r>
              <a:rPr lang="en-US" dirty="0" smtClean="0"/>
              <a:t>not the same as a "literal" or a char*, but can be implicitly converted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string str1 = "Hello";   //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impl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. conv.</a:t>
            </a:r>
            <a:endParaRPr lang="en-US" sz="2800" dirty="0" smtClean="0"/>
          </a:p>
          <a:p>
            <a:r>
              <a:rPr lang="en-US" dirty="0" smtClean="0"/>
              <a:t>Concatenating and operators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 str3 = str1 + str2;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(str1 == str2) {   // compares characters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(str1 &lt; str3) {    // compares by ABC order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 c = str3[0];     // first character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String methods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endParaRPr lang="en-US" dirty="0" smtClean="0">
              <a:solidFill>
                <a:srgbClr val="262626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404040"/>
              </a:solidFill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string s = "Goodbye world!";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(7, " cruel");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"Goodbye cruel world!"</a:t>
            </a:r>
          </a:p>
        </p:txBody>
      </p:sp>
      <p:graphicFrame>
        <p:nvGraphicFramePr>
          <p:cNvPr id="352336" name="Group 80"/>
          <p:cNvGraphicFramePr>
            <a:graphicFrameLocks noGrp="1"/>
          </p:cNvGraphicFramePr>
          <p:nvPr/>
        </p:nvGraphicFramePr>
        <p:xfrm>
          <a:off x="285750" y="1209675"/>
          <a:ext cx="8553450" cy="4328160"/>
        </p:xfrm>
        <a:graphic>
          <a:graphicData uri="http://schemas.openxmlformats.org/drawingml/2006/table">
            <a:tbl>
              <a:tblPr/>
              <a:tblGrid>
                <a:gridCol w="3752850"/>
                <a:gridCol w="480060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method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append(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append another string to end of this 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c_str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return a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const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char*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 for a C++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clear()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removes all characters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compare(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like Java's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compareTo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find(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[, index]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rfind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[, index]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search for index of a substring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insert(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index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add characters to this string at given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length()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number of characters in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push_back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adds a character to end of this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replace(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index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len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replace given range with new 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substr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start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[, 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len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]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substring from given start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String concatenation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 string can do + concatenation with a string or char*,</a:t>
            </a:r>
            <a:br>
              <a:rPr lang="en-US" sz="2000" dirty="0" smtClean="0"/>
            </a:br>
            <a:r>
              <a:rPr lang="en-US" sz="2000" dirty="0" smtClean="0"/>
              <a:t>but not with an </a:t>
            </a:r>
            <a:r>
              <a:rPr lang="en-US" sz="2000" dirty="0" err="1" smtClean="0"/>
              <a:t>int</a:t>
            </a:r>
            <a:r>
              <a:rPr lang="en-US" sz="2000" dirty="0" smtClean="0"/>
              <a:t> or other type: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string s1 = "hello";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string s2 = "there";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s1 = s1 + " " + s2;   // ok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s1 = s1 + 42;         // error</a:t>
            </a:r>
            <a:endParaRPr lang="en-US" sz="2000" dirty="0" smtClean="0"/>
          </a:p>
          <a:p>
            <a:r>
              <a:rPr lang="en-US" sz="2000" dirty="0" smtClean="0"/>
              <a:t>to build a string out of many values, use 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stringstream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works like an </a:t>
            </a:r>
            <a:r>
              <a:rPr lang="en-US" sz="2000" dirty="0" err="1" smtClean="0"/>
              <a:t>ostream</a:t>
            </a:r>
            <a:r>
              <a:rPr lang="en-US" sz="2000" dirty="0" smtClean="0"/>
              <a:t> (</a:t>
            </a:r>
            <a:r>
              <a:rPr lang="en-US" sz="2000" dirty="0" err="1" smtClean="0"/>
              <a:t>cout</a:t>
            </a:r>
            <a:r>
              <a:rPr lang="en-US" sz="2000" dirty="0" smtClean="0"/>
              <a:t>) but outputs data into a string</a:t>
            </a:r>
          </a:p>
          <a:p>
            <a:pPr lvl="1"/>
            <a:r>
              <a:rPr lang="en-US" sz="2000" dirty="0" smtClean="0"/>
              <a:t>call .</a:t>
            </a:r>
            <a:r>
              <a:rPr lang="en-US" sz="2000" dirty="0" err="1" smtClean="0"/>
              <a:t>str</a:t>
            </a:r>
            <a:r>
              <a:rPr lang="en-US" sz="2000" dirty="0" smtClean="0"/>
              <a:t>() on </a:t>
            </a:r>
            <a:r>
              <a:rPr lang="en-US" sz="2000" dirty="0" err="1" smtClean="0"/>
              <a:t>stringstream</a:t>
            </a:r>
            <a:r>
              <a:rPr lang="en-US" sz="2000" dirty="0" smtClean="0"/>
              <a:t> once done to extract it as a string</a:t>
            </a:r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stringstream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stream;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stream &lt;&lt; s1 &lt;&lt; " " &lt;&lt; s2 &lt;&lt; 42;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s1 = stream.str();    // ok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n_design_template">
  <a:themeElements>
    <a:clrScheme name="dan_design_template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21566</TotalTime>
  <Words>2379</Words>
  <Application>Microsoft Office PowerPoint</Application>
  <PresentationFormat>On-screen Show (4:3)</PresentationFormat>
  <Paragraphs>441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dan_design_template</vt:lpstr>
      <vt:lpstr>Slide 1</vt:lpstr>
      <vt:lpstr>The plan</vt:lpstr>
      <vt:lpstr>References</vt:lpstr>
      <vt:lpstr>References vs. pointers</vt:lpstr>
      <vt:lpstr>Reference parameters</vt:lpstr>
      <vt:lpstr>const and references</vt:lpstr>
      <vt:lpstr>Strings</vt:lpstr>
      <vt:lpstr>String methods</vt:lpstr>
      <vt:lpstr>String concatenation</vt:lpstr>
      <vt:lpstr>Libraries</vt:lpstr>
      <vt:lpstr>Arrays</vt:lpstr>
      <vt:lpstr>malloc vs. new</vt:lpstr>
      <vt:lpstr>Exceptions</vt:lpstr>
      <vt:lpstr>More about exceptions</vt:lpstr>
      <vt:lpstr>C++ classes</vt:lpstr>
      <vt:lpstr>A class's .h file</vt:lpstr>
      <vt:lpstr>A class's .cpp file</vt:lpstr>
      <vt:lpstr>Simple example</vt:lpstr>
      <vt:lpstr>More about constructors</vt:lpstr>
      <vt:lpstr>Multiple constructors</vt:lpstr>
      <vt:lpstr>Constructing objects</vt:lpstr>
      <vt:lpstr>A client program</vt:lpstr>
      <vt:lpstr>Client with pointers</vt:lpstr>
      <vt:lpstr>Stack vs. heap objects</vt:lpstr>
      <vt:lpstr>Why doesn't this code change p1?</vt:lpstr>
      <vt:lpstr>Object copying</vt:lpstr>
      <vt:lpstr>Objects as parameters</vt:lpstr>
      <vt:lpstr>References to objects</vt:lpstr>
      <vt:lpstr>const object references</vt:lpstr>
      <vt:lpstr>const methods</vt:lpstr>
      <vt:lpstr>const and pointers</vt:lpstr>
      <vt:lpstr>Pointer, reference, etc.?</vt:lpstr>
      <vt:lpstr>Questions?</vt:lpstr>
    </vt:vector>
  </TitlesOfParts>
  <Company>_x0008_ᖤ]皤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CSE401 Introduction to Compiler Construction</dc:title>
  <dc:creator>Larry Snyder</dc:creator>
  <cp:lastModifiedBy>David Notkin</cp:lastModifiedBy>
  <cp:revision>1526</cp:revision>
  <dcterms:created xsi:type="dcterms:W3CDTF">2005-03-28T18:45:14Z</dcterms:created>
  <dcterms:modified xsi:type="dcterms:W3CDTF">2009-12-02T21:44:49Z</dcterms:modified>
</cp:coreProperties>
</file>