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9" r:id="rId1"/>
  </p:sldMasterIdLst>
  <p:notesMasterIdLst>
    <p:notesMasterId r:id="rId17"/>
  </p:notesMasterIdLst>
  <p:handoutMasterIdLst>
    <p:handoutMasterId r:id="rId18"/>
  </p:handoutMasterIdLst>
  <p:sldIdLst>
    <p:sldId id="256" r:id="rId2"/>
    <p:sldId id="454" r:id="rId3"/>
    <p:sldId id="455" r:id="rId4"/>
    <p:sldId id="456" r:id="rId5"/>
    <p:sldId id="457" r:id="rId6"/>
    <p:sldId id="458" r:id="rId7"/>
    <p:sldId id="459" r:id="rId8"/>
    <p:sldId id="460" r:id="rId9"/>
    <p:sldId id="461" r:id="rId10"/>
    <p:sldId id="465" r:id="rId11"/>
    <p:sldId id="462" r:id="rId12"/>
    <p:sldId id="463" r:id="rId13"/>
    <p:sldId id="464" r:id="rId14"/>
    <p:sldId id="466" r:id="rId15"/>
    <p:sldId id="433" r:id="rId16"/>
  </p:sldIdLst>
  <p:sldSz cx="9144000" cy="6858000" type="screen4x3"/>
  <p:notesSz cx="6858000" cy="9296400"/>
  <p:defaultTextStyle>
    <a:defPPr>
      <a:defRPr lang="en-US"/>
    </a:defPPr>
    <a:lvl1pPr algn="ctr" rtl="0" fontAlgn="base">
      <a:spcBef>
        <a:spcPct val="2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2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2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2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2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80"/>
    <a:srgbClr val="FF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42" autoAdjust="0"/>
    <p:restoredTop sz="95708" autoAdjust="0"/>
  </p:normalViewPr>
  <p:slideViewPr>
    <p:cSldViewPr snapToObjects="1">
      <p:cViewPr>
        <p:scale>
          <a:sx n="70" d="100"/>
          <a:sy n="70" d="100"/>
        </p:scale>
        <p:origin x="-1092" y="-774"/>
      </p:cViewPr>
      <p:guideLst>
        <p:guide orient="horz" pos="7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D688DA-F7D1-4AD9-B35A-0A2CD29BEF51}" type="datetimeFigureOut">
              <a:rPr lang="en-US" smtClean="0"/>
              <a:pPr/>
              <a:t>11/20/2009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AC0E30-FE5D-4E44-BCC0-8F57B2E759C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spcBef>
                <a:spcPct val="0"/>
              </a:spcBef>
              <a:defRPr sz="1200">
                <a:latin typeface="Times" pitchFamily="1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defRPr sz="1200">
                <a:latin typeface="Times" pitchFamily="1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49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415790"/>
            <a:ext cx="548640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22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297180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0" hangingPunct="0">
              <a:spcBef>
                <a:spcPct val="0"/>
              </a:spcBef>
              <a:defRPr sz="1200">
                <a:latin typeface="Times" pitchFamily="1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829967"/>
            <a:ext cx="297180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defRPr sz="1200">
                <a:latin typeface="Times" pitchFamily="1" charset="0"/>
              </a:defRPr>
            </a:lvl1pPr>
          </a:lstStyle>
          <a:p>
            <a:pPr>
              <a:defRPr/>
            </a:pPr>
            <a:fld id="{39875255-8E73-4D19-AD83-DC4E54DE3B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C98CECE-D45A-494F-A7F9-32DD22E1A8EE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875255-8E73-4D19-AD83-DC4E54DE3B5E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875255-8E73-4D19-AD83-DC4E54DE3B5E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875255-8E73-4D19-AD83-DC4E54DE3B5E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875255-8E73-4D19-AD83-DC4E54DE3B5E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875255-8E73-4D19-AD83-DC4E54DE3B5E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875255-8E73-4D19-AD83-DC4E54DE3B5E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875255-8E73-4D19-AD83-DC4E54DE3B5E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875255-8E73-4D19-AD83-DC4E54DE3B5E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875255-8E73-4D19-AD83-DC4E54DE3B5E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875255-8E73-4D19-AD83-DC4E54DE3B5E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875255-8E73-4D19-AD83-DC4E54DE3B5E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875255-8E73-4D19-AD83-DC4E54DE3B5E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875255-8E73-4D19-AD83-DC4E54DE3B5E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875255-8E73-4D19-AD83-DC4E54DE3B5E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762000" y="57912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800080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CSE303 Au09</a:t>
            </a: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7A9A2CF-3181-487B-9AD4-744EA61661B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CSE303 Au09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955DCD-DD53-4D27-9759-E8ED78E7B0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CSE303 Au09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BDFF4E-8388-456E-B82C-8E57F90A02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CSE303 Au09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51FA2C-3B3E-4FA6-BAFA-85683040B9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CSE303 Au09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687209-3C7B-48C7-A0A0-09EFA8C63A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CSE303 Au09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593D72-9E2E-4A7D-BE67-19327E6AD9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CSE303 Au09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614727-0A28-4CC5-9A36-E56E237283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CSE303 Au09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7A4F5D-B194-4D02-97B9-FEAAE1970A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CSE303 Au09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1A1E8F-9E64-4F57-9C28-9B348329C9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CSE303 Au09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256C8F-A7E5-44F2-AD5A-C53FC41064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CSE303 Au09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BB87CC-CFCD-4586-8CBB-65EEB10385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963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400">
                <a:solidFill>
                  <a:srgbClr val="80008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CSE303 Au09</a:t>
            </a:r>
            <a:endParaRPr lang="en-US"/>
          </a:p>
        </p:txBody>
      </p:sp>
      <p:sp>
        <p:nvSpPr>
          <p:cNvPr id="696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>
                <a:solidFill>
                  <a:srgbClr val="80008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96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>
                <a:solidFill>
                  <a:srgbClr val="80008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27A9A2CF-3181-487B-9AD4-744EA61661B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9639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en.wikipedia.org/wiki/Revision_control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svnbook.red-bean.com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2773" y="6088566"/>
            <a:ext cx="8250864" cy="477139"/>
          </a:xfrm>
        </p:spPr>
        <p:txBody>
          <a:bodyPr/>
          <a:lstStyle/>
          <a:p>
            <a:r>
              <a:rPr lang="en-US" dirty="0" smtClean="0"/>
              <a:t>David Notkin </a:t>
            </a:r>
            <a:r>
              <a:rPr lang="en-US" sz="1800" dirty="0" smtClean="0">
                <a:sym typeface="Wingdings"/>
              </a:rPr>
              <a:t></a:t>
            </a:r>
            <a:r>
              <a:rPr lang="en-US" dirty="0" smtClean="0">
                <a:sym typeface="Wingdings"/>
              </a:rPr>
              <a:t> </a:t>
            </a:r>
            <a:r>
              <a:rPr lang="en-US" dirty="0" smtClean="0"/>
              <a:t>Autumn 2009</a:t>
            </a:r>
            <a:r>
              <a:rPr lang="en-US" dirty="0" smtClean="0">
                <a:sym typeface="Wingdings"/>
              </a:rPr>
              <a:t>  CSE303 Lecture </a:t>
            </a:r>
            <a:r>
              <a:rPr lang="en-US" dirty="0" smtClean="0">
                <a:sym typeface="Wingdings"/>
              </a:rPr>
              <a:t>22</a:t>
            </a:r>
            <a:endParaRPr lang="en-US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43150" y="2819400"/>
            <a:ext cx="44577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2343150" y="3429000"/>
            <a:ext cx="4572000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Subversion is an open source </a:t>
            </a:r>
            <a:r>
              <a:rPr lang="en-US" dirty="0" smtClean="0">
                <a:hlinkClick r:id="rId4"/>
              </a:rPr>
              <a:t>version control system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Social Implications Friday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Commands I executed on </a:t>
            </a:r>
            <a:r>
              <a:rPr lang="en-US" dirty="0" err="1" smtClean="0"/>
              <a:t>attu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svnadmin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create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dn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-repo</a:t>
            </a:r>
          </a:p>
          <a:p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svn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import units-1.87 file:///homes/iws/notkin/dn-repo/test -m "Initial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Import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"</a:t>
            </a:r>
          </a:p>
          <a:p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svn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checkout file:///homes/iws/notkin/dn-repo/</a:t>
            </a:r>
          </a:p>
          <a:p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svn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update  file:///homes/iws/notkin/dn-repo/</a:t>
            </a:r>
          </a:p>
          <a:p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svn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update</a:t>
            </a:r>
          </a:p>
          <a:p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svn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commit -m "new"</a:t>
            </a:r>
          </a:p>
          <a:p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svn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list</a:t>
            </a:r>
          </a:p>
          <a:p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svn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checkout file:///homes/iws/notkin/dn-repo/</a:t>
            </a:r>
          </a:p>
          <a:p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svn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list</a:t>
            </a:r>
          </a:p>
          <a:p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svn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commit -m "try again"</a:t>
            </a:r>
          </a:p>
          <a:p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svn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update</a:t>
            </a: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CSE303 Au09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51FA2C-3B3E-4FA6-BAFA-85683040B980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Shell/IDE integration</a:t>
            </a:r>
          </a:p>
        </p:txBody>
      </p:sp>
      <p:pic>
        <p:nvPicPr>
          <p:cNvPr id="32666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1295400"/>
            <a:ext cx="3516313" cy="28575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pic>
      <p:pic>
        <p:nvPicPr>
          <p:cNvPr id="326661" name="Picture 5"/>
          <p:cNvPicPr>
            <a:picLocks noChangeAspect="1" noChangeArrowheads="1"/>
          </p:cNvPicPr>
          <p:nvPr/>
        </p:nvPicPr>
        <p:blipFill>
          <a:blip r:embed="rId4" cstate="print"/>
          <a:srcRect l="1480" t="987" r="8322" b="8885"/>
          <a:stretch>
            <a:fillRect/>
          </a:stretch>
        </p:blipFill>
        <p:spPr bwMode="auto">
          <a:xfrm>
            <a:off x="2438400" y="2895600"/>
            <a:ext cx="3968750" cy="2971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pic>
      <p:pic>
        <p:nvPicPr>
          <p:cNvPr id="326662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91113" y="1219200"/>
            <a:ext cx="3824287" cy="3803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26663" name="Text Box 7"/>
          <p:cNvSpPr txBox="1">
            <a:spLocks noChangeArrowheads="1"/>
          </p:cNvSpPr>
          <p:nvPr/>
        </p:nvSpPr>
        <p:spPr bwMode="auto">
          <a:xfrm>
            <a:off x="341313" y="4191000"/>
            <a:ext cx="133508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>
                <a:latin typeface="Calibri" pitchFamily="34" charset="0"/>
              </a:rPr>
              <a:t>Linux:</a:t>
            </a:r>
          </a:p>
          <a:p>
            <a:pPr algn="ctr"/>
            <a:r>
              <a:rPr lang="en-US">
                <a:latin typeface="Calibri" pitchFamily="34" charset="0"/>
              </a:rPr>
              <a:t>NautilusSVN</a:t>
            </a:r>
          </a:p>
        </p:txBody>
      </p:sp>
      <p:sp>
        <p:nvSpPr>
          <p:cNvPr id="326664" name="Text Box 8"/>
          <p:cNvSpPr txBox="1">
            <a:spLocks noChangeArrowheads="1"/>
          </p:cNvSpPr>
          <p:nvPr/>
        </p:nvSpPr>
        <p:spPr bwMode="auto">
          <a:xfrm>
            <a:off x="7391400" y="5029200"/>
            <a:ext cx="13303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>
                <a:latin typeface="Calibri" pitchFamily="34" charset="0"/>
              </a:rPr>
              <a:t>Windows:</a:t>
            </a:r>
          </a:p>
          <a:p>
            <a:pPr algn="ctr"/>
            <a:r>
              <a:rPr lang="en-US">
                <a:latin typeface="Calibri" pitchFamily="34" charset="0"/>
              </a:rPr>
              <a:t>TortoiseSVN</a:t>
            </a:r>
          </a:p>
        </p:txBody>
      </p:sp>
      <p:sp>
        <p:nvSpPr>
          <p:cNvPr id="326665" name="Text Box 9"/>
          <p:cNvSpPr txBox="1">
            <a:spLocks noChangeArrowheads="1"/>
          </p:cNvSpPr>
          <p:nvPr/>
        </p:nvSpPr>
        <p:spPr bwMode="auto">
          <a:xfrm>
            <a:off x="4025900" y="5867400"/>
            <a:ext cx="105568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>
                <a:latin typeface="Calibri" pitchFamily="34" charset="0"/>
              </a:rPr>
              <a:t>Eclipse:</a:t>
            </a:r>
          </a:p>
          <a:p>
            <a:pPr algn="ctr"/>
            <a:r>
              <a:rPr lang="en-US">
                <a:latin typeface="Calibri" pitchFamily="34" charset="0"/>
              </a:rPr>
              <a:t>Subclipse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26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266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266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266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6664" grpId="0"/>
      <p:bldP spid="32666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Merging and conflicts</a:t>
            </a:r>
            <a:endParaRPr lang="en-US" smtClean="0"/>
          </a:p>
        </p:txBody>
      </p:sp>
      <p:sp>
        <p:nvSpPr>
          <p:cNvPr id="322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7772400" cy="4495800"/>
          </a:xfrm>
        </p:spPr>
        <p:txBody>
          <a:bodyPr/>
          <a:lstStyle/>
          <a:p>
            <a:r>
              <a:rPr lang="en-US" sz="1800" dirty="0" smtClean="0"/>
              <a:t>Merge: Changes applied at same time to same files</a:t>
            </a:r>
          </a:p>
          <a:p>
            <a:pPr lvl="1"/>
            <a:r>
              <a:rPr lang="en-US" sz="1800" dirty="0" smtClean="0"/>
              <a:t>happens when two users check out same file(s), both change it, and:</a:t>
            </a:r>
          </a:p>
          <a:p>
            <a:pPr lvl="2"/>
            <a:r>
              <a:rPr lang="en-US" sz="1800" dirty="0" smtClean="0"/>
              <a:t>both commit,  or</a:t>
            </a:r>
          </a:p>
          <a:p>
            <a:pPr lvl="2"/>
            <a:r>
              <a:rPr lang="en-US" sz="1800" dirty="0" smtClean="0"/>
              <a:t>one changes it and commits; the other changes it and updates</a:t>
            </a:r>
          </a:p>
          <a:p>
            <a:r>
              <a:rPr lang="en-US" sz="1800" dirty="0" smtClean="0"/>
              <a:t>conflict: when the system is unable to reconcile merged changes</a:t>
            </a:r>
          </a:p>
          <a:p>
            <a:pPr lvl="1"/>
            <a:r>
              <a:rPr lang="en-US" sz="1800" dirty="0" smtClean="0"/>
              <a:t>resolve: user intervention to repair a conflict.  Possible ways:</a:t>
            </a:r>
          </a:p>
          <a:p>
            <a:pPr lvl="2"/>
            <a:r>
              <a:rPr lang="en-US" sz="1800" dirty="0" smtClean="0"/>
              <a:t>combining the changes manually in some way</a:t>
            </a:r>
          </a:p>
          <a:p>
            <a:pPr lvl="2"/>
            <a:r>
              <a:rPr lang="en-US" sz="1800" dirty="0" smtClean="0"/>
              <a:t>selecting one change in favor of the other</a:t>
            </a:r>
          </a:p>
          <a:p>
            <a:pPr lvl="2"/>
            <a:r>
              <a:rPr lang="en-US" sz="1800" dirty="0" smtClean="0"/>
              <a:t>reverting both changes  (less likely)</a:t>
            </a:r>
            <a:endParaRPr lang="en-US" sz="1800" dirty="0" smtClean="0"/>
          </a:p>
        </p:txBody>
      </p:sp>
      <p:pic>
        <p:nvPicPr>
          <p:cNvPr id="322564" name="Picture 4"/>
          <p:cNvPicPr>
            <a:picLocks noChangeAspect="1" noChangeArrowheads="1"/>
          </p:cNvPicPr>
          <p:nvPr/>
        </p:nvPicPr>
        <p:blipFill>
          <a:blip r:embed="rId3" cstate="print"/>
          <a:srcRect b="31915"/>
          <a:stretch>
            <a:fillRect/>
          </a:stretch>
        </p:blipFill>
        <p:spPr bwMode="auto">
          <a:xfrm>
            <a:off x="685800" y="4867275"/>
            <a:ext cx="7820025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Branches</a:t>
            </a:r>
          </a:p>
        </p:txBody>
      </p:sp>
      <p:sp>
        <p:nvSpPr>
          <p:cNvPr id="321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9144000" cy="5562600"/>
          </a:xfrm>
        </p:spPr>
        <p:txBody>
          <a:bodyPr/>
          <a:lstStyle/>
          <a:p>
            <a:r>
              <a:rPr lang="en-US" sz="2000" b="1" dirty="0" smtClean="0">
                <a:solidFill>
                  <a:srgbClr val="262626"/>
                </a:solidFill>
              </a:rPr>
              <a:t>branch</a:t>
            </a:r>
            <a:r>
              <a:rPr lang="en-US" sz="2000" dirty="0" smtClean="0">
                <a:solidFill>
                  <a:srgbClr val="262626"/>
                </a:solidFill>
              </a:rPr>
              <a:t> (fork): A second copy of the files in a repository</a:t>
            </a:r>
          </a:p>
          <a:p>
            <a:pPr lvl="1"/>
            <a:r>
              <a:rPr lang="en-US" sz="2000" dirty="0" smtClean="0">
                <a:solidFill>
                  <a:srgbClr val="404040"/>
                </a:solidFill>
              </a:rPr>
              <a:t>the two copies may be developed in different ways independently</a:t>
            </a:r>
          </a:p>
          <a:p>
            <a:pPr lvl="1"/>
            <a:r>
              <a:rPr lang="en-US" sz="2000" dirty="0" smtClean="0">
                <a:solidFill>
                  <a:srgbClr val="404040"/>
                </a:solidFill>
              </a:rPr>
              <a:t>given its own version number in the version control system</a:t>
            </a:r>
          </a:p>
          <a:p>
            <a:pPr lvl="1"/>
            <a:r>
              <a:rPr lang="en-US" sz="2000" dirty="0" smtClean="0">
                <a:solidFill>
                  <a:srgbClr val="404040"/>
                </a:solidFill>
              </a:rPr>
              <a:t>eventually be merged </a:t>
            </a:r>
          </a:p>
          <a:p>
            <a:pPr lvl="1"/>
            <a:r>
              <a:rPr lang="en-US" sz="2000" b="1" dirty="0" smtClean="0">
                <a:solidFill>
                  <a:srgbClr val="404040"/>
                </a:solidFill>
              </a:rPr>
              <a:t>trunk</a:t>
            </a:r>
            <a:r>
              <a:rPr lang="en-US" sz="2000" dirty="0" smtClean="0">
                <a:solidFill>
                  <a:srgbClr val="404040"/>
                </a:solidFill>
              </a:rPr>
              <a:t> (mainline, baseline): the main code copy, not part of any fork</a:t>
            </a:r>
          </a:p>
        </p:txBody>
      </p:sp>
      <p:pic>
        <p:nvPicPr>
          <p:cNvPr id="32154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7400" y="3657600"/>
            <a:ext cx="5200650" cy="2503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 implications Friday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electronic activities can and should be monitored?</a:t>
            </a:r>
          </a:p>
          <a:p>
            <a:pPr lvl="1"/>
            <a:r>
              <a:rPr lang="en-US" dirty="0" smtClean="0"/>
              <a:t>Does it matter if you’re at home, at work, at school, at a public library, etc.?</a:t>
            </a:r>
          </a:p>
          <a:p>
            <a:pPr lvl="1"/>
            <a:r>
              <a:rPr lang="en-US" dirty="0" smtClean="0"/>
              <a:t>Does it matter what you are doing?</a:t>
            </a:r>
          </a:p>
          <a:p>
            <a:pPr lvl="1"/>
            <a:r>
              <a:rPr lang="en-US" dirty="0" smtClean="0"/>
              <a:t>Does it matter why you are being monitored?</a:t>
            </a:r>
          </a:p>
          <a:p>
            <a:r>
              <a:rPr lang="en-US" dirty="0" smtClean="0"/>
              <a:t>How do *you* decide what to put on </a:t>
            </a:r>
            <a:r>
              <a:rPr lang="en-US" dirty="0" err="1" smtClean="0"/>
              <a:t>Facebook</a:t>
            </a:r>
            <a:r>
              <a:rPr lang="en-US" dirty="0" smtClean="0"/>
              <a:t> or equivalent?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CSE303 Au09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51FA2C-3B3E-4FA6-BAFA-85683040B980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CSE303 Au09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51FA2C-3B3E-4FA6-BAFA-85683040B980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Recall: Groups and users</a:t>
            </a:r>
            <a:endParaRPr lang="en-US" smtClean="0"/>
          </a:p>
        </p:txBody>
      </p:sp>
      <p:sp>
        <p:nvSpPr>
          <p:cNvPr id="316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setting groups on files:  </a:t>
            </a:r>
            <a:r>
              <a:rPr lang="en-US" dirty="0" err="1" smtClean="0"/>
              <a:t>chgrp</a:t>
            </a:r>
            <a:r>
              <a:rPr lang="en-US" dirty="0" smtClean="0"/>
              <a:t> group filename</a:t>
            </a:r>
          </a:p>
          <a:p>
            <a:pPr lvl="1"/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chgrp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-R cse303k *</a:t>
            </a:r>
            <a:r>
              <a:rPr lang="en-US" dirty="0" smtClean="0">
                <a:cs typeface="Courier New" pitchFamily="49" charset="0"/>
              </a:rPr>
              <a:t> </a:t>
            </a:r>
            <a:r>
              <a:rPr lang="en-US" dirty="0" smtClean="0">
                <a:cs typeface="Courier New" pitchFamily="49" charset="0"/>
              </a:rPr>
              <a:t> </a:t>
            </a:r>
            <a:r>
              <a:rPr lang="en-US" dirty="0" smtClean="0"/>
              <a:t>(set group to cse303k)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permission codes:  </a:t>
            </a:r>
            <a:r>
              <a:rPr lang="en-US" dirty="0" err="1" smtClean="0"/>
              <a:t>chmod</a:t>
            </a:r>
            <a:r>
              <a:rPr lang="en-US" dirty="0" smtClean="0"/>
              <a:t> who(+-)what filename</a:t>
            </a:r>
          </a:p>
          <a:p>
            <a:pPr lvl="1"/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chmod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-R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g+rwX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*</a:t>
            </a:r>
            <a:r>
              <a:rPr lang="en-US" dirty="0" smtClean="0">
                <a:cs typeface="Courier New" pitchFamily="49" charset="0"/>
              </a:rPr>
              <a:t> </a:t>
            </a:r>
            <a:r>
              <a:rPr lang="en-US" dirty="0" smtClean="0"/>
              <a:t>(group can read/write)</a:t>
            </a:r>
            <a:endParaRPr lang="en-US" dirty="0" smtClean="0"/>
          </a:p>
        </p:txBody>
      </p:sp>
      <p:graphicFrame>
        <p:nvGraphicFramePr>
          <p:cNvPr id="316443" name="Group 27"/>
          <p:cNvGraphicFramePr>
            <a:graphicFrameLocks noGrp="1"/>
          </p:cNvGraphicFramePr>
          <p:nvPr/>
        </p:nvGraphicFramePr>
        <p:xfrm>
          <a:off x="1676400" y="1420813"/>
          <a:ext cx="5715000" cy="1889760"/>
        </p:xfrm>
        <a:graphic>
          <a:graphicData uri="http://schemas.openxmlformats.org/drawingml/2006/table">
            <a:tbl>
              <a:tblPr/>
              <a:tblGrid>
                <a:gridCol w="1295400"/>
                <a:gridCol w="4419600"/>
              </a:tblGrid>
              <a:tr h="3349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command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description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 chmod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change permissions for a file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 umask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set default permissions for new files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 groups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list the groups to which a user belongs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chgrp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change the group associated with a file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Version control</a:t>
            </a:r>
            <a:endParaRPr lang="en-US" smtClean="0"/>
          </a:p>
        </p:txBody>
      </p:sp>
      <p:sp>
        <p:nvSpPr>
          <p:cNvPr id="315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Software that tracks and manages changes to a set of source code files and resources.</a:t>
            </a:r>
          </a:p>
          <a:p>
            <a:r>
              <a:rPr lang="en-US" dirty="0" smtClean="0"/>
              <a:t>Helps teams to work together on code projects</a:t>
            </a:r>
          </a:p>
          <a:p>
            <a:pPr lvl="1"/>
            <a:r>
              <a:rPr lang="en-US" dirty="0" smtClean="0"/>
              <a:t>a shared copy of all code files that all users can access</a:t>
            </a:r>
          </a:p>
          <a:p>
            <a:pPr lvl="1"/>
            <a:r>
              <a:rPr lang="en-US" dirty="0" smtClean="0"/>
              <a:t>keeps current versions of all files, and backups of past versions</a:t>
            </a:r>
          </a:p>
          <a:p>
            <a:pPr lvl="1"/>
            <a:r>
              <a:rPr lang="en-US" dirty="0" smtClean="0"/>
              <a:t>can see what files others have modified and view the changes</a:t>
            </a:r>
          </a:p>
          <a:p>
            <a:pPr lvl="1"/>
            <a:r>
              <a:rPr lang="en-US" dirty="0" smtClean="0"/>
              <a:t>manages conflicts when multiple users modify the same file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Repositories</a:t>
            </a:r>
            <a:endParaRPr lang="en-US" smtClean="0"/>
          </a:p>
        </p:txBody>
      </p:sp>
      <p:sp>
        <p:nvSpPr>
          <p:cNvPr id="319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repository</a:t>
            </a:r>
            <a:r>
              <a:rPr lang="en-US" dirty="0" smtClean="0"/>
              <a:t>: Central location storing a copy of all files.</a:t>
            </a:r>
          </a:p>
          <a:p>
            <a:r>
              <a:rPr lang="en-US" b="1" dirty="0" smtClean="0"/>
              <a:t>check in</a:t>
            </a:r>
            <a:r>
              <a:rPr lang="en-US" dirty="0" smtClean="0"/>
              <a:t>: adding a new file to the repository</a:t>
            </a:r>
          </a:p>
          <a:p>
            <a:r>
              <a:rPr lang="en-US" b="1" dirty="0" smtClean="0"/>
              <a:t>check out</a:t>
            </a:r>
            <a:r>
              <a:rPr lang="en-US" dirty="0" smtClean="0"/>
              <a:t>: downloading a file from the repo to edit it</a:t>
            </a:r>
          </a:p>
          <a:p>
            <a:pPr lvl="1"/>
            <a:r>
              <a:rPr lang="en-US" dirty="0" smtClean="0"/>
              <a:t>you don't edit files directly in the repo;  you edit a local working copy -- once finished, you check in a new version of the file</a:t>
            </a:r>
          </a:p>
          <a:p>
            <a:r>
              <a:rPr lang="en-US" b="1" dirty="0" smtClean="0"/>
              <a:t>commit</a:t>
            </a:r>
            <a:r>
              <a:rPr lang="en-US" dirty="0" smtClean="0"/>
              <a:t>: checking in a new version of a file(s) that were checked out</a:t>
            </a:r>
          </a:p>
          <a:p>
            <a:r>
              <a:rPr lang="en-US" b="1" dirty="0" smtClean="0"/>
              <a:t>revert</a:t>
            </a:r>
            <a:r>
              <a:rPr lang="en-US" dirty="0" smtClean="0"/>
              <a:t>: undoing any changes to a file(s) that were checked out</a:t>
            </a:r>
          </a:p>
          <a:p>
            <a:r>
              <a:rPr lang="en-US" b="1" dirty="0" smtClean="0"/>
              <a:t>update</a:t>
            </a:r>
            <a:r>
              <a:rPr lang="en-US" dirty="0" smtClean="0"/>
              <a:t>: downloading the latest versions of all files that have been recently committed by other users</a:t>
            </a:r>
            <a:endParaRPr lang="en-US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Subversion (</a:t>
            </a:r>
            <a:r>
              <a:rPr lang="en-US" dirty="0" err="1" smtClean="0"/>
              <a:t>svn</a:t>
            </a:r>
            <a:r>
              <a:rPr lang="en-US" dirty="0" smtClean="0"/>
              <a:t>)</a:t>
            </a:r>
            <a:endParaRPr lang="en-US" dirty="0" smtClean="0"/>
          </a:p>
        </p:txBody>
      </p:sp>
      <p:sp>
        <p:nvSpPr>
          <p:cNvPr id="323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sz="2000" dirty="0" smtClean="0"/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  <a:p>
            <a:r>
              <a:rPr lang="en-US" sz="2000" dirty="0" smtClean="0"/>
              <a:t>Subversion: a relatively modern version control system</a:t>
            </a:r>
          </a:p>
          <a:p>
            <a:pPr lvl="1"/>
            <a:r>
              <a:rPr lang="en-US" sz="2000" dirty="0" smtClean="0"/>
              <a:t>supports folders,  better renaming,  atomic commits,  good branching</a:t>
            </a:r>
          </a:p>
          <a:p>
            <a:pPr lvl="1"/>
            <a:r>
              <a:rPr lang="en-US" sz="2000" dirty="0" smtClean="0"/>
              <a:t>currently the most popular free open-source version control system</a:t>
            </a:r>
          </a:p>
          <a:p>
            <a:r>
              <a:rPr lang="en-US" sz="2000" dirty="0" smtClean="0"/>
              <a:t>installing in </a:t>
            </a:r>
            <a:r>
              <a:rPr lang="en-US" sz="2000" dirty="0" err="1" smtClean="0"/>
              <a:t>Ubuntu</a:t>
            </a:r>
            <a:r>
              <a:rPr lang="en-US" sz="2000" dirty="0" smtClean="0"/>
              <a:t>:</a:t>
            </a:r>
          </a:p>
          <a:p>
            <a:pPr lvl="1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$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sudo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apt-get install subversion</a:t>
            </a:r>
          </a:p>
          <a:p>
            <a:r>
              <a:rPr lang="en-US" sz="2000" dirty="0" smtClean="0"/>
              <a:t>creating a repository:</a:t>
            </a:r>
          </a:p>
          <a:p>
            <a:pPr lvl="1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$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svnadmin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create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path</a:t>
            </a: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  <a:hlinkClick r:id="rId3"/>
              </a:rPr>
              <a:t>http://svnbook.red-bean.com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  <a:hlinkClick r:id="rId3"/>
              </a:rPr>
              <a:t>/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cs typeface="Courier New" pitchFamily="49" charset="0"/>
              </a:rPr>
              <a:t>(look for Quick Start Guide)</a:t>
            </a:r>
            <a:endParaRPr lang="en-US" sz="2000" dirty="0" smtClean="0">
              <a:cs typeface="Courier New" pitchFamily="49" charset="0"/>
            </a:endParaRPr>
          </a:p>
        </p:txBody>
      </p:sp>
      <p:graphicFrame>
        <p:nvGraphicFramePr>
          <p:cNvPr id="323615" name="Group 31"/>
          <p:cNvGraphicFramePr>
            <a:graphicFrameLocks noGrp="1"/>
          </p:cNvGraphicFramePr>
          <p:nvPr/>
        </p:nvGraphicFramePr>
        <p:xfrm>
          <a:off x="609601" y="1295400"/>
          <a:ext cx="7537450" cy="1127760"/>
        </p:xfrm>
        <a:graphic>
          <a:graphicData uri="http://schemas.openxmlformats.org/drawingml/2006/table">
            <a:tbl>
              <a:tblPr/>
              <a:tblGrid>
                <a:gridCol w="1828800"/>
                <a:gridCol w="5708650"/>
              </a:tblGrid>
              <a:tr h="3349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command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description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svnadmin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make administrative changes to an SVN repository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svn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interact with an SVN repository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SVN commands</a:t>
            </a:r>
          </a:p>
        </p:txBody>
      </p:sp>
      <p:graphicFrame>
        <p:nvGraphicFramePr>
          <p:cNvPr id="324747" name="Group 139"/>
          <p:cNvGraphicFramePr>
            <a:graphicFrameLocks noGrp="1"/>
          </p:cNvGraphicFramePr>
          <p:nvPr/>
        </p:nvGraphicFramePr>
        <p:xfrm>
          <a:off x="304800" y="1393825"/>
          <a:ext cx="8534400" cy="4328160"/>
        </p:xfrm>
        <a:graphic>
          <a:graphicData uri="http://schemas.openxmlformats.org/drawingml/2006/table">
            <a:tbl>
              <a:tblPr/>
              <a:tblGrid>
                <a:gridCol w="3886200"/>
                <a:gridCol w="4648200"/>
              </a:tblGrid>
              <a:tr h="3349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command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description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 svn add </a:t>
                      </a:r>
                      <a:r>
                        <a:rPr kumimoji="0" 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files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</a:rPr>
                        <a:t>schedule files to be added at next commit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 svn ci </a:t>
                      </a:r>
                      <a:r>
                        <a:rPr kumimoji="0" 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[files]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</a:rPr>
                        <a:t>commit / check in changed files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 svn co </a:t>
                      </a:r>
                      <a:r>
                        <a:rPr kumimoji="0" 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files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</a:rPr>
                        <a:t>check out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 svn help </a:t>
                      </a:r>
                      <a:r>
                        <a:rPr kumimoji="0" 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[command]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get help info about a particular command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 svn import </a:t>
                      </a:r>
                      <a:r>
                        <a:rPr kumimoji="0" 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directory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</a:rPr>
                        <a:t>adds a directory into repo as a project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 svn merge </a:t>
                      </a:r>
                      <a:r>
                        <a:rPr kumimoji="0" 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source path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merge changes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 svn revert </a:t>
                      </a:r>
                      <a:r>
                        <a:rPr kumimoji="0" 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files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restore local copy to repo's version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 svn resolve </a:t>
                      </a:r>
                      <a:r>
                        <a:rPr kumimoji="0" 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source path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resolve merging conflicts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svn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 update </a:t>
                      </a:r>
                      <a:r>
                        <a:rPr kumimoji="0" lang="en-US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[files]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</a:rPr>
                        <a:t>update local copy to latest version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33655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others: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blame,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changelist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, cleanup, diff, export,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ls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/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mv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/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rm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/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mkdir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, lock/unlock, log,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propset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Setting up a repo</a:t>
            </a:r>
            <a:endParaRPr lang="en-US" smtClean="0"/>
          </a:p>
        </p:txBody>
      </p:sp>
      <p:sp>
        <p:nvSpPr>
          <p:cNvPr id="327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382000" cy="4495800"/>
          </a:xfrm>
        </p:spPr>
        <p:txBody>
          <a:bodyPr/>
          <a:lstStyle/>
          <a:p>
            <a:r>
              <a:rPr lang="en-US" dirty="0" smtClean="0"/>
              <a:t>on </a:t>
            </a:r>
            <a:r>
              <a:rPr lang="en-US" dirty="0" err="1" smtClean="0"/>
              <a:t>attu</a:t>
            </a:r>
            <a:r>
              <a:rPr lang="en-US" dirty="0" smtClean="0"/>
              <a:t>, create the overall repository:</a:t>
            </a:r>
          </a:p>
          <a:p>
            <a:pPr lvl="1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$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svnadmin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create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repo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from </a:t>
            </a:r>
            <a:r>
              <a:rPr lang="en-US" dirty="0" err="1" smtClean="0"/>
              <a:t>attu</a:t>
            </a:r>
            <a:r>
              <a:rPr lang="en-US" dirty="0" smtClean="0"/>
              <a:t>, add initial files into the repo (optional):</a:t>
            </a:r>
          </a:p>
          <a:p>
            <a:pPr lvl="1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$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svn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import units-1.87 file:///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homes/iws/notkin/dn- repo/test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-m "Initial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Import"</a:t>
            </a:r>
            <a:endParaRPr lang="en-US" dirty="0" smtClean="0"/>
          </a:p>
          <a:p>
            <a:r>
              <a:rPr lang="en-US" dirty="0" smtClean="0"/>
              <a:t>give the repo read/write permissions to your cse303 group</a:t>
            </a:r>
          </a:p>
          <a:p>
            <a:pPr lvl="1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$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chgrp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-R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mygroup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repo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$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chmod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-R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g+rwX,o-rwx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repo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Adding files to a repo</a:t>
            </a:r>
            <a:endParaRPr lang="en-US" smtClean="0"/>
          </a:p>
        </p:txBody>
      </p:sp>
      <p:sp>
        <p:nvSpPr>
          <p:cNvPr id="329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8153400" cy="4495800"/>
          </a:xfrm>
        </p:spPr>
        <p:txBody>
          <a:bodyPr/>
          <a:lstStyle/>
          <a:p>
            <a:r>
              <a:rPr lang="en-US" sz="2000" dirty="0" smtClean="0"/>
              <a:t>on your computer, set up a local copy of the repo</a:t>
            </a:r>
          </a:p>
          <a:p>
            <a:pPr lvl="1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$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svn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co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svn+ssh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://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attu.cs.washington.edu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/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foldername</a:t>
            </a: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sz="2000" dirty="0" smtClean="0"/>
              <a:t>or, if you're setting up your local copy on </a:t>
            </a:r>
            <a:r>
              <a:rPr lang="en-US" sz="2000" dirty="0" err="1" smtClean="0"/>
              <a:t>attu</a:t>
            </a:r>
            <a:r>
              <a:rPr lang="en-US" sz="2000" dirty="0" smtClean="0"/>
              <a:t>: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$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svn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checkout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file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:///homes/iws/notkin/dn-repo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/</a:t>
            </a: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sz="2000" dirty="0" smtClean="0"/>
              <a:t>after checkout, your local copy "remembers" where the repo is</a:t>
            </a:r>
          </a:p>
          <a:p>
            <a:r>
              <a:rPr lang="en-US" sz="2000" dirty="0" smtClean="0"/>
              <a:t>copy your own files into the repo's folder and add them:</a:t>
            </a:r>
          </a:p>
          <a:p>
            <a:pPr lvl="1">
              <a:buNone/>
            </a:pPr>
            <a:r>
              <a:rPr lang="en-US" sz="1800" b="1" dirty="0" smtClean="0">
                <a:latin typeface="Courier New" pitchFamily="49" charset="0"/>
                <a:ea typeface="+mn-ea"/>
                <a:cs typeface="Courier New" pitchFamily="49" charset="0"/>
              </a:rPr>
              <a:t>$ </a:t>
            </a:r>
            <a:r>
              <a:rPr lang="en-US" sz="1800" b="1" dirty="0" err="1" smtClean="0">
                <a:latin typeface="Courier New" pitchFamily="49" charset="0"/>
                <a:ea typeface="+mn-ea"/>
                <a:cs typeface="Courier New" pitchFamily="49" charset="0"/>
              </a:rPr>
              <a:t>svn</a:t>
            </a:r>
            <a:r>
              <a:rPr lang="en-US" sz="1800" b="1" dirty="0" smtClean="0">
                <a:latin typeface="Courier New" pitchFamily="49" charset="0"/>
                <a:ea typeface="+mn-ea"/>
                <a:cs typeface="Courier New" pitchFamily="49" charset="0"/>
              </a:rPr>
              <a:t> add filename</a:t>
            </a:r>
          </a:p>
          <a:p>
            <a:pPr lvl="1"/>
            <a:r>
              <a:rPr lang="en-US" sz="2000" dirty="0" smtClean="0"/>
              <a:t>common error: people forget to add files  (won't compile for others)</a:t>
            </a:r>
          </a:p>
          <a:p>
            <a:r>
              <a:rPr lang="en-US" sz="2000" dirty="0" smtClean="0"/>
              <a:t>added files are not really sent to server until commit</a:t>
            </a:r>
          </a:p>
          <a:p>
            <a:pPr lvl="1">
              <a:buNone/>
            </a:pPr>
            <a:r>
              <a:rPr lang="en-US" sz="1800" b="1" dirty="0" smtClean="0">
                <a:latin typeface="Courier New" pitchFamily="49" charset="0"/>
                <a:ea typeface="+mn-ea"/>
                <a:cs typeface="Courier New" pitchFamily="49" charset="0"/>
              </a:rPr>
              <a:t>$ </a:t>
            </a:r>
            <a:r>
              <a:rPr lang="en-US" sz="1800" b="1" dirty="0" err="1" smtClean="0">
                <a:latin typeface="Courier New" pitchFamily="49" charset="0"/>
                <a:ea typeface="+mn-ea"/>
                <a:cs typeface="Courier New" pitchFamily="49" charset="0"/>
              </a:rPr>
              <a:t>svn</a:t>
            </a:r>
            <a:r>
              <a:rPr lang="en-US" sz="1800" b="1" dirty="0" smtClean="0"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sz="1800" b="1" dirty="0" err="1" smtClean="0">
                <a:latin typeface="Courier New" pitchFamily="49" charset="0"/>
                <a:ea typeface="+mn-ea"/>
                <a:cs typeface="Courier New" pitchFamily="49" charset="0"/>
              </a:rPr>
              <a:t>ci</a:t>
            </a:r>
            <a:r>
              <a:rPr lang="en-US" sz="1800" b="1" dirty="0" smtClean="0">
                <a:latin typeface="Courier New" pitchFamily="49" charset="0"/>
                <a:ea typeface="+mn-ea"/>
                <a:cs typeface="Courier New" pitchFamily="49" charset="0"/>
              </a:rPr>
              <a:t> filename -m "</a:t>
            </a:r>
            <a:r>
              <a:rPr lang="en-US" sz="1800" b="1" dirty="0" err="1" smtClean="0">
                <a:latin typeface="Courier New" pitchFamily="49" charset="0"/>
                <a:ea typeface="+mn-ea"/>
                <a:cs typeface="Courier New" pitchFamily="49" charset="0"/>
              </a:rPr>
              <a:t>checkin</a:t>
            </a:r>
            <a:r>
              <a:rPr lang="en-US" sz="1800" b="1" dirty="0" smtClean="0">
                <a:latin typeface="Courier New" pitchFamily="49" charset="0"/>
                <a:ea typeface="+mn-ea"/>
                <a:cs typeface="Courier New" pitchFamily="49" charset="0"/>
              </a:rPr>
              <a:t> message"</a:t>
            </a:r>
          </a:p>
          <a:p>
            <a:pPr lvl="1"/>
            <a:r>
              <a:rPr lang="en-US" sz="2000" dirty="0" smtClean="0"/>
              <a:t>put source code and resources into repo (no .o files, executables)</a:t>
            </a:r>
            <a:endParaRPr lang="en-US" sz="2000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Committing changes</a:t>
            </a:r>
            <a:endParaRPr lang="en-US" dirty="0" smtClean="0"/>
          </a:p>
        </p:txBody>
      </p:sp>
      <p:sp>
        <p:nvSpPr>
          <p:cNvPr id="328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001000" cy="4495800"/>
          </a:xfrm>
        </p:spPr>
        <p:txBody>
          <a:bodyPr/>
          <a:lstStyle/>
          <a:p>
            <a:r>
              <a:rPr lang="en-US" dirty="0" smtClean="0"/>
              <a:t>updating (to retrieve any changes others have made):</a:t>
            </a:r>
          </a:p>
          <a:p>
            <a:pPr lvl="1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$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svn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update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examining your changes before commit:</a:t>
            </a:r>
          </a:p>
          <a:p>
            <a:pPr lvl="1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$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svn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status</a:t>
            </a:r>
          </a:p>
          <a:p>
            <a:pPr lvl="1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$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svn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diff filename</a:t>
            </a:r>
          </a:p>
          <a:p>
            <a:pPr lvl="1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$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svn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revert filename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committing your changes to the server:</a:t>
            </a:r>
          </a:p>
          <a:p>
            <a:pPr lvl="1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$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svn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-m "added O(1) sorting feature"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an_design_template">
  <a:themeElements>
    <a:clrScheme name="dan_design_template 5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FCC66"/>
      </a:accent1>
      <a:accent2>
        <a:srgbClr val="0000FF"/>
      </a:accent2>
      <a:accent3>
        <a:srgbClr val="FFFFFF"/>
      </a:accent3>
      <a:accent4>
        <a:srgbClr val="000000"/>
      </a:accent4>
      <a:accent5>
        <a:srgbClr val="FFE2B8"/>
      </a:accent5>
      <a:accent6>
        <a:srgbClr val="0000E7"/>
      </a:accent6>
      <a:hlink>
        <a:srgbClr val="CC00CC"/>
      </a:hlink>
      <a:folHlink>
        <a:srgbClr val="C0C0C0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282575" marR="0" indent="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282575" marR="0" indent="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20987</TotalTime>
  <Words>1005</Words>
  <Application>Microsoft Office PowerPoint</Application>
  <PresentationFormat>On-screen Show (4:3)</PresentationFormat>
  <Paragraphs>173</Paragraphs>
  <Slides>15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dan_design_template</vt:lpstr>
      <vt:lpstr>Slide 1</vt:lpstr>
      <vt:lpstr>Recall: Groups and users</vt:lpstr>
      <vt:lpstr>Version control</vt:lpstr>
      <vt:lpstr>Repositories</vt:lpstr>
      <vt:lpstr>Subversion (svn)</vt:lpstr>
      <vt:lpstr>SVN commands</vt:lpstr>
      <vt:lpstr>Setting up a repo</vt:lpstr>
      <vt:lpstr>Adding files to a repo</vt:lpstr>
      <vt:lpstr>Committing changes</vt:lpstr>
      <vt:lpstr>Commands I executed on attu</vt:lpstr>
      <vt:lpstr>Shell/IDE integration</vt:lpstr>
      <vt:lpstr>Merging and conflicts</vt:lpstr>
      <vt:lpstr>Branches</vt:lpstr>
      <vt:lpstr>Social implications Friday</vt:lpstr>
      <vt:lpstr>Questions?</vt:lpstr>
    </vt:vector>
  </TitlesOfParts>
  <Company>_x0008_ᖤ]皤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CSE401 Introduction to Compiler Construction</dc:title>
  <dc:creator>Larry Snyder</dc:creator>
  <cp:lastModifiedBy>David Notkin</cp:lastModifiedBy>
  <cp:revision>1483</cp:revision>
  <dcterms:created xsi:type="dcterms:W3CDTF">2005-03-28T18:45:14Z</dcterms:created>
  <dcterms:modified xsi:type="dcterms:W3CDTF">2009-11-20T21:18:35Z</dcterms:modified>
</cp:coreProperties>
</file>