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446" r:id="rId3"/>
    <p:sldId id="434" r:id="rId4"/>
    <p:sldId id="435" r:id="rId5"/>
    <p:sldId id="436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44" r:id="rId14"/>
    <p:sldId id="445" r:id="rId15"/>
    <p:sldId id="448" r:id="rId16"/>
    <p:sldId id="447" r:id="rId17"/>
    <p:sldId id="449" r:id="rId18"/>
    <p:sldId id="450" r:id="rId19"/>
    <p:sldId id="451" r:id="rId20"/>
    <p:sldId id="433" r:id="rId21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708" autoAdjust="0"/>
  </p:normalViewPr>
  <p:slideViewPr>
    <p:cSldViewPr snapToObjects="1">
      <p:cViewPr>
        <p:scale>
          <a:sx n="70" d="100"/>
          <a:sy n="70" d="100"/>
        </p:scale>
        <p:origin x="-1092" y="-774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-sa/3.0/" TargetMode="External"/><Relationship Id="rId4" Type="http://schemas.openxmlformats.org/officeDocument/2006/relationships/hyperlink" Target="http://en.wikipedia.org/wiki/Creative_Commons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Lecture 21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2773" y="1219200"/>
            <a:ext cx="8250864" cy="400725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Some source code walks into a bar.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smtClean="0"/>
              <a:t>Immediately</a:t>
            </a:r>
            <a:r>
              <a:rPr lang="en-US" dirty="0" smtClean="0"/>
              <a:t>, the bartender turns red and yells, "GET OUT OF HERE, WE DON'T SERVE YOUR KIND HERE!" 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smtClean="0"/>
              <a:t>The </a:t>
            </a:r>
            <a:r>
              <a:rPr lang="en-US" dirty="0" smtClean="0"/>
              <a:t>source code flares up and says menacingly, "Oh, yeah?  Well, why don't you MAKE me</a:t>
            </a:r>
            <a:r>
              <a:rPr lang="en-US" dirty="0" smtClean="0"/>
              <a:t>!“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r"/>
            <a:r>
              <a:rPr lang="en-US" dirty="0" smtClean="0"/>
              <a:t>--From an anonymous 303 student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A1E8F-9E64-4F57-9C28-9B348329C93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846755"/>
            <a:ext cx="8229600" cy="496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SRC1 =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tar.c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create.c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extract.c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buffer.c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getoldopt.c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update.c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gnu.c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mangle.c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SRC2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version.c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list.c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names.c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diffarch.c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port.c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wildmat.c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getopt.c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SRC3 =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getopt1.c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regex.c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getdate.y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SRCS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 $(SRC1) $(SRC2) $(SRC3)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OBJ1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tar.o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create.o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extract.o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buffer.o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getoldopt.o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update.o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gnu.o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mangle.o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OBJ2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version.o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list.o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names.o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diffarch.o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port.o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wildmat.o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getopt.o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OBJ3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 getopt1.o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regex.o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getdate.o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$(RTAPELIB)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OBJS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 $(OBJ1) $(OBJ2) $(OBJ3)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AUX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  README COPYING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ChangeLog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Makefile.in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\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makefile.pc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configure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configure.in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tar.texinfo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tar.info* texinfo.tex \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tar.h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port.h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open3.h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getopt.h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regex.h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rmt.h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rmt.c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rtapelib.c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alloca.c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msd_dir.h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msd_dir.c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tcexparg.c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level-0 level-1 backup-specs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testpad.c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A1E8F-9E64-4F57-9C28-9B348329C93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152400"/>
            <a:ext cx="8305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.PHONY: all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all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   tar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tar.info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PHONY: tar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tar:   $(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OBJS)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$(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CC) $(LDFLAGS) -o $@ $(OBJS) $(LIBS)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rmt.c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$(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CC) $(CFLAGS) $(LDFLAGS) -o $@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rmt.c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tar.info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tar.texinfo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makeinfo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tar.texinfo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PHONY: install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install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all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$(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INSTALL) tar $(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bindir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)/$(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binprefix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)tar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test ! -f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|| $(INSTALL)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/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etc/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$(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INSTALLDATA) $(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srcdir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)/tar.info* $(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infodir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$(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OBJS):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tar.h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port.h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testpad.h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regex.o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buffer.o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tar.o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regex.h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A1E8F-9E64-4F57-9C28-9B348329C93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314670"/>
            <a:ext cx="8077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getdate.y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has 8 shift/reduce conflicts.</a:t>
            </a:r>
          </a:p>
          <a:p>
            <a:pPr algn="l"/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testpad.h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testpad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./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testpad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testpad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testpad.o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$(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CC) -o $@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testpad.o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TAGS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  $(SRCS)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etags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$(SRCS)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PHONY: clean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-f *.o tar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testpad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testpad.h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core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PHONY: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distclean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distclean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clean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-f TAGS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Makefile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config.status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PHONY: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realclean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realclean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distclean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-f tar.info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A1E8F-9E64-4F57-9C28-9B348329C93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305800" cy="590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.PHONY: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shar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shar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$(SRCS) $(AUX)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shar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$(SRCS) $(AUX) | compress \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&gt;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tar-`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-e '/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version_string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/!d' \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-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 's/[^0-9.]*\([0-9.]*\).*/\1/' \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-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q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version.c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`.shar.Z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PHONY: dist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$(SRCS) $(AUX)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echo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tar-`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-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 '/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version_string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/!d' \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-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 's/[^0-9.]*\([0-9.]*\).*/\1/' \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-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 q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version.c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` &gt; 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`cat 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`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`cat 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`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$(SRCS) $(AUX) `cat 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`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tar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chZf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`cat 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fname`.tar.Z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`cat 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`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`cat 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` 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A1E8F-9E64-4F57-9C28-9B348329C93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90600" y="457200"/>
            <a:ext cx="7162800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tar.zoo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$(SRCS) $(AUX)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tmp.dir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tmp.dir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tar.zoo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in $(SRCS) $(AUX) ; do \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echo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$$X ; \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's/$$/^M/' $$X \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&gt;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tmp.dir/$$X ; done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tmp.dir ; zoo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../tar.zoo *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tmp.dir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and building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units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A1E8F-9E64-4F57-9C28-9B348329C93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different about working in teams vs. working on your own?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A1E8F-9E64-4F57-9C28-9B348329C93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dimension: version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Ill-defined, but roughly focused on the mechanics of managing files across teams over time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Where is the “official” copy of the project?</a:t>
            </a:r>
          </a:p>
          <a:p>
            <a:r>
              <a:rPr lang="en-US" dirty="0" smtClean="0"/>
              <a:t>How can we explore changes without affecting our teammates?</a:t>
            </a:r>
          </a:p>
          <a:p>
            <a:r>
              <a:rPr lang="en-US" dirty="0" smtClean="0"/>
              <a:t>What happens if we both try to edit the same file?</a:t>
            </a:r>
          </a:p>
          <a:p>
            <a:r>
              <a:rPr lang="en-US" dirty="0" smtClean="0"/>
              <a:t>What happens if we make a mistake and corrupt an important file?</a:t>
            </a:r>
          </a:p>
          <a:p>
            <a:r>
              <a:rPr lang="en-US" dirty="0" smtClean="0"/>
              <a:t>How do I know what code each teammate is working on?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the version control lingo</a:t>
            </a:r>
            <a:endParaRPr lang="en-US" dirty="0"/>
          </a:p>
        </p:txBody>
      </p:sp>
      <p:pic>
        <p:nvPicPr>
          <p:cNvPr id="8" name="Content Placeholder 7" descr="180px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1348740"/>
            <a:ext cx="2057400" cy="5052060"/>
          </a:xfrm>
          <a:solidFill>
            <a:schemeClr val="bg1">
              <a:lumMod val="85000"/>
              <a:alpha val="75000"/>
            </a:schemeClr>
          </a:solidFill>
          <a:ln>
            <a:solidFill>
              <a:schemeClr val="accent1"/>
            </a:solidFill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81400" y="581602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i="1" dirty="0" smtClean="0"/>
              <a:t>This file is licensed under the </a:t>
            </a:r>
            <a:r>
              <a:rPr lang="en-US" sz="800" i="1" dirty="0" smtClean="0">
                <a:hlinkClick r:id="rId4" tooltip="w:Creative Commons"/>
              </a:rPr>
              <a:t>Creative Commons</a:t>
            </a:r>
            <a:r>
              <a:rPr lang="en-US" sz="800" i="1" dirty="0" smtClean="0"/>
              <a:t> </a:t>
            </a:r>
            <a:r>
              <a:rPr lang="en-US" sz="800" i="1" dirty="0" smtClean="0">
                <a:hlinkClick r:id="rId5"/>
              </a:rPr>
              <a:t>Attribution </a:t>
            </a:r>
            <a:r>
              <a:rPr lang="en-US" sz="800" i="1" dirty="0" err="1" smtClean="0">
                <a:hlinkClick r:id="rId5"/>
              </a:rPr>
              <a:t>ShareAlike</a:t>
            </a:r>
            <a:r>
              <a:rPr lang="en-US" sz="800" i="1" dirty="0" smtClean="0">
                <a:hlinkClick r:id="rId5"/>
              </a:rPr>
              <a:t> 3.0</a:t>
            </a:r>
            <a:r>
              <a:rPr lang="en-US" sz="800" i="1" dirty="0" smtClean="0"/>
              <a:t> License. In short: you are free to share and make derivative works of the file under the conditions that you appropriately attribute it, and that you distribute it only under a license identical to this one. </a:t>
            </a:r>
            <a:r>
              <a:rPr lang="en-US" sz="800" i="1" dirty="0" smtClean="0">
                <a:hlinkClick r:id="rId5"/>
              </a:rPr>
              <a:t>Official </a:t>
            </a:r>
            <a:r>
              <a:rPr lang="en-US" sz="800" i="1" dirty="0" smtClean="0">
                <a:hlinkClick r:id="rId5"/>
              </a:rPr>
              <a:t>license</a:t>
            </a:r>
            <a:r>
              <a:rPr lang="en-US" sz="800" i="1" dirty="0" smtClean="0"/>
              <a:t/>
            </a:r>
            <a:br>
              <a:rPr lang="en-US" sz="800" i="1" dirty="0" smtClean="0"/>
            </a:br>
            <a:r>
              <a:rPr lang="en-US" sz="800" i="1" dirty="0" smtClean="0"/>
              <a:t>From Wikipedia: http://en.wikipedia.org/wiki/File:Revision_controlled_project_visualization.svg</a:t>
            </a:r>
            <a:endParaRPr lang="en-US" sz="800" dirty="0"/>
          </a:p>
        </p:txBody>
      </p:sp>
      <p:sp>
        <p:nvSpPr>
          <p:cNvPr id="19" name="Rectangle 18"/>
          <p:cNvSpPr/>
          <p:nvPr/>
        </p:nvSpPr>
        <p:spPr>
          <a:xfrm>
            <a:off x="4572000" y="1143000"/>
            <a:ext cx="4572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1775" algn="l">
              <a:buFont typeface="Arial" pitchFamily="34" charset="0"/>
              <a:buChar char="•"/>
            </a:pPr>
            <a:r>
              <a:rPr lang="en-US" sz="1600" dirty="0" smtClean="0"/>
              <a:t>Baseline </a:t>
            </a:r>
          </a:p>
          <a:p>
            <a:pPr indent="231775" algn="l">
              <a:buFont typeface="Arial" pitchFamily="34" charset="0"/>
              <a:buChar char="•"/>
            </a:pPr>
            <a:r>
              <a:rPr lang="en-US" sz="1600" dirty="0" smtClean="0"/>
              <a:t>Branch </a:t>
            </a:r>
            <a:endParaRPr lang="en-US" sz="1600" dirty="0" smtClean="0"/>
          </a:p>
          <a:p>
            <a:pPr indent="231775" algn="l">
              <a:buFont typeface="Arial" pitchFamily="34" charset="0"/>
              <a:buChar char="•"/>
            </a:pPr>
            <a:r>
              <a:rPr lang="en-US" sz="1600" dirty="0" smtClean="0"/>
              <a:t>Change </a:t>
            </a:r>
            <a:endParaRPr lang="en-US" sz="1600" dirty="0" smtClean="0"/>
          </a:p>
          <a:p>
            <a:pPr indent="231775" algn="l">
              <a:buFont typeface="Arial" pitchFamily="34" charset="0"/>
              <a:buChar char="•"/>
            </a:pPr>
            <a:r>
              <a:rPr lang="en-US" sz="1600" dirty="0" smtClean="0"/>
              <a:t>Checkout </a:t>
            </a:r>
            <a:endParaRPr lang="en-US" sz="1600" dirty="0" smtClean="0"/>
          </a:p>
          <a:p>
            <a:pPr indent="231775" algn="l">
              <a:buFont typeface="Arial" pitchFamily="34" charset="0"/>
              <a:buChar char="•"/>
            </a:pPr>
            <a:r>
              <a:rPr lang="en-US" sz="1600" dirty="0" smtClean="0"/>
              <a:t>Commit </a:t>
            </a:r>
            <a:endParaRPr lang="en-US" sz="1600" dirty="0" smtClean="0"/>
          </a:p>
          <a:p>
            <a:pPr indent="231775" algn="l">
              <a:buFont typeface="Arial" pitchFamily="34" charset="0"/>
              <a:buChar char="•"/>
            </a:pPr>
            <a:r>
              <a:rPr lang="en-US" sz="1600" dirty="0" smtClean="0"/>
              <a:t>Conflict </a:t>
            </a:r>
            <a:endParaRPr lang="en-US" sz="1600" dirty="0" smtClean="0"/>
          </a:p>
          <a:p>
            <a:pPr indent="231775" algn="l">
              <a:buFont typeface="Arial" pitchFamily="34" charset="0"/>
              <a:buChar char="•"/>
            </a:pPr>
            <a:r>
              <a:rPr lang="en-US" sz="1600" dirty="0" smtClean="0"/>
              <a:t>Head </a:t>
            </a:r>
          </a:p>
          <a:p>
            <a:pPr indent="231775" algn="l">
              <a:buFont typeface="Arial" pitchFamily="34" charset="0"/>
              <a:buChar char="•"/>
            </a:pPr>
            <a:r>
              <a:rPr lang="en-US" sz="1600" dirty="0" smtClean="0"/>
              <a:t>Import </a:t>
            </a:r>
          </a:p>
          <a:p>
            <a:pPr indent="231775" algn="l">
              <a:buFont typeface="Arial" pitchFamily="34" charset="0"/>
              <a:buChar char="•"/>
            </a:pPr>
            <a:r>
              <a:rPr lang="en-US" sz="1600" dirty="0" smtClean="0"/>
              <a:t>Merge </a:t>
            </a:r>
          </a:p>
          <a:p>
            <a:pPr indent="231775" algn="l">
              <a:buFont typeface="Arial" pitchFamily="34" charset="0"/>
              <a:buChar char="•"/>
            </a:pPr>
            <a:r>
              <a:rPr lang="en-US" sz="1600" dirty="0" smtClean="0"/>
              <a:t>Repository </a:t>
            </a:r>
          </a:p>
          <a:p>
            <a:pPr indent="231775" algn="l">
              <a:buFont typeface="Arial" pitchFamily="34" charset="0"/>
              <a:buChar char="•"/>
            </a:pPr>
            <a:r>
              <a:rPr lang="en-US" sz="1600" dirty="0" smtClean="0"/>
              <a:t>Revision </a:t>
            </a:r>
          </a:p>
          <a:p>
            <a:pPr indent="231775" algn="l">
              <a:buFont typeface="Arial" pitchFamily="34" charset="0"/>
              <a:buChar char="•"/>
            </a:pPr>
            <a:r>
              <a:rPr lang="en-US" sz="1600" dirty="0" smtClean="0"/>
              <a:t>Tag </a:t>
            </a:r>
          </a:p>
          <a:p>
            <a:pPr indent="231775" algn="l">
              <a:buFont typeface="Arial" pitchFamily="34" charset="0"/>
              <a:buChar char="•"/>
            </a:pPr>
            <a:r>
              <a:rPr lang="en-US" sz="1600" dirty="0" smtClean="0"/>
              <a:t>Trunk</a:t>
            </a:r>
          </a:p>
          <a:p>
            <a:pPr indent="231775" algn="l">
              <a:buFont typeface="Arial" pitchFamily="34" charset="0"/>
              <a:buChar char="•"/>
            </a:pPr>
            <a:r>
              <a:rPr lang="en-US" sz="1600" dirty="0" smtClean="0"/>
              <a:t>Update </a:t>
            </a:r>
          </a:p>
          <a:p>
            <a:pPr indent="231775" algn="l">
              <a:buFont typeface="Arial" pitchFamily="34" charset="0"/>
              <a:buChar char="•"/>
            </a:pPr>
            <a:r>
              <a:rPr lang="en-US" sz="1600" dirty="0" smtClean="0"/>
              <a:t>Working copy</a:t>
            </a:r>
          </a:p>
          <a:p>
            <a:pPr indent="231775" algn="l">
              <a:buFont typeface="Arial" pitchFamily="34" charset="0"/>
              <a:buChar char="•"/>
            </a:pPr>
            <a:r>
              <a:rPr lang="en-US" sz="1600" dirty="0" smtClean="0"/>
              <a:t>…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version control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Well, there are lots</a:t>
            </a:r>
          </a:p>
          <a:p>
            <a:r>
              <a:rPr lang="en-US" dirty="0" smtClean="0"/>
              <a:t>Older ones include SCCS, RCS and CVS</a:t>
            </a:r>
          </a:p>
          <a:p>
            <a:r>
              <a:rPr lang="en-US" dirty="0" smtClean="0"/>
              <a:t>Newer ones include SVN, </a:t>
            </a:r>
            <a:r>
              <a:rPr lang="en-US" dirty="0" err="1" smtClean="0"/>
              <a:t>Git</a:t>
            </a:r>
            <a:r>
              <a:rPr lang="en-US" dirty="0" smtClean="0"/>
              <a:t>, Bazaar, Mercurial, </a:t>
            </a:r>
            <a:r>
              <a:rPr lang="en-US" dirty="0" err="1" smtClean="0"/>
              <a:t>ClearCase</a:t>
            </a:r>
            <a:r>
              <a:rPr lang="en-US" dirty="0" smtClean="0"/>
              <a:t>, and many more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We’ll look into SVN more on Friday, and recommend you use it for 303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</a:t>
            </a:r>
            <a:r>
              <a:rPr lang="en-US" dirty="0" err="1" smtClean="0"/>
              <a:t>makefiles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standard, simple, example (from the GNU make manual) – very much (but not exactly) like the one you’ll need for HW5 and 6</a:t>
            </a:r>
          </a:p>
          <a:p>
            <a:r>
              <a:rPr lang="en-US" dirty="0" smtClean="0"/>
              <a:t>A more complicated example (also from that manual)</a:t>
            </a:r>
          </a:p>
          <a:p>
            <a:r>
              <a:rPr lang="en-US" dirty="0" smtClean="0"/>
              <a:t>A simple online demo of configuring and making with a basic piece of GNU software (I already downloaded and </a:t>
            </a:r>
            <a:r>
              <a:rPr lang="en-US" dirty="0" err="1" smtClean="0"/>
              <a:t>gunzipped</a:t>
            </a:r>
            <a:r>
              <a:rPr lang="en-US" dirty="0" smtClean="0"/>
              <a:t> it)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382000" cy="4876800"/>
          </a:xfrm>
        </p:spPr>
        <p:txBody>
          <a:bodyPr/>
          <a:lstStyle/>
          <a:p>
            <a:pPr>
              <a:buNone/>
              <a:tabLst>
                <a:tab pos="2333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edit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main.o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kbd.o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command.o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display.o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insert.o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search.o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files.o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\    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utils.o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-o edit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main.o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kbd.o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command.o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display.o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insert.o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search.o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\       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files.o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utils.o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main.o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main.c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defs.h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cc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-c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main.c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kbd.o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kbd.c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defs.h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command.h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  <a:tabLst>
                <a:tab pos="2333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-c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kbd.c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command.o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command.c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defs.h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command.h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cc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-c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command.c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display.o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display.c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defs.h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buffer.h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cc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-c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display.c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insert.o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insert.c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defs.h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buffer.h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cc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-c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insert.c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search.o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search.c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defs.h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buffer.h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cc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-c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search.c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files.o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files.c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defs.h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buffer.h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command.h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cc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-c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files.c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utils.o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utils.c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defs.h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cc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-c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utils.c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2333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clean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  <a:tabLst>
                <a:tab pos="2333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edit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main.o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kbd.o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command.o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display.o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insert.o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search.o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files.o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utils.o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72200" y="3013502"/>
            <a:ext cx="22860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Example from gnu make manual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</a:t>
            </a:r>
            <a:r>
              <a:rPr lang="en-US" dirty="0" err="1" smtClean="0"/>
              <a:t>Makefile</a:t>
            </a:r>
            <a:r>
              <a:rPr lang="en-US" dirty="0" smtClean="0"/>
              <a:t> Example</a:t>
            </a:r>
            <a:br>
              <a:rPr lang="en-US" dirty="0" smtClean="0"/>
            </a:br>
            <a:r>
              <a:rPr lang="en-US" sz="2400" dirty="0" smtClean="0"/>
              <a:t>(Gnu manual)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“Here is the </a:t>
            </a:r>
            <a:r>
              <a:rPr lang="en-US" sz="2000" dirty="0" err="1" smtClean="0"/>
              <a:t>makefile</a:t>
            </a:r>
            <a:r>
              <a:rPr lang="en-US" sz="2000" dirty="0" smtClean="0"/>
              <a:t> for the GNU tar program. This is a moderately complex </a:t>
            </a:r>
            <a:r>
              <a:rPr lang="en-US" sz="2000" dirty="0" err="1" smtClean="0"/>
              <a:t>makefile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“Because it is the first target, the default goal is `all'. An interesting feature of this </a:t>
            </a:r>
            <a:r>
              <a:rPr lang="en-US" sz="2000" dirty="0" err="1" smtClean="0"/>
              <a:t>makefile</a:t>
            </a:r>
            <a:r>
              <a:rPr lang="en-US" sz="2000" dirty="0" smtClean="0"/>
              <a:t> is that </a:t>
            </a:r>
            <a:r>
              <a:rPr lang="en-US" sz="2000" dirty="0" err="1" smtClean="0"/>
              <a:t>testpad.h</a:t>
            </a:r>
            <a:r>
              <a:rPr lang="en-US" sz="2000" dirty="0" smtClean="0"/>
              <a:t> is a source file automatically created by the </a:t>
            </a:r>
            <a:r>
              <a:rPr lang="en-US" sz="2000" dirty="0" err="1" smtClean="0"/>
              <a:t>testpad</a:t>
            </a:r>
            <a:r>
              <a:rPr lang="en-US" sz="2000" dirty="0" smtClean="0"/>
              <a:t> program, itself compiled from </a:t>
            </a:r>
            <a:r>
              <a:rPr lang="en-US" sz="2000" dirty="0" err="1" smtClean="0"/>
              <a:t>testpad.c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“If you type `make' or `make all', then make creates the tar executable, the </a:t>
            </a:r>
            <a:r>
              <a:rPr lang="en-US" sz="2000" dirty="0" err="1" smtClean="0"/>
              <a:t>rmt</a:t>
            </a:r>
            <a:r>
              <a:rPr lang="en-US" sz="2000" dirty="0" smtClean="0"/>
              <a:t> daemon that provides remote tape access, and the tar.info Info file.</a:t>
            </a:r>
          </a:p>
          <a:p>
            <a:r>
              <a:rPr lang="en-US" sz="2000" dirty="0" smtClean="0"/>
              <a:t>“If you type `make install', then make not only creates tar, </a:t>
            </a:r>
            <a:r>
              <a:rPr lang="en-US" sz="2000" dirty="0" err="1" smtClean="0"/>
              <a:t>rmt</a:t>
            </a:r>
            <a:r>
              <a:rPr lang="en-US" sz="2000" dirty="0" smtClean="0"/>
              <a:t>, and tar.info, but also installs them.</a:t>
            </a:r>
          </a:p>
          <a:p>
            <a:r>
              <a:rPr lang="en-US" sz="2000" dirty="0" smtClean="0"/>
              <a:t>“If you type `make clean', then make removes the `.o' files, and the tar, </a:t>
            </a:r>
            <a:r>
              <a:rPr lang="en-US" sz="2000" dirty="0" err="1" smtClean="0"/>
              <a:t>rmt</a:t>
            </a:r>
            <a:r>
              <a:rPr lang="en-US" sz="2000" dirty="0" smtClean="0"/>
              <a:t>, </a:t>
            </a:r>
            <a:r>
              <a:rPr lang="en-US" sz="2000" dirty="0" err="1" smtClean="0"/>
              <a:t>testpad</a:t>
            </a:r>
            <a:r>
              <a:rPr lang="en-US" sz="2000" dirty="0" smtClean="0"/>
              <a:t>, </a:t>
            </a:r>
            <a:r>
              <a:rPr lang="en-US" sz="2000" dirty="0" err="1" smtClean="0"/>
              <a:t>testpad.h</a:t>
            </a:r>
            <a:r>
              <a:rPr lang="en-US" sz="2000" dirty="0" smtClean="0"/>
              <a:t>, and core files.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“If you type `make </a:t>
            </a:r>
            <a:r>
              <a:rPr lang="en-US" sz="2000" dirty="0" err="1" smtClean="0"/>
              <a:t>distclean</a:t>
            </a:r>
            <a:r>
              <a:rPr lang="en-US" sz="2000" dirty="0" smtClean="0"/>
              <a:t>', then make not only removes the same files as does `make clean' but also the TAGS, </a:t>
            </a:r>
            <a:r>
              <a:rPr lang="en-US" sz="2000" dirty="0" err="1" smtClean="0"/>
              <a:t>Makefile</a:t>
            </a:r>
            <a:r>
              <a:rPr lang="en-US" sz="2000" dirty="0" smtClean="0"/>
              <a:t>, and </a:t>
            </a:r>
            <a:r>
              <a:rPr lang="en-US" sz="2000" dirty="0" err="1" smtClean="0"/>
              <a:t>config.status</a:t>
            </a:r>
            <a:r>
              <a:rPr lang="en-US" sz="2000" dirty="0" smtClean="0"/>
              <a:t> files. (Although it is not evident, this </a:t>
            </a:r>
            <a:r>
              <a:rPr lang="en-US" sz="2000" dirty="0" err="1" smtClean="0"/>
              <a:t>makefile</a:t>
            </a:r>
            <a:r>
              <a:rPr lang="en-US" sz="2000" dirty="0" smtClean="0"/>
              <a:t> (and </a:t>
            </a:r>
            <a:r>
              <a:rPr lang="en-US" sz="2000" dirty="0" err="1" smtClean="0"/>
              <a:t>config.status</a:t>
            </a:r>
            <a:r>
              <a:rPr lang="en-US" sz="2000" dirty="0" smtClean="0"/>
              <a:t>) is generated by the user with the configure program, which is provided in the tar distribution, but is not shown here</a:t>
            </a:r>
            <a:r>
              <a:rPr lang="en-US" sz="2000" dirty="0" smtClean="0"/>
              <a:t>.)</a:t>
            </a:r>
            <a:endParaRPr lang="en-US" sz="2000" dirty="0" smtClean="0"/>
          </a:p>
          <a:p>
            <a:r>
              <a:rPr lang="en-US" sz="2000" dirty="0" smtClean="0"/>
              <a:t>“If </a:t>
            </a:r>
            <a:r>
              <a:rPr lang="en-US" sz="2000" dirty="0" smtClean="0"/>
              <a:t>you type `make </a:t>
            </a:r>
            <a:r>
              <a:rPr lang="en-US" sz="2000" dirty="0" err="1" smtClean="0"/>
              <a:t>realclean</a:t>
            </a:r>
            <a:r>
              <a:rPr lang="en-US" sz="2000" dirty="0" smtClean="0"/>
              <a:t>', then make removes the same files as does `make </a:t>
            </a:r>
            <a:r>
              <a:rPr lang="en-US" sz="2000" dirty="0" err="1" smtClean="0"/>
              <a:t>distclean</a:t>
            </a:r>
            <a:r>
              <a:rPr lang="en-US" sz="2000" dirty="0" smtClean="0"/>
              <a:t>' and also removes the Info files generated from </a:t>
            </a:r>
            <a:r>
              <a:rPr lang="en-US" sz="2000" dirty="0" err="1" smtClean="0"/>
              <a:t>tar.texinfo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“In </a:t>
            </a:r>
            <a:r>
              <a:rPr lang="en-US" sz="2000" dirty="0" smtClean="0"/>
              <a:t>addition, there are targets </a:t>
            </a:r>
            <a:r>
              <a:rPr lang="en-US" sz="2000" dirty="0" err="1" smtClean="0"/>
              <a:t>shar</a:t>
            </a:r>
            <a:r>
              <a:rPr lang="en-US" sz="2000" dirty="0" smtClean="0"/>
              <a:t> and dist that create distribution kits</a:t>
            </a:r>
            <a:r>
              <a:rPr lang="en-US" sz="2000" dirty="0" smtClean="0"/>
              <a:t>.”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Generated automatically from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Makefile.in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by configure.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Un*x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Makefile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for GNU tar program.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Copyright (C) 1991 Free Software Foundation, Inc.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This program is free software; you can redistribute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it and/or modify it under the terms of the GNU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General Public License ...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SHELL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 /bin/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sh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####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Start of system configuration section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.####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srcdir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 .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00200"/>
            <a:ext cx="8458200" cy="44958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you use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you should either run the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fixincludes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script that comes with it or else use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with the -traditional option.  Otherwise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ioctl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calls will be compiled incorrectly on some systems.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CC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-O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YACC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bison -y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INSTALL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/local/bin/install -c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INSTALLDATA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/local/bin/install -c -m 644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A1E8F-9E64-4F57-9C28-9B348329C93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228600"/>
            <a:ext cx="82296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Things you might add to DEFS: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-DSTDC_HEADERS        If you have ANSI C headers and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              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libraries.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-DPOSIX               If you have POSIX.1 headers and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              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libraries.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-DBSD42               If you have sys/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dir.h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(unless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                     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you use -DPOSIX), sys/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file.h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                     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st_blocks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in `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stat'.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-DUSG                 If you have System V/ANSI C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                     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string and memory functions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                     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and headers, sys/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sysmacros.h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                     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fcntl.h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getcwd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no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valloc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                     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ndir.h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(unless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                     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you use -DDIRENT).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-DNO_MEMORY_H         If USG or STDC_HEADERS but do not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                     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include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memory.h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-DDIRENT              If USG and you have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dirent.h</a:t>
            </a: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                     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instead of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ndir.h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-DSIGTYPE=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        If your signal handlers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                     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not void.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-DMKDIR_MISSING       If you lack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and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                     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rmdir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system calls.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-DRENAME_MISSING      If you lack rename system call.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-DFTRUNCATE_MISSING   If you lack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ftruncate</a:t>
            </a: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                     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system call.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-DV7                  On Version 7 Unix (not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                      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tested in a long time).</a:t>
            </a:r>
          </a:p>
          <a:p>
            <a:pPr algn="l"/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DEFS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 -DSIGTYPE=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-DDIRENT -DSTRSTR_MISSING \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-DVPRINTF_MISSING -DBSD42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A1E8F-9E64-4F57-9C28-9B348329C93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345448"/>
            <a:ext cx="8229600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Set this to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rtapelib.o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unless you defined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NO_REMOTE, in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which case make it empty.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RTAPELIB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rtapelib.o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LIBS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DEF_AR_FILE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/dev/rmt8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DEFBLOCKING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20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CDEBUG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-g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CFLAGS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$(CDEBUG) -I. -I$(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srcdir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$(DEFS) \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-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DDEF_AR_FILE=\"$(DEF_AR_FILE)\"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DDEFBLOCKING=$(DEFBLOCKING)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LDFLAGS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-g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prefix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/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/local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Prefix for each installed program,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normally empty or `g'.</a:t>
            </a:r>
          </a:p>
          <a:p>
            <a:pPr algn="l"/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binprefix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The directory to install tar in.</a:t>
            </a:r>
          </a:p>
          <a:p>
            <a:pPr algn="l"/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bindir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$(prefix)/bin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The directory to install the info files in.</a:t>
            </a:r>
          </a:p>
          <a:p>
            <a:pPr algn="l"/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infodir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$(prefix)/info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####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End of system configuration section. ####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20855</TotalTime>
  <Words>1116</Words>
  <Application>Microsoft Office PowerPoint</Application>
  <PresentationFormat>On-screen Show (4:3)</PresentationFormat>
  <Paragraphs>301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dan_design_template</vt:lpstr>
      <vt:lpstr>Slide 1</vt:lpstr>
      <vt:lpstr>A few makefiles</vt:lpstr>
      <vt:lpstr>Slide 3</vt:lpstr>
      <vt:lpstr>Complex Makefile Example (Gnu manual)</vt:lpstr>
      <vt:lpstr>Continued</vt:lpstr>
      <vt:lpstr>Makefile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Configuring and building “units”</vt:lpstr>
      <vt:lpstr>Working in teams</vt:lpstr>
      <vt:lpstr>One dimension: version control</vt:lpstr>
      <vt:lpstr>Some of the version control lingo</vt:lpstr>
      <vt:lpstr>Common version control systems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1460</cp:revision>
  <dcterms:created xsi:type="dcterms:W3CDTF">2005-03-28T18:45:14Z</dcterms:created>
  <dcterms:modified xsi:type="dcterms:W3CDTF">2009-11-18T21:30:36Z</dcterms:modified>
</cp:coreProperties>
</file>