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6" r:id="rId3"/>
    <p:sldId id="387" r:id="rId4"/>
    <p:sldId id="337" r:id="rId5"/>
    <p:sldId id="368" r:id="rId6"/>
    <p:sldId id="369" r:id="rId7"/>
    <p:sldId id="338" r:id="rId8"/>
    <p:sldId id="339" r:id="rId9"/>
    <p:sldId id="326" r:id="rId10"/>
    <p:sldId id="327" r:id="rId11"/>
    <p:sldId id="318" r:id="rId12"/>
    <p:sldId id="373" r:id="rId13"/>
    <p:sldId id="376" r:id="rId14"/>
    <p:sldId id="377" r:id="rId15"/>
    <p:sldId id="378" r:id="rId16"/>
    <p:sldId id="379" r:id="rId17"/>
    <p:sldId id="380" r:id="rId18"/>
    <p:sldId id="381" r:id="rId19"/>
    <p:sldId id="384" r:id="rId20"/>
    <p:sldId id="385" r:id="rId21"/>
    <p:sldId id="386" r:id="rId22"/>
    <p:sldId id="291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522" y="-34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CCBC7-8283-4185-A28C-A58361A426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CCBC7-8283-4185-A28C-A58361A426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CCBC7-8283-4185-A28C-A58361A426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CCBC7-8283-4185-A28C-A58361A426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CCBC7-8283-4185-A28C-A58361A4263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9105E-30A7-40AF-9327-9CF9B1A746E5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Exercise: Modify your Java program so that it produces infinite output. Compile and run it; your terminal is now stuck in an infinite loop. Find 2 or 3 ways to get out of this loop and stop the program from running.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shel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tionary.reference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4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98081" y="5657679"/>
            <a:ext cx="79478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Dictionary.com, “shell," in </a:t>
            </a:r>
            <a:r>
              <a:rPr lang="en-US" sz="1100" i="1" dirty="0" smtClean="0"/>
              <a:t>Dictionary.com Unabridged</a:t>
            </a:r>
            <a:r>
              <a:rPr lang="en-US" sz="1100" dirty="0" smtClean="0"/>
              <a:t>. Source location: Random House, Inc. </a:t>
            </a:r>
            <a:r>
              <a:rPr lang="en-US" sz="1100" dirty="0" smtClean="0">
                <a:hlinkClick r:id="rId3"/>
              </a:rPr>
              <a:t>http://dictionary.reference.com/browse/shell. </a:t>
            </a:r>
            <a:r>
              <a:rPr lang="en-US" sz="1100" dirty="0" smtClean="0"/>
              <a:t>Available: </a:t>
            </a:r>
            <a:r>
              <a:rPr lang="en-US" sz="1100" dirty="0" smtClean="0">
                <a:hlinkClick r:id="rId4"/>
              </a:rPr>
              <a:t>http://dictionary.reference.com</a:t>
            </a:r>
            <a:r>
              <a:rPr lang="en-US" sz="1100" dirty="0" smtClean="0"/>
              <a:t>. Accessed: October 04, 2009.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382773" y="1447800"/>
            <a:ext cx="8112642" cy="136652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Bash-</a:t>
            </a:r>
            <a:r>
              <a:rPr lang="en-US" sz="1800" dirty="0" err="1" smtClean="0"/>
              <a:t>Bulak</a:t>
            </a:r>
            <a:r>
              <a:rPr lang="en-US" sz="1800" dirty="0" smtClean="0"/>
              <a:t>, a village in the Osh Province of Kyrgyzstan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Bash-</a:t>
            </a:r>
            <a:r>
              <a:rPr lang="en-US" sz="1800" dirty="0" err="1" smtClean="0"/>
              <a:t>Kaindy</a:t>
            </a:r>
            <a:r>
              <a:rPr lang="en-US" sz="1800" dirty="0" smtClean="0"/>
              <a:t>, a village in the </a:t>
            </a:r>
            <a:r>
              <a:rPr lang="en-US" sz="1800" dirty="0" err="1" smtClean="0"/>
              <a:t>Naryn</a:t>
            </a:r>
            <a:r>
              <a:rPr lang="en-US" sz="1800" dirty="0" smtClean="0"/>
              <a:t> Province of Kyrgyzstan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Bash-</a:t>
            </a:r>
            <a:r>
              <a:rPr lang="en-US" sz="1800" dirty="0" err="1" smtClean="0"/>
              <a:t>Karakain</a:t>
            </a:r>
            <a:r>
              <a:rPr lang="en-US" sz="1800" dirty="0" smtClean="0"/>
              <a:t>, a village in the </a:t>
            </a:r>
            <a:r>
              <a:rPr lang="en-US" sz="1800" dirty="0" err="1" smtClean="0"/>
              <a:t>Naryn</a:t>
            </a:r>
            <a:r>
              <a:rPr lang="en-US" sz="1800" dirty="0" smtClean="0"/>
              <a:t> Province of Kyrgyzstan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Bash-</a:t>
            </a:r>
            <a:r>
              <a:rPr lang="en-US" sz="1800" dirty="0" err="1" smtClean="0"/>
              <a:t>Khynysly</a:t>
            </a:r>
            <a:r>
              <a:rPr lang="en-US" sz="1800" dirty="0" smtClean="0"/>
              <a:t>, a village in the </a:t>
            </a:r>
            <a:r>
              <a:rPr lang="en-US" sz="1800" dirty="0" err="1" smtClean="0"/>
              <a:t>Shamakhi</a:t>
            </a:r>
            <a:r>
              <a:rPr lang="en-US" sz="1800" dirty="0" smtClean="0"/>
              <a:t> Rayon of Azerbaijan</a:t>
            </a:r>
            <a:endParaRPr lang="en-US" sz="1800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shortcuts: </a:t>
            </a:r>
            <a:r>
              <a:rPr lang="en-US" dirty="0" err="1" smtClean="0"/>
              <a:t>redux</a:t>
            </a:r>
            <a:endParaRPr lang="en-US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>
                <a:solidFill>
                  <a:srgbClr val="262626"/>
                </a:solidFill>
                <a:latin typeface="Consolas" pitchFamily="49" charset="0"/>
              </a:rPr>
              <a:t>^</a:t>
            </a:r>
            <a:r>
              <a:rPr lang="en-US" sz="2000" b="1" i="1" smtClean="0">
                <a:solidFill>
                  <a:srgbClr val="262626"/>
                </a:solidFill>
                <a:latin typeface="Consolas" pitchFamily="49" charset="0"/>
              </a:rPr>
              <a:t>KEY</a:t>
            </a:r>
            <a:r>
              <a:rPr lang="en-US" sz="2000" smtClean="0">
                <a:solidFill>
                  <a:srgbClr val="262626"/>
                </a:solidFill>
              </a:rPr>
              <a:t> means hold </a:t>
            </a:r>
            <a:r>
              <a:rPr lang="en-US" sz="2000" smtClean="0">
                <a:solidFill>
                  <a:srgbClr val="262626"/>
                </a:solidFill>
                <a:latin typeface="Consolas" pitchFamily="49" charset="0"/>
              </a:rPr>
              <a:t>Ctrl</a:t>
            </a:r>
            <a:r>
              <a:rPr lang="en-US" sz="2000" smtClean="0">
                <a:solidFill>
                  <a:srgbClr val="262626"/>
                </a:solidFill>
              </a:rPr>
              <a:t> and press </a:t>
            </a:r>
            <a:r>
              <a:rPr lang="en-US" sz="2000" b="1" i="1" smtClean="0">
                <a:solidFill>
                  <a:srgbClr val="262626"/>
                </a:solidFill>
                <a:latin typeface="Consolas" pitchFamily="49" charset="0"/>
              </a:rPr>
              <a:t>KEY</a:t>
            </a:r>
          </a:p>
        </p:txBody>
      </p:sp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304800" y="1708150"/>
          <a:ext cx="8534400" cy="4876800"/>
        </p:xfrm>
        <a:graphic>
          <a:graphicData uri="http://schemas.openxmlformats.org/drawingml/2006/table">
            <a:tbl>
              <a:tblPr/>
              <a:tblGrid>
                <a:gridCol w="2667000"/>
                <a:gridCol w="58674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Up arrow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repeat previous 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Home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End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^E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move to start/end of current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quotes surround multi-word arguments and arguments containing special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"wildcard" , matches any files;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can be used as a prefix, suffix, or partial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auto-completes a partially typed file/command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^C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^\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terminates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end of input; used when a program is reading input from your keyboard and you are finished typing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suspends (pauses)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don't use this; hides all output until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^G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is pressed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Group 73"/>
          <p:cNvGraphicFramePr>
            <a:graphicFrameLocks noGrp="1"/>
          </p:cNvGraphicFramePr>
          <p:nvPr/>
        </p:nvGraphicFramePr>
        <p:xfrm>
          <a:off x="382772" y="1447800"/>
          <a:ext cx="8410354" cy="4896041"/>
        </p:xfrm>
        <a:graphic>
          <a:graphicData uri="http://schemas.openxmlformats.org/drawingml/2006/table">
            <a:tbl>
              <a:tblPr/>
              <a:tblGrid>
                <a:gridCol w="3046538"/>
                <a:gridCol w="5363816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root directory that contains all others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(drives do not have letters in Unix)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/dev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hardware devices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system configuration files</a:t>
                      </a:r>
                    </a:p>
                    <a:p>
                      <a:pPr marL="804863" marR="0" lvl="1" indent="-230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/etc/passwd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</a:rPr>
                        <a:t> stores user info</a:t>
                      </a:r>
                    </a:p>
                    <a:p>
                      <a:pPr marL="804863" marR="0" lvl="1" indent="-230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/etc/shadow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</a:rPr>
                        <a:t> stores passwords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users' home directories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/media,/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drives and removable disks that have been "mounted" for use on this computer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/proc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currently running processes (programs)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tmp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temporary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usr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user-installed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Aliases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Ex: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, log out of the shell</a:t>
            </a:r>
          </a:p>
          <a:p>
            <a:r>
              <a:rPr lang="en-US" dirty="0" smtClean="0"/>
              <a:t>Ex: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ll</a:t>
            </a:r>
            <a:r>
              <a:rPr lang="en-US" dirty="0" smtClean="0"/>
              <a:t>, list all files in long format.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alias q=exit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-la"</a:t>
            </a:r>
          </a:p>
          <a:p>
            <a:r>
              <a:rPr lang="en-US" dirty="0" smtClean="0"/>
              <a:t>Must enclose the command in quotes if it contains spaces</a:t>
            </a:r>
          </a:p>
          <a:p>
            <a:pPr lvl="1"/>
            <a:r>
              <a:rPr lang="en-US" dirty="0" smtClean="0"/>
              <a:t>Note: quotes in the shell are </a:t>
            </a:r>
            <a:r>
              <a:rPr lang="en-US" i="1" dirty="0" smtClean="0"/>
              <a:t>very </a:t>
            </a:r>
            <a:r>
              <a:rPr lang="en-US" i="1" dirty="0" err="1" smtClean="0"/>
              <a:t>very</a:t>
            </a:r>
            <a:r>
              <a:rPr lang="en-US" i="1" dirty="0" smtClean="0"/>
              <a:t> </a:t>
            </a:r>
            <a:r>
              <a:rPr lang="en-US" i="1" dirty="0" err="1" smtClean="0"/>
              <a:t>very</a:t>
            </a:r>
            <a:r>
              <a:rPr lang="en-US" i="1" dirty="0" smtClean="0"/>
              <a:t> tricky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Different kinds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 ‘ `</a:t>
            </a:r>
            <a:r>
              <a:rPr lang="en-US" dirty="0" smtClean="0"/>
              <a:t>) with different meanings in different contexts</a:t>
            </a: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/>
        </p:nvGraphicFramePr>
        <p:xfrm>
          <a:off x="1828800" y="1447800"/>
          <a:ext cx="5402263" cy="812800"/>
        </p:xfrm>
        <a:graphic>
          <a:graphicData uri="http://schemas.openxmlformats.org/drawingml/2006/table">
            <a:tbl>
              <a:tblPr/>
              <a:tblGrid>
                <a:gridCol w="1250950"/>
                <a:gridCol w="415131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alias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assigns a pseudonym to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combine commands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command1 `command2`</a:t>
            </a:r>
          </a:p>
          <a:p>
            <a:pPr lvl="1"/>
            <a:r>
              <a:rPr lang="en-US" dirty="0" smtClean="0"/>
              <a:t>run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command2</a:t>
            </a:r>
            <a:r>
              <a:rPr lang="en-US" dirty="0" smtClean="0"/>
              <a:t> and pass its output to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command1</a:t>
            </a:r>
            <a:r>
              <a:rPr lang="en-US" dirty="0" smtClean="0"/>
              <a:t> as a parameter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`</a:t>
            </a:r>
            <a:r>
              <a:rPr lang="en-US" dirty="0" smtClean="0"/>
              <a:t> is a back-tick, on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dirty="0" smtClean="0"/>
              <a:t> key; not an apostrophe</a:t>
            </a:r>
          </a:p>
          <a:p>
            <a:pPr lvl="1"/>
            <a:r>
              <a:rPr lang="en-US" dirty="0" smtClean="0"/>
              <a:t>best used when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command2</a:t>
            </a:r>
            <a:r>
              <a:rPr lang="en-US" dirty="0" smtClean="0"/>
              <a:t>'s output is short</a:t>
            </a:r>
          </a:p>
          <a:p>
            <a:r>
              <a:rPr lang="en-US" dirty="0" smtClean="0"/>
              <a:t>Ex: Create directory “</a:t>
            </a:r>
            <a:r>
              <a:rPr lang="en-US" dirty="0" err="1" smtClean="0"/>
              <a:t>notkin</a:t>
            </a:r>
            <a:r>
              <a:rPr lang="en-US" dirty="0" smtClean="0"/>
              <a:t>" (when logged in as </a:t>
            </a:r>
            <a:r>
              <a:rPr lang="en-US" dirty="0" err="1" smtClean="0"/>
              <a:t>notkin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`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whoami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`</a:t>
            </a:r>
          </a:p>
          <a:p>
            <a:pPr lvl="1"/>
            <a:r>
              <a:rPr lang="en-US" dirty="0" smtClean="0"/>
              <a:t>What about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whoami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?</a:t>
            </a:r>
          </a:p>
          <a:p>
            <a:r>
              <a:rPr lang="en-US" dirty="0" smtClean="0"/>
              <a:t>Ex: Display all files modified during this calendar year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-l 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`date +%G`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xargs</a:t>
            </a:r>
            <a:r>
              <a:rPr lang="en-US" dirty="0" smtClean="0"/>
              <a:t>: run data as commands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xargs</a:t>
            </a:r>
            <a:r>
              <a:rPr lang="en-US" dirty="0" smtClean="0"/>
              <a:t> allows you to repeatedly run a command over a set of lines</a:t>
            </a:r>
          </a:p>
          <a:p>
            <a:pPr lvl="1"/>
            <a:r>
              <a:rPr lang="en-US" dirty="0" smtClean="0"/>
              <a:t>often used in conjunction with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find</a:t>
            </a:r>
            <a:r>
              <a:rPr lang="en-US" dirty="0" smtClean="0"/>
              <a:t> to process each of a set of files</a:t>
            </a:r>
          </a:p>
          <a:p>
            <a:r>
              <a:rPr lang="en-US" dirty="0" smtClean="0"/>
              <a:t>Ex: Remove all files in my directory tree beginning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smtClean="0"/>
              <a:t>(probably not a great idea)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 ~ -name "#*" -print 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6881" name="Group 17"/>
          <p:cNvGraphicFramePr>
            <a:graphicFrameLocks noGrp="1"/>
          </p:cNvGraphicFramePr>
          <p:nvPr/>
        </p:nvGraphicFramePr>
        <p:xfrm>
          <a:off x="1676400" y="1397000"/>
          <a:ext cx="5749925" cy="812800"/>
        </p:xfrm>
        <a:graphic>
          <a:graphicData uri="http://schemas.openxmlformats.org/drawingml/2006/table">
            <a:tbl>
              <a:tblPr/>
              <a:tblGrid>
                <a:gridCol w="1250950"/>
                <a:gridCol w="449897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xargs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runs each line of its input as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Unix/Linux is a multi-user operating system</a:t>
            </a:r>
          </a:p>
          <a:p>
            <a:r>
              <a:rPr lang="en-US" dirty="0" smtClean="0"/>
              <a:t>Every program/process is run by a user</a:t>
            </a:r>
          </a:p>
          <a:p>
            <a:r>
              <a:rPr lang="en-US" dirty="0" smtClean="0"/>
              <a:t>Every file is owned by a user</a:t>
            </a:r>
          </a:p>
          <a:p>
            <a:r>
              <a:rPr lang="en-US" dirty="0" smtClean="0"/>
              <a:t>Every user has a unique integer ID number (UID)</a:t>
            </a:r>
          </a:p>
          <a:p>
            <a:r>
              <a:rPr lang="en-US" dirty="0" smtClean="0"/>
              <a:t>Each user has access permissions for each file, allowing the file to be</a:t>
            </a:r>
          </a:p>
          <a:p>
            <a:pPr lvl="1"/>
            <a:r>
              <a:rPr lang="en-US" dirty="0" smtClean="0"/>
              <a:t>read or written</a:t>
            </a:r>
          </a:p>
          <a:p>
            <a:pPr lvl="1"/>
            <a:r>
              <a:rPr lang="en-US" dirty="0" smtClean="0"/>
              <a:t>browsed (if it’s a directory)</a:t>
            </a:r>
          </a:p>
          <a:p>
            <a:pPr lvl="1"/>
            <a:r>
              <a:rPr lang="en-US" dirty="0" smtClean="0"/>
              <a:t>executed (if it’s a program)</a:t>
            </a:r>
          </a:p>
          <a:p>
            <a:pPr lvl="1"/>
            <a:r>
              <a:rPr lang="en-US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group</a:t>
            </a:r>
            <a:r>
              <a:rPr lang="en-US" dirty="0" smtClean="0"/>
              <a:t>: a collection of users – a user can belong to many groups</a:t>
            </a:r>
          </a:p>
          <a:p>
            <a:r>
              <a:rPr lang="en-US" dirty="0" smtClean="0"/>
              <a:t>Every file has an associated group</a:t>
            </a:r>
          </a:p>
          <a:p>
            <a:pPr marL="742950" lvl="2" indent="-342900"/>
            <a:r>
              <a:rPr lang="en-US" dirty="0" smtClean="0"/>
              <a:t>a group can be given access to a file or resource</a:t>
            </a:r>
          </a:p>
          <a:p>
            <a:pPr marL="742950" lvl="2" indent="-342900"/>
            <a:r>
              <a:rPr lang="en-US" dirty="0" smtClean="0"/>
              <a:t>the owner of a file can grant permissions to the group</a:t>
            </a:r>
          </a:p>
          <a:p>
            <a:r>
              <a:rPr lang="en-US" dirty="0" smtClean="0"/>
              <a:t>Every group has a unique integer ID number (GID)</a:t>
            </a:r>
          </a:p>
        </p:txBody>
      </p:sp>
      <p:graphicFrame>
        <p:nvGraphicFramePr>
          <p:cNvPr id="38935" name="Group 23"/>
          <p:cNvGraphicFramePr>
            <a:graphicFrameLocks noGrp="1"/>
          </p:cNvGraphicFramePr>
          <p:nvPr/>
        </p:nvGraphicFramePr>
        <p:xfrm>
          <a:off x="1676400" y="1447800"/>
          <a:ext cx="5715000" cy="1219200"/>
        </p:xfrm>
        <a:graphic>
          <a:graphicData uri="http://schemas.openxmlformats.org/drawingml/2006/table">
            <a:tbl>
              <a:tblPr/>
              <a:tblGrid>
                <a:gridCol w="1295400"/>
                <a:gridCol w="44196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groups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list the groups to which a user belongs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chgrp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change the group associated with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permissions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42021" name="Group 37"/>
          <p:cNvGraphicFramePr>
            <a:graphicFrameLocks noGrp="1"/>
          </p:cNvGraphicFramePr>
          <p:nvPr/>
        </p:nvGraphicFramePr>
        <p:xfrm>
          <a:off x="1638300" y="4667693"/>
          <a:ext cx="5410200" cy="1188720"/>
        </p:xfrm>
        <a:graphic>
          <a:graphicData uri="http://schemas.openxmlformats.org/drawingml/2006/table">
            <a:tbl>
              <a:tblPr/>
              <a:tblGrid>
                <a:gridCol w="1238250"/>
                <a:gridCol w="4171950"/>
              </a:tblGrid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chmod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change permissions for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umask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set default permissions for new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08650" y="1884562"/>
          <a:ext cx="7118361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40080"/>
                <a:gridCol w="475969"/>
                <a:gridCol w="475969"/>
                <a:gridCol w="475969"/>
                <a:gridCol w="475969"/>
                <a:gridCol w="475969"/>
                <a:gridCol w="475969"/>
                <a:gridCol w="475969"/>
                <a:gridCol w="475969"/>
                <a:gridCol w="475969"/>
                <a:gridCol w="2194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dir?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  <a:cs typeface="Courier New" pitchFamily="49" charset="0"/>
                        </a:rPr>
                        <a:t>owner</a:t>
                      </a:r>
                      <a:endParaRPr lang="en-US" sz="1600" b="1" dirty="0"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  <a:cs typeface="Courier New" pitchFamily="49" charset="0"/>
                        </a:rPr>
                        <a:t>group</a:t>
                      </a:r>
                      <a:endParaRPr lang="en-US" sz="1600" b="1" dirty="0"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  <a:cs typeface="Courier New" pitchFamily="49" charset="0"/>
                        </a:rPr>
                        <a:t>others</a:t>
                      </a:r>
                      <a:endParaRPr lang="en-US" sz="1600" b="1" dirty="0"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a.out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assign1-scratch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a.txt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permissions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letter codes: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who(+-)what filename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u+rw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myfile.txt</a:t>
            </a:r>
            <a:r>
              <a:rPr lang="en-US" sz="2000" dirty="0" smtClean="0">
                <a:ea typeface="+mn-ea"/>
                <a:cs typeface="Courier New" pitchFamily="49" charset="0"/>
              </a:rPr>
              <a:t> </a:t>
            </a:r>
            <a:r>
              <a:rPr lang="en-US" sz="2000" dirty="0" smtClean="0"/>
              <a:t>(allow owner to </a:t>
            </a:r>
            <a:r>
              <a:rPr lang="en-US" sz="2000" dirty="0" err="1" smtClean="0"/>
              <a:t>rw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+x banner</a:t>
            </a:r>
            <a:r>
              <a:rPr lang="en-US" sz="2000" dirty="0" smtClean="0"/>
              <a:t>	(allow everyone to execute)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ug+rw,o-rwx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grades.xls</a:t>
            </a:r>
            <a:r>
              <a:rPr lang="en-US" sz="2000" dirty="0" smtClean="0">
                <a:ea typeface="+mn-ea"/>
                <a:cs typeface="Courier New" pitchFamily="49" charset="0"/>
              </a:rPr>
              <a:t/>
            </a:r>
            <a:br>
              <a:rPr lang="en-US" sz="2000" dirty="0" smtClean="0">
                <a:ea typeface="+mn-ea"/>
                <a:cs typeface="Courier New" pitchFamily="49" charset="0"/>
              </a:rPr>
            </a:br>
            <a:r>
              <a:rPr lang="en-US" sz="2000" dirty="0" smtClean="0"/>
              <a:t>(owner/group can read and write; others nothing)</a:t>
            </a:r>
          </a:p>
          <a:p>
            <a:r>
              <a:rPr lang="en-US" sz="2000" dirty="0" smtClean="0"/>
              <a:t>octal (base-8) codes: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NNN filename</a:t>
            </a:r>
          </a:p>
          <a:p>
            <a:pPr lvl="1"/>
            <a:r>
              <a:rPr lang="en-US" sz="2000" dirty="0" smtClean="0"/>
              <a:t>three numbers between 0-7, for u, g, o</a:t>
            </a:r>
          </a:p>
          <a:p>
            <a:pPr lvl="1"/>
            <a:r>
              <a:rPr lang="en-US" sz="2000" dirty="0" smtClean="0"/>
              <a:t>+4 to read, +2  to write, and +1 to execute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600 myfile.txt  </a:t>
            </a:r>
            <a:r>
              <a:rPr lang="en-US" sz="2000" dirty="0" smtClean="0"/>
              <a:t>(owner can </a:t>
            </a:r>
            <a:r>
              <a:rPr lang="en-US" sz="2000" dirty="0" err="1" smtClean="0"/>
              <a:t>rw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664 grades.dat</a:t>
            </a:r>
            <a:r>
              <a:rPr lang="en-US" sz="2000" dirty="0" smtClean="0">
                <a:ea typeface="+mn-ea"/>
                <a:cs typeface="Courier New" pitchFamily="49" charset="0"/>
              </a:rPr>
              <a:t>    </a:t>
            </a:r>
            <a:r>
              <a:rPr lang="en-US" sz="2000" dirty="0" smtClean="0"/>
              <a:t>(owner </a:t>
            </a:r>
            <a:r>
              <a:rPr lang="en-US" sz="2000" dirty="0" err="1" smtClean="0"/>
              <a:t>rw</a:t>
            </a:r>
            <a:r>
              <a:rPr lang="en-US" sz="2000" dirty="0" smtClean="0"/>
              <a:t>; group </a:t>
            </a:r>
            <a:r>
              <a:rPr lang="en-US" sz="2000" dirty="0" err="1" smtClean="0"/>
              <a:t>rw</a:t>
            </a:r>
            <a:r>
              <a:rPr lang="en-US" sz="2000" dirty="0" smtClean="0"/>
              <a:t>; other r)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chmod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751 banner</a:t>
            </a:r>
            <a:r>
              <a:rPr lang="en-US" sz="2000" dirty="0" smtClean="0">
                <a:ea typeface="+mn-ea"/>
                <a:cs typeface="Courier New" pitchFamily="49" charset="0"/>
              </a:rPr>
              <a:t>            </a:t>
            </a:r>
            <a:r>
              <a:rPr lang="en-US" sz="2000" dirty="0" smtClean="0"/>
              <a:t>(owner </a:t>
            </a:r>
            <a:r>
              <a:rPr lang="en-US" sz="2000" dirty="0" err="1" smtClean="0"/>
              <a:t>rwx</a:t>
            </a:r>
            <a:r>
              <a:rPr lang="en-US" sz="2000" dirty="0" smtClean="0"/>
              <a:t>; group </a:t>
            </a:r>
            <a:r>
              <a:rPr lang="en-US" sz="2000" dirty="0" err="1" smtClean="0"/>
              <a:t>rx</a:t>
            </a:r>
            <a:r>
              <a:rPr lang="en-US" sz="2000" dirty="0" smtClean="0"/>
              <a:t>; other 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script syntax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#!interpreter</a:t>
            </a:r>
          </a:p>
          <a:p>
            <a:pPr lvl="1"/>
            <a:r>
              <a:rPr lang="en-US" dirty="0" smtClean="0"/>
              <a:t>The first line of an executable script, causing the file to be run by the given interpreter</a:t>
            </a:r>
          </a:p>
          <a:p>
            <a:pPr lvl="1"/>
            <a:r>
              <a:rPr lang="en-US" dirty="0" smtClean="0"/>
              <a:t>We will use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/bin/bash </a:t>
            </a:r>
            <a:r>
              <a:rPr lang="en-US" dirty="0" smtClean="0"/>
              <a:t>as our interpreter</a:t>
            </a:r>
          </a:p>
          <a:p>
            <a:r>
              <a:rPr lang="en-US" dirty="0" smtClean="0"/>
              <a:t>Ex: A script placed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myscript.sh</a:t>
            </a:r>
            <a:r>
              <a:rPr lang="en-US" dirty="0" smtClean="0"/>
              <a:t> that removes some files and then lists all files: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output*.txt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Processes and basic process management</a:t>
            </a:r>
          </a:p>
          <a:p>
            <a:r>
              <a:rPr lang="en-US" dirty="0" smtClean="0"/>
              <a:t>More commands: alias, using commands as data, …</a:t>
            </a:r>
          </a:p>
          <a:p>
            <a:r>
              <a:rPr lang="en-US" dirty="0" smtClean="0"/>
              <a:t>Basic scripting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Friday:</a:t>
            </a:r>
          </a:p>
          <a:p>
            <a:pPr lvl="1"/>
            <a:r>
              <a:rPr lang="en-US" dirty="0" smtClean="0"/>
              <a:t>More scripting</a:t>
            </a:r>
          </a:p>
          <a:p>
            <a:pPr lvl="1"/>
            <a:r>
              <a:rPr lang="en-US" dirty="0" smtClean="0"/>
              <a:t>Social impacts – see copyright FAQ on 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a shell script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making it executable (most common)</a:t>
            </a:r>
          </a:p>
          <a:p>
            <a:pPr lvl="1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u+x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myscript.sh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./myscript.sh</a:t>
            </a:r>
            <a:endParaRPr lang="en-US" dirty="0" smtClean="0"/>
          </a:p>
          <a:p>
            <a:r>
              <a:rPr lang="en-US" dirty="0" smtClean="0"/>
              <a:t>by launching a new shell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bash myscript.sh</a:t>
            </a:r>
            <a:endParaRPr lang="en-US" dirty="0" smtClean="0"/>
          </a:p>
          <a:p>
            <a:r>
              <a:rPr lang="en-US" dirty="0" smtClean="0"/>
              <a:t>by running it within the current shell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source myscript.sh</a:t>
            </a:r>
            <a:endParaRPr lang="en-US" dirty="0" smtClean="0"/>
          </a:p>
          <a:p>
            <a:pPr lvl="1"/>
            <a:r>
              <a:rPr lang="en-US" dirty="0" smtClean="0"/>
              <a:t>advantage: any variables defined by the script remain in this shell (more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bash_profile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time you log in to bash, it runs the file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~/.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bash_profile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you can put any common startup commands you want into this file</a:t>
            </a:r>
          </a:p>
          <a:p>
            <a:pPr lvl="1"/>
            <a:r>
              <a:rPr lang="en-US" dirty="0" smtClean="0"/>
              <a:t>useful for setting up aliases and other settings</a:t>
            </a:r>
          </a:p>
          <a:p>
            <a:r>
              <a:rPr lang="en-US" dirty="0" smtClean="0"/>
              <a:t>Exercise : Make it so that whenever you try to delete or overwrite a file during a move/copy, you will be prompted for confirmation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US Copyright office 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400" dirty="0" smtClean="0"/>
              <a:t>What is copyright?</a:t>
            </a:r>
          </a:p>
          <a:p>
            <a:r>
              <a:rPr lang="en-US" sz="1400" dirty="0" smtClean="0"/>
              <a:t>What does copyright protect?</a:t>
            </a:r>
          </a:p>
          <a:p>
            <a:r>
              <a:rPr lang="en-US" sz="1400" dirty="0" smtClean="0"/>
              <a:t>How is a copyright different from a patent or a trademark?</a:t>
            </a:r>
          </a:p>
          <a:p>
            <a:r>
              <a:rPr lang="en-US" sz="1400" dirty="0" smtClean="0"/>
              <a:t>Can I copyright my website? my domain name?</a:t>
            </a:r>
          </a:p>
          <a:p>
            <a:r>
              <a:rPr lang="en-US" sz="1400" dirty="0" smtClean="0"/>
              <a:t>How do I protect my idea?</a:t>
            </a:r>
          </a:p>
          <a:p>
            <a:r>
              <a:rPr lang="en-US" sz="1400" dirty="0" smtClean="0"/>
              <a:t>Does my work have to be published to be protected?</a:t>
            </a:r>
          </a:p>
          <a:p>
            <a:r>
              <a:rPr lang="en-US" sz="1400" dirty="0" smtClean="0"/>
              <a:t>How do I protect my sighting of Elvis?</a:t>
            </a:r>
          </a:p>
          <a:p>
            <a:r>
              <a:rPr lang="en-US" sz="1400" dirty="0" smtClean="0"/>
              <a:t>Do I have to send in my work? Do I get it back?</a:t>
            </a:r>
          </a:p>
          <a:p>
            <a:r>
              <a:rPr lang="en-US" sz="1400" dirty="0" smtClean="0"/>
              <a:t>Does my work have to be published to be protected?</a:t>
            </a:r>
          </a:p>
          <a:p>
            <a:r>
              <a:rPr lang="en-US" sz="1400" dirty="0" smtClean="0"/>
              <a:t>How much do I have to change in my own work to make a new claim of copyright?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400" dirty="0" smtClean="0"/>
              <a:t>Which form do I use to register a computer software application I am creating?</a:t>
            </a:r>
          </a:p>
          <a:p>
            <a:r>
              <a:rPr lang="en-US" sz="1400" dirty="0" smtClean="0"/>
              <a:t>How much of someone else's work can I use without getting permission?</a:t>
            </a:r>
          </a:p>
          <a:p>
            <a:r>
              <a:rPr lang="en-US" sz="1400" dirty="0" smtClean="0"/>
              <a:t>How much do I have to change in order to claim copyright in someone else's work?</a:t>
            </a:r>
          </a:p>
          <a:p>
            <a:r>
              <a:rPr lang="en-US" sz="1400" dirty="0" smtClean="0"/>
              <a:t>Could I be sued for using somebody else's work? How about quotes or samples?</a:t>
            </a:r>
          </a:p>
          <a:p>
            <a:r>
              <a:rPr lang="en-US" sz="1400" dirty="0" smtClean="0"/>
              <a:t>Is it legal to download works from peer-to-peer networks and if not, what is the penalty…</a:t>
            </a:r>
          </a:p>
          <a:p>
            <a:r>
              <a:rPr lang="en-US" sz="1400" dirty="0" smtClean="0"/>
              <a:t>Can I backup my computer software?</a:t>
            </a:r>
          </a:p>
          <a:p>
            <a:r>
              <a:rPr lang="en-US" sz="1400" dirty="0" smtClean="0"/>
              <a:t>Can I buy or sell backup copies of computer software?...</a:t>
            </a:r>
          </a:p>
          <a:p>
            <a:r>
              <a:rPr lang="en-US" sz="1400" dirty="0" smtClean="0"/>
              <a:t>Is it legal to download works from peer-to-peer networks and if not, what is the penalty...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CSE303 Au09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Unix commands deal with processes – examples include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kill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What is a process?  </a:t>
            </a:r>
          </a:p>
          <a:p>
            <a:r>
              <a:rPr lang="en-US" dirty="0" smtClean="0"/>
              <a:t>Is it the same as a program?  Actually, what is a program?</a:t>
            </a:r>
          </a:p>
          <a:p>
            <a:pPr lvl="1"/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hello.c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hello.s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a.out</a:t>
            </a:r>
            <a:r>
              <a:rPr lang="en-US" dirty="0" smtClean="0">
                <a:ea typeface="+mn-ea"/>
                <a:cs typeface="+mn-cs"/>
              </a:rPr>
              <a:t>,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idea: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is a running execution of a program</a:t>
            </a:r>
          </a:p>
          <a:p>
            <a:pPr lvl="1"/>
            <a:r>
              <a:rPr lang="en-US" dirty="0" smtClean="0"/>
              <a:t>Lots of details about processes vary across operating systems – beyond the scope of 303</a:t>
            </a:r>
          </a:p>
          <a:p>
            <a:r>
              <a:rPr lang="en-US" dirty="0" smtClean="0"/>
              <a:t>When you execute a command, a process is created, the program is instantiated and executed – when the program completes, the process is killed</a:t>
            </a:r>
          </a:p>
          <a:p>
            <a:r>
              <a:rPr lang="en-US" dirty="0" smtClean="0"/>
              <a:t>If you execute one command twice simultaneously – how would you do this? – then each execution takes place in its own process</a:t>
            </a:r>
          </a:p>
          <a:p>
            <a:pPr lvl="1"/>
            <a:r>
              <a:rPr lang="en-US" dirty="0" smtClean="0"/>
              <a:t>Each has its own variables, own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/>
              <a:t>, can take different branches, doesn’t know about the other,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Processes: a bit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operating system has its own processes, too</a:t>
            </a:r>
          </a:p>
          <a:p>
            <a:pPr lvl="1"/>
            <a:r>
              <a:rPr lang="en-US" dirty="0" smtClean="0"/>
              <a:t>Some manage disks, other manage processes, …</a:t>
            </a:r>
          </a:p>
          <a:p>
            <a:pPr lvl="1"/>
            <a:r>
              <a:rPr lang="en-US" dirty="0" smtClean="0"/>
              <a:t>In Unix, OS processes are owned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root </a:t>
            </a:r>
            <a:r>
              <a:rPr lang="en-US" dirty="0" smtClean="0"/>
              <a:t>and each process has a unique ID (PID)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And other users sharing the same operating system have their own processes</a:t>
            </a:r>
          </a:p>
          <a:p>
            <a:r>
              <a:rPr lang="en-US" dirty="0" smtClean="0"/>
              <a:t>The OS makes sure that each process gets its chance to execute on the CPU(s) – this is called scheduling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commands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404040"/>
              </a:solidFill>
            </a:endParaRPr>
          </a:p>
        </p:txBody>
      </p:sp>
      <p:graphicFrame>
        <p:nvGraphicFramePr>
          <p:cNvPr id="92203" name="Group 43"/>
          <p:cNvGraphicFramePr>
            <a:graphicFrameLocks noGrp="1"/>
          </p:cNvGraphicFramePr>
          <p:nvPr/>
        </p:nvGraphicFramePr>
        <p:xfrm>
          <a:off x="457200" y="1648046"/>
          <a:ext cx="8140700" cy="2976880"/>
        </p:xfrm>
        <a:graphic>
          <a:graphicData uri="http://schemas.openxmlformats.org/drawingml/2006/table">
            <a:tbl>
              <a:tblPr/>
              <a:tblGrid>
                <a:gridCol w="2654300"/>
                <a:gridCol w="5486400"/>
              </a:tblGrid>
              <a:tr h="1553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list processes being run by a user;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each process has a unique integer id (PID)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show which processes are using CPU/memory;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also shows stats about the computer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Keeps executing until killed!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kill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 a process by 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killall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 processes by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4845141"/>
            <a:ext cx="81407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262626"/>
                </a:solidFill>
              </a:rPr>
              <a:t>use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kill</a:t>
            </a:r>
            <a:r>
              <a:rPr lang="en-US" dirty="0" smtClean="0">
                <a:solidFill>
                  <a:srgbClr val="262626"/>
                </a:solidFill>
              </a:rPr>
              <a:t> or 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killall</a:t>
            </a:r>
            <a:r>
              <a:rPr lang="en-US" dirty="0" smtClean="0">
                <a:solidFill>
                  <a:srgbClr val="262626"/>
                </a:solidFill>
              </a:rPr>
              <a:t> to stop a runaway process (infinite loop)</a:t>
            </a:r>
          </a:p>
          <a:p>
            <a:pPr marL="233363" lvl="1" indent="-233363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</a:rPr>
              <a:t>similar to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^C </a:t>
            </a:r>
            <a:r>
              <a:rPr lang="en-US" dirty="0" smtClean="0">
                <a:solidFill>
                  <a:srgbClr val="404040"/>
                </a:solidFill>
              </a:rPr>
              <a:t>hotkey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processes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45796"/>
            <a:ext cx="7772400" cy="2677656"/>
          </a:xfrm>
        </p:spPr>
        <p:txBody>
          <a:bodyPr>
            <a:spAutoFit/>
          </a:bodyPr>
          <a:lstStyle/>
          <a:p>
            <a:r>
              <a:rPr lang="en-US" sz="2000" dirty="0" smtClean="0"/>
              <a:t>You would like some processes to continue while you are doing other things – maybe your editor, maybe a browser, etc.</a:t>
            </a:r>
          </a:p>
          <a:p>
            <a:r>
              <a:rPr lang="en-US" sz="2000" dirty="0" smtClean="0"/>
              <a:t>You can do this by running some processes “in the background”, so the shell doesn’t have to wait until those processes finish; ex: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emacs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&amp;</a:t>
            </a:r>
          </a:p>
          <a:p>
            <a:r>
              <a:rPr lang="en-US" sz="2000" dirty="0" smtClean="0"/>
              <a:t>If you forget to use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 smtClean="0"/>
              <a:t>, suspend your process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^Z</a:t>
            </a:r>
            <a:r>
              <a:rPr lang="en-US" sz="2000" dirty="0" smtClean="0"/>
              <a:t>, then run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4236" name="Group 28"/>
          <p:cNvGraphicFramePr>
            <a:graphicFrameLocks noGrp="1"/>
          </p:cNvGraphicFramePr>
          <p:nvPr/>
        </p:nvGraphicFramePr>
        <p:xfrm>
          <a:off x="457200" y="1397000"/>
          <a:ext cx="8140700" cy="2214880"/>
        </p:xfrm>
        <a:graphic>
          <a:graphicData uri="http://schemas.openxmlformats.org/drawingml/2006/table">
            <a:tbl>
              <a:tblPr/>
              <a:tblGrid>
                <a:gridCol w="2654300"/>
                <a:gridCol w="548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(special character) when placed at the end of a command, runs that command in the 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^Z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(hotkey) suspends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resumes the currently suspended process in either the foreground or 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and sorting: </a:t>
            </a:r>
            <a:r>
              <a:rPr lang="en-US" dirty="0" err="1" smtClean="0"/>
              <a:t>redux</a:t>
            </a:r>
            <a:endParaRPr lang="en-US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76307"/>
            <a:ext cx="7772400" cy="461665"/>
          </a:xfr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 smtClean="0">
                <a:solidFill>
                  <a:srgbClr val="262626"/>
                </a:solidFill>
              </a:rPr>
              <a:t>  is a very powerful search tool;  more over time</a:t>
            </a:r>
            <a:endParaRPr lang="en-US" dirty="0" smtClean="0">
              <a:solidFill>
                <a:srgbClr val="404040"/>
              </a:solidFill>
            </a:endParaRPr>
          </a:p>
        </p:txBody>
      </p:sp>
      <p:graphicFrame>
        <p:nvGraphicFramePr>
          <p:cNvPr id="75780" name="Group 4"/>
          <p:cNvGraphicFramePr>
            <a:graphicFrameLocks noGrp="1"/>
          </p:cNvGraphicFramePr>
          <p:nvPr/>
        </p:nvGraphicFramePr>
        <p:xfrm>
          <a:off x="546100" y="1422400"/>
          <a:ext cx="7988300" cy="2844800"/>
        </p:xfrm>
        <a:graphic>
          <a:graphicData uri="http://schemas.openxmlformats.org/drawingml/2006/table">
            <a:tbl>
              <a:tblPr/>
              <a:tblGrid>
                <a:gridCol w="2838450"/>
                <a:gridCol w="51498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grep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a file for a given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convert an input into a sorted output by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uniq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strip duplicate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find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files within a given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locate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files on the entire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which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shows the complete path of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17539</TotalTime>
  <Words>1685</Words>
  <Application>Microsoft Office PowerPoint</Application>
  <PresentationFormat>On-screen Show (4:3)</PresentationFormat>
  <Paragraphs>318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Bash III</vt:lpstr>
      <vt:lpstr>Today</vt:lpstr>
      <vt:lpstr>From US Copyright office FAQ</vt:lpstr>
      <vt:lpstr>Processes</vt:lpstr>
      <vt:lpstr>Rough idea: process</vt:lpstr>
      <vt:lpstr>Processes: a bit more</vt:lpstr>
      <vt:lpstr>Process commands</vt:lpstr>
      <vt:lpstr>Background processes</vt:lpstr>
      <vt:lpstr>Searching and sorting: redux</vt:lpstr>
      <vt:lpstr>Keyboard shortcuts: redux</vt:lpstr>
      <vt:lpstr>File system: redux</vt:lpstr>
      <vt:lpstr>Aliases</vt:lpstr>
      <vt:lpstr>Another way to combine commands</vt:lpstr>
      <vt:lpstr>xargs: run data as commands</vt:lpstr>
      <vt:lpstr>Users</vt:lpstr>
      <vt:lpstr>Groups</vt:lpstr>
      <vt:lpstr>File permissions</vt:lpstr>
      <vt:lpstr>Changing permissions</vt:lpstr>
      <vt:lpstr>Basic script syntax</vt:lpstr>
      <vt:lpstr>Running a shell script</vt:lpstr>
      <vt:lpstr>.bash_profile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983</cp:revision>
  <dcterms:created xsi:type="dcterms:W3CDTF">2005-03-28T18:45:14Z</dcterms:created>
  <dcterms:modified xsi:type="dcterms:W3CDTF">2009-10-07T23:06:48Z</dcterms:modified>
</cp:coreProperties>
</file>